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30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3" r:id="rId17"/>
    <p:sldId id="364" r:id="rId18"/>
    <p:sldId id="365" r:id="rId19"/>
    <p:sldId id="366" r:id="rId20"/>
    <p:sldId id="393" r:id="rId21"/>
    <p:sldId id="394" r:id="rId22"/>
    <p:sldId id="367" r:id="rId23"/>
    <p:sldId id="368" r:id="rId24"/>
    <p:sldId id="369" r:id="rId25"/>
    <p:sldId id="370" r:id="rId26"/>
    <p:sldId id="371" r:id="rId27"/>
    <p:sldId id="372" r:id="rId2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1288" y="-104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charset="0"/>
              </a:defRPr>
            </a:lvl1pPr>
          </a:lstStyle>
          <a:p>
            <a:pPr>
              <a:defRPr/>
            </a:pPr>
            <a:fld id="{BBC28454-15B3-45D5-9176-8D524A7F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EA098A8E-1454-40AB-85F7-3AFE14F6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BD29B-391B-45E6-ADBB-1A3B08FFC269}" type="slidenum">
              <a:rPr lang="en-US"/>
              <a:pPr/>
              <a:t>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</p:spPr>
        <p:txBody>
          <a:bodyPr wrap="square" lIns="92438" tIns="46219" rIns="92438" bIns="46219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1.</a:t>
            </a:r>
            <a:fld id="{82363F3A-BBFD-45FB-BAB4-0C53BA887CA1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Chapter 1:  Introduction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Startup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bootstrap program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loaded at power-up or reboot</a:t>
            </a:r>
          </a:p>
          <a:p>
            <a:pPr lvl="1"/>
            <a:r>
              <a:rPr lang="en-US" smtClean="0"/>
              <a:t>Typically stored in ROM or EPROM, generally known as </a:t>
            </a:r>
            <a:r>
              <a:rPr lang="en-US" b="1" smtClean="0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smtClean="0"/>
              <a:t>Initializes all aspects of system</a:t>
            </a:r>
          </a:p>
          <a:p>
            <a:pPr lvl="1"/>
            <a:r>
              <a:rPr lang="en-US" smtClean="0"/>
              <a:t>Loads operating system kernel and starts execution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System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5975" y="1233488"/>
            <a:ext cx="7597775" cy="4530725"/>
          </a:xfrm>
        </p:spPr>
        <p:txBody>
          <a:bodyPr/>
          <a:lstStyle/>
          <a:p>
            <a:r>
              <a:rPr lang="en-US" smtClean="0"/>
              <a:t>Computer-system operation</a:t>
            </a:r>
          </a:p>
          <a:p>
            <a:pPr lvl="1"/>
            <a:r>
              <a:rPr lang="en-US" smtClean="0"/>
              <a:t>One or more CPUs, device controllers connect through common bus providing access to shared memory</a:t>
            </a:r>
          </a:p>
          <a:p>
            <a:pPr lvl="1"/>
            <a:r>
              <a:rPr lang="en-US" smtClean="0"/>
              <a:t>Concurrent execution of CPUs and devices competing for memory cycles</a:t>
            </a:r>
          </a:p>
          <a:p>
            <a:pPr lvl="1"/>
            <a:endParaRPr lang="en-US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881313"/>
            <a:ext cx="67373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Computer-System Operation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43825" cy="4530725"/>
          </a:xfrm>
        </p:spPr>
        <p:txBody>
          <a:bodyPr/>
          <a:lstStyle/>
          <a:p>
            <a:r>
              <a:rPr lang="en-US" smtClean="0"/>
              <a:t>I/O devices and the CPU can execute concurrently</a:t>
            </a:r>
          </a:p>
          <a:p>
            <a:endParaRPr lang="en-US" sz="800" smtClean="0"/>
          </a:p>
          <a:p>
            <a:r>
              <a:rPr lang="en-US" smtClean="0"/>
              <a:t>Each device controller is in charge of a particular device type</a:t>
            </a:r>
          </a:p>
          <a:p>
            <a:endParaRPr lang="en-US" sz="800" smtClean="0"/>
          </a:p>
          <a:p>
            <a:r>
              <a:rPr lang="en-US" smtClean="0"/>
              <a:t>Each device controller has a local buffer</a:t>
            </a:r>
          </a:p>
          <a:p>
            <a:endParaRPr lang="en-US" sz="800" smtClean="0"/>
          </a:p>
          <a:p>
            <a:r>
              <a:rPr lang="en-US" smtClean="0"/>
              <a:t>CPU moves data from/to main memory to/from local buffers</a:t>
            </a:r>
          </a:p>
          <a:p>
            <a:endParaRPr lang="en-US" sz="800" smtClean="0"/>
          </a:p>
          <a:p>
            <a:r>
              <a:rPr lang="en-US" smtClean="0"/>
              <a:t>I/O is from the device to local buffer of controller</a:t>
            </a:r>
          </a:p>
          <a:p>
            <a:endParaRPr lang="en-US" sz="800" smtClean="0"/>
          </a:p>
          <a:p>
            <a:r>
              <a:rPr lang="en-US" smtClean="0"/>
              <a:t>Device controller informs CPU that it has finished its operation by causing an </a:t>
            </a:r>
            <a:r>
              <a:rPr lang="en-US" smtClean="0">
                <a:solidFill>
                  <a:srgbClr val="0000FF"/>
                </a:solidFill>
              </a:rPr>
              <a:t>interrupt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Functions of Interrupts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577138" cy="4530725"/>
          </a:xfrm>
        </p:spPr>
        <p:txBody>
          <a:bodyPr/>
          <a:lstStyle/>
          <a:p>
            <a:r>
              <a:rPr lang="en-US" smtClean="0"/>
              <a:t>Interrupt transfers control to the interrupt service routine generally, through the </a:t>
            </a:r>
            <a:r>
              <a:rPr lang="en-US" b="1" smtClean="0">
                <a:solidFill>
                  <a:srgbClr val="3366FF"/>
                </a:solidFill>
              </a:rPr>
              <a:t>interrupt</a:t>
            </a:r>
            <a:r>
              <a:rPr lang="en-US" i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vector</a:t>
            </a:r>
            <a:r>
              <a:rPr lang="en-US" smtClean="0"/>
              <a:t>, which contains the addresses of all the service routines</a:t>
            </a:r>
          </a:p>
          <a:p>
            <a:endParaRPr lang="en-US" sz="800" smtClean="0"/>
          </a:p>
          <a:p>
            <a:r>
              <a:rPr lang="en-US" smtClean="0"/>
              <a:t>Interrupt architecture must save the address of the interrupted instruction</a:t>
            </a:r>
          </a:p>
          <a:p>
            <a:endParaRPr lang="en-US" sz="800" smtClean="0"/>
          </a:p>
          <a:p>
            <a:r>
              <a:rPr lang="en-US" smtClean="0"/>
              <a:t>Incoming interrupts are </a:t>
            </a:r>
            <a:r>
              <a:rPr lang="en-US" i="1" smtClean="0"/>
              <a:t>disabled</a:t>
            </a:r>
            <a:r>
              <a:rPr lang="en-US" smtClean="0"/>
              <a:t> while another interrupt is being processed to prevent a </a:t>
            </a:r>
            <a:r>
              <a:rPr lang="en-US" i="1" smtClean="0"/>
              <a:t>lost interrupt</a:t>
            </a:r>
          </a:p>
          <a:p>
            <a:endParaRPr lang="en-US" sz="800" i="1" smtClean="0"/>
          </a:p>
          <a:p>
            <a:r>
              <a:rPr lang="en-US" smtClean="0"/>
              <a:t>A </a:t>
            </a:r>
            <a:r>
              <a:rPr lang="en-US" i="1" smtClean="0"/>
              <a:t>trap</a:t>
            </a:r>
            <a:r>
              <a:rPr lang="en-US" smtClean="0"/>
              <a:t> is a software-generated interrupt caused either by an error or a user request</a:t>
            </a:r>
          </a:p>
          <a:p>
            <a:endParaRPr lang="en-US" sz="800" smtClean="0"/>
          </a:p>
          <a:p>
            <a:r>
              <a:rPr lang="en-US" smtClean="0"/>
              <a:t>An operating system is </a:t>
            </a:r>
            <a:r>
              <a:rPr lang="en-US" b="1" smtClean="0">
                <a:solidFill>
                  <a:srgbClr val="3366FF"/>
                </a:solidFill>
              </a:rPr>
              <a:t>interrupt driven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0"/>
            <a:ext cx="7772400" cy="844550"/>
          </a:xfrm>
        </p:spPr>
        <p:txBody>
          <a:bodyPr/>
          <a:lstStyle/>
          <a:p>
            <a:pPr eaLnBrk="1" hangingPunct="1"/>
            <a:r>
              <a:rPr lang="en-US" smtClean="0"/>
              <a:t>Interrupt Handling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85088" cy="4530725"/>
          </a:xfrm>
        </p:spPr>
        <p:txBody>
          <a:bodyPr/>
          <a:lstStyle/>
          <a:p>
            <a:r>
              <a:rPr lang="en-US" smtClean="0"/>
              <a:t>The operating system preserves the state of the CPU by storing registers and the program counter</a:t>
            </a:r>
          </a:p>
          <a:p>
            <a:endParaRPr lang="en-US" smtClean="0"/>
          </a:p>
          <a:p>
            <a:r>
              <a:rPr lang="en-US" smtClean="0"/>
              <a:t>Determines which type of interrupt has occurred: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vectored</a:t>
            </a:r>
            <a:r>
              <a:rPr lang="en-US" smtClean="0"/>
              <a:t> interrupt system</a:t>
            </a:r>
          </a:p>
          <a:p>
            <a:pPr lvl="1"/>
            <a:endParaRPr lang="en-US" smtClean="0"/>
          </a:p>
          <a:p>
            <a:r>
              <a:rPr lang="en-US" smtClean="0"/>
              <a:t>Separate segments of code determine what action should be taken for each type of interrupt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 Timeline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1717675"/>
            <a:ext cx="71389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 smtClean="0"/>
              <a:t>Main memory – only large storage media that the CPU can access directly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Random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access</a:t>
            </a:r>
          </a:p>
          <a:p>
            <a:pPr lvl="1"/>
            <a:r>
              <a:rPr lang="en-US" smtClean="0"/>
              <a:t>Typically </a:t>
            </a:r>
            <a:r>
              <a:rPr lang="en-US" b="1" smtClean="0">
                <a:solidFill>
                  <a:srgbClr val="3366FF"/>
                </a:solidFill>
              </a:rPr>
              <a:t>volatile</a:t>
            </a:r>
          </a:p>
          <a:p>
            <a:r>
              <a:rPr lang="en-US" smtClean="0"/>
              <a:t>Secondary storage – extension of main memory that provides large </a:t>
            </a:r>
            <a:r>
              <a:rPr lang="en-US" b="1" smtClean="0">
                <a:solidFill>
                  <a:srgbClr val="3366FF"/>
                </a:solidFill>
              </a:rPr>
              <a:t>nonvolatile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storage capacity</a:t>
            </a:r>
          </a:p>
          <a:p>
            <a:endParaRPr lang="en-US" smtClean="0"/>
          </a:p>
          <a:p>
            <a:r>
              <a:rPr lang="en-US" smtClean="0"/>
              <a:t>Magnetic disks – rigid metal or glass platters covered with magnetic recording material </a:t>
            </a:r>
          </a:p>
          <a:p>
            <a:pPr lvl="1"/>
            <a:r>
              <a:rPr lang="en-US" smtClean="0"/>
              <a:t>Disk surface is logically divided into </a:t>
            </a:r>
            <a:r>
              <a:rPr lang="en-US" b="1" smtClean="0">
                <a:solidFill>
                  <a:srgbClr val="3366FF"/>
                </a:solidFill>
              </a:rPr>
              <a:t>tracks</a:t>
            </a:r>
            <a:r>
              <a:rPr lang="en-US" smtClean="0"/>
              <a:t>, which are subdivided into </a:t>
            </a:r>
            <a:r>
              <a:rPr lang="en-US" b="1" smtClean="0">
                <a:solidFill>
                  <a:srgbClr val="3366FF"/>
                </a:solidFill>
              </a:rPr>
              <a:t>sectors</a:t>
            </a:r>
          </a:p>
          <a:p>
            <a:pPr lvl="1"/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disk controller </a:t>
            </a:r>
            <a:r>
              <a:rPr lang="en-US" smtClean="0"/>
              <a:t>determines the logical interaction between the device and the computer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smtClean="0"/>
              <a:t>Storage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62875" cy="4530725"/>
          </a:xfrm>
        </p:spPr>
        <p:txBody>
          <a:bodyPr/>
          <a:lstStyle/>
          <a:p>
            <a:r>
              <a:rPr lang="en-US" smtClean="0"/>
              <a:t>Storage systems organized in hierarchy</a:t>
            </a:r>
          </a:p>
          <a:p>
            <a:pPr lvl="1"/>
            <a:r>
              <a:rPr lang="en-US" smtClean="0"/>
              <a:t>Speed</a:t>
            </a:r>
          </a:p>
          <a:p>
            <a:pPr lvl="1"/>
            <a:r>
              <a:rPr lang="en-US" smtClean="0"/>
              <a:t>Cost</a:t>
            </a:r>
          </a:p>
          <a:p>
            <a:pPr lvl="1"/>
            <a:r>
              <a:rPr lang="en-US" smtClean="0"/>
              <a:t>Volatility</a:t>
            </a:r>
          </a:p>
          <a:p>
            <a:pPr lvl="1"/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Caching</a:t>
            </a:r>
            <a:r>
              <a:rPr lang="en-US" smtClean="0"/>
              <a:t> – copying information into faster storage system; main memory can be viewed as a </a:t>
            </a:r>
            <a:r>
              <a:rPr lang="en-US" i="1" smtClean="0"/>
              <a:t>cache</a:t>
            </a:r>
            <a:r>
              <a:rPr lang="en-US" smtClean="0"/>
              <a:t> for secondary 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Storage-Device Hierarchy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1384300"/>
            <a:ext cx="53308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72338" cy="4910137"/>
          </a:xfrm>
        </p:spPr>
        <p:txBody>
          <a:bodyPr/>
          <a:lstStyle/>
          <a:p>
            <a:r>
              <a:rPr lang="en-US" smtClean="0"/>
              <a:t>Important principle, performed at many levels in a computer (in hardware, operating system, software)</a:t>
            </a:r>
          </a:p>
          <a:p>
            <a:endParaRPr lang="en-US" sz="800" smtClean="0"/>
          </a:p>
          <a:p>
            <a:r>
              <a:rPr lang="en-US" smtClean="0"/>
              <a:t>Information in use copied from slower to faster storage temporarily</a:t>
            </a:r>
          </a:p>
          <a:p>
            <a:endParaRPr lang="en-US" sz="800" smtClean="0"/>
          </a:p>
          <a:p>
            <a:r>
              <a:rPr lang="en-US" smtClean="0"/>
              <a:t>Faster storage (cache) checked first to determine if information is there</a:t>
            </a:r>
          </a:p>
          <a:p>
            <a:pPr lvl="1"/>
            <a:r>
              <a:rPr lang="en-US" smtClean="0"/>
              <a:t>If it is, information used directly from the cache (fast)</a:t>
            </a:r>
          </a:p>
          <a:p>
            <a:pPr lvl="1"/>
            <a:r>
              <a:rPr lang="en-US" smtClean="0"/>
              <a:t>If not, data copied to cache and used there</a:t>
            </a:r>
          </a:p>
          <a:p>
            <a:pPr lvl="1"/>
            <a:endParaRPr lang="en-US" sz="800" smtClean="0"/>
          </a:p>
          <a:p>
            <a:r>
              <a:rPr lang="en-US" smtClean="0"/>
              <a:t>Cache smaller than storage being cached</a:t>
            </a:r>
          </a:p>
          <a:p>
            <a:pPr lvl="1"/>
            <a:r>
              <a:rPr lang="en-US" smtClean="0"/>
              <a:t>Cache management important design problem</a:t>
            </a:r>
          </a:p>
          <a:p>
            <a:pPr lvl="1"/>
            <a:r>
              <a:rPr lang="en-US" smtClean="0"/>
              <a:t>Cache size and replacement policy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1: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What Operating Systems Do</a:t>
            </a:r>
          </a:p>
          <a:p>
            <a:r>
              <a:rPr lang="en-US" smtClean="0"/>
              <a:t>Computer-System Organization</a:t>
            </a:r>
          </a:p>
          <a:p>
            <a:r>
              <a:rPr lang="en-US" smtClean="0"/>
              <a:t>Computer-System Architecture</a:t>
            </a:r>
          </a:p>
          <a:p>
            <a:r>
              <a:rPr lang="en-US" smtClean="0"/>
              <a:t>Operating-System Structure</a:t>
            </a:r>
          </a:p>
          <a:p>
            <a:r>
              <a:rPr lang="en-US" smtClean="0"/>
              <a:t>Operating-System Operations</a:t>
            </a:r>
          </a:p>
          <a:p>
            <a:r>
              <a:rPr lang="en-US" smtClean="0"/>
              <a:t>Process Management</a:t>
            </a:r>
          </a:p>
          <a:p>
            <a:r>
              <a:rPr lang="en-US" smtClean="0"/>
              <a:t>Memory Management</a:t>
            </a:r>
          </a:p>
          <a:p>
            <a:r>
              <a:rPr lang="en-US" smtClean="0"/>
              <a:t>Storage Management</a:t>
            </a:r>
          </a:p>
          <a:p>
            <a:r>
              <a:rPr lang="en-US" smtClean="0"/>
              <a:t>Protection and Security</a:t>
            </a:r>
          </a:p>
          <a:p>
            <a:r>
              <a:rPr lang="en-US" smtClean="0"/>
              <a:t>Distributed Systems</a:t>
            </a:r>
          </a:p>
          <a:p>
            <a:r>
              <a:rPr lang="en-US" smtClean="0"/>
              <a:t>Special-Purpose Systems</a:t>
            </a:r>
          </a:p>
          <a:p>
            <a:r>
              <a:rPr lang="en-US" smtClean="0"/>
              <a:t>Computing Environments</a:t>
            </a:r>
          </a:p>
          <a:p>
            <a:r>
              <a:rPr lang="en-US" smtClean="0"/>
              <a:t>Open-Source Operating Systems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I/O </a:t>
            </a:r>
            <a:r>
              <a:rPr lang="en-US" dirty="0" smtClean="0"/>
              <a:t>System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0763" y="1244600"/>
            <a:ext cx="7496175" cy="482317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Device controllers – Manages an I/O device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Contains local buffers to temporarily hold data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Device drivers – OS has device drivers corresponding to each controller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Drivers interacts with controllers and provide uniform interface to OS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I/O Cycle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253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277813"/>
            <a:ext cx="7666037" cy="576262"/>
          </a:xfrm>
        </p:spPr>
        <p:txBody>
          <a:bodyPr/>
          <a:lstStyle/>
          <a:p>
            <a:pPr eaLnBrk="1" hangingPunct="1"/>
            <a:r>
              <a:rPr lang="en-US" smtClean="0"/>
              <a:t>Direct Memory Access 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smtClean="0"/>
              <a:t>Used for high-speed I/O devices able to transmit information at close to memory speeds</a:t>
            </a:r>
          </a:p>
          <a:p>
            <a:endParaRPr lang="en-US" smtClean="0"/>
          </a:p>
          <a:p>
            <a:r>
              <a:rPr lang="en-US" smtClean="0"/>
              <a:t>Device controller transfers blocks of data from buffer storage directly to main memory without CPU intervention</a:t>
            </a:r>
          </a:p>
          <a:p>
            <a:endParaRPr lang="en-US" smtClean="0"/>
          </a:p>
          <a:p>
            <a:r>
              <a:rPr lang="en-US" smtClean="0"/>
              <a:t>Only one interrupt is generated per block, rather than the one interrupt per byte</a:t>
            </a:r>
          </a:p>
        </p:txBody>
      </p:sp>
    </p:spTree>
    <p:extLst>
      <p:ext uri="{BB962C8B-B14F-4D97-AF65-F5344CB8AC3E}">
        <p14:creationId xmlns:p14="http://schemas.microsoft.com/office/powerpoint/2010/main" val="129863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100138" y="277813"/>
            <a:ext cx="7586662" cy="576262"/>
          </a:xfrm>
        </p:spPr>
        <p:txBody>
          <a:bodyPr/>
          <a:lstStyle/>
          <a:p>
            <a:r>
              <a:rPr lang="en-US" smtClean="0"/>
              <a:t>Computer-System Architecture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Most systems use a single general-purpose processor (PDAs through mainframes)</a:t>
            </a:r>
          </a:p>
          <a:p>
            <a:pPr lvl="1"/>
            <a:r>
              <a:rPr lang="en-US" smtClean="0"/>
              <a:t>Most systems have special-purpose processors as well</a:t>
            </a:r>
          </a:p>
          <a:p>
            <a:pPr lvl="1"/>
            <a:endParaRPr lang="en-US" sz="800" smtClean="0"/>
          </a:p>
          <a:p>
            <a:r>
              <a:rPr lang="en-US" b="1" smtClean="0">
                <a:solidFill>
                  <a:srgbClr val="3366FF"/>
                </a:solidFill>
              </a:rPr>
              <a:t>Multiprocessors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systems growing in use and importance</a:t>
            </a:r>
          </a:p>
          <a:p>
            <a:pPr lvl="1"/>
            <a:r>
              <a:rPr lang="en-US" smtClean="0"/>
              <a:t>Also known as </a:t>
            </a:r>
            <a:r>
              <a:rPr lang="en-US" b="1" smtClean="0">
                <a:solidFill>
                  <a:srgbClr val="3366FF"/>
                </a:solidFill>
              </a:rPr>
              <a:t>parallel systems</a:t>
            </a:r>
            <a:r>
              <a:rPr lang="en-US" smtClean="0"/>
              <a:t>, </a:t>
            </a:r>
            <a:r>
              <a:rPr lang="en-US" b="1" smtClean="0">
                <a:solidFill>
                  <a:srgbClr val="3366FF"/>
                </a:solidFill>
              </a:rPr>
              <a:t>tightly-coupled systems</a:t>
            </a:r>
          </a:p>
          <a:p>
            <a:pPr lvl="1"/>
            <a:r>
              <a:rPr lang="en-US" smtClean="0"/>
              <a:t>Advantages include:</a:t>
            </a:r>
          </a:p>
          <a:p>
            <a:pPr marL="1200150" lvl="2" indent="-342900">
              <a:buFont typeface="Arial" charset="0"/>
              <a:buAutoNum type="arabicPeriod"/>
            </a:pPr>
            <a:r>
              <a:rPr lang="en-US" b="1" smtClean="0">
                <a:solidFill>
                  <a:srgbClr val="3366FF"/>
                </a:solidFill>
              </a:rPr>
              <a:t>Increased throughput</a:t>
            </a:r>
          </a:p>
          <a:p>
            <a:pPr marL="1200150" lvl="2" indent="-342900">
              <a:buFont typeface="Arial" charset="0"/>
              <a:buAutoNum type="arabicPeriod"/>
            </a:pPr>
            <a:r>
              <a:rPr lang="en-US" b="1" smtClean="0">
                <a:solidFill>
                  <a:srgbClr val="3366FF"/>
                </a:solidFill>
              </a:rPr>
              <a:t>Economy of scale</a:t>
            </a:r>
          </a:p>
          <a:p>
            <a:pPr marL="1200150" lvl="2" indent="-342900">
              <a:buFont typeface="Arial" charset="0"/>
              <a:buAutoNum type="arabicPeriod"/>
            </a:pPr>
            <a:r>
              <a:rPr lang="en-US" b="1" smtClean="0">
                <a:solidFill>
                  <a:srgbClr val="3366FF"/>
                </a:solidFill>
              </a:rPr>
              <a:t>Increased reliability – graceful degradation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or </a:t>
            </a:r>
            <a:r>
              <a:rPr lang="en-US" b="1" smtClean="0">
                <a:solidFill>
                  <a:srgbClr val="3366FF"/>
                </a:solidFill>
              </a:rPr>
              <a:t>fault tolerance</a:t>
            </a:r>
          </a:p>
          <a:p>
            <a:pPr lvl="1"/>
            <a:r>
              <a:rPr lang="en-US" smtClean="0"/>
              <a:t>Two types:</a:t>
            </a:r>
          </a:p>
          <a:p>
            <a:pPr marL="1200150" lvl="2" indent="-342900">
              <a:buFont typeface="Arial" charset="0"/>
              <a:buAutoNum type="arabicPeriod"/>
            </a:pPr>
            <a:r>
              <a:rPr lang="en-US" b="1" smtClean="0">
                <a:solidFill>
                  <a:srgbClr val="3366FF"/>
                </a:solidFill>
              </a:rPr>
              <a:t>Asymmetric Multiprocessing</a:t>
            </a:r>
          </a:p>
          <a:p>
            <a:pPr marL="1200150" lvl="2" indent="-342900">
              <a:buFont typeface="Arial" charset="0"/>
              <a:buAutoNum type="arabicPeriod"/>
            </a:pPr>
            <a:r>
              <a:rPr lang="en-US" b="1" smtClean="0">
                <a:solidFill>
                  <a:srgbClr val="3366FF"/>
                </a:solidFill>
              </a:rPr>
              <a:t>Symmetric Multiprocessing</a:t>
            </a:r>
          </a:p>
          <a:p>
            <a:pPr marL="1200150" lvl="2" indent="-342900">
              <a:buFont typeface="Webdings" charset="2"/>
              <a:buNone/>
            </a:pPr>
            <a:endParaRPr lang="en-US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a Modern Computer Works</a:t>
            </a:r>
          </a:p>
        </p:txBody>
      </p:sp>
      <p:pic>
        <p:nvPicPr>
          <p:cNvPr id="25603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1276350"/>
            <a:ext cx="574675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A von Neumann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r>
              <a:rPr lang="en-US" sz="2800" smtClean="0"/>
              <a:t>Symmetric Multiprocessing Architecture</a:t>
            </a:r>
          </a:p>
        </p:txBody>
      </p:sp>
      <p:pic>
        <p:nvPicPr>
          <p:cNvPr id="26627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1760538"/>
            <a:ext cx="6319837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 Dual-Core Design</a:t>
            </a:r>
          </a:p>
        </p:txBody>
      </p:sp>
      <p:pic>
        <p:nvPicPr>
          <p:cNvPr id="27651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038" y="1765300"/>
            <a:ext cx="478313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Clustered Systems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Like multiprocessor systems, but multiple systems working together</a:t>
            </a:r>
          </a:p>
          <a:p>
            <a:pPr lvl="1"/>
            <a:r>
              <a:rPr lang="en-US" smtClean="0"/>
              <a:t>Usually sharing storage via a </a:t>
            </a:r>
            <a:r>
              <a:rPr lang="en-US" b="1" smtClean="0">
                <a:solidFill>
                  <a:srgbClr val="3366FF"/>
                </a:solidFill>
              </a:rPr>
              <a:t>storage-area network (SAN)</a:t>
            </a:r>
          </a:p>
          <a:p>
            <a:pPr lvl="1"/>
            <a:r>
              <a:rPr lang="en-US" smtClean="0"/>
              <a:t>Provides a </a:t>
            </a:r>
            <a:r>
              <a:rPr lang="en-US" b="1" smtClean="0">
                <a:solidFill>
                  <a:srgbClr val="3366FF"/>
                </a:solidFill>
              </a:rPr>
              <a:t>high-availability</a:t>
            </a:r>
            <a:r>
              <a:rPr lang="en-US" b="1" smtClean="0"/>
              <a:t> </a:t>
            </a:r>
            <a:r>
              <a:rPr lang="en-US" smtClean="0"/>
              <a:t>service which survives failures</a:t>
            </a:r>
          </a:p>
          <a:p>
            <a:pPr lvl="2"/>
            <a:r>
              <a:rPr lang="en-US" b="1" smtClean="0">
                <a:solidFill>
                  <a:srgbClr val="3366FF"/>
                </a:solidFill>
              </a:rPr>
              <a:t>Asymmetric clustering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has one machine in hot-standby mode</a:t>
            </a:r>
          </a:p>
          <a:p>
            <a:pPr lvl="2"/>
            <a:r>
              <a:rPr lang="en-US" b="1" smtClean="0">
                <a:solidFill>
                  <a:srgbClr val="3366FF"/>
                </a:solidFill>
              </a:rPr>
              <a:t>Symmetric clustering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has multiple nodes running applications, monitoring each other</a:t>
            </a:r>
          </a:p>
          <a:p>
            <a:pPr lvl="1"/>
            <a:r>
              <a:rPr lang="en-US" smtClean="0"/>
              <a:t>Some clusters are for </a:t>
            </a:r>
            <a:r>
              <a:rPr lang="en-US" b="1" smtClean="0">
                <a:solidFill>
                  <a:srgbClr val="3366FF"/>
                </a:solidFill>
              </a:rPr>
              <a:t>high-performance computing (HPC)</a:t>
            </a:r>
          </a:p>
          <a:p>
            <a:pPr lvl="2"/>
            <a:r>
              <a:rPr lang="en-US" smtClean="0"/>
              <a:t>Applications must be written to use </a:t>
            </a:r>
            <a:r>
              <a:rPr lang="en-US" b="1" smtClean="0">
                <a:solidFill>
                  <a:srgbClr val="3366FF"/>
                </a:solidFill>
              </a:rPr>
              <a:t>parallelization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Clustered Systems</a:t>
            </a:r>
          </a:p>
        </p:txBody>
      </p:sp>
      <p:pic>
        <p:nvPicPr>
          <p:cNvPr id="29699" name="Content Placeholder 3" descr="1.08.pd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3476" b="-347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To provide a grand tour of the major operating systems components</a:t>
            </a:r>
          </a:p>
          <a:p>
            <a:endParaRPr lang="en-US" smtClean="0"/>
          </a:p>
          <a:p>
            <a:r>
              <a:rPr lang="en-US" smtClean="0"/>
              <a:t>To provide coverage of basic computer system organization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277813"/>
            <a:ext cx="7723187" cy="576262"/>
          </a:xfrm>
        </p:spPr>
        <p:txBody>
          <a:bodyPr/>
          <a:lstStyle/>
          <a:p>
            <a:pPr eaLnBrk="1" hangingPunct="1"/>
            <a:r>
              <a:rPr lang="en-US" smtClean="0"/>
              <a:t>What is an Operating System?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2013" y="1535113"/>
            <a:ext cx="7867650" cy="4159250"/>
          </a:xfrm>
        </p:spPr>
        <p:txBody>
          <a:bodyPr/>
          <a:lstStyle/>
          <a:p>
            <a:r>
              <a:rPr lang="en-US" smtClean="0"/>
              <a:t>A program that acts as an intermediary between a user of a computer and the computer hardware</a:t>
            </a:r>
          </a:p>
          <a:p>
            <a:endParaRPr lang="en-US" smtClean="0"/>
          </a:p>
          <a:p>
            <a:r>
              <a:rPr lang="en-US" smtClean="0"/>
              <a:t>Operating system goals:</a:t>
            </a:r>
          </a:p>
          <a:p>
            <a:pPr lvl="1"/>
            <a:r>
              <a:rPr lang="en-US" smtClean="0"/>
              <a:t>Execute user programs and make solving user problems easier</a:t>
            </a:r>
          </a:p>
          <a:p>
            <a:pPr lvl="1"/>
            <a:r>
              <a:rPr lang="en-US" smtClean="0"/>
              <a:t>Make the computer system convenient to use</a:t>
            </a:r>
          </a:p>
          <a:p>
            <a:pPr lvl="1"/>
            <a:r>
              <a:rPr lang="en-US" smtClean="0"/>
              <a:t>Use the computer hardware in an efficient manner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mtClean="0"/>
              <a:t>Computer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482725"/>
            <a:ext cx="7351712" cy="4483100"/>
          </a:xfrm>
        </p:spPr>
        <p:txBody>
          <a:bodyPr/>
          <a:lstStyle/>
          <a:p>
            <a:r>
              <a:rPr lang="en-US" smtClean="0"/>
              <a:t>Computer system can be divided into four components:</a:t>
            </a:r>
          </a:p>
          <a:p>
            <a:pPr lvl="1"/>
            <a:r>
              <a:rPr lang="en-US" smtClean="0"/>
              <a:t>Hardware – provides basic computing resources</a:t>
            </a:r>
          </a:p>
          <a:p>
            <a:pPr lvl="2"/>
            <a:r>
              <a:rPr lang="en-US" smtClean="0"/>
              <a:t>CPU, memory, I/O devices</a:t>
            </a:r>
          </a:p>
          <a:p>
            <a:pPr lvl="1"/>
            <a:r>
              <a:rPr lang="en-US" smtClean="0"/>
              <a:t>Operating system</a:t>
            </a:r>
          </a:p>
          <a:p>
            <a:pPr lvl="2"/>
            <a:r>
              <a:rPr lang="en-US" smtClean="0"/>
              <a:t>Controls and coordinates use of hardware among various applications and users</a:t>
            </a:r>
          </a:p>
          <a:p>
            <a:pPr lvl="1"/>
            <a:r>
              <a:rPr lang="en-US" smtClean="0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 smtClean="0"/>
              <a:t>Word processors, compilers, web browsers, database systems, video games</a:t>
            </a:r>
          </a:p>
          <a:p>
            <a:pPr lvl="1"/>
            <a:r>
              <a:rPr lang="en-US" smtClean="0"/>
              <a:t>Users</a:t>
            </a:r>
          </a:p>
          <a:p>
            <a:pPr lvl="2"/>
            <a:r>
              <a:rPr lang="en-US" smtClean="0"/>
              <a:t>People, machines, other computers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Four Components of a Computer System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Operating Systems Do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Depends on the point of view</a:t>
            </a:r>
          </a:p>
          <a:p>
            <a:r>
              <a:rPr lang="en-US" smtClean="0"/>
              <a:t>Users want convenience, </a:t>
            </a:r>
            <a:r>
              <a:rPr lang="en-US" b="1" smtClean="0">
                <a:solidFill>
                  <a:srgbClr val="3366FF"/>
                </a:solidFill>
              </a:rPr>
              <a:t>ease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of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use</a:t>
            </a:r>
          </a:p>
          <a:p>
            <a:pPr lvl="1"/>
            <a:r>
              <a:rPr lang="en-US" smtClean="0"/>
              <a:t>Don’t care about </a:t>
            </a:r>
            <a:r>
              <a:rPr lang="en-US" b="1" smtClean="0">
                <a:solidFill>
                  <a:srgbClr val="3366FF"/>
                </a:solidFill>
              </a:rPr>
              <a:t>resource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utilization</a:t>
            </a:r>
          </a:p>
          <a:p>
            <a:r>
              <a:rPr lang="en-US" smtClean="0"/>
              <a:t>But shared computer such as </a:t>
            </a:r>
            <a:r>
              <a:rPr lang="en-US" b="1" smtClean="0">
                <a:solidFill>
                  <a:srgbClr val="3366FF"/>
                </a:solidFill>
              </a:rPr>
              <a:t>mainframe</a:t>
            </a:r>
            <a:r>
              <a:rPr lang="en-US" smtClean="0"/>
              <a:t> or </a:t>
            </a:r>
            <a:r>
              <a:rPr lang="en-US" b="1" smtClean="0">
                <a:solidFill>
                  <a:srgbClr val="3366FF"/>
                </a:solidFill>
              </a:rPr>
              <a:t>minicomputer</a:t>
            </a:r>
            <a:r>
              <a:rPr lang="en-US" smtClean="0"/>
              <a:t> must keep all users happy</a:t>
            </a:r>
          </a:p>
          <a:p>
            <a:r>
              <a:rPr lang="en-US" smtClean="0"/>
              <a:t>Users of dedicate systems such as </a:t>
            </a:r>
            <a:r>
              <a:rPr lang="en-US" b="1" smtClean="0">
                <a:solidFill>
                  <a:srgbClr val="3366FF"/>
                </a:solidFill>
              </a:rPr>
              <a:t>workstations</a:t>
            </a:r>
            <a:r>
              <a:rPr lang="en-US" smtClean="0"/>
              <a:t> have dedicated resources but frequently use shared resources from </a:t>
            </a:r>
            <a:r>
              <a:rPr lang="en-US" b="1" smtClean="0">
                <a:solidFill>
                  <a:srgbClr val="3366FF"/>
                </a:solidFill>
              </a:rPr>
              <a:t>servers</a:t>
            </a:r>
          </a:p>
          <a:p>
            <a:r>
              <a:rPr lang="en-US" smtClean="0">
                <a:solidFill>
                  <a:srgbClr val="000000"/>
                </a:solidFill>
              </a:rPr>
              <a:t>Handheld computers are resource poor,  optimized for usability and battery life</a:t>
            </a:r>
          </a:p>
          <a:p>
            <a:r>
              <a:rPr lang="en-US" smtClean="0">
                <a:solidFill>
                  <a:srgbClr val="000000"/>
                </a:solidFill>
              </a:rPr>
              <a:t>Some computers have little or no user interface, such as embedded computers in devices and automobiles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6338" y="277813"/>
            <a:ext cx="7510462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028700"/>
            <a:ext cx="7688262" cy="4265613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OS is a </a:t>
            </a:r>
            <a:r>
              <a:rPr lang="en-US" b="1" smtClean="0">
                <a:solidFill>
                  <a:srgbClr val="3366FF"/>
                </a:solidFill>
              </a:rPr>
              <a:t>resource allocator</a:t>
            </a:r>
          </a:p>
          <a:p>
            <a:pPr lvl="1"/>
            <a:r>
              <a:rPr lang="en-US" smtClean="0"/>
              <a:t>Manages all resources</a:t>
            </a:r>
          </a:p>
          <a:p>
            <a:pPr lvl="1"/>
            <a:r>
              <a:rPr lang="en-US" smtClean="0"/>
              <a:t>Decides between conflicting requests for efficient and fair resource use</a:t>
            </a:r>
          </a:p>
          <a:p>
            <a:pPr lvl="1"/>
            <a:endParaRPr lang="en-US" smtClean="0"/>
          </a:p>
          <a:p>
            <a:r>
              <a:rPr lang="en-US" smtClean="0"/>
              <a:t>OS is a </a:t>
            </a:r>
            <a:r>
              <a:rPr lang="en-US" b="1" smtClean="0">
                <a:solidFill>
                  <a:srgbClr val="3366FF"/>
                </a:solidFill>
              </a:rPr>
              <a:t>control program</a:t>
            </a:r>
          </a:p>
          <a:p>
            <a:pPr lvl="1"/>
            <a:r>
              <a:rPr lang="en-US" smtClean="0"/>
              <a:t>Controls execution of programs to prevent errors and improper use of the computer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77813"/>
            <a:ext cx="8024813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Definition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2013" y="1404938"/>
            <a:ext cx="7524750" cy="3167062"/>
          </a:xfrm>
        </p:spPr>
        <p:txBody>
          <a:bodyPr/>
          <a:lstStyle/>
          <a:p>
            <a:r>
              <a:rPr lang="en-US" smtClean="0"/>
              <a:t>No universally accepted definition</a:t>
            </a:r>
          </a:p>
          <a:p>
            <a:endParaRPr lang="en-US" smtClean="0"/>
          </a:p>
          <a:p>
            <a:r>
              <a:rPr lang="en-US" smtClean="0"/>
              <a:t>“Everything a vendor ships when you order an operating system” is good approximation</a:t>
            </a:r>
          </a:p>
          <a:p>
            <a:pPr lvl="1"/>
            <a:r>
              <a:rPr lang="en-US" smtClean="0"/>
              <a:t>But varies wildly</a:t>
            </a:r>
          </a:p>
          <a:p>
            <a:pPr lvl="1"/>
            <a:endParaRPr lang="en-US" smtClean="0"/>
          </a:p>
          <a:p>
            <a:r>
              <a:rPr lang="en-US" smtClean="0"/>
              <a:t>“The one program running at all times on the computer” is the </a:t>
            </a:r>
            <a:r>
              <a:rPr lang="en-US" b="1" smtClean="0">
                <a:solidFill>
                  <a:srgbClr val="3366FF"/>
                </a:solidFill>
              </a:rPr>
              <a:t>kernel</a:t>
            </a:r>
            <a:r>
              <a:rPr lang="en-US" smtClean="0"/>
              <a:t>.</a:t>
            </a:r>
            <a:r>
              <a:rPr lang="en-US" b="1" smtClean="0"/>
              <a:t>  </a:t>
            </a:r>
            <a:r>
              <a:rPr lang="en-US" smtClean="0"/>
              <a:t>Everything else is either a system program (ships with the operating system) or an application program.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9804</TotalTime>
  <Words>1096</Words>
  <Application>Microsoft Macintosh PowerPoint</Application>
  <PresentationFormat>On-screen Show (4:3)</PresentationFormat>
  <Paragraphs>168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os-8</vt:lpstr>
      <vt:lpstr>Chapter 1:  Introduction</vt:lpstr>
      <vt:lpstr>Chapter 1: Introduction</vt:lpstr>
      <vt:lpstr>Objectives</vt:lpstr>
      <vt:lpstr>What is an Operating System?</vt:lpstr>
      <vt:lpstr>Computer System Structure</vt:lpstr>
      <vt:lpstr>Four Components of a Computer System</vt:lpstr>
      <vt:lpstr>What Operating Systems Do</vt:lpstr>
      <vt:lpstr>Operating System Definition</vt:lpstr>
      <vt:lpstr>Operating System Definition (Cont.)</vt:lpstr>
      <vt:lpstr>Computer Startup</vt:lpstr>
      <vt:lpstr>Computer System Organization</vt:lpstr>
      <vt:lpstr>Computer-System Operation</vt:lpstr>
      <vt:lpstr>Common Functions of Interrupts</vt:lpstr>
      <vt:lpstr>Interrupt Handling</vt:lpstr>
      <vt:lpstr>Interrupt Timeline</vt:lpstr>
      <vt:lpstr>Storage Structure</vt:lpstr>
      <vt:lpstr>Storage Hierarchy</vt:lpstr>
      <vt:lpstr>Storage-Device Hierarchy</vt:lpstr>
      <vt:lpstr>Caching</vt:lpstr>
      <vt:lpstr>I/O System</vt:lpstr>
      <vt:lpstr>Direct Memory Access Structure</vt:lpstr>
      <vt:lpstr>Computer-System Architecture</vt:lpstr>
      <vt:lpstr>How a Modern Computer Works</vt:lpstr>
      <vt:lpstr>Symmetric Multiprocessing Architecture</vt:lpstr>
      <vt:lpstr>A Dual-Core Design</vt:lpstr>
      <vt:lpstr>Clustered Systems</vt:lpstr>
      <vt:lpstr>Clustered Systems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Lakshmish Ramaswamy</cp:lastModifiedBy>
  <cp:revision>136</cp:revision>
  <cp:lastPrinted>2001-06-14T13:58:17Z</cp:lastPrinted>
  <dcterms:created xsi:type="dcterms:W3CDTF">2011-01-13T23:43:38Z</dcterms:created>
  <dcterms:modified xsi:type="dcterms:W3CDTF">2013-08-17T02:52:25Z</dcterms:modified>
</cp:coreProperties>
</file>