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44"/>
  </p:notesMasterIdLst>
  <p:handoutMasterIdLst>
    <p:handoutMasterId r:id="rId45"/>
  </p:handoutMasterIdLst>
  <p:sldIdLst>
    <p:sldId id="330" r:id="rId2"/>
    <p:sldId id="397" r:id="rId3"/>
    <p:sldId id="371" r:id="rId4"/>
    <p:sldId id="372" r:id="rId5"/>
    <p:sldId id="373" r:id="rId6"/>
    <p:sldId id="374" r:id="rId7"/>
    <p:sldId id="395" r:id="rId8"/>
    <p:sldId id="375" r:id="rId9"/>
    <p:sldId id="376" r:id="rId10"/>
    <p:sldId id="39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1" r:id="rId26"/>
    <p:sldId id="392" r:id="rId27"/>
    <p:sldId id="331" r:id="rId28"/>
    <p:sldId id="398" r:id="rId29"/>
    <p:sldId id="399" r:id="rId30"/>
    <p:sldId id="400" r:id="rId31"/>
    <p:sldId id="401" r:id="rId32"/>
    <p:sldId id="402" r:id="rId33"/>
    <p:sldId id="403" r:id="rId34"/>
    <p:sldId id="404" r:id="rId35"/>
    <p:sldId id="405" r:id="rId36"/>
    <p:sldId id="406" r:id="rId37"/>
    <p:sldId id="407" r:id="rId38"/>
    <p:sldId id="408" r:id="rId39"/>
    <p:sldId id="409" r:id="rId40"/>
    <p:sldId id="410" r:id="rId41"/>
    <p:sldId id="411" r:id="rId42"/>
    <p:sldId id="412" r:id="rId43"/>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charset="0"/>
        <a:ea typeface="ＭＳ Ｐゴシック" charset="-128"/>
        <a:cs typeface="+mn-cs"/>
      </a:defRPr>
    </a:lvl5pPr>
    <a:lvl6pPr marL="2286000" algn="l" defTabSz="914400" rtl="0" eaLnBrk="1" latinLnBrk="0" hangingPunct="1">
      <a:defRPr kern="1200">
        <a:solidFill>
          <a:schemeClr val="tx1"/>
        </a:solidFill>
        <a:latin typeface="Verdana" charset="0"/>
        <a:ea typeface="ＭＳ Ｐゴシック" charset="-128"/>
        <a:cs typeface="+mn-cs"/>
      </a:defRPr>
    </a:lvl6pPr>
    <a:lvl7pPr marL="2743200" algn="l" defTabSz="914400" rtl="0" eaLnBrk="1" latinLnBrk="0" hangingPunct="1">
      <a:defRPr kern="1200">
        <a:solidFill>
          <a:schemeClr val="tx1"/>
        </a:solidFill>
        <a:latin typeface="Verdana" charset="0"/>
        <a:ea typeface="ＭＳ Ｐゴシック" charset="-128"/>
        <a:cs typeface="+mn-cs"/>
      </a:defRPr>
    </a:lvl7pPr>
    <a:lvl8pPr marL="3200400" algn="l" defTabSz="914400" rtl="0" eaLnBrk="1" latinLnBrk="0" hangingPunct="1">
      <a:defRPr kern="1200">
        <a:solidFill>
          <a:schemeClr val="tx1"/>
        </a:solidFill>
        <a:latin typeface="Verdana" charset="0"/>
        <a:ea typeface="ＭＳ Ｐゴシック" charset="-128"/>
        <a:cs typeface="+mn-cs"/>
      </a:defRPr>
    </a:lvl8pPr>
    <a:lvl9pPr marL="3657600" algn="l" defTabSz="914400" rtl="0" eaLnBrk="1" latinLnBrk="0" hangingPunct="1">
      <a:defRPr kern="1200">
        <a:solidFill>
          <a:schemeClr val="tx1"/>
        </a:solidFill>
        <a:latin typeface="Verdana"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ECFF"/>
    <a:srgbClr val="66CCFF"/>
    <a:srgbClr val="CCFFFF"/>
    <a:srgbClr val="F8F8F8"/>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2" d="100"/>
          <a:sy n="32" d="100"/>
        </p:scale>
        <p:origin x="-1712" y="-120"/>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cs typeface="ＭＳ Ｐゴシック" charset="-128"/>
              </a:defRPr>
            </a:lvl1pPr>
          </a:lstStyle>
          <a:p>
            <a:pPr>
              <a:defRPr/>
            </a:pPr>
            <a:endParaRPr lang="en-US"/>
          </a:p>
        </p:txBody>
      </p:sp>
      <p:sp>
        <p:nvSpPr>
          <p:cNvPr id="46083" name="Rectangle 3"/>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cs typeface="ＭＳ Ｐゴシック" charset="-128"/>
              </a:defRPr>
            </a:lvl1pPr>
          </a:lstStyle>
          <a:p>
            <a:pPr>
              <a:defRPr/>
            </a:pPr>
            <a:endParaRPr lang="en-US"/>
          </a:p>
        </p:txBody>
      </p:sp>
      <p:sp>
        <p:nvSpPr>
          <p:cNvPr id="46084" name="Rectangle 4"/>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cs typeface="ＭＳ Ｐゴシック" charset="-128"/>
              </a:defRPr>
            </a:lvl1pPr>
          </a:lstStyle>
          <a:p>
            <a:pPr>
              <a:defRPr/>
            </a:pPr>
            <a:endParaRPr lang="en-US"/>
          </a:p>
        </p:txBody>
      </p:sp>
      <p:sp>
        <p:nvSpPr>
          <p:cNvPr id="46085" name="Rectangle 5"/>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smtClean="0">
                <a:latin typeface="Helvetica" charset="0"/>
              </a:defRPr>
            </a:lvl1pPr>
          </a:lstStyle>
          <a:p>
            <a:pPr>
              <a:defRPr/>
            </a:pPr>
            <a:fld id="{BBC28454-15B3-45D5-9176-8D524A7F7887}" type="slidenum">
              <a:rPr lang="en-US"/>
              <a:pPr>
                <a:defRPr/>
              </a:pPr>
              <a:t>‹#›</a:t>
            </a:fld>
            <a:endParaRPr lang="en-US"/>
          </a:p>
        </p:txBody>
      </p:sp>
    </p:spTree>
    <p:extLst>
      <p:ext uri="{BB962C8B-B14F-4D97-AF65-F5344CB8AC3E}">
        <p14:creationId xmlns:p14="http://schemas.microsoft.com/office/powerpoint/2010/main" val="133703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cs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cs typeface="ＭＳ Ｐゴシック" charset="-128"/>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cs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smtClean="0">
                <a:latin typeface="Times New Roman" charset="0"/>
              </a:defRPr>
            </a:lvl1pPr>
          </a:lstStyle>
          <a:p>
            <a:pPr>
              <a:defRPr/>
            </a:pPr>
            <a:fld id="{EA098A8E-1454-40AB-85F7-3AFE14F61128}" type="slidenum">
              <a:rPr lang="en-US"/>
              <a:pPr>
                <a:defRPr/>
              </a:pPr>
              <a:t>‹#›</a:t>
            </a:fld>
            <a:endParaRPr lang="en-US"/>
          </a:p>
        </p:txBody>
      </p:sp>
    </p:spTree>
    <p:extLst>
      <p:ext uri="{BB962C8B-B14F-4D97-AF65-F5344CB8AC3E}">
        <p14:creationId xmlns:p14="http://schemas.microsoft.com/office/powerpoint/2010/main" val="2846560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EABD29B-391B-45E6-ADBB-1A3B08FFC269}" type="slidenum">
              <a:rPr lang="en-US"/>
              <a:pPr/>
              <a:t>1</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17600" y="696913"/>
            <a:ext cx="4648200" cy="3486150"/>
          </a:xfrm>
          <a:ln/>
        </p:spPr>
      </p:sp>
      <p:sp>
        <p:nvSpPr>
          <p:cNvPr id="8294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17600" y="696913"/>
            <a:ext cx="4648200" cy="3486150"/>
          </a:xfrm>
          <a:ln/>
        </p:spPr>
      </p:sp>
      <p:sp>
        <p:nvSpPr>
          <p:cNvPr id="8397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17600" y="696913"/>
            <a:ext cx="4648200" cy="3486150"/>
          </a:xfrm>
          <a:ln/>
        </p:spPr>
      </p:sp>
      <p:sp>
        <p:nvSpPr>
          <p:cNvPr id="8499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17600" y="696913"/>
            <a:ext cx="4648200" cy="3486150"/>
          </a:xfrm>
          <a:ln/>
        </p:spPr>
      </p:sp>
      <p:sp>
        <p:nvSpPr>
          <p:cNvPr id="8601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17600" y="696913"/>
            <a:ext cx="4648200" cy="3486150"/>
          </a:xfrm>
          <a:ln/>
        </p:spPr>
      </p:sp>
      <p:sp>
        <p:nvSpPr>
          <p:cNvPr id="8704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17600" y="696913"/>
            <a:ext cx="4648200" cy="3486150"/>
          </a:xfrm>
          <a:ln/>
        </p:spPr>
      </p:sp>
      <p:sp>
        <p:nvSpPr>
          <p:cNvPr id="8806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17600" y="696913"/>
            <a:ext cx="4648200" cy="3486150"/>
          </a:xfrm>
          <a:ln/>
        </p:spPr>
      </p:sp>
      <p:sp>
        <p:nvSpPr>
          <p:cNvPr id="8909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17600" y="696913"/>
            <a:ext cx="4648200" cy="3486150"/>
          </a:xfrm>
          <a:ln/>
        </p:spPr>
      </p:sp>
      <p:sp>
        <p:nvSpPr>
          <p:cNvPr id="9011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17600" y="696913"/>
            <a:ext cx="4648200" cy="3486150"/>
          </a:xfrm>
          <a:ln/>
        </p:spPr>
      </p:sp>
      <p:sp>
        <p:nvSpPr>
          <p:cNvPr id="9113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17600" y="696913"/>
            <a:ext cx="4648200" cy="3486150"/>
          </a:xfrm>
          <a:ln/>
        </p:spPr>
      </p:sp>
      <p:sp>
        <p:nvSpPr>
          <p:cNvPr id="9216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17600" y="696913"/>
            <a:ext cx="4648200" cy="3486150"/>
          </a:xfrm>
          <a:ln/>
        </p:spPr>
      </p:sp>
      <p:sp>
        <p:nvSpPr>
          <p:cNvPr id="7885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17600" y="696913"/>
            <a:ext cx="4648200" cy="3486150"/>
          </a:xfrm>
          <a:ln/>
        </p:spPr>
      </p:sp>
      <p:sp>
        <p:nvSpPr>
          <p:cNvPr id="9318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17600" y="696913"/>
            <a:ext cx="4648200" cy="3486150"/>
          </a:xfrm>
          <a:ln/>
        </p:spPr>
      </p:sp>
      <p:sp>
        <p:nvSpPr>
          <p:cNvPr id="9421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17600" y="696913"/>
            <a:ext cx="4648200" cy="3486150"/>
          </a:xfrm>
          <a:ln/>
        </p:spPr>
      </p:sp>
      <p:sp>
        <p:nvSpPr>
          <p:cNvPr id="9523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17600" y="696913"/>
            <a:ext cx="4648200" cy="3486150"/>
          </a:xfrm>
          <a:ln/>
        </p:spPr>
      </p:sp>
      <p:sp>
        <p:nvSpPr>
          <p:cNvPr id="9625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EEA3723-0CC4-4DD4-87C9-E8CB42EEB60C}" type="slidenum">
              <a:rPr lang="en-US"/>
              <a:pPr/>
              <a:t>27</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charset="0"/>
                <a:ea typeface="ＭＳ Ｐゴシック" charset="0"/>
                <a:cs typeface="ＭＳ Ｐゴシック" charset="0"/>
              </a:defRPr>
            </a:lvl1pPr>
            <a:lvl2pPr marL="37931725" indent="-37474525" defTabSz="9239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0CD02A3A-FD1F-F944-BC25-BACFD6B4DAE8}" type="slidenum">
              <a:rPr lang="en-US" sz="1200">
                <a:latin typeface="Times New Roman" charset="0"/>
              </a:rPr>
              <a:pPr/>
              <a:t>28</a:t>
            </a:fld>
            <a:endParaRPr lang="en-US" sz="1200">
              <a:latin typeface="Times New Roman" charset="0"/>
            </a:endParaRPr>
          </a:p>
        </p:txBody>
      </p:sp>
      <p:sp>
        <p:nvSpPr>
          <p:cNvPr id="18435" name="Rectangle 2"/>
          <p:cNvSpPr>
            <a:spLocks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charset="0"/>
                <a:ea typeface="ＭＳ Ｐゴシック" charset="0"/>
                <a:cs typeface="ＭＳ Ｐゴシック" charset="0"/>
              </a:defRPr>
            </a:lvl1pPr>
            <a:lvl2pPr marL="37931725" indent="-37474525" defTabSz="9239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CD9EA7B4-5766-9640-AB7B-9CD83FC84FE6}" type="slidenum">
              <a:rPr lang="en-US" sz="1200">
                <a:latin typeface="Times New Roman" charset="0"/>
              </a:rPr>
              <a:pPr/>
              <a:t>29</a:t>
            </a:fld>
            <a:endParaRPr lang="en-US" sz="1200">
              <a:latin typeface="Times New Roman" charset="0"/>
            </a:endParaRPr>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charset="0"/>
                <a:ea typeface="ＭＳ Ｐゴシック" charset="0"/>
                <a:cs typeface="ＭＳ Ｐゴシック" charset="0"/>
              </a:defRPr>
            </a:lvl1pPr>
            <a:lvl2pPr marL="37931725" indent="-37474525" defTabSz="9239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BF9397E6-C9CD-2D4C-A81D-7A045B2125B1}" type="slidenum">
              <a:rPr lang="en-US" sz="1200">
                <a:latin typeface="Times New Roman" charset="0"/>
              </a:rPr>
              <a:pPr/>
              <a:t>30</a:t>
            </a:fld>
            <a:endParaRPr lang="en-US" sz="1200">
              <a:latin typeface="Times New Roman" charset="0"/>
            </a:endParaRPr>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charset="0"/>
                <a:ea typeface="ＭＳ Ｐゴシック" charset="0"/>
                <a:cs typeface="ＭＳ Ｐゴシック" charset="0"/>
              </a:defRPr>
            </a:lvl1pPr>
            <a:lvl2pPr marL="37931725" indent="-37474525" defTabSz="9239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D3850EDF-DA79-9A46-A35C-CA896A83BBF3}" type="slidenum">
              <a:rPr lang="en-US" sz="1200">
                <a:latin typeface="Times New Roman" charset="0"/>
              </a:rPr>
              <a:pPr/>
              <a:t>32</a:t>
            </a:fld>
            <a:endParaRPr lang="en-US" sz="1200">
              <a:latin typeface="Times New Roman" charset="0"/>
            </a:endParaRPr>
          </a:p>
        </p:txBody>
      </p:sp>
      <p:sp>
        <p:nvSpPr>
          <p:cNvPr id="26627" name="Rectangle 2"/>
          <p:cNvSpPr>
            <a:spLocks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17600" y="696913"/>
            <a:ext cx="4648200" cy="3486150"/>
          </a:xfrm>
          <a:ln/>
        </p:spPr>
      </p:sp>
      <p:sp>
        <p:nvSpPr>
          <p:cNvPr id="77827"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charset="0"/>
                <a:ea typeface="ＭＳ Ｐゴシック" charset="0"/>
                <a:cs typeface="ＭＳ Ｐゴシック" charset="0"/>
              </a:defRPr>
            </a:lvl1pPr>
            <a:lvl2pPr marL="37931725" indent="-37474525" defTabSz="9239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1453EB2D-05F6-944E-A0A5-44BFC8190442}" type="slidenum">
              <a:rPr lang="en-US" sz="1200">
                <a:latin typeface="Times New Roman" charset="0"/>
              </a:rPr>
              <a:pPr/>
              <a:t>33</a:t>
            </a:fld>
            <a:endParaRPr lang="en-US" sz="1200">
              <a:latin typeface="Times New Roman" charset="0"/>
            </a:endParaRPr>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99903" y="8832216"/>
            <a:ext cx="2981911"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436" tIns="46217" rIns="92436" bIns="46217" anchor="b"/>
          <a:lstStyle>
            <a:lvl1pPr defTabSz="923925">
              <a:defRPr sz="2400">
                <a:solidFill>
                  <a:schemeClr val="tx1"/>
                </a:solidFill>
                <a:latin typeface="Verdana" charset="0"/>
                <a:ea typeface="ＭＳ Ｐゴシック" charset="0"/>
                <a:cs typeface="ＭＳ Ｐゴシック" charset="0"/>
              </a:defRPr>
            </a:lvl1pPr>
            <a:lvl2pPr marL="37931725" indent="-37474525" defTabSz="9239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pPr algn="r"/>
            <a:fld id="{ED7A0F42-A646-AC4A-AA23-F40A707A0BDD}" type="slidenum">
              <a:rPr lang="en-US" sz="1200">
                <a:latin typeface="Times New Roman" charset="0"/>
              </a:rPr>
              <a:pPr algn="r"/>
              <a:t>34</a:t>
            </a:fld>
            <a:endParaRPr lang="en-US" sz="1200">
              <a:latin typeface="Times New Roman" charset="0"/>
            </a:endParaRPr>
          </a:p>
        </p:txBody>
      </p:sp>
      <p:sp>
        <p:nvSpPr>
          <p:cNvPr id="139267" name="Rectangle 2"/>
          <p:cNvSpPr>
            <a:spLocks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charset="0"/>
                <a:ea typeface="ＭＳ Ｐゴシック" charset="0"/>
                <a:cs typeface="ＭＳ Ｐゴシック" charset="0"/>
              </a:defRPr>
            </a:lvl1pPr>
            <a:lvl2pPr marL="37931725" indent="-37474525" defTabSz="9239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E521ADD7-9D1A-E848-B4B9-52A546DC6110}" type="slidenum">
              <a:rPr lang="en-US" sz="1200">
                <a:latin typeface="Times New Roman" charset="0"/>
              </a:rPr>
              <a:pPr/>
              <a:t>35</a:t>
            </a:fld>
            <a:endParaRPr lang="en-US" sz="1200">
              <a:latin typeface="Times New Roman" charset="0"/>
            </a:endParaRPr>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charset="0"/>
                <a:ea typeface="ＭＳ Ｐゴシック" charset="0"/>
                <a:cs typeface="ＭＳ Ｐゴシック" charset="0"/>
              </a:defRPr>
            </a:lvl1pPr>
            <a:lvl2pPr marL="37931725" indent="-37474525" defTabSz="9239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79115FB8-9EAD-3141-9A4D-792D59BAE55F}" type="slidenum">
              <a:rPr lang="en-US" sz="1200">
                <a:latin typeface="Times New Roman" charset="0"/>
              </a:rPr>
              <a:pPr/>
              <a:t>38</a:t>
            </a:fld>
            <a:endParaRPr lang="en-US" sz="1200">
              <a:latin typeface="Times New Roman" charset="0"/>
            </a:endParaRPr>
          </a:p>
        </p:txBody>
      </p:sp>
      <p:sp>
        <p:nvSpPr>
          <p:cNvPr id="38915" name="Rectangle 2"/>
          <p:cNvSpPr>
            <a:spLocks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charset="0"/>
                <a:ea typeface="ＭＳ Ｐゴシック" charset="0"/>
                <a:cs typeface="ＭＳ Ｐゴシック" charset="0"/>
              </a:defRPr>
            </a:lvl1pPr>
            <a:lvl2pPr marL="37931725" indent="-37474525" defTabSz="9239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665A0695-66B4-514A-8018-558BF45E0495}" type="slidenum">
              <a:rPr lang="en-US" sz="1200">
                <a:latin typeface="Times New Roman" charset="0"/>
              </a:rPr>
              <a:pPr/>
              <a:t>39</a:t>
            </a:fld>
            <a:endParaRPr lang="en-US" sz="1200">
              <a:latin typeface="Times New Roman" charset="0"/>
            </a:endParaRPr>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Explain</a:t>
            </a:r>
            <a:r>
              <a:rPr lang="en-US" baseline="0" dirty="0" smtClean="0">
                <a:ea typeface="ＭＳ Ｐゴシック" charset="0"/>
                <a:cs typeface="ＭＳ Ｐゴシック" charset="0"/>
              </a:rPr>
              <a:t> the sequence for copying source to </a:t>
            </a:r>
            <a:r>
              <a:rPr lang="en-US" baseline="0" dirty="0" err="1" smtClean="0">
                <a:ea typeface="ＭＳ Ｐゴシック" charset="0"/>
                <a:cs typeface="ＭＳ Ｐゴシック" charset="0"/>
              </a:rPr>
              <a:t>detination</a:t>
            </a:r>
            <a:endParaRPr lang="en-US" dirty="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charset="0"/>
                <a:ea typeface="ＭＳ Ｐゴシック" charset="0"/>
                <a:cs typeface="ＭＳ Ｐゴシック" charset="0"/>
              </a:defRPr>
            </a:lvl1pPr>
            <a:lvl2pPr marL="37931725" indent="-37474525" defTabSz="9239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526777CC-B598-1C4A-85E9-0165A6F1993D}" type="slidenum">
              <a:rPr lang="en-US" sz="1200">
                <a:latin typeface="Times New Roman" charset="0"/>
              </a:rPr>
              <a:pPr/>
              <a:t>40</a:t>
            </a:fld>
            <a:endParaRPr lang="en-US" sz="1200">
              <a:latin typeface="Times New Roman" charset="0"/>
            </a:endParaRPr>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charset="0"/>
                <a:ea typeface="ＭＳ Ｐゴシック" charset="0"/>
                <a:cs typeface="ＭＳ Ｐゴシック" charset="0"/>
              </a:defRPr>
            </a:lvl1pPr>
            <a:lvl2pPr marL="37931725" indent="-37474525" defTabSz="9239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0CFC83BB-9F56-F147-A17E-B1B1854EC8D4}" type="slidenum">
              <a:rPr lang="en-US" sz="1200">
                <a:latin typeface="Times New Roman" charset="0"/>
              </a:rPr>
              <a:pPr/>
              <a:t>41</a:t>
            </a:fld>
            <a:endParaRPr lang="en-US" sz="1200">
              <a:latin typeface="Times New Roman" charset="0"/>
            </a:endParaRPr>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charset="0"/>
                <a:ea typeface="ＭＳ Ｐゴシック" charset="0"/>
                <a:cs typeface="ＭＳ Ｐゴシック" charset="0"/>
              </a:defRPr>
            </a:lvl1pPr>
            <a:lvl2pPr marL="37931725" indent="-37474525" defTabSz="923925">
              <a:defRPr sz="2400">
                <a:solidFill>
                  <a:schemeClr val="tx1"/>
                </a:solidFill>
                <a:latin typeface="Verdana" charset="0"/>
                <a:ea typeface="ＭＳ Ｐゴシック" charset="0"/>
              </a:defRPr>
            </a:lvl2pPr>
            <a:lvl3pPr>
              <a:defRPr sz="2400">
                <a:solidFill>
                  <a:schemeClr val="tx1"/>
                </a:solidFill>
                <a:latin typeface="Verdana" charset="0"/>
                <a:ea typeface="ＭＳ Ｐゴシック" charset="0"/>
              </a:defRPr>
            </a:lvl3pPr>
            <a:lvl4pPr>
              <a:defRPr sz="2400">
                <a:solidFill>
                  <a:schemeClr val="tx1"/>
                </a:solidFill>
                <a:latin typeface="Verdana" charset="0"/>
                <a:ea typeface="ＭＳ Ｐゴシック" charset="0"/>
              </a:defRPr>
            </a:lvl4pPr>
            <a:lvl5pPr>
              <a:defRPr sz="2400">
                <a:solidFill>
                  <a:schemeClr val="tx1"/>
                </a:solidFill>
                <a:latin typeface="Verdana" charset="0"/>
                <a:ea typeface="ＭＳ Ｐゴシック" charset="0"/>
              </a:defRPr>
            </a:lvl5pPr>
            <a:lvl6pPr marL="457200" eaLnBrk="0" fontAlgn="base" hangingPunct="0">
              <a:spcBef>
                <a:spcPct val="0"/>
              </a:spcBef>
              <a:spcAft>
                <a:spcPct val="0"/>
              </a:spcAft>
              <a:defRPr sz="2400">
                <a:solidFill>
                  <a:schemeClr val="tx1"/>
                </a:solidFill>
                <a:latin typeface="Verdana" charset="0"/>
                <a:ea typeface="ＭＳ Ｐゴシック" charset="0"/>
              </a:defRPr>
            </a:lvl6pPr>
            <a:lvl7pPr marL="914400" eaLnBrk="0" fontAlgn="base" hangingPunct="0">
              <a:spcBef>
                <a:spcPct val="0"/>
              </a:spcBef>
              <a:spcAft>
                <a:spcPct val="0"/>
              </a:spcAft>
              <a:defRPr sz="2400">
                <a:solidFill>
                  <a:schemeClr val="tx1"/>
                </a:solidFill>
                <a:latin typeface="Verdana" charset="0"/>
                <a:ea typeface="ＭＳ Ｐゴシック" charset="0"/>
              </a:defRPr>
            </a:lvl7pPr>
            <a:lvl8pPr marL="1371600" eaLnBrk="0" fontAlgn="base" hangingPunct="0">
              <a:spcBef>
                <a:spcPct val="0"/>
              </a:spcBef>
              <a:spcAft>
                <a:spcPct val="0"/>
              </a:spcAft>
              <a:defRPr sz="2400">
                <a:solidFill>
                  <a:schemeClr val="tx1"/>
                </a:solidFill>
                <a:latin typeface="Verdana" charset="0"/>
                <a:ea typeface="ＭＳ Ｐゴシック" charset="0"/>
              </a:defRPr>
            </a:lvl8pPr>
            <a:lvl9pPr marL="1828800" eaLnBrk="0" fontAlgn="base" hangingPunct="0">
              <a:spcBef>
                <a:spcPct val="0"/>
              </a:spcBef>
              <a:spcAft>
                <a:spcPct val="0"/>
              </a:spcAft>
              <a:defRPr sz="2400">
                <a:solidFill>
                  <a:schemeClr val="tx1"/>
                </a:solidFill>
                <a:latin typeface="Verdana" charset="0"/>
                <a:ea typeface="ＭＳ Ｐゴシック" charset="0"/>
              </a:defRPr>
            </a:lvl9pPr>
          </a:lstStyle>
          <a:p>
            <a:fld id="{C0B9A07A-1013-404C-916F-5E5EFF05B33D}" type="slidenum">
              <a:rPr lang="en-US" sz="1200">
                <a:latin typeface="Times New Roman" charset="0"/>
              </a:rPr>
              <a:pPr/>
              <a:t>42</a:t>
            </a:fld>
            <a:endParaRPr lang="en-US" sz="1200">
              <a:latin typeface="Times New Roman" charset="0"/>
            </a:endParaRPr>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17600" y="696913"/>
            <a:ext cx="4648200" cy="3486150"/>
          </a:xfrm>
          <a:ln/>
        </p:spPr>
      </p:sp>
      <p:sp>
        <p:nvSpPr>
          <p:cNvPr id="78851"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17600" y="696913"/>
            <a:ext cx="4648200" cy="3486150"/>
          </a:xfrm>
          <a:ln/>
        </p:spPr>
      </p:sp>
      <p:sp>
        <p:nvSpPr>
          <p:cNvPr id="79875"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17600" y="696913"/>
            <a:ext cx="4648200" cy="3486150"/>
          </a:xfrm>
          <a:ln/>
        </p:spPr>
      </p:sp>
      <p:sp>
        <p:nvSpPr>
          <p:cNvPr id="8089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17600" y="696913"/>
            <a:ext cx="4648200" cy="3486150"/>
          </a:xfrm>
          <a:ln/>
        </p:spPr>
      </p:sp>
      <p:sp>
        <p:nvSpPr>
          <p:cNvPr id="80899"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17600" y="696913"/>
            <a:ext cx="4648200" cy="3486150"/>
          </a:xfrm>
          <a:ln/>
        </p:spPr>
      </p:sp>
      <p:sp>
        <p:nvSpPr>
          <p:cNvPr id="8192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17600" y="696913"/>
            <a:ext cx="4648200" cy="3486150"/>
          </a:xfrm>
          <a:ln/>
        </p:spPr>
      </p:sp>
      <p:sp>
        <p:nvSpPr>
          <p:cNvPr id="81923" name="Rectangle 3"/>
          <p:cNvSpPr>
            <a:spLocks noGrp="1" noChangeArrowheads="1"/>
          </p:cNvSpPr>
          <p:nvPr>
            <p:ph type="body" idx="1"/>
          </p:nvPr>
        </p:nvSpPr>
        <p:spPr>
          <a:xfrm>
            <a:off x="688975" y="4416425"/>
            <a:ext cx="5505450" cy="4183063"/>
          </a:xfrm>
          <a:noFill/>
          <a:ln/>
        </p:spPr>
        <p:txBody>
          <a:bodyPr wrap="square" lIns="92438" tIns="46219" rIns="92438" bIns="46219" anchor="t"/>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w="9525">
              <a:noFill/>
              <a:miter lim="800000"/>
              <a:headEnd/>
              <a:tailEnd/>
            </a:ln>
            <a:effectLst/>
          </p:spPr>
          <p:txBody>
            <a:bodyPr wrap="none" anchor="ctr"/>
            <a:lstStyle/>
            <a:p>
              <a:pPr>
                <a:defRPr/>
              </a:pPr>
              <a:endParaRPr lang="en-US">
                <a:cs typeface="ＭＳ Ｐゴシック" charset="-128"/>
              </a:endParaRPr>
            </a:p>
          </p:txBody>
        </p:sp>
        <p:sp>
          <p:nvSpPr>
            <p:cNvPr id="5" name="Rectangle 5"/>
            <p:cNvSpPr>
              <a:spLocks noChangeArrowheads="1"/>
            </p:cNvSpPr>
            <p:nvPr/>
          </p:nvSpPr>
          <p:spPr bwMode="auto">
            <a:xfrm>
              <a:off x="1933" y="1865"/>
              <a:ext cx="1808" cy="127"/>
            </a:xfrm>
            <a:prstGeom prst="rect">
              <a:avLst/>
            </a:prstGeom>
            <a:solidFill>
              <a:srgbClr val="99CCFF"/>
            </a:solidFill>
            <a:ln w="9525">
              <a:noFill/>
              <a:miter lim="800000"/>
              <a:headEnd/>
              <a:tailEnd/>
            </a:ln>
            <a:effectLst/>
          </p:spPr>
          <p:txBody>
            <a:bodyPr wrap="none" anchor="ctr"/>
            <a:lstStyle/>
            <a:p>
              <a:pPr>
                <a:defRPr/>
              </a:pPr>
              <a:endParaRPr lang="en-US">
                <a:cs typeface="ＭＳ Ｐゴシック" charset="-128"/>
              </a:endParaRPr>
            </a:p>
          </p:txBody>
        </p:sp>
        <p:sp>
          <p:nvSpPr>
            <p:cNvPr id="6" name="Rectangle 6"/>
            <p:cNvSpPr>
              <a:spLocks noChangeArrowheads="1"/>
            </p:cNvSpPr>
            <p:nvPr/>
          </p:nvSpPr>
          <p:spPr bwMode="auto">
            <a:xfrm>
              <a:off x="3741" y="1865"/>
              <a:ext cx="1808" cy="127"/>
            </a:xfrm>
            <a:prstGeom prst="rect">
              <a:avLst/>
            </a:prstGeom>
            <a:solidFill>
              <a:srgbClr val="336699"/>
            </a:solidFill>
            <a:ln w="9525">
              <a:noFill/>
              <a:miter lim="800000"/>
              <a:headEnd/>
              <a:tailEnd/>
            </a:ln>
            <a:effectLst/>
          </p:spPr>
          <p:txBody>
            <a:bodyPr wrap="none" anchor="ctr"/>
            <a:lstStyle/>
            <a:p>
              <a:pPr>
                <a:defRPr/>
              </a:pPr>
              <a:endParaRPr lang="en-US">
                <a:cs typeface="ＭＳ Ｐゴシック" charset="-128"/>
              </a:endParaRPr>
            </a:p>
          </p:txBody>
        </p:sp>
      </p:grpSp>
      <p:sp>
        <p:nvSpPr>
          <p:cNvPr id="7" name="Text Box 7"/>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336699"/>
                </a:solidFill>
                <a:latin typeface="Helvetica" charset="0"/>
              </a:rPr>
              <a:t>Silberschatz, Galvin and Gagne ©2009</a:t>
            </a:r>
          </a:p>
        </p:txBody>
      </p:sp>
      <p:sp>
        <p:nvSpPr>
          <p:cNvPr id="8" name="Text Box 8"/>
          <p:cNvSpPr txBox="1">
            <a:spLocks noChangeArrowheads="1"/>
          </p:cNvSpPr>
          <p:nvPr/>
        </p:nvSpPr>
        <p:spPr bwMode="auto">
          <a:xfrm>
            <a:off x="26988" y="6613525"/>
            <a:ext cx="2638425"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336699"/>
                </a:solidFill>
                <a:latin typeface="Helvetica" charset="0"/>
              </a:rPr>
              <a:t>Operating System Concepts – 8</a:t>
            </a:r>
            <a:r>
              <a:rPr lang="en-US" sz="1000" b="1" baseline="30000">
                <a:solidFill>
                  <a:srgbClr val="336699"/>
                </a:solidFill>
                <a:latin typeface="Helvetica" charset="0"/>
              </a:rPr>
              <a:t>th</a:t>
            </a:r>
            <a:r>
              <a:rPr lang="en-US" sz="1000" b="1">
                <a:solidFill>
                  <a:srgbClr val="336699"/>
                </a:solidFill>
                <a:latin typeface="Helvetica" charset="0"/>
              </a:rPr>
              <a:t> Edition</a:t>
            </a:r>
          </a:p>
        </p:txBody>
      </p:sp>
      <p:pic>
        <p:nvPicPr>
          <p:cNvPr id="9" name="Picture 9" descr="dino_4"/>
          <p:cNvPicPr>
            <a:picLocks noChangeAspect="1" noChangeArrowheads="1"/>
          </p:cNvPicPr>
          <p:nvPr/>
        </p:nvPicPr>
        <p:blipFill>
          <a:blip r:embed="rId2"/>
          <a:srcRect/>
          <a:stretch>
            <a:fillRect/>
          </a:stretch>
        </p:blipFill>
        <p:spPr bwMode="auto">
          <a:xfrm>
            <a:off x="3360738" y="4157663"/>
            <a:ext cx="2062162" cy="1593850"/>
          </a:xfrm>
          <a:prstGeom prst="rect">
            <a:avLst/>
          </a:prstGeom>
          <a:noFill/>
          <a:ln w="76200">
            <a:solidFill>
              <a:srgbClr val="336699"/>
            </a:solidFill>
            <a:miter lim="800000"/>
            <a:headEnd/>
            <a:tailEnd/>
          </a:ln>
        </p:spPr>
      </p:pic>
      <p:sp>
        <p:nvSpPr>
          <p:cNvPr id="10" name="Rectangle 10"/>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ffectLst/>
        </p:spPr>
        <p:txBody>
          <a:bodyPr wrap="none" anchor="ctr"/>
          <a:lstStyle/>
          <a:p>
            <a:pPr>
              <a:defRPr/>
            </a:pPr>
            <a:endParaRPr lang="en-US">
              <a:cs typeface="ＭＳ Ｐゴシック" charset="-128"/>
            </a:endParaRPr>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3"/>
          <a:srcRect/>
          <a:stretch>
            <a:fillRect/>
          </a:stretch>
        </p:blipFill>
        <p:spPr bwMode="auto">
          <a:xfrm>
            <a:off x="285750" y="0"/>
            <a:ext cx="1195388" cy="908050"/>
          </a:xfrm>
          <a:prstGeom prst="rect">
            <a:avLst/>
          </a:prstGeom>
          <a:noFill/>
          <a:ln w="9525">
            <a:noFill/>
            <a:miter lim="800000"/>
            <a:headEnd/>
            <a:tailEnd/>
          </a:ln>
        </p:spPr>
      </p:pic>
      <p:sp>
        <p:nvSpPr>
          <p:cNvPr id="1027" name="Rectangle 3"/>
          <p:cNvSpPr>
            <a:spLocks noGrp="1" noChangeArrowheads="1"/>
          </p:cNvSpPr>
          <p:nvPr>
            <p:ph type="title"/>
          </p:nvPr>
        </p:nvSpPr>
        <p:spPr bwMode="auto">
          <a:xfrm>
            <a:off x="457200" y="277813"/>
            <a:ext cx="8229600" cy="5762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806450" y="1233488"/>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57" name="Rectangle 5"/>
          <p:cNvSpPr>
            <a:spLocks noChangeArrowheads="1"/>
          </p:cNvSpPr>
          <p:nvPr/>
        </p:nvSpPr>
        <p:spPr bwMode="auto">
          <a:xfrm>
            <a:off x="0" y="0"/>
            <a:ext cx="228600" cy="2286000"/>
          </a:xfrm>
          <a:prstGeom prst="rect">
            <a:avLst/>
          </a:prstGeom>
          <a:solidFill>
            <a:srgbClr val="336699"/>
          </a:solidFill>
          <a:ln w="9525">
            <a:noFill/>
            <a:miter lim="800000"/>
            <a:headEnd/>
            <a:tailEnd/>
          </a:ln>
          <a:effectLst/>
        </p:spPr>
        <p:txBody>
          <a:bodyPr wrap="none" anchor="ctr"/>
          <a:lstStyle/>
          <a:p>
            <a:pPr algn="ctr" eaLnBrk="1" hangingPunct="1">
              <a:defRPr/>
            </a:pPr>
            <a:endParaRPr lang="en-US" sz="2400">
              <a:latin typeface="Times New Roman" charset="0"/>
              <a:cs typeface="ＭＳ Ｐゴシック" charset="-128"/>
            </a:endParaRPr>
          </a:p>
        </p:txBody>
      </p:sp>
      <p:sp>
        <p:nvSpPr>
          <p:cNvPr id="151558" name="Line 6"/>
          <p:cNvSpPr>
            <a:spLocks noChangeShapeType="1"/>
          </p:cNvSpPr>
          <p:nvPr/>
        </p:nvSpPr>
        <p:spPr bwMode="auto">
          <a:xfrm>
            <a:off x="457200" y="860425"/>
            <a:ext cx="8077200" cy="0"/>
          </a:xfrm>
          <a:prstGeom prst="line">
            <a:avLst/>
          </a:prstGeom>
          <a:noFill/>
          <a:ln w="19050">
            <a:solidFill>
              <a:srgbClr val="336699"/>
            </a:solidFill>
            <a:round/>
            <a:headEnd/>
            <a:tailEnd/>
          </a:ln>
          <a:effectLst/>
        </p:spPr>
        <p:txBody>
          <a:bodyPr/>
          <a:lstStyle/>
          <a:p>
            <a:pPr>
              <a:defRPr/>
            </a:pPr>
            <a:endParaRPr lang="en-US">
              <a:ea typeface="+mn-ea"/>
            </a:endParaRPr>
          </a:p>
        </p:txBody>
      </p:sp>
      <p:sp>
        <p:nvSpPr>
          <p:cNvPr id="151559" name="Rectangle 7"/>
          <p:cNvSpPr>
            <a:spLocks noChangeArrowheads="1"/>
          </p:cNvSpPr>
          <p:nvPr/>
        </p:nvSpPr>
        <p:spPr bwMode="auto">
          <a:xfrm>
            <a:off x="0" y="2286000"/>
            <a:ext cx="228600" cy="2286000"/>
          </a:xfrm>
          <a:prstGeom prst="rect">
            <a:avLst/>
          </a:prstGeom>
          <a:solidFill>
            <a:srgbClr val="99CCFF"/>
          </a:solidFill>
          <a:ln w="9525">
            <a:noFill/>
            <a:miter lim="800000"/>
            <a:headEnd/>
            <a:tailEnd/>
          </a:ln>
          <a:effectLst/>
        </p:spPr>
        <p:txBody>
          <a:bodyPr wrap="none" anchor="ctr"/>
          <a:lstStyle/>
          <a:p>
            <a:pPr algn="ctr" eaLnBrk="1" hangingPunct="1">
              <a:defRPr/>
            </a:pPr>
            <a:endParaRPr lang="en-US" sz="2400">
              <a:latin typeface="Times New Roman" charset="0"/>
              <a:cs typeface="ＭＳ Ｐゴシック" charset="-128"/>
            </a:endParaRPr>
          </a:p>
        </p:txBody>
      </p:sp>
      <p:sp>
        <p:nvSpPr>
          <p:cNvPr id="151560" name="Rectangle 8"/>
          <p:cNvSpPr>
            <a:spLocks noChangeArrowheads="1"/>
          </p:cNvSpPr>
          <p:nvPr/>
        </p:nvSpPr>
        <p:spPr bwMode="auto">
          <a:xfrm>
            <a:off x="0" y="4572000"/>
            <a:ext cx="228600" cy="2286000"/>
          </a:xfrm>
          <a:prstGeom prst="rect">
            <a:avLst/>
          </a:prstGeom>
          <a:solidFill>
            <a:srgbClr val="336699"/>
          </a:solidFill>
          <a:ln w="9525">
            <a:noFill/>
            <a:miter lim="800000"/>
            <a:headEnd/>
            <a:tailEnd/>
          </a:ln>
          <a:effectLst/>
        </p:spPr>
        <p:txBody>
          <a:bodyPr wrap="none" anchor="ctr"/>
          <a:lstStyle/>
          <a:p>
            <a:pPr algn="ctr" eaLnBrk="1" hangingPunct="1">
              <a:defRPr/>
            </a:pPr>
            <a:endParaRPr lang="en-US" sz="2400">
              <a:latin typeface="Times New Roman" charset="0"/>
              <a:cs typeface="ＭＳ Ｐゴシック" charset="-128"/>
            </a:endParaRPr>
          </a:p>
        </p:txBody>
      </p:sp>
      <p:sp>
        <p:nvSpPr>
          <p:cNvPr id="151561" name="Text Box 9"/>
          <p:cNvSpPr txBox="1">
            <a:spLocks noChangeArrowheads="1"/>
          </p:cNvSpPr>
          <p:nvPr/>
        </p:nvSpPr>
        <p:spPr bwMode="auto">
          <a:xfrm>
            <a:off x="4257675" y="6613525"/>
            <a:ext cx="444500" cy="244475"/>
          </a:xfrm>
          <a:prstGeom prst="rect">
            <a:avLst/>
          </a:prstGeom>
          <a:noFill/>
          <a:ln w="9525">
            <a:noFill/>
            <a:miter lim="800000"/>
            <a:headEnd/>
            <a:tailEnd/>
          </a:ln>
          <a:effectLst/>
        </p:spPr>
        <p:txBody>
          <a:bodyPr wrap="none">
            <a:spAutoFit/>
          </a:bodyPr>
          <a:lstStyle/>
          <a:p>
            <a:pPr algn="ctr">
              <a:spcBef>
                <a:spcPct val="50000"/>
              </a:spcBef>
              <a:defRPr/>
            </a:pPr>
            <a:r>
              <a:rPr lang="en-US" sz="1000" b="1">
                <a:solidFill>
                  <a:srgbClr val="006699"/>
                </a:solidFill>
                <a:latin typeface="Helvetica" charset="0"/>
              </a:rPr>
              <a:t>1.</a:t>
            </a:r>
            <a:fld id="{82363F3A-BBFD-45FB-BAB4-0C53BA887CA1}" type="slidenum">
              <a:rPr lang="en-US" sz="1000" b="1">
                <a:solidFill>
                  <a:srgbClr val="006699"/>
                </a:solidFill>
                <a:latin typeface="Helvetica" charset="0"/>
              </a:rPr>
              <a:pPr algn="ctr">
                <a:spcBef>
                  <a:spcPct val="50000"/>
                </a:spcBef>
                <a:defRPr/>
              </a:pPr>
              <a:t>‹#›</a:t>
            </a:fld>
            <a:endParaRPr lang="en-US" sz="1000" b="1">
              <a:solidFill>
                <a:srgbClr val="006699"/>
              </a:solidFill>
              <a:latin typeface="Helvetica" charset="0"/>
            </a:endParaRPr>
          </a:p>
        </p:txBody>
      </p:sp>
      <p:sp>
        <p:nvSpPr>
          <p:cNvPr id="151562" name="Text Box 10"/>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p>
            <a:pPr algn="ctr">
              <a:spcBef>
                <a:spcPct val="50000"/>
              </a:spcBef>
              <a:defRPr/>
            </a:pPr>
            <a:r>
              <a:rPr lang="en-US" sz="1000" b="1">
                <a:solidFill>
                  <a:srgbClr val="006699"/>
                </a:solidFill>
                <a:latin typeface="Helvetica" charset="0"/>
              </a:rPr>
              <a:t>Silberschatz, Galvin and Gagne ©2009</a:t>
            </a:r>
          </a:p>
        </p:txBody>
      </p:sp>
      <p:sp>
        <p:nvSpPr>
          <p:cNvPr id="151563" name="Text Box 11"/>
          <p:cNvSpPr txBox="1">
            <a:spLocks noChangeArrowheads="1"/>
          </p:cNvSpPr>
          <p:nvPr/>
        </p:nvSpPr>
        <p:spPr bwMode="auto">
          <a:xfrm>
            <a:off x="185738" y="6621463"/>
            <a:ext cx="2638425" cy="244475"/>
          </a:xfrm>
          <a:prstGeom prst="rect">
            <a:avLst/>
          </a:prstGeom>
          <a:noFill/>
          <a:ln w="9525">
            <a:noFill/>
            <a:miter lim="800000"/>
            <a:headEnd/>
            <a:tailEnd/>
          </a:ln>
          <a:effectLst/>
        </p:spPr>
        <p:txBody>
          <a:bodyPr wrap="none">
            <a:spAutoFit/>
          </a:bodyPr>
          <a:lstStyle/>
          <a:p>
            <a:pPr>
              <a:spcBef>
                <a:spcPct val="50000"/>
              </a:spcBef>
              <a:defRPr/>
            </a:pPr>
            <a:r>
              <a:rPr lang="en-US" sz="1000" b="1">
                <a:solidFill>
                  <a:srgbClr val="006699"/>
                </a:solidFill>
                <a:latin typeface="Helvetica" charset="0"/>
              </a:rPr>
              <a:t>Operating System Concepts – 8</a:t>
            </a:r>
            <a:r>
              <a:rPr lang="en-US" sz="1000" b="1" baseline="30000">
                <a:solidFill>
                  <a:srgbClr val="006699"/>
                </a:solidFill>
                <a:latin typeface="Helvetica" charset="0"/>
              </a:rPr>
              <a:t>th</a:t>
            </a:r>
            <a:r>
              <a:rPr lang="en-US" sz="1000" b="1">
                <a:solidFill>
                  <a:srgbClr val="006699"/>
                </a:solidFill>
                <a:latin typeface="Helvetica" charset="0"/>
              </a:rPr>
              <a:t> Edition</a:t>
            </a:r>
          </a:p>
        </p:txBody>
      </p:sp>
      <p:pic>
        <p:nvPicPr>
          <p:cNvPr id="1036" name="Picture 12" descr="dino_6"/>
          <p:cNvPicPr>
            <a:picLocks noChangeAspect="1" noChangeArrowheads="1"/>
          </p:cNvPicPr>
          <p:nvPr/>
        </p:nvPicPr>
        <p:blipFill>
          <a:blip r:embed="rId14"/>
          <a:srcRect/>
          <a:stretch>
            <a:fillRect/>
          </a:stretch>
        </p:blipFill>
        <p:spPr bwMode="auto">
          <a:xfrm>
            <a:off x="7773988" y="5849938"/>
            <a:ext cx="1284287" cy="792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1"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3200" b="1">
          <a:solidFill>
            <a:srgbClr val="006699"/>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charset="2"/>
        <a:buChar char="n"/>
        <a:defRPr kumimoji="1">
          <a:solidFill>
            <a:schemeClr val="tx1"/>
          </a:solidFill>
          <a:latin typeface="+mn-lt"/>
          <a:ea typeface="ＭＳ Ｐゴシック" charset="-128"/>
          <a:cs typeface="ＭＳ Ｐゴシック" charset="-128"/>
        </a:defRPr>
      </a:lvl1pPr>
      <a:lvl2pPr marL="742950" indent="-285750" algn="l" rtl="0" eaLnBrk="0" fontAlgn="base" hangingPunct="0">
        <a:spcBef>
          <a:spcPct val="35000"/>
        </a:spcBef>
        <a:spcAft>
          <a:spcPct val="0"/>
        </a:spcAft>
        <a:buClr>
          <a:srgbClr val="CC6600"/>
        </a:buClr>
        <a:buSzPct val="80000"/>
        <a:buFont typeface="Monotype Sorts" charset="2"/>
        <a:buChar char="l"/>
        <a:defRPr kumimoji="1">
          <a:solidFill>
            <a:schemeClr val="tx1"/>
          </a:solidFill>
          <a:latin typeface="+mn-lt"/>
          <a:ea typeface="ＭＳ Ｐゴシック" charset="-128"/>
        </a:defRPr>
      </a:lvl2pPr>
      <a:lvl3pPr marL="1085850" indent="-228600" algn="l" rtl="0" eaLnBrk="0" fontAlgn="base" hangingPunct="0">
        <a:spcBef>
          <a:spcPct val="35000"/>
        </a:spcBef>
        <a:spcAft>
          <a:spcPct val="0"/>
        </a:spcAft>
        <a:buClr>
          <a:srgbClr val="009900"/>
        </a:buClr>
        <a:buSzPct val="75000"/>
        <a:buFont typeface="Webdings" charset="2"/>
        <a:buChar char="4"/>
        <a:defRPr kumimoji="1">
          <a:solidFill>
            <a:schemeClr val="tx1"/>
          </a:solidFill>
          <a:latin typeface="+mn-lt"/>
          <a:ea typeface="ＭＳ Ｐゴシック"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ＭＳ Ｐゴシック"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mailto:jdrouan@uga.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71475" y="1900238"/>
            <a:ext cx="8458200" cy="1143000"/>
          </a:xfrm>
          <a:noFill/>
        </p:spPr>
        <p:txBody>
          <a:bodyPr/>
          <a:lstStyle/>
          <a:p>
            <a:pPr eaLnBrk="1" hangingPunct="1"/>
            <a:r>
              <a:rPr lang="en-US" smtClean="0"/>
              <a:t>Chapter 1:  Introduction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771525" y="277813"/>
            <a:ext cx="8415338" cy="576262"/>
          </a:xfrm>
        </p:spPr>
        <p:txBody>
          <a:bodyPr/>
          <a:lstStyle/>
          <a:p>
            <a:pPr eaLnBrk="1" hangingPunct="1"/>
            <a:r>
              <a:rPr lang="en-US" dirty="0" smtClean="0"/>
              <a:t>Timer</a:t>
            </a:r>
          </a:p>
        </p:txBody>
      </p:sp>
      <p:sp>
        <p:nvSpPr>
          <p:cNvPr id="33795" name="Rectangle 4"/>
          <p:cNvSpPr>
            <a:spLocks noGrp="1" noChangeArrowheads="1"/>
          </p:cNvSpPr>
          <p:nvPr>
            <p:ph type="body" idx="4294967295"/>
          </p:nvPr>
        </p:nvSpPr>
        <p:spPr>
          <a:xfrm>
            <a:off x="806450" y="1233488"/>
            <a:ext cx="7753350" cy="4530725"/>
          </a:xfrm>
        </p:spPr>
        <p:txBody>
          <a:bodyPr/>
          <a:lstStyle/>
          <a:p>
            <a:r>
              <a:rPr lang="en-US" dirty="0" smtClean="0"/>
              <a:t>CPU must maintain control over CPU</a:t>
            </a:r>
          </a:p>
          <a:p>
            <a:r>
              <a:rPr lang="en-US" dirty="0"/>
              <a:t>P</a:t>
            </a:r>
            <a:r>
              <a:rPr lang="en-US" dirty="0" smtClean="0"/>
              <a:t>revent infinite loop / process hogging resources</a:t>
            </a:r>
          </a:p>
          <a:p>
            <a:r>
              <a:rPr lang="en-US" dirty="0" smtClean="0"/>
              <a:t>Set interrupt after specific period</a:t>
            </a:r>
          </a:p>
          <a:p>
            <a:r>
              <a:rPr lang="en-US" dirty="0" smtClean="0"/>
              <a:t>Operating system decrements counter</a:t>
            </a:r>
          </a:p>
          <a:p>
            <a:r>
              <a:rPr lang="en-US" dirty="0" smtClean="0"/>
              <a:t>When counter zero generate an interrupt</a:t>
            </a:r>
          </a:p>
          <a:p>
            <a:r>
              <a:rPr lang="en-US" dirty="0" smtClean="0"/>
              <a:t>Set up before scheduling process to regain control or terminate program that exceeds allotted time</a:t>
            </a:r>
          </a:p>
        </p:txBody>
      </p:sp>
    </p:spTree>
    <p:extLst>
      <p:ext uri="{BB962C8B-B14F-4D97-AF65-F5344CB8AC3E}">
        <p14:creationId xmlns:p14="http://schemas.microsoft.com/office/powerpoint/2010/main" val="40072924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089025" y="277813"/>
            <a:ext cx="7597775" cy="576262"/>
          </a:xfrm>
        </p:spPr>
        <p:txBody>
          <a:bodyPr/>
          <a:lstStyle/>
          <a:p>
            <a:pPr eaLnBrk="1" hangingPunct="1"/>
            <a:r>
              <a:rPr lang="en-US" smtClean="0"/>
              <a:t>Process Management</a:t>
            </a:r>
          </a:p>
        </p:txBody>
      </p:sp>
      <p:sp>
        <p:nvSpPr>
          <p:cNvPr id="34819" name="Rectangle 3"/>
          <p:cNvSpPr>
            <a:spLocks noGrp="1" noChangeArrowheads="1"/>
          </p:cNvSpPr>
          <p:nvPr>
            <p:ph type="body" idx="4294967295"/>
          </p:nvPr>
        </p:nvSpPr>
        <p:spPr>
          <a:xfrm>
            <a:off x="827088" y="935038"/>
            <a:ext cx="7361237" cy="5105400"/>
          </a:xfrm>
        </p:spPr>
        <p:txBody>
          <a:bodyPr/>
          <a:lstStyle/>
          <a:p>
            <a:pPr>
              <a:lnSpc>
                <a:spcPct val="90000"/>
              </a:lnSpc>
            </a:pPr>
            <a:endParaRPr lang="en-US" smtClean="0"/>
          </a:p>
          <a:p>
            <a:pPr>
              <a:lnSpc>
                <a:spcPct val="90000"/>
              </a:lnSpc>
            </a:pPr>
            <a:r>
              <a:rPr lang="en-US" smtClean="0"/>
              <a:t>A process is a program in execution. It is a unit of work within the system. Program is a </a:t>
            </a:r>
            <a:r>
              <a:rPr lang="en-US" i="1" smtClean="0"/>
              <a:t>passive entity</a:t>
            </a:r>
            <a:r>
              <a:rPr lang="en-US" smtClean="0"/>
              <a:t>, process is </a:t>
            </a:r>
            <a:r>
              <a:rPr lang="en-US" smtClean="0">
                <a:solidFill>
                  <a:srgbClr val="000000"/>
                </a:solidFill>
              </a:rPr>
              <a:t>an </a:t>
            </a:r>
            <a:r>
              <a:rPr lang="en-US" i="1" smtClean="0">
                <a:solidFill>
                  <a:srgbClr val="000000"/>
                </a:solidFill>
              </a:rPr>
              <a:t>active entity</a:t>
            </a:r>
            <a:r>
              <a:rPr lang="en-US" smtClean="0"/>
              <a:t>.</a:t>
            </a:r>
          </a:p>
          <a:p>
            <a:pPr>
              <a:lnSpc>
                <a:spcPct val="90000"/>
              </a:lnSpc>
            </a:pPr>
            <a:r>
              <a:rPr lang="en-US" smtClean="0"/>
              <a:t>Process needs resources to accomplish its task</a:t>
            </a:r>
          </a:p>
          <a:p>
            <a:pPr lvl="1">
              <a:lnSpc>
                <a:spcPct val="90000"/>
              </a:lnSpc>
            </a:pPr>
            <a:r>
              <a:rPr lang="en-US" smtClean="0"/>
              <a:t>CPU, memory, I/O, files</a:t>
            </a:r>
          </a:p>
          <a:p>
            <a:pPr lvl="1">
              <a:lnSpc>
                <a:spcPct val="90000"/>
              </a:lnSpc>
            </a:pPr>
            <a:r>
              <a:rPr lang="en-US" smtClean="0"/>
              <a:t>Initialization data</a:t>
            </a:r>
          </a:p>
          <a:p>
            <a:pPr>
              <a:lnSpc>
                <a:spcPct val="90000"/>
              </a:lnSpc>
            </a:pPr>
            <a:r>
              <a:rPr lang="en-US" smtClean="0"/>
              <a:t>Process termination requires reclaim of any reusable resources</a:t>
            </a:r>
          </a:p>
          <a:p>
            <a:pPr>
              <a:lnSpc>
                <a:spcPct val="90000"/>
              </a:lnSpc>
            </a:pPr>
            <a:r>
              <a:rPr lang="en-US" smtClean="0"/>
              <a:t>Single-threaded process has one </a:t>
            </a:r>
            <a:r>
              <a:rPr lang="en-US" b="1" smtClean="0">
                <a:solidFill>
                  <a:srgbClr val="3366FF"/>
                </a:solidFill>
              </a:rPr>
              <a:t>program counter</a:t>
            </a:r>
            <a:r>
              <a:rPr lang="en-US" sz="2000" b="1" smtClean="0">
                <a:solidFill>
                  <a:srgbClr val="3366FF"/>
                </a:solidFill>
              </a:rPr>
              <a:t> </a:t>
            </a:r>
            <a:r>
              <a:rPr lang="en-US" smtClean="0"/>
              <a:t>specifying location of next instruction to execute</a:t>
            </a:r>
          </a:p>
          <a:p>
            <a:pPr lvl="1">
              <a:lnSpc>
                <a:spcPct val="90000"/>
              </a:lnSpc>
            </a:pPr>
            <a:r>
              <a:rPr lang="en-US" smtClean="0"/>
              <a:t>Process executes instructions sequentially, one at a time, until completion</a:t>
            </a:r>
          </a:p>
          <a:p>
            <a:pPr>
              <a:lnSpc>
                <a:spcPct val="90000"/>
              </a:lnSpc>
            </a:pPr>
            <a:r>
              <a:rPr lang="en-US" smtClean="0"/>
              <a:t>Multi-threaded process has one program counter per thread</a:t>
            </a:r>
          </a:p>
          <a:p>
            <a:pPr>
              <a:lnSpc>
                <a:spcPct val="90000"/>
              </a:lnSpc>
            </a:pPr>
            <a:r>
              <a:rPr lang="en-US" smtClean="0"/>
              <a:t>Typically system has many processes, some user, some operating system running concurrently on one or more CPUs</a:t>
            </a:r>
          </a:p>
          <a:p>
            <a:pPr lvl="1">
              <a:lnSpc>
                <a:spcPct val="90000"/>
              </a:lnSpc>
            </a:pPr>
            <a:r>
              <a:rPr lang="en-US" smtClean="0"/>
              <a:t>Concurrency by multiplexing the CPUs among the processes / threads</a:t>
            </a:r>
          </a:p>
          <a:p>
            <a:pPr>
              <a:lnSpc>
                <a:spcPct val="90000"/>
              </a:lnSpc>
              <a:buFont typeface="Monotype Sorts" charset="2"/>
              <a:buNone/>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128713" y="277813"/>
            <a:ext cx="7558087" cy="576262"/>
          </a:xfrm>
        </p:spPr>
        <p:txBody>
          <a:bodyPr/>
          <a:lstStyle/>
          <a:p>
            <a:pPr eaLnBrk="1" hangingPunct="1"/>
            <a:r>
              <a:rPr lang="en-US" smtClean="0"/>
              <a:t>Process Management Activities</a:t>
            </a:r>
          </a:p>
        </p:txBody>
      </p:sp>
      <p:sp>
        <p:nvSpPr>
          <p:cNvPr id="35843" name="Rectangle 3"/>
          <p:cNvSpPr>
            <a:spLocks noGrp="1" noChangeArrowheads="1"/>
          </p:cNvSpPr>
          <p:nvPr>
            <p:ph type="body" idx="4294967295"/>
          </p:nvPr>
        </p:nvSpPr>
        <p:spPr>
          <a:xfrm>
            <a:off x="1077913" y="1728788"/>
            <a:ext cx="7958137" cy="4035425"/>
          </a:xfrm>
        </p:spPr>
        <p:txBody>
          <a:bodyPr/>
          <a:lstStyle/>
          <a:p>
            <a:pPr>
              <a:buFont typeface="Monotype Sorts" charset="2"/>
              <a:buNone/>
            </a:pPr>
            <a:r>
              <a:rPr lang="en-US" smtClean="0"/>
              <a:t>     </a:t>
            </a:r>
          </a:p>
          <a:p>
            <a:r>
              <a:rPr lang="en-US" smtClean="0"/>
              <a:t>Creating and deleting both user and system processes</a:t>
            </a:r>
          </a:p>
          <a:p>
            <a:r>
              <a:rPr lang="en-US" smtClean="0"/>
              <a:t>Suspending and resuming processes</a:t>
            </a:r>
          </a:p>
          <a:p>
            <a:r>
              <a:rPr lang="en-US" smtClean="0"/>
              <a:t>Providing mechanisms for process synchronization</a:t>
            </a:r>
          </a:p>
          <a:p>
            <a:r>
              <a:rPr lang="en-US" smtClean="0"/>
              <a:t>Providing mechanisms for process communication</a:t>
            </a:r>
          </a:p>
          <a:p>
            <a:r>
              <a:rPr lang="en-US" smtClean="0"/>
              <a:t>Providing mechanisms for deadlock handling</a:t>
            </a:r>
          </a:p>
        </p:txBody>
      </p:sp>
      <p:sp>
        <p:nvSpPr>
          <p:cNvPr id="35844" name="Text Box 4"/>
          <p:cNvSpPr txBox="1">
            <a:spLocks noChangeArrowheads="1"/>
          </p:cNvSpPr>
          <p:nvPr/>
        </p:nvSpPr>
        <p:spPr bwMode="auto">
          <a:xfrm>
            <a:off x="885825" y="1238250"/>
            <a:ext cx="7586663" cy="641350"/>
          </a:xfrm>
          <a:prstGeom prst="rect">
            <a:avLst/>
          </a:prstGeom>
          <a:noFill/>
          <a:ln w="9525">
            <a:noFill/>
            <a:miter lim="800000"/>
            <a:headEnd/>
            <a:tailEnd/>
          </a:ln>
        </p:spPr>
        <p:txBody>
          <a:bodyPr>
            <a:spAutoFit/>
          </a:bodyPr>
          <a:lstStyle/>
          <a:p>
            <a:pPr>
              <a:spcBef>
                <a:spcPct val="50000"/>
              </a:spcBef>
            </a:pPr>
            <a:r>
              <a:rPr lang="en-US">
                <a:latin typeface="Helvetica" charset="0"/>
              </a:rPr>
              <a:t>The operating system is responsible for the following activities in connection with process management:</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090613" y="277813"/>
            <a:ext cx="7596187" cy="576262"/>
          </a:xfrm>
        </p:spPr>
        <p:txBody>
          <a:bodyPr/>
          <a:lstStyle/>
          <a:p>
            <a:pPr eaLnBrk="1" hangingPunct="1"/>
            <a:r>
              <a:rPr lang="en-US" smtClean="0"/>
              <a:t>Memory Management</a:t>
            </a:r>
          </a:p>
        </p:txBody>
      </p:sp>
      <p:sp>
        <p:nvSpPr>
          <p:cNvPr id="36867" name="Rectangle 3"/>
          <p:cNvSpPr>
            <a:spLocks noGrp="1" noChangeArrowheads="1"/>
          </p:cNvSpPr>
          <p:nvPr>
            <p:ph type="body" idx="4294967295"/>
          </p:nvPr>
        </p:nvSpPr>
        <p:spPr>
          <a:xfrm>
            <a:off x="806450" y="1233488"/>
            <a:ext cx="7654925" cy="4530725"/>
          </a:xfrm>
        </p:spPr>
        <p:txBody>
          <a:bodyPr/>
          <a:lstStyle/>
          <a:p>
            <a:r>
              <a:rPr lang="en-US" smtClean="0"/>
              <a:t>All data in memory before and after processing</a:t>
            </a:r>
          </a:p>
          <a:p>
            <a:endParaRPr lang="en-US" sz="800" smtClean="0"/>
          </a:p>
          <a:p>
            <a:r>
              <a:rPr lang="en-US" smtClean="0"/>
              <a:t>All instructions in memory in order to execute</a:t>
            </a:r>
          </a:p>
          <a:p>
            <a:endParaRPr lang="en-US" sz="800" smtClean="0"/>
          </a:p>
          <a:p>
            <a:r>
              <a:rPr lang="en-US" smtClean="0"/>
              <a:t>Memory management determines what is in memory when</a:t>
            </a:r>
          </a:p>
          <a:p>
            <a:pPr lvl="1"/>
            <a:r>
              <a:rPr lang="en-US" smtClean="0"/>
              <a:t>Optimizing CPU utilization and computer response to users</a:t>
            </a:r>
          </a:p>
          <a:p>
            <a:pPr lvl="1"/>
            <a:endParaRPr lang="en-US" sz="800" smtClean="0"/>
          </a:p>
          <a:p>
            <a:r>
              <a:rPr lang="en-US" smtClean="0"/>
              <a:t>Memory management activities</a:t>
            </a:r>
          </a:p>
          <a:p>
            <a:pPr lvl="1"/>
            <a:r>
              <a:rPr lang="en-US" smtClean="0"/>
              <a:t>Keeping track of which parts of memory are currently being used and by whom</a:t>
            </a:r>
          </a:p>
          <a:p>
            <a:pPr lvl="1"/>
            <a:r>
              <a:rPr lang="en-US" smtClean="0"/>
              <a:t>Deciding which processes (or parts thereof) and data to move into and out of memory</a:t>
            </a:r>
          </a:p>
          <a:p>
            <a:pPr lvl="1"/>
            <a:r>
              <a:rPr lang="en-US" smtClean="0"/>
              <a:t>Allocating and deallocating memory space as needed</a:t>
            </a:r>
          </a:p>
          <a:p>
            <a:pPr lvl="1">
              <a:buFont typeface="Monotype Sorts" charset="2"/>
              <a:buNone/>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128713" y="277813"/>
            <a:ext cx="7558087" cy="576262"/>
          </a:xfrm>
        </p:spPr>
        <p:txBody>
          <a:bodyPr/>
          <a:lstStyle/>
          <a:p>
            <a:pPr eaLnBrk="1" hangingPunct="1"/>
            <a:r>
              <a:rPr lang="en-US" smtClean="0"/>
              <a:t>Storage Management</a:t>
            </a:r>
          </a:p>
        </p:txBody>
      </p:sp>
      <p:sp>
        <p:nvSpPr>
          <p:cNvPr id="37891" name="Rectangle 3"/>
          <p:cNvSpPr>
            <a:spLocks noGrp="1" noChangeArrowheads="1"/>
          </p:cNvSpPr>
          <p:nvPr>
            <p:ph type="body" idx="4294967295"/>
          </p:nvPr>
        </p:nvSpPr>
        <p:spPr>
          <a:xfrm>
            <a:off x="1016000" y="1428750"/>
            <a:ext cx="7583488" cy="4992688"/>
          </a:xfrm>
        </p:spPr>
        <p:txBody>
          <a:bodyPr/>
          <a:lstStyle/>
          <a:p>
            <a:pPr>
              <a:lnSpc>
                <a:spcPct val="90000"/>
              </a:lnSpc>
            </a:pPr>
            <a:r>
              <a:rPr lang="en-US" smtClean="0"/>
              <a:t>OS provides uniform, logical view of information storage</a:t>
            </a:r>
          </a:p>
          <a:p>
            <a:pPr lvl="1">
              <a:lnSpc>
                <a:spcPct val="90000"/>
              </a:lnSpc>
            </a:pPr>
            <a:r>
              <a:rPr lang="en-US" smtClean="0"/>
              <a:t>Abstracts physical properties to logical storage unit  - </a:t>
            </a:r>
            <a:r>
              <a:rPr lang="en-US" b="1" smtClean="0">
                <a:solidFill>
                  <a:srgbClr val="3366FF"/>
                </a:solidFill>
              </a:rPr>
              <a:t>file</a:t>
            </a:r>
          </a:p>
          <a:p>
            <a:pPr lvl="1">
              <a:lnSpc>
                <a:spcPct val="90000"/>
              </a:lnSpc>
            </a:pPr>
            <a:r>
              <a:rPr lang="en-US" smtClean="0"/>
              <a:t>Each medium is controlled by device (i.e., disk drive, tape drive)</a:t>
            </a:r>
          </a:p>
          <a:p>
            <a:pPr lvl="2">
              <a:lnSpc>
                <a:spcPct val="90000"/>
              </a:lnSpc>
            </a:pPr>
            <a:r>
              <a:rPr lang="en-US" smtClean="0"/>
              <a:t>Varying properties include access speed, capacity, data-transfer rate, access method (sequential or random)</a:t>
            </a:r>
          </a:p>
          <a:p>
            <a:pPr lvl="2">
              <a:lnSpc>
                <a:spcPct val="90000"/>
              </a:lnSpc>
            </a:pPr>
            <a:endParaRPr lang="en-US" sz="800" smtClean="0"/>
          </a:p>
          <a:p>
            <a:pPr>
              <a:lnSpc>
                <a:spcPct val="90000"/>
              </a:lnSpc>
            </a:pPr>
            <a:r>
              <a:rPr lang="en-US" smtClean="0"/>
              <a:t>File-System management</a:t>
            </a:r>
          </a:p>
          <a:p>
            <a:pPr lvl="1">
              <a:lnSpc>
                <a:spcPct val="90000"/>
              </a:lnSpc>
            </a:pPr>
            <a:r>
              <a:rPr lang="en-US" smtClean="0"/>
              <a:t>Files usually organized into directories</a:t>
            </a:r>
          </a:p>
          <a:p>
            <a:pPr lvl="1">
              <a:lnSpc>
                <a:spcPct val="90000"/>
              </a:lnSpc>
            </a:pPr>
            <a:r>
              <a:rPr lang="en-US" smtClean="0"/>
              <a:t>Access control on most systems to determine who can access what</a:t>
            </a:r>
          </a:p>
          <a:p>
            <a:pPr lvl="1">
              <a:lnSpc>
                <a:spcPct val="90000"/>
              </a:lnSpc>
            </a:pPr>
            <a:r>
              <a:rPr lang="en-US" smtClean="0"/>
              <a:t>OS activities include</a:t>
            </a:r>
          </a:p>
          <a:p>
            <a:pPr lvl="2">
              <a:lnSpc>
                <a:spcPct val="90000"/>
              </a:lnSpc>
            </a:pPr>
            <a:r>
              <a:rPr lang="en-US" smtClean="0"/>
              <a:t>Creating and deleting files and directories</a:t>
            </a:r>
          </a:p>
          <a:p>
            <a:pPr lvl="2">
              <a:lnSpc>
                <a:spcPct val="90000"/>
              </a:lnSpc>
            </a:pPr>
            <a:r>
              <a:rPr lang="en-US" smtClean="0"/>
              <a:t>Primitives to manipulate files and dirs</a:t>
            </a:r>
          </a:p>
          <a:p>
            <a:pPr lvl="2">
              <a:lnSpc>
                <a:spcPct val="90000"/>
              </a:lnSpc>
            </a:pPr>
            <a:r>
              <a:rPr lang="en-US" smtClean="0"/>
              <a:t>Mapping files onto secondary storage</a:t>
            </a:r>
          </a:p>
          <a:p>
            <a:pPr lvl="2">
              <a:lnSpc>
                <a:spcPct val="90000"/>
              </a:lnSpc>
            </a:pPr>
            <a:r>
              <a:rPr lang="en-US" smtClean="0"/>
              <a:t>Backup files onto stable (non-volatile) storage media</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331913" y="277813"/>
            <a:ext cx="7354887" cy="576262"/>
          </a:xfrm>
        </p:spPr>
        <p:txBody>
          <a:bodyPr/>
          <a:lstStyle/>
          <a:p>
            <a:pPr eaLnBrk="1" hangingPunct="1"/>
            <a:r>
              <a:rPr lang="en-US" smtClean="0"/>
              <a:t>Mass-Storage Management</a:t>
            </a:r>
          </a:p>
        </p:txBody>
      </p:sp>
      <p:sp>
        <p:nvSpPr>
          <p:cNvPr id="38915" name="Rectangle 3"/>
          <p:cNvSpPr>
            <a:spLocks noGrp="1" noChangeArrowheads="1"/>
          </p:cNvSpPr>
          <p:nvPr>
            <p:ph type="body" idx="4294967295"/>
          </p:nvPr>
        </p:nvSpPr>
        <p:spPr>
          <a:xfrm>
            <a:off x="806450" y="1233488"/>
            <a:ext cx="7575550" cy="4938712"/>
          </a:xfrm>
        </p:spPr>
        <p:txBody>
          <a:bodyPr/>
          <a:lstStyle/>
          <a:p>
            <a:r>
              <a:rPr lang="en-US" smtClean="0"/>
              <a:t>Usually disks used to store data that does not fit in main memory or data that must be kept for a “long” period of time</a:t>
            </a:r>
          </a:p>
          <a:p>
            <a:r>
              <a:rPr lang="en-US" smtClean="0"/>
              <a:t>Proper management is of central importance</a:t>
            </a:r>
          </a:p>
          <a:p>
            <a:r>
              <a:rPr lang="en-US" smtClean="0"/>
              <a:t>Entire speed of computer operation hinges on disk subsystem and its algorithms</a:t>
            </a:r>
          </a:p>
          <a:p>
            <a:r>
              <a:rPr lang="en-US" smtClean="0"/>
              <a:t>OS activities</a:t>
            </a:r>
          </a:p>
          <a:p>
            <a:pPr lvl="1"/>
            <a:r>
              <a:rPr lang="en-US" smtClean="0"/>
              <a:t>Free-space management</a:t>
            </a:r>
          </a:p>
          <a:p>
            <a:pPr lvl="1"/>
            <a:r>
              <a:rPr lang="en-US" smtClean="0"/>
              <a:t>Storage allocation</a:t>
            </a:r>
          </a:p>
          <a:p>
            <a:pPr lvl="1"/>
            <a:r>
              <a:rPr lang="en-US" smtClean="0"/>
              <a:t>Disk scheduling</a:t>
            </a:r>
          </a:p>
          <a:p>
            <a:r>
              <a:rPr lang="en-US" smtClean="0"/>
              <a:t>Some storage need not be fast</a:t>
            </a:r>
          </a:p>
          <a:p>
            <a:pPr lvl="1"/>
            <a:r>
              <a:rPr lang="en-US" smtClean="0"/>
              <a:t>Tertiary storage includes optical storage, magnetic tape</a:t>
            </a:r>
          </a:p>
          <a:p>
            <a:pPr lvl="1"/>
            <a:r>
              <a:rPr lang="en-US" smtClean="0"/>
              <a:t>Still must be managed – by OS or applications</a:t>
            </a:r>
          </a:p>
          <a:p>
            <a:pPr lvl="1"/>
            <a:r>
              <a:rPr lang="en-US" smtClean="0"/>
              <a:t>Varies between WORM (write-once, read-many-times) and RW (read-write)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12775" y="277813"/>
            <a:ext cx="8531225" cy="576262"/>
          </a:xfrm>
        </p:spPr>
        <p:txBody>
          <a:bodyPr/>
          <a:lstStyle/>
          <a:p>
            <a:pPr eaLnBrk="1" hangingPunct="1"/>
            <a:r>
              <a:rPr lang="en-US" sz="2800" smtClean="0"/>
              <a:t>Performance of Various Levels of Storage</a:t>
            </a:r>
          </a:p>
        </p:txBody>
      </p:sp>
      <p:sp>
        <p:nvSpPr>
          <p:cNvPr id="39939" name="Rectangle 3"/>
          <p:cNvSpPr>
            <a:spLocks noGrp="1" noChangeArrowheads="1"/>
          </p:cNvSpPr>
          <p:nvPr>
            <p:ph type="body" idx="4294967295"/>
          </p:nvPr>
        </p:nvSpPr>
        <p:spPr>
          <a:xfrm>
            <a:off x="806450" y="1233488"/>
            <a:ext cx="7607300" cy="4530725"/>
          </a:xfrm>
        </p:spPr>
        <p:txBody>
          <a:bodyPr/>
          <a:lstStyle/>
          <a:p>
            <a:r>
              <a:rPr lang="en-US" smtClean="0"/>
              <a:t>Movement between levels of storage hierarchy can be explicit or implicit</a:t>
            </a:r>
          </a:p>
        </p:txBody>
      </p:sp>
      <p:pic>
        <p:nvPicPr>
          <p:cNvPr id="39940" name="Picture 5"/>
          <p:cNvPicPr>
            <a:picLocks noChangeAspect="1" noChangeArrowheads="1"/>
          </p:cNvPicPr>
          <p:nvPr/>
        </p:nvPicPr>
        <p:blipFill>
          <a:blip r:embed="rId3"/>
          <a:srcRect/>
          <a:stretch>
            <a:fillRect/>
          </a:stretch>
        </p:blipFill>
        <p:spPr bwMode="auto">
          <a:xfrm>
            <a:off x="820738" y="2300288"/>
            <a:ext cx="7632700" cy="31988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914400" y="277813"/>
            <a:ext cx="8229600" cy="576262"/>
          </a:xfrm>
        </p:spPr>
        <p:txBody>
          <a:bodyPr/>
          <a:lstStyle/>
          <a:p>
            <a:pPr eaLnBrk="1" hangingPunct="1"/>
            <a:r>
              <a:rPr lang="en-US" sz="2800" smtClean="0"/>
              <a:t>Migration of Integer A from Disk to Register</a:t>
            </a:r>
          </a:p>
        </p:txBody>
      </p:sp>
      <p:sp>
        <p:nvSpPr>
          <p:cNvPr id="40963" name="Rectangle 3"/>
          <p:cNvSpPr>
            <a:spLocks noGrp="1" noChangeArrowheads="1"/>
          </p:cNvSpPr>
          <p:nvPr>
            <p:ph type="body" idx="4294967295"/>
          </p:nvPr>
        </p:nvSpPr>
        <p:spPr>
          <a:xfrm>
            <a:off x="806450" y="1233488"/>
            <a:ext cx="7781925" cy="4530725"/>
          </a:xfrm>
        </p:spPr>
        <p:txBody>
          <a:bodyPr/>
          <a:lstStyle/>
          <a:p>
            <a:r>
              <a:rPr lang="en-US" smtClean="0"/>
              <a:t>Multitasking environments must be careful to use most recent value, no matter where it is stored in the storage hierarchy</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endParaRPr lang="en-US" smtClean="0"/>
          </a:p>
          <a:p>
            <a:r>
              <a:rPr lang="en-US" smtClean="0"/>
              <a:t>Multiprocessor environment must provide cache coherency in hardware such that all CPUs have the most recent value in their cache</a:t>
            </a:r>
          </a:p>
          <a:p>
            <a:endParaRPr lang="en-US" sz="800" smtClean="0"/>
          </a:p>
          <a:p>
            <a:r>
              <a:rPr lang="en-US" smtClean="0"/>
              <a:t>Distributed environment situation even more complex</a:t>
            </a:r>
          </a:p>
          <a:p>
            <a:pPr lvl="1"/>
            <a:r>
              <a:rPr lang="en-US" smtClean="0"/>
              <a:t>Several copies of a datum can exist</a:t>
            </a:r>
          </a:p>
          <a:p>
            <a:pPr lvl="1"/>
            <a:r>
              <a:rPr lang="en-US" smtClean="0"/>
              <a:t>Various solutions covered in Chapter 17</a:t>
            </a:r>
          </a:p>
        </p:txBody>
      </p:sp>
      <p:pic>
        <p:nvPicPr>
          <p:cNvPr id="40964" name="Picture 5"/>
          <p:cNvPicPr>
            <a:picLocks noChangeAspect="1" noChangeArrowheads="1"/>
          </p:cNvPicPr>
          <p:nvPr/>
        </p:nvPicPr>
        <p:blipFill>
          <a:blip r:embed="rId3"/>
          <a:srcRect/>
          <a:stretch>
            <a:fillRect/>
          </a:stretch>
        </p:blipFill>
        <p:spPr bwMode="auto">
          <a:xfrm>
            <a:off x="1268413" y="2195513"/>
            <a:ext cx="7256462" cy="10318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pPr eaLnBrk="1" hangingPunct="1"/>
            <a:r>
              <a:rPr lang="en-US" smtClean="0"/>
              <a:t>I/O Subsystem</a:t>
            </a:r>
          </a:p>
        </p:txBody>
      </p:sp>
      <p:sp>
        <p:nvSpPr>
          <p:cNvPr id="41987" name="Rectangle 3"/>
          <p:cNvSpPr>
            <a:spLocks noGrp="1" noChangeArrowheads="1"/>
          </p:cNvSpPr>
          <p:nvPr>
            <p:ph type="body" idx="4294967295"/>
          </p:nvPr>
        </p:nvSpPr>
        <p:spPr>
          <a:xfrm>
            <a:off x="806450" y="1233488"/>
            <a:ext cx="7713663" cy="4530725"/>
          </a:xfrm>
        </p:spPr>
        <p:txBody>
          <a:bodyPr/>
          <a:lstStyle/>
          <a:p>
            <a:r>
              <a:rPr lang="en-US" smtClean="0"/>
              <a:t>One purpose of OS is to hide peculiarities of hardware devices from the user</a:t>
            </a:r>
          </a:p>
          <a:p>
            <a:endParaRPr lang="en-US" smtClean="0"/>
          </a:p>
          <a:p>
            <a:r>
              <a:rPr lang="en-US" smtClean="0"/>
              <a:t>I/O subsystem responsible for</a:t>
            </a:r>
          </a:p>
          <a:p>
            <a:pPr lvl="1"/>
            <a:r>
              <a:rPr lang="en-US" smtClean="0"/>
              <a:t>Memory management of I/O including buffering (storing data temporarily while it is being transferred), caching (storing parts of data in faster storage for performance), spooling (the overlapping of output of one job with input of other jobs)</a:t>
            </a:r>
          </a:p>
          <a:p>
            <a:pPr lvl="1"/>
            <a:r>
              <a:rPr lang="en-US" smtClean="0"/>
              <a:t>General device-driver interface</a:t>
            </a:r>
          </a:p>
          <a:p>
            <a:pPr lvl="1"/>
            <a:r>
              <a:rPr lang="en-US" smtClean="0"/>
              <a:t>Drivers for specific hardware devices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1022350" y="277813"/>
            <a:ext cx="7664450" cy="576262"/>
          </a:xfrm>
        </p:spPr>
        <p:txBody>
          <a:bodyPr/>
          <a:lstStyle/>
          <a:p>
            <a:pPr eaLnBrk="1" hangingPunct="1"/>
            <a:r>
              <a:rPr lang="en-US" smtClean="0"/>
              <a:t>Protection and Security</a:t>
            </a:r>
          </a:p>
        </p:txBody>
      </p:sp>
      <p:sp>
        <p:nvSpPr>
          <p:cNvPr id="43011" name="Rectangle 3"/>
          <p:cNvSpPr>
            <a:spLocks noGrp="1" noChangeArrowheads="1"/>
          </p:cNvSpPr>
          <p:nvPr>
            <p:ph type="body" idx="4294967295"/>
          </p:nvPr>
        </p:nvSpPr>
        <p:spPr>
          <a:xfrm>
            <a:off x="806450" y="1233488"/>
            <a:ext cx="7648575" cy="5183187"/>
          </a:xfrm>
        </p:spPr>
        <p:txBody>
          <a:bodyPr/>
          <a:lstStyle/>
          <a:p>
            <a:pPr>
              <a:lnSpc>
                <a:spcPct val="90000"/>
              </a:lnSpc>
            </a:pPr>
            <a:r>
              <a:rPr lang="en-US" b="1" smtClean="0">
                <a:solidFill>
                  <a:srgbClr val="3366FF"/>
                </a:solidFill>
              </a:rPr>
              <a:t>Protection </a:t>
            </a:r>
            <a:r>
              <a:rPr lang="en-US" smtClean="0"/>
              <a:t>– any mechanism for controlling access of processes or users to resources defined by the OS</a:t>
            </a:r>
          </a:p>
          <a:p>
            <a:pPr>
              <a:lnSpc>
                <a:spcPct val="90000"/>
              </a:lnSpc>
            </a:pPr>
            <a:endParaRPr lang="en-US" sz="800" smtClean="0"/>
          </a:p>
          <a:p>
            <a:pPr>
              <a:lnSpc>
                <a:spcPct val="90000"/>
              </a:lnSpc>
            </a:pPr>
            <a:r>
              <a:rPr lang="en-US" b="1" smtClean="0">
                <a:solidFill>
                  <a:srgbClr val="3366FF"/>
                </a:solidFill>
              </a:rPr>
              <a:t>Security </a:t>
            </a:r>
            <a:r>
              <a:rPr lang="en-US" smtClean="0"/>
              <a:t>– defense of the system against internal and external attacks</a:t>
            </a:r>
          </a:p>
          <a:p>
            <a:pPr lvl="1">
              <a:lnSpc>
                <a:spcPct val="90000"/>
              </a:lnSpc>
            </a:pPr>
            <a:r>
              <a:rPr lang="en-US" smtClean="0"/>
              <a:t>Huge range, including denial-of-service, worms, viruses, identity theft, theft of service</a:t>
            </a:r>
          </a:p>
          <a:p>
            <a:pPr lvl="1">
              <a:lnSpc>
                <a:spcPct val="90000"/>
              </a:lnSpc>
            </a:pPr>
            <a:endParaRPr lang="en-US" sz="800" smtClean="0"/>
          </a:p>
          <a:p>
            <a:pPr>
              <a:lnSpc>
                <a:spcPct val="90000"/>
              </a:lnSpc>
            </a:pPr>
            <a:r>
              <a:rPr lang="en-US" smtClean="0"/>
              <a:t>Systems generally first distinguish among users, to determine who can do what</a:t>
            </a:r>
          </a:p>
          <a:p>
            <a:pPr lvl="1">
              <a:lnSpc>
                <a:spcPct val="90000"/>
              </a:lnSpc>
            </a:pPr>
            <a:r>
              <a:rPr lang="en-US" smtClean="0"/>
              <a:t>User identities (</a:t>
            </a:r>
            <a:r>
              <a:rPr lang="en-US" b="1" smtClean="0">
                <a:solidFill>
                  <a:srgbClr val="3366FF"/>
                </a:solidFill>
              </a:rPr>
              <a:t>user IDs</a:t>
            </a:r>
            <a:r>
              <a:rPr lang="en-US" smtClean="0"/>
              <a:t>, security IDs) include name and associated number, one per user</a:t>
            </a:r>
          </a:p>
          <a:p>
            <a:pPr lvl="1">
              <a:lnSpc>
                <a:spcPct val="90000"/>
              </a:lnSpc>
            </a:pPr>
            <a:r>
              <a:rPr lang="en-US" smtClean="0"/>
              <a:t>User ID then associated with all files, processes of that user to determine access control</a:t>
            </a:r>
          </a:p>
          <a:p>
            <a:pPr lvl="1">
              <a:lnSpc>
                <a:spcPct val="90000"/>
              </a:lnSpc>
            </a:pPr>
            <a:r>
              <a:rPr lang="en-US" smtClean="0"/>
              <a:t>Group identifier (</a:t>
            </a:r>
            <a:r>
              <a:rPr lang="en-US" b="1" smtClean="0">
                <a:solidFill>
                  <a:srgbClr val="3366FF"/>
                </a:solidFill>
              </a:rPr>
              <a:t>group ID</a:t>
            </a:r>
            <a:r>
              <a:rPr lang="en-US" smtClean="0"/>
              <a:t>) allows set of users to be defined and controls managed, then also associated with each process, file</a:t>
            </a:r>
          </a:p>
          <a:p>
            <a:pPr lvl="1">
              <a:lnSpc>
                <a:spcPct val="90000"/>
              </a:lnSpc>
            </a:pPr>
            <a:r>
              <a:rPr lang="en-US" b="1" smtClean="0">
                <a:solidFill>
                  <a:srgbClr val="3366FF"/>
                </a:solidFill>
              </a:rPr>
              <a:t>Privilege escalation </a:t>
            </a:r>
            <a:r>
              <a:rPr lang="en-US" smtClean="0"/>
              <a:t>allows user to change to effective ID with more rights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069975" y="277813"/>
            <a:ext cx="7616825" cy="576262"/>
          </a:xfrm>
        </p:spPr>
        <p:txBody>
          <a:bodyPr/>
          <a:lstStyle/>
          <a:p>
            <a:pPr eaLnBrk="1" hangingPunct="1"/>
            <a:r>
              <a:rPr lang="en-US" dirty="0" smtClean="0"/>
              <a:t>Announcements</a:t>
            </a:r>
          </a:p>
        </p:txBody>
      </p:sp>
      <p:sp>
        <p:nvSpPr>
          <p:cNvPr id="30723" name="Rectangle 3"/>
          <p:cNvSpPr>
            <a:spLocks noGrp="1" noChangeArrowheads="1"/>
          </p:cNvSpPr>
          <p:nvPr>
            <p:ph type="body" idx="4294967295"/>
          </p:nvPr>
        </p:nvSpPr>
        <p:spPr>
          <a:xfrm>
            <a:off x="827088" y="1039813"/>
            <a:ext cx="7832725" cy="5462587"/>
          </a:xfrm>
        </p:spPr>
        <p:txBody>
          <a:bodyPr/>
          <a:lstStyle/>
          <a:p>
            <a:pPr>
              <a:lnSpc>
                <a:spcPct val="90000"/>
              </a:lnSpc>
              <a:buFont typeface="Monotype Sorts" charset="2"/>
              <a:buNone/>
            </a:pPr>
            <a:endParaRPr lang="en-US" sz="1600" dirty="0" smtClean="0"/>
          </a:p>
          <a:p>
            <a:pPr>
              <a:lnSpc>
                <a:spcPct val="90000"/>
              </a:lnSpc>
            </a:pPr>
            <a:r>
              <a:rPr lang="en-US" sz="2800" b="1" dirty="0" smtClean="0">
                <a:solidFill>
                  <a:srgbClr val="000000"/>
                </a:solidFill>
                <a:sym typeface="Wingdings 3" charset="2"/>
              </a:rPr>
              <a:t>TA – Jennifer </a:t>
            </a:r>
            <a:r>
              <a:rPr lang="en-US" sz="2800" b="1" dirty="0" err="1" smtClean="0">
                <a:solidFill>
                  <a:srgbClr val="000000"/>
                </a:solidFill>
                <a:sym typeface="Wingdings 3" charset="2"/>
              </a:rPr>
              <a:t>Rouan</a:t>
            </a:r>
            <a:r>
              <a:rPr lang="en-US" sz="2800" b="1" dirty="0" smtClean="0">
                <a:solidFill>
                  <a:srgbClr val="000000"/>
                </a:solidFill>
                <a:sym typeface="Wingdings 3" charset="2"/>
              </a:rPr>
              <a:t> – </a:t>
            </a:r>
            <a:r>
              <a:rPr lang="en-US" sz="2800" b="1" dirty="0" smtClean="0">
                <a:solidFill>
                  <a:srgbClr val="000000"/>
                </a:solidFill>
                <a:sym typeface="Wingdings 3" charset="2"/>
                <a:hlinkClick r:id="rId3"/>
              </a:rPr>
              <a:t>jdrouan@uga.edu</a:t>
            </a:r>
            <a:endParaRPr lang="en-US" sz="2800" b="1" dirty="0" smtClean="0">
              <a:solidFill>
                <a:srgbClr val="000000"/>
              </a:solidFill>
              <a:sym typeface="Wingdings 3" charset="2"/>
            </a:endParaRPr>
          </a:p>
          <a:p>
            <a:pPr lvl="1">
              <a:lnSpc>
                <a:spcPct val="90000"/>
              </a:lnSpc>
            </a:pPr>
            <a:r>
              <a:rPr lang="en-US" sz="2800" dirty="0" smtClean="0">
                <a:solidFill>
                  <a:srgbClr val="000000"/>
                </a:solidFill>
                <a:sym typeface="Wingdings 3" charset="2"/>
              </a:rPr>
              <a:t>Office Hours -- TBA</a:t>
            </a:r>
            <a:endParaRPr lang="en-US" sz="2800" dirty="0">
              <a:solidFill>
                <a:srgbClr val="000000"/>
              </a:solidFill>
              <a:sym typeface="Wingdings 3" charset="2"/>
            </a:endParaRPr>
          </a:p>
          <a:p>
            <a:pPr>
              <a:lnSpc>
                <a:spcPct val="90000"/>
              </a:lnSpc>
            </a:pPr>
            <a:r>
              <a:rPr lang="en-US" sz="2800" dirty="0" smtClean="0">
                <a:solidFill>
                  <a:srgbClr val="000000"/>
                </a:solidFill>
                <a:sym typeface="Wingdings 3" charset="2"/>
              </a:rPr>
              <a:t>Slides from last week on ELC new</a:t>
            </a:r>
          </a:p>
          <a:p>
            <a:pPr>
              <a:lnSpc>
                <a:spcPct val="90000"/>
              </a:lnSpc>
            </a:pPr>
            <a:r>
              <a:rPr lang="en-US" sz="2800" dirty="0" smtClean="0">
                <a:solidFill>
                  <a:srgbClr val="000000"/>
                </a:solidFill>
                <a:sym typeface="Wingdings 3" charset="2"/>
              </a:rPr>
              <a:t>Programming project 1 posted on course homepage</a:t>
            </a:r>
          </a:p>
          <a:p>
            <a:pPr>
              <a:lnSpc>
                <a:spcPct val="90000"/>
              </a:lnSpc>
            </a:pPr>
            <a:r>
              <a:rPr lang="en-US" sz="2800" dirty="0" smtClean="0">
                <a:solidFill>
                  <a:srgbClr val="000000"/>
                </a:solidFill>
                <a:sym typeface="Wingdings 3" charset="2"/>
              </a:rPr>
              <a:t>Homework to be posted by end of this week</a:t>
            </a:r>
          </a:p>
          <a:p>
            <a:pPr>
              <a:lnSpc>
                <a:spcPct val="90000"/>
              </a:lnSpc>
            </a:pPr>
            <a:r>
              <a:rPr lang="en-US" sz="2800" dirty="0" smtClean="0">
                <a:solidFill>
                  <a:srgbClr val="000000"/>
                </a:solidFill>
                <a:sym typeface="Wingdings 3" charset="2"/>
              </a:rPr>
              <a:t>Form Project-Presentation-Homework groups</a:t>
            </a:r>
          </a:p>
          <a:p>
            <a:pPr lvl="1">
              <a:lnSpc>
                <a:spcPct val="90000"/>
              </a:lnSpc>
            </a:pPr>
            <a:r>
              <a:rPr lang="en-US" sz="2800" dirty="0" smtClean="0">
                <a:solidFill>
                  <a:srgbClr val="000000"/>
                </a:solidFill>
                <a:sym typeface="Wingdings 3" charset="2"/>
              </a:rPr>
              <a:t>Inform </a:t>
            </a:r>
            <a:r>
              <a:rPr lang="en-US" sz="2800" b="1" dirty="0" smtClean="0">
                <a:solidFill>
                  <a:srgbClr val="000000"/>
                </a:solidFill>
                <a:sym typeface="Wingdings 3" charset="2"/>
              </a:rPr>
              <a:t>me and TA </a:t>
            </a:r>
            <a:r>
              <a:rPr lang="en-US" sz="2800" dirty="0" smtClean="0">
                <a:solidFill>
                  <a:srgbClr val="000000"/>
                </a:solidFill>
                <a:sym typeface="Wingdings 3" charset="2"/>
              </a:rPr>
              <a:t>via email</a:t>
            </a:r>
          </a:p>
          <a:p>
            <a:pPr lvl="1">
              <a:lnSpc>
                <a:spcPct val="90000"/>
              </a:lnSpc>
            </a:pPr>
            <a:r>
              <a:rPr lang="en-US" sz="2800" dirty="0" smtClean="0">
                <a:solidFill>
                  <a:srgbClr val="000000"/>
                </a:solidFill>
                <a:sym typeface="Wingdings 3" charset="2"/>
              </a:rPr>
              <a:t>Use heading [CSCI 4730/6730] Project Group</a:t>
            </a:r>
          </a:p>
        </p:txBody>
      </p:sp>
    </p:spTree>
    <p:extLst>
      <p:ext uri="{BB962C8B-B14F-4D97-AF65-F5344CB8AC3E}">
        <p14:creationId xmlns:p14="http://schemas.microsoft.com/office/powerpoint/2010/main" val="26933116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p:txBody>
          <a:bodyPr/>
          <a:lstStyle/>
          <a:p>
            <a:r>
              <a:rPr lang="en-US" smtClean="0"/>
              <a:t>Distributed Computing</a:t>
            </a:r>
          </a:p>
        </p:txBody>
      </p:sp>
      <p:sp>
        <p:nvSpPr>
          <p:cNvPr id="44035" name="Content Placeholder 2"/>
          <p:cNvSpPr>
            <a:spLocks noGrp="1"/>
          </p:cNvSpPr>
          <p:nvPr>
            <p:ph idx="4294967295"/>
          </p:nvPr>
        </p:nvSpPr>
        <p:spPr/>
        <p:txBody>
          <a:bodyPr/>
          <a:lstStyle/>
          <a:p>
            <a:r>
              <a:rPr lang="en-US" smtClean="0"/>
              <a:t>Collection of separate, possibly heterogeneous, systems networked together</a:t>
            </a:r>
          </a:p>
          <a:p>
            <a:pPr lvl="1"/>
            <a:r>
              <a:rPr lang="en-US" smtClean="0"/>
              <a:t>Network is a communications path</a:t>
            </a:r>
          </a:p>
          <a:p>
            <a:pPr lvl="3"/>
            <a:r>
              <a:rPr lang="en-US" smtClean="0"/>
              <a:t>Local Area Network (</a:t>
            </a:r>
            <a:r>
              <a:rPr lang="en-US" b="1" smtClean="0">
                <a:solidFill>
                  <a:srgbClr val="3366FF"/>
                </a:solidFill>
              </a:rPr>
              <a:t>LAN</a:t>
            </a:r>
            <a:r>
              <a:rPr lang="en-US" smtClean="0"/>
              <a:t>)</a:t>
            </a:r>
          </a:p>
          <a:p>
            <a:pPr lvl="3"/>
            <a:r>
              <a:rPr lang="en-US" smtClean="0"/>
              <a:t>Wide Area Network (</a:t>
            </a:r>
            <a:r>
              <a:rPr lang="en-US" b="1" smtClean="0">
                <a:solidFill>
                  <a:srgbClr val="3366FF"/>
                </a:solidFill>
              </a:rPr>
              <a:t>WAN</a:t>
            </a:r>
            <a:r>
              <a:rPr lang="en-US" smtClean="0"/>
              <a:t>)</a:t>
            </a:r>
          </a:p>
          <a:p>
            <a:pPr lvl="3"/>
            <a:r>
              <a:rPr lang="en-US" smtClean="0"/>
              <a:t>Metropolitan Area Network (</a:t>
            </a:r>
            <a:r>
              <a:rPr lang="en-US" b="1" smtClean="0">
                <a:solidFill>
                  <a:srgbClr val="3366FF"/>
                </a:solidFill>
              </a:rPr>
              <a:t>MAN</a:t>
            </a:r>
            <a:r>
              <a:rPr lang="en-US" smtClean="0"/>
              <a:t>)</a:t>
            </a:r>
          </a:p>
          <a:p>
            <a:r>
              <a:rPr lang="en-US" smtClean="0"/>
              <a:t>Network Operating System provides features between systems across network</a:t>
            </a:r>
          </a:p>
          <a:p>
            <a:pPr lvl="1"/>
            <a:r>
              <a:rPr lang="en-US" smtClean="0"/>
              <a:t>Communication scheme allows systems to exchange messages</a:t>
            </a:r>
          </a:p>
          <a:p>
            <a:pPr lvl="1"/>
            <a:r>
              <a:rPr lang="en-US" smtClean="0"/>
              <a:t>Illusion of a single system</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p:txBody>
          <a:bodyPr/>
          <a:lstStyle/>
          <a:p>
            <a:r>
              <a:rPr lang="en-US" smtClean="0"/>
              <a:t>Special-Purpose Systems</a:t>
            </a:r>
          </a:p>
        </p:txBody>
      </p:sp>
      <p:sp>
        <p:nvSpPr>
          <p:cNvPr id="45059" name="Content Placeholder 2"/>
          <p:cNvSpPr>
            <a:spLocks noGrp="1"/>
          </p:cNvSpPr>
          <p:nvPr>
            <p:ph idx="4294967295"/>
          </p:nvPr>
        </p:nvSpPr>
        <p:spPr/>
        <p:txBody>
          <a:bodyPr/>
          <a:lstStyle/>
          <a:p>
            <a:r>
              <a:rPr lang="en-US" smtClean="0"/>
              <a:t>Real-time embedded systems most prevalent form of computers</a:t>
            </a:r>
          </a:p>
          <a:p>
            <a:pPr lvl="1"/>
            <a:r>
              <a:rPr lang="en-US" smtClean="0"/>
              <a:t>Vary considerable, special purpose, limited purpose OS, </a:t>
            </a:r>
            <a:r>
              <a:rPr lang="en-US" b="1" smtClean="0">
                <a:solidFill>
                  <a:srgbClr val="3366FF"/>
                </a:solidFill>
              </a:rPr>
              <a:t>real-time OS</a:t>
            </a:r>
          </a:p>
          <a:p>
            <a:r>
              <a:rPr lang="en-US" smtClean="0"/>
              <a:t>Multimedia systems</a:t>
            </a:r>
          </a:p>
          <a:p>
            <a:pPr lvl="1"/>
            <a:r>
              <a:rPr lang="en-US" smtClean="0"/>
              <a:t>Streams of data must be delivered according to time restrictions</a:t>
            </a:r>
          </a:p>
          <a:p>
            <a:r>
              <a:rPr lang="en-US" smtClean="0"/>
              <a:t>Handheld systems</a:t>
            </a:r>
          </a:p>
          <a:p>
            <a:pPr lvl="1"/>
            <a:r>
              <a:rPr lang="en-US" smtClean="0"/>
              <a:t>PDAs, smart phones, limited CPU, memory, power</a:t>
            </a:r>
          </a:p>
          <a:p>
            <a:pPr lvl="1"/>
            <a:r>
              <a:rPr lang="en-US" smtClean="0"/>
              <a:t>Reduced feature set OS, limited I/O</a:t>
            </a:r>
          </a:p>
          <a:p>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1138238" y="277813"/>
            <a:ext cx="7548562" cy="576262"/>
          </a:xfrm>
        </p:spPr>
        <p:txBody>
          <a:bodyPr/>
          <a:lstStyle/>
          <a:p>
            <a:pPr eaLnBrk="1" hangingPunct="1"/>
            <a:r>
              <a:rPr lang="en-US" smtClean="0"/>
              <a:t>Computing Environments </a:t>
            </a:r>
          </a:p>
        </p:txBody>
      </p:sp>
      <p:sp>
        <p:nvSpPr>
          <p:cNvPr id="46083" name="Rectangle 3"/>
          <p:cNvSpPr>
            <a:spLocks noGrp="1" noChangeArrowheads="1"/>
          </p:cNvSpPr>
          <p:nvPr>
            <p:ph type="body" idx="4294967295"/>
          </p:nvPr>
        </p:nvSpPr>
        <p:spPr>
          <a:xfrm>
            <a:off x="806450" y="1233488"/>
            <a:ext cx="7645400" cy="4530725"/>
          </a:xfrm>
        </p:spPr>
        <p:txBody>
          <a:bodyPr/>
          <a:lstStyle/>
          <a:p>
            <a:r>
              <a:rPr lang="en-US" sz="1900" smtClean="0"/>
              <a:t>Traditional computer</a:t>
            </a:r>
          </a:p>
          <a:p>
            <a:pPr lvl="1"/>
            <a:r>
              <a:rPr lang="en-US" sz="1900" smtClean="0"/>
              <a:t>Blurring over time</a:t>
            </a:r>
          </a:p>
          <a:p>
            <a:pPr lvl="1"/>
            <a:r>
              <a:rPr lang="en-US" sz="1900" smtClean="0"/>
              <a:t>Office environment</a:t>
            </a:r>
          </a:p>
          <a:p>
            <a:pPr lvl="2"/>
            <a:r>
              <a:rPr lang="en-US" sz="1900" smtClean="0"/>
              <a:t>PCs connected to a network, terminals attached to mainframe or minicomputers providing batch and timesharing</a:t>
            </a:r>
          </a:p>
          <a:p>
            <a:pPr lvl="2"/>
            <a:r>
              <a:rPr lang="en-US" sz="1900" smtClean="0"/>
              <a:t>Now portals allowing networked and remote systems access to same resources</a:t>
            </a:r>
          </a:p>
          <a:p>
            <a:pPr lvl="1"/>
            <a:r>
              <a:rPr lang="en-US" sz="1900" smtClean="0"/>
              <a:t>Home networks</a:t>
            </a:r>
          </a:p>
          <a:p>
            <a:pPr lvl="2"/>
            <a:r>
              <a:rPr lang="en-US" sz="1900" smtClean="0"/>
              <a:t>Used to be single system, then modems</a:t>
            </a:r>
          </a:p>
          <a:p>
            <a:pPr lvl="2"/>
            <a:r>
              <a:rPr lang="en-US" sz="1900" smtClean="0"/>
              <a:t>Now firewalled, networked</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1071563" y="277813"/>
            <a:ext cx="7615237" cy="576262"/>
          </a:xfrm>
        </p:spPr>
        <p:txBody>
          <a:bodyPr/>
          <a:lstStyle/>
          <a:p>
            <a:pPr eaLnBrk="1" hangingPunct="1"/>
            <a:r>
              <a:rPr lang="en-US" smtClean="0"/>
              <a:t>Computing Environments (Cont.)</a:t>
            </a:r>
          </a:p>
        </p:txBody>
      </p:sp>
      <p:sp>
        <p:nvSpPr>
          <p:cNvPr id="47107" name="Rectangle 4"/>
          <p:cNvSpPr>
            <a:spLocks noChangeArrowheads="1"/>
          </p:cNvSpPr>
          <p:nvPr/>
        </p:nvSpPr>
        <p:spPr bwMode="auto">
          <a:xfrm>
            <a:off x="827088" y="1277938"/>
            <a:ext cx="7351712" cy="4673600"/>
          </a:xfrm>
          <a:prstGeom prst="rect">
            <a:avLst/>
          </a:prstGeom>
          <a:noFill/>
          <a:ln w="9525">
            <a:noFill/>
            <a:miter lim="800000"/>
            <a:headEnd/>
            <a:tailEnd/>
          </a:ln>
        </p:spPr>
        <p:txBody>
          <a:bodyPr/>
          <a:lstStyle/>
          <a:p>
            <a:pPr marL="342900" indent="-342900">
              <a:lnSpc>
                <a:spcPct val="90000"/>
              </a:lnSpc>
              <a:spcBef>
                <a:spcPct val="35000"/>
              </a:spcBef>
              <a:buClr>
                <a:srgbClr val="993300"/>
              </a:buClr>
              <a:buSzPct val="90000"/>
              <a:buFont typeface="Monotype Sorts" charset="2"/>
              <a:buChar char="n"/>
            </a:pPr>
            <a:r>
              <a:rPr kumimoji="1" lang="en-US">
                <a:latin typeface="Helvetica" charset="0"/>
              </a:rPr>
              <a:t>Client-Server Computing</a:t>
            </a:r>
          </a:p>
          <a:p>
            <a:pPr marL="742950" lvl="1" indent="-285750">
              <a:lnSpc>
                <a:spcPct val="90000"/>
              </a:lnSpc>
              <a:spcBef>
                <a:spcPct val="35000"/>
              </a:spcBef>
              <a:buClr>
                <a:srgbClr val="CC6600"/>
              </a:buClr>
              <a:buSzPct val="80000"/>
              <a:buFont typeface="Monotype Sorts" charset="2"/>
              <a:buChar char="l"/>
            </a:pPr>
            <a:r>
              <a:rPr kumimoji="1" lang="en-US">
                <a:latin typeface="Helvetica" charset="0"/>
              </a:rPr>
              <a:t>Dumb terminals supplanted by smart PCs</a:t>
            </a:r>
          </a:p>
          <a:p>
            <a:pPr marL="742950" lvl="1" indent="-285750">
              <a:lnSpc>
                <a:spcPct val="90000"/>
              </a:lnSpc>
              <a:spcBef>
                <a:spcPct val="35000"/>
              </a:spcBef>
              <a:buClr>
                <a:srgbClr val="CC6600"/>
              </a:buClr>
              <a:buSzPct val="80000"/>
              <a:buFont typeface="Monotype Sorts" charset="2"/>
              <a:buChar char="l"/>
            </a:pPr>
            <a:r>
              <a:rPr kumimoji="1" lang="en-US">
                <a:latin typeface="Helvetica" charset="0"/>
              </a:rPr>
              <a:t>Many systems now </a:t>
            </a:r>
            <a:r>
              <a:rPr kumimoji="1" lang="en-US" b="1">
                <a:solidFill>
                  <a:srgbClr val="3366FF"/>
                </a:solidFill>
                <a:latin typeface="Helvetica" charset="0"/>
              </a:rPr>
              <a:t>servers</a:t>
            </a:r>
            <a:r>
              <a:rPr kumimoji="1" lang="en-US">
                <a:latin typeface="Helvetica" charset="0"/>
              </a:rPr>
              <a:t>, responding to requests generated by </a:t>
            </a:r>
            <a:r>
              <a:rPr kumimoji="1" lang="en-US" b="1">
                <a:solidFill>
                  <a:srgbClr val="3366FF"/>
                </a:solidFill>
                <a:latin typeface="Helvetica" charset="0"/>
              </a:rPr>
              <a:t>clients</a:t>
            </a:r>
          </a:p>
          <a:p>
            <a:pPr marL="1085850" lvl="2" indent="-228600">
              <a:lnSpc>
                <a:spcPct val="90000"/>
              </a:lnSpc>
              <a:spcBef>
                <a:spcPct val="35000"/>
              </a:spcBef>
              <a:buClr>
                <a:srgbClr val="009900"/>
              </a:buClr>
              <a:buSzPct val="75000"/>
              <a:buFont typeface="Webdings" charset="2"/>
              <a:buChar char="4"/>
            </a:pPr>
            <a:r>
              <a:rPr kumimoji="1" lang="en-US" b="1">
                <a:solidFill>
                  <a:srgbClr val="3366FF"/>
                </a:solidFill>
                <a:latin typeface="Helvetica" charset="0"/>
              </a:rPr>
              <a:t>Compute-server </a:t>
            </a:r>
            <a:r>
              <a:rPr kumimoji="1" lang="en-US">
                <a:latin typeface="Helvetica" charset="0"/>
              </a:rPr>
              <a:t>provides an interface to client to request services (i.e., database)</a:t>
            </a:r>
          </a:p>
          <a:p>
            <a:pPr marL="1085850" lvl="2" indent="-228600">
              <a:lnSpc>
                <a:spcPct val="90000"/>
              </a:lnSpc>
              <a:spcBef>
                <a:spcPct val="35000"/>
              </a:spcBef>
              <a:buClr>
                <a:srgbClr val="009900"/>
              </a:buClr>
              <a:buSzPct val="75000"/>
              <a:buFont typeface="Webdings" charset="2"/>
              <a:buChar char="4"/>
            </a:pPr>
            <a:r>
              <a:rPr kumimoji="1" lang="en-US" b="1">
                <a:solidFill>
                  <a:srgbClr val="3366FF"/>
                </a:solidFill>
                <a:latin typeface="Helvetica" charset="0"/>
              </a:rPr>
              <a:t>File-server </a:t>
            </a:r>
            <a:r>
              <a:rPr kumimoji="1" lang="en-US">
                <a:latin typeface="Helvetica" charset="0"/>
              </a:rPr>
              <a:t>provides interface for clients to store and retrieve files</a:t>
            </a:r>
          </a:p>
        </p:txBody>
      </p:sp>
      <p:pic>
        <p:nvPicPr>
          <p:cNvPr id="47108" name="Picture 5"/>
          <p:cNvPicPr>
            <a:picLocks noChangeAspect="1" noChangeArrowheads="1"/>
          </p:cNvPicPr>
          <p:nvPr/>
        </p:nvPicPr>
        <p:blipFill>
          <a:blip r:embed="rId3"/>
          <a:srcRect/>
          <a:stretch>
            <a:fillRect/>
          </a:stretch>
        </p:blipFill>
        <p:spPr bwMode="auto">
          <a:xfrm>
            <a:off x="1285875" y="3916363"/>
            <a:ext cx="6829425" cy="2044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041400" y="277813"/>
            <a:ext cx="7645400" cy="576262"/>
          </a:xfrm>
        </p:spPr>
        <p:txBody>
          <a:bodyPr/>
          <a:lstStyle/>
          <a:p>
            <a:pPr eaLnBrk="1" hangingPunct="1"/>
            <a:r>
              <a:rPr lang="en-US" smtClean="0"/>
              <a:t>Peer-to-Peer Computing</a:t>
            </a:r>
          </a:p>
        </p:txBody>
      </p:sp>
      <p:sp>
        <p:nvSpPr>
          <p:cNvPr id="48131" name="Rectangle 3"/>
          <p:cNvSpPr>
            <a:spLocks noGrp="1" noChangeArrowheads="1"/>
          </p:cNvSpPr>
          <p:nvPr>
            <p:ph type="body" idx="4294967295"/>
          </p:nvPr>
        </p:nvSpPr>
        <p:spPr>
          <a:xfrm>
            <a:off x="806450" y="1233488"/>
            <a:ext cx="7666038" cy="4530725"/>
          </a:xfrm>
        </p:spPr>
        <p:txBody>
          <a:bodyPr/>
          <a:lstStyle/>
          <a:p>
            <a:r>
              <a:rPr lang="en-US" smtClean="0"/>
              <a:t>Another model of distributed system</a:t>
            </a:r>
          </a:p>
          <a:p>
            <a:endParaRPr lang="en-US" smtClean="0"/>
          </a:p>
          <a:p>
            <a:r>
              <a:rPr lang="en-US" smtClean="0"/>
              <a:t>P2P does not distinguish clients and servers</a:t>
            </a:r>
          </a:p>
          <a:p>
            <a:pPr lvl="1"/>
            <a:r>
              <a:rPr lang="en-US" smtClean="0"/>
              <a:t>Instead all nodes are considered peers</a:t>
            </a:r>
          </a:p>
          <a:p>
            <a:pPr lvl="1"/>
            <a:r>
              <a:rPr lang="en-US" smtClean="0"/>
              <a:t>May each act as client, server or both</a:t>
            </a:r>
          </a:p>
          <a:p>
            <a:pPr lvl="1"/>
            <a:r>
              <a:rPr lang="en-US" smtClean="0"/>
              <a:t>Node must join P2P network</a:t>
            </a:r>
          </a:p>
          <a:p>
            <a:pPr lvl="2"/>
            <a:r>
              <a:rPr lang="en-US" smtClean="0"/>
              <a:t>Registers its service with central lookup service on network, or</a:t>
            </a:r>
          </a:p>
          <a:p>
            <a:pPr lvl="2"/>
            <a:r>
              <a:rPr lang="en-US" smtClean="0"/>
              <a:t>Broadcast request for service and respond to requests for service via </a:t>
            </a:r>
            <a:r>
              <a:rPr lang="en-US" b="1" smtClean="0">
                <a:solidFill>
                  <a:srgbClr val="3366FF"/>
                </a:solidFill>
              </a:rPr>
              <a:t>discovery protocol</a:t>
            </a:r>
          </a:p>
          <a:p>
            <a:pPr lvl="1"/>
            <a:r>
              <a:rPr lang="en-US" smtClean="0"/>
              <a:t>Examples include</a:t>
            </a:r>
            <a:r>
              <a:rPr lang="en-US" i="1" smtClean="0"/>
              <a:t> Napster </a:t>
            </a:r>
            <a:r>
              <a:rPr lang="en-US" smtClean="0"/>
              <a:t>and</a:t>
            </a:r>
            <a:r>
              <a:rPr lang="en-US" i="1" smtClean="0"/>
              <a:t> Gnutella</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041400" y="277813"/>
            <a:ext cx="7645400" cy="576262"/>
          </a:xfrm>
        </p:spPr>
        <p:txBody>
          <a:bodyPr/>
          <a:lstStyle/>
          <a:p>
            <a:pPr eaLnBrk="1" hangingPunct="1"/>
            <a:r>
              <a:rPr lang="en-US" smtClean="0"/>
              <a:t>Web-Based Computing</a:t>
            </a:r>
          </a:p>
        </p:txBody>
      </p:sp>
      <p:sp>
        <p:nvSpPr>
          <p:cNvPr id="49155" name="Rectangle 3"/>
          <p:cNvSpPr>
            <a:spLocks noGrp="1" noChangeArrowheads="1"/>
          </p:cNvSpPr>
          <p:nvPr>
            <p:ph type="body" idx="4294967295"/>
          </p:nvPr>
        </p:nvSpPr>
        <p:spPr>
          <a:xfrm>
            <a:off x="806450" y="1233488"/>
            <a:ext cx="7666038" cy="4530725"/>
          </a:xfrm>
        </p:spPr>
        <p:txBody>
          <a:bodyPr/>
          <a:lstStyle/>
          <a:p>
            <a:r>
              <a:rPr lang="en-US" smtClean="0"/>
              <a:t>Web has become ubiquitous</a:t>
            </a:r>
          </a:p>
          <a:p>
            <a:endParaRPr lang="en-US" sz="800" smtClean="0"/>
          </a:p>
          <a:p>
            <a:r>
              <a:rPr lang="en-US" smtClean="0"/>
              <a:t>PCs most prevalent devices</a:t>
            </a:r>
          </a:p>
          <a:p>
            <a:endParaRPr lang="en-US" sz="800" smtClean="0"/>
          </a:p>
          <a:p>
            <a:r>
              <a:rPr lang="en-US" smtClean="0"/>
              <a:t>More devices becoming networked to allow web access</a:t>
            </a:r>
          </a:p>
          <a:p>
            <a:endParaRPr lang="en-US" sz="800" smtClean="0"/>
          </a:p>
          <a:p>
            <a:r>
              <a:rPr lang="en-US" smtClean="0"/>
              <a:t>New category of devices to manage web traffic among similar servers: </a:t>
            </a:r>
            <a:r>
              <a:rPr lang="en-US" b="1" smtClean="0">
                <a:solidFill>
                  <a:srgbClr val="3366FF"/>
                </a:solidFill>
              </a:rPr>
              <a:t>load balancers</a:t>
            </a:r>
          </a:p>
          <a:p>
            <a:endParaRPr lang="en-US" sz="800" b="1" smtClean="0">
              <a:solidFill>
                <a:srgbClr val="3366FF"/>
              </a:solidFill>
            </a:endParaRPr>
          </a:p>
          <a:p>
            <a:r>
              <a:rPr lang="en-US" smtClean="0"/>
              <a:t>Use of operating systems like Windows 95, client-side, have evolved into Linux and Windows XP, which can be clients and servers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982663" y="277813"/>
            <a:ext cx="7704137" cy="576262"/>
          </a:xfrm>
        </p:spPr>
        <p:txBody>
          <a:bodyPr/>
          <a:lstStyle/>
          <a:p>
            <a:r>
              <a:rPr lang="en-US" smtClean="0"/>
              <a:t>Open-Source Operating Systems</a:t>
            </a:r>
          </a:p>
        </p:txBody>
      </p:sp>
      <p:sp>
        <p:nvSpPr>
          <p:cNvPr id="50179" name="Content Placeholder 2"/>
          <p:cNvSpPr>
            <a:spLocks noGrp="1"/>
          </p:cNvSpPr>
          <p:nvPr>
            <p:ph idx="4294967295"/>
          </p:nvPr>
        </p:nvSpPr>
        <p:spPr>
          <a:xfrm>
            <a:off x="806450" y="1233488"/>
            <a:ext cx="7645400" cy="4530725"/>
          </a:xfrm>
        </p:spPr>
        <p:txBody>
          <a:bodyPr/>
          <a:lstStyle/>
          <a:p>
            <a:r>
              <a:rPr lang="en-US" smtClean="0"/>
              <a:t>Operating systems made available in source-code format rather than just binary </a:t>
            </a:r>
            <a:r>
              <a:rPr lang="en-US" b="1" smtClean="0">
                <a:solidFill>
                  <a:srgbClr val="3366FF"/>
                </a:solidFill>
              </a:rPr>
              <a:t>closed-source</a:t>
            </a:r>
          </a:p>
          <a:p>
            <a:endParaRPr lang="en-US" sz="800" b="1" smtClean="0">
              <a:solidFill>
                <a:srgbClr val="3366FF"/>
              </a:solidFill>
            </a:endParaRPr>
          </a:p>
          <a:p>
            <a:r>
              <a:rPr lang="en-US" smtClean="0"/>
              <a:t>Counter to the </a:t>
            </a:r>
            <a:r>
              <a:rPr lang="en-US" b="1" smtClean="0">
                <a:solidFill>
                  <a:srgbClr val="3366FF"/>
                </a:solidFill>
              </a:rPr>
              <a:t>copy protection</a:t>
            </a:r>
            <a:r>
              <a:rPr lang="en-US" smtClean="0">
                <a:solidFill>
                  <a:srgbClr val="3366FF"/>
                </a:solidFill>
              </a:rPr>
              <a:t> </a:t>
            </a:r>
            <a:r>
              <a:rPr lang="en-US" smtClean="0">
                <a:solidFill>
                  <a:srgbClr val="000000"/>
                </a:solidFill>
              </a:rPr>
              <a:t>and </a:t>
            </a:r>
            <a:r>
              <a:rPr lang="en-US" b="1" smtClean="0">
                <a:solidFill>
                  <a:srgbClr val="3366FF"/>
                </a:solidFill>
              </a:rPr>
              <a:t>Digital Rights Management (DRM)</a:t>
            </a:r>
            <a:r>
              <a:rPr lang="en-US" smtClean="0">
                <a:solidFill>
                  <a:srgbClr val="3366FF"/>
                </a:solidFill>
              </a:rPr>
              <a:t> </a:t>
            </a:r>
            <a:r>
              <a:rPr lang="en-US" smtClean="0">
                <a:solidFill>
                  <a:srgbClr val="000000"/>
                </a:solidFill>
              </a:rPr>
              <a:t>movement</a:t>
            </a:r>
          </a:p>
          <a:p>
            <a:endParaRPr lang="en-US" sz="800" smtClean="0">
              <a:solidFill>
                <a:srgbClr val="000000"/>
              </a:solidFill>
            </a:endParaRPr>
          </a:p>
          <a:p>
            <a:r>
              <a:rPr lang="en-US" smtClean="0">
                <a:solidFill>
                  <a:srgbClr val="000000"/>
                </a:solidFill>
              </a:rPr>
              <a:t>Started by </a:t>
            </a:r>
            <a:r>
              <a:rPr lang="en-US" b="1" smtClean="0">
                <a:solidFill>
                  <a:srgbClr val="3366FF"/>
                </a:solidFill>
              </a:rPr>
              <a:t>Free Software Foundation (FSF)</a:t>
            </a:r>
            <a:r>
              <a:rPr lang="en-US" smtClean="0">
                <a:solidFill>
                  <a:srgbClr val="000000"/>
                </a:solidFill>
              </a:rPr>
              <a:t>, which has “copyleft” </a:t>
            </a:r>
            <a:r>
              <a:rPr lang="en-US" b="1" smtClean="0">
                <a:solidFill>
                  <a:srgbClr val="3366FF"/>
                </a:solidFill>
              </a:rPr>
              <a:t>GNU Public License (GPL)</a:t>
            </a:r>
          </a:p>
          <a:p>
            <a:endParaRPr lang="en-US" sz="800" b="1" smtClean="0">
              <a:solidFill>
                <a:srgbClr val="3366FF"/>
              </a:solidFill>
            </a:endParaRPr>
          </a:p>
          <a:p>
            <a:r>
              <a:rPr lang="en-US" smtClean="0">
                <a:solidFill>
                  <a:srgbClr val="000000"/>
                </a:solidFill>
              </a:rPr>
              <a:t>Examples include </a:t>
            </a:r>
            <a:r>
              <a:rPr lang="en-US" b="1" smtClean="0">
                <a:solidFill>
                  <a:srgbClr val="3366FF"/>
                </a:solidFill>
              </a:rPr>
              <a:t>GNU/Linux</a:t>
            </a:r>
            <a:r>
              <a:rPr lang="en-US" smtClean="0"/>
              <a:t> and </a:t>
            </a:r>
            <a:r>
              <a:rPr lang="en-US" b="1" smtClean="0">
                <a:solidFill>
                  <a:srgbClr val="3366FF"/>
                </a:solidFill>
              </a:rPr>
              <a:t>BSD UNIX</a:t>
            </a:r>
            <a:r>
              <a:rPr lang="en-US" smtClean="0">
                <a:solidFill>
                  <a:srgbClr val="3366FF"/>
                </a:solidFill>
              </a:rPr>
              <a:t> </a:t>
            </a:r>
            <a:r>
              <a:rPr lang="en-US" smtClean="0">
                <a:solidFill>
                  <a:srgbClr val="000000"/>
                </a:solidFill>
              </a:rPr>
              <a:t>(including core of </a:t>
            </a:r>
            <a:r>
              <a:rPr lang="en-US" b="1" smtClean="0">
                <a:solidFill>
                  <a:srgbClr val="3366FF"/>
                </a:solidFill>
              </a:rPr>
              <a:t>Mac OS X</a:t>
            </a:r>
            <a:r>
              <a:rPr lang="en-US" smtClean="0">
                <a:solidFill>
                  <a:srgbClr val="000000"/>
                </a:solidFill>
              </a:rPr>
              <a:t>), and many more</a:t>
            </a:r>
            <a:endParaRPr lang="en-US" smtClean="0">
              <a:solidFill>
                <a:srgbClr val="3366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p:txBody>
          <a:bodyPr/>
          <a:lstStyle/>
          <a:p>
            <a:pPr eaLnBrk="1" hangingPunct="1"/>
            <a:r>
              <a:rPr lang="en-US" smtClean="0"/>
              <a:t>End of Chapter 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900113" y="220663"/>
            <a:ext cx="8229600" cy="576262"/>
          </a:xfrm>
        </p:spPr>
        <p:txBody>
          <a:bodyPr/>
          <a:lstStyle/>
          <a:p>
            <a:r>
              <a:rPr lang="en-US"/>
              <a:t>Chapter 2:  Operating-System Structures</a:t>
            </a:r>
          </a:p>
        </p:txBody>
      </p:sp>
      <p:sp>
        <p:nvSpPr>
          <p:cNvPr id="17411" name="Rectangle 3"/>
          <p:cNvSpPr>
            <a:spLocks noGrp="1" noChangeArrowheads="1"/>
          </p:cNvSpPr>
          <p:nvPr>
            <p:ph type="body" idx="4294967295"/>
          </p:nvPr>
        </p:nvSpPr>
        <p:spPr/>
        <p:txBody>
          <a:bodyPr/>
          <a:lstStyle/>
          <a:p>
            <a:r>
              <a:rPr lang="en-US"/>
              <a:t>Operating System Services</a:t>
            </a:r>
          </a:p>
          <a:p>
            <a:r>
              <a:rPr lang="en-US"/>
              <a:t>User Operating System Interface</a:t>
            </a:r>
          </a:p>
          <a:p>
            <a:r>
              <a:rPr lang="en-US"/>
              <a:t>System Calls</a:t>
            </a:r>
          </a:p>
          <a:p>
            <a:r>
              <a:rPr lang="en-US"/>
              <a:t>Types of System Calls</a:t>
            </a:r>
          </a:p>
          <a:p>
            <a:r>
              <a:rPr lang="en-US"/>
              <a:t>System Programs</a:t>
            </a:r>
          </a:p>
          <a:p>
            <a:r>
              <a:rPr lang="en-US"/>
              <a:t>Operating System Design and Implementation</a:t>
            </a:r>
          </a:p>
          <a:p>
            <a:r>
              <a:rPr lang="en-US"/>
              <a:t>Operating System Structure</a:t>
            </a:r>
          </a:p>
          <a:p>
            <a:r>
              <a:rPr lang="en-US"/>
              <a:t>Virtual Machines</a:t>
            </a:r>
          </a:p>
          <a:p>
            <a:r>
              <a:rPr lang="en-US"/>
              <a:t>Operating System Debugging</a:t>
            </a:r>
          </a:p>
          <a:p>
            <a:r>
              <a:rPr lang="en-US"/>
              <a:t>Operating System Generation</a:t>
            </a:r>
          </a:p>
          <a:p>
            <a:r>
              <a:rPr lang="en-US"/>
              <a:t>System Boot</a:t>
            </a:r>
          </a:p>
        </p:txBody>
      </p:sp>
    </p:spTree>
    <p:extLst>
      <p:ext uri="{BB962C8B-B14F-4D97-AF65-F5344CB8AC3E}">
        <p14:creationId xmlns:p14="http://schemas.microsoft.com/office/powerpoint/2010/main" val="143679764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r>
              <a:rPr lang="en-US"/>
              <a:t>Objectives</a:t>
            </a:r>
          </a:p>
        </p:txBody>
      </p:sp>
      <p:sp>
        <p:nvSpPr>
          <p:cNvPr id="19459" name="Rectangle 3"/>
          <p:cNvSpPr>
            <a:spLocks noGrp="1" noChangeArrowheads="1"/>
          </p:cNvSpPr>
          <p:nvPr>
            <p:ph type="body" idx="4294967295"/>
          </p:nvPr>
        </p:nvSpPr>
        <p:spPr/>
        <p:txBody>
          <a:bodyPr/>
          <a:lstStyle/>
          <a:p>
            <a:r>
              <a:rPr lang="en-US"/>
              <a:t>To describe the services an operating system provides to users, processes, and other systems</a:t>
            </a:r>
          </a:p>
          <a:p>
            <a:endParaRPr lang="en-US" sz="800"/>
          </a:p>
          <a:p>
            <a:r>
              <a:rPr lang="en-US"/>
              <a:t>To discuss the various ways of structuring an operating system</a:t>
            </a:r>
          </a:p>
          <a:p>
            <a:endParaRPr lang="en-US" sz="800"/>
          </a:p>
          <a:p>
            <a:r>
              <a:rPr lang="en-US"/>
              <a:t>To explain how operating systems are installed and customized and how they boot</a:t>
            </a:r>
          </a:p>
        </p:txBody>
      </p:sp>
    </p:spTree>
    <p:extLst>
      <p:ext uri="{BB962C8B-B14F-4D97-AF65-F5344CB8AC3E}">
        <p14:creationId xmlns:p14="http://schemas.microsoft.com/office/powerpoint/2010/main" val="4367488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r>
              <a:rPr lang="en-US" smtClean="0"/>
              <a:t>Clustered Systems</a:t>
            </a:r>
          </a:p>
        </p:txBody>
      </p:sp>
      <p:sp>
        <p:nvSpPr>
          <p:cNvPr id="28675" name="Content Placeholder 2"/>
          <p:cNvSpPr>
            <a:spLocks noGrp="1"/>
          </p:cNvSpPr>
          <p:nvPr>
            <p:ph idx="4294967295"/>
          </p:nvPr>
        </p:nvSpPr>
        <p:spPr/>
        <p:txBody>
          <a:bodyPr/>
          <a:lstStyle/>
          <a:p>
            <a:r>
              <a:rPr lang="en-US" smtClean="0"/>
              <a:t>Like multiprocessor systems, but multiple systems working together</a:t>
            </a:r>
          </a:p>
          <a:p>
            <a:pPr lvl="1"/>
            <a:r>
              <a:rPr lang="en-US" smtClean="0"/>
              <a:t>Usually sharing storage via a </a:t>
            </a:r>
            <a:r>
              <a:rPr lang="en-US" b="1" smtClean="0">
                <a:solidFill>
                  <a:srgbClr val="3366FF"/>
                </a:solidFill>
              </a:rPr>
              <a:t>storage-area network (SAN)</a:t>
            </a:r>
          </a:p>
          <a:p>
            <a:pPr lvl="1"/>
            <a:r>
              <a:rPr lang="en-US" smtClean="0"/>
              <a:t>Provides a </a:t>
            </a:r>
            <a:r>
              <a:rPr lang="en-US" b="1" smtClean="0">
                <a:solidFill>
                  <a:srgbClr val="3366FF"/>
                </a:solidFill>
              </a:rPr>
              <a:t>high-availability</a:t>
            </a:r>
            <a:r>
              <a:rPr lang="en-US" b="1" smtClean="0"/>
              <a:t> </a:t>
            </a:r>
            <a:r>
              <a:rPr lang="en-US" smtClean="0"/>
              <a:t>service which survives failures</a:t>
            </a:r>
          </a:p>
          <a:p>
            <a:pPr lvl="2"/>
            <a:r>
              <a:rPr lang="en-US" b="1" smtClean="0">
                <a:solidFill>
                  <a:srgbClr val="3366FF"/>
                </a:solidFill>
              </a:rPr>
              <a:t>Asymmetric clustering</a:t>
            </a:r>
            <a:r>
              <a:rPr lang="en-US" smtClean="0">
                <a:solidFill>
                  <a:srgbClr val="3366FF"/>
                </a:solidFill>
              </a:rPr>
              <a:t> </a:t>
            </a:r>
            <a:r>
              <a:rPr lang="en-US" smtClean="0"/>
              <a:t>has one machine in hot-standby mode</a:t>
            </a:r>
          </a:p>
          <a:p>
            <a:pPr lvl="2"/>
            <a:r>
              <a:rPr lang="en-US" b="1" smtClean="0">
                <a:solidFill>
                  <a:srgbClr val="3366FF"/>
                </a:solidFill>
              </a:rPr>
              <a:t>Symmetric clustering</a:t>
            </a:r>
            <a:r>
              <a:rPr lang="en-US" smtClean="0">
                <a:solidFill>
                  <a:srgbClr val="3366FF"/>
                </a:solidFill>
              </a:rPr>
              <a:t> </a:t>
            </a:r>
            <a:r>
              <a:rPr lang="en-US" smtClean="0"/>
              <a:t>has multiple nodes running applications, monitoring each other</a:t>
            </a:r>
          </a:p>
          <a:p>
            <a:pPr lvl="1"/>
            <a:r>
              <a:rPr lang="en-US" smtClean="0"/>
              <a:t>Some clusters are for </a:t>
            </a:r>
            <a:r>
              <a:rPr lang="en-US" b="1" smtClean="0">
                <a:solidFill>
                  <a:srgbClr val="3366FF"/>
                </a:solidFill>
              </a:rPr>
              <a:t>high-performance computing (HPC)</a:t>
            </a:r>
          </a:p>
          <a:p>
            <a:pPr lvl="2"/>
            <a:r>
              <a:rPr lang="en-US" smtClean="0"/>
              <a:t>Applications must be written to use </a:t>
            </a:r>
            <a:r>
              <a:rPr lang="en-US" b="1" smtClean="0">
                <a:solidFill>
                  <a:srgbClr val="3366FF"/>
                </a:solidFill>
              </a:rPr>
              <a:t>parallelization</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822325" y="201613"/>
            <a:ext cx="7864475" cy="576262"/>
          </a:xfrm>
        </p:spPr>
        <p:txBody>
          <a:bodyPr/>
          <a:lstStyle/>
          <a:p>
            <a:r>
              <a:rPr lang="en-US"/>
              <a:t>Operating System Services</a:t>
            </a:r>
          </a:p>
        </p:txBody>
      </p:sp>
      <p:sp>
        <p:nvSpPr>
          <p:cNvPr id="21507" name="Rectangle 3"/>
          <p:cNvSpPr>
            <a:spLocks noGrp="1" noChangeArrowheads="1"/>
          </p:cNvSpPr>
          <p:nvPr>
            <p:ph type="body" idx="4294967295"/>
          </p:nvPr>
        </p:nvSpPr>
        <p:spPr>
          <a:xfrm>
            <a:off x="641350" y="1238250"/>
            <a:ext cx="7837488" cy="4865688"/>
          </a:xfrm>
          <a:noFill/>
        </p:spPr>
        <p:txBody>
          <a:bodyPr/>
          <a:lstStyle/>
          <a:p>
            <a:r>
              <a:rPr lang="en-US"/>
              <a:t>One set of operating-system services provides functions that are helpful to the user:</a:t>
            </a:r>
          </a:p>
          <a:p>
            <a:pPr lvl="1"/>
            <a:r>
              <a:rPr lang="en-US"/>
              <a:t>User interface - Almost all operating systems have a user interface (UI)</a:t>
            </a:r>
          </a:p>
          <a:p>
            <a:pPr lvl="2"/>
            <a:r>
              <a:rPr lang="en-US"/>
              <a:t>Varies between </a:t>
            </a:r>
            <a:r>
              <a:rPr lang="en-US" b="1">
                <a:solidFill>
                  <a:srgbClr val="3366FF"/>
                </a:solidFill>
              </a:rPr>
              <a:t>Command-Line (CLI)</a:t>
            </a:r>
            <a:r>
              <a:rPr lang="en-US"/>
              <a:t>, </a:t>
            </a:r>
            <a:r>
              <a:rPr lang="en-US" b="1">
                <a:solidFill>
                  <a:srgbClr val="3366FF"/>
                </a:solidFill>
              </a:rPr>
              <a:t>Graphics User Interface (GUI)</a:t>
            </a:r>
            <a:r>
              <a:rPr lang="en-US"/>
              <a:t>,</a:t>
            </a:r>
            <a:r>
              <a:rPr lang="en-US" b="1">
                <a:solidFill>
                  <a:srgbClr val="3366FF"/>
                </a:solidFill>
              </a:rPr>
              <a:t> Batch</a:t>
            </a:r>
          </a:p>
          <a:p>
            <a:pPr lvl="1"/>
            <a:r>
              <a:rPr lang="en-US"/>
              <a:t>Program execution - The system must be able to load a program into memory and to run that program, end execution, either normally or abnormally (indicating error)</a:t>
            </a:r>
          </a:p>
          <a:p>
            <a:pPr lvl="1"/>
            <a:r>
              <a:rPr lang="en-US"/>
              <a:t>I/O operations -  A running program may require I/O, which may involve a file or an I/O device </a:t>
            </a:r>
          </a:p>
          <a:p>
            <a:pPr lvl="1"/>
            <a:r>
              <a:rPr lang="en-US"/>
              <a:t>File-system manipulation -  The file system is of particular interest. Obviously, programs need to read and write files and directories, create and delete them, search them, list file Information, permission management.</a:t>
            </a:r>
          </a:p>
        </p:txBody>
      </p:sp>
    </p:spTree>
    <p:extLst>
      <p:ext uri="{BB962C8B-B14F-4D97-AF65-F5344CB8AC3E}">
        <p14:creationId xmlns:p14="http://schemas.microsoft.com/office/powerpoint/2010/main" val="390234238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814388" y="201613"/>
            <a:ext cx="8229600" cy="576262"/>
          </a:xfrm>
        </p:spPr>
        <p:txBody>
          <a:bodyPr/>
          <a:lstStyle/>
          <a:p>
            <a:r>
              <a:rPr lang="en-US"/>
              <a:t>A View of Operating System Services</a:t>
            </a:r>
          </a:p>
        </p:txBody>
      </p:sp>
      <p:pic>
        <p:nvPicPr>
          <p:cNvPr id="23555"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1601788"/>
            <a:ext cx="721836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35392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930275" y="136525"/>
            <a:ext cx="7885113" cy="660400"/>
          </a:xfrm>
        </p:spPr>
        <p:txBody>
          <a:bodyPr/>
          <a:lstStyle/>
          <a:p>
            <a:r>
              <a:rPr lang="en-US" dirty="0" smtClean="0"/>
              <a:t>Services to Users</a:t>
            </a:r>
            <a:endParaRPr lang="en-US" dirty="0"/>
          </a:p>
        </p:txBody>
      </p:sp>
      <p:sp>
        <p:nvSpPr>
          <p:cNvPr id="25603" name="Rectangle 3"/>
          <p:cNvSpPr>
            <a:spLocks noGrp="1" noChangeArrowheads="1"/>
          </p:cNvSpPr>
          <p:nvPr>
            <p:ph type="body" idx="4294967295"/>
          </p:nvPr>
        </p:nvSpPr>
        <p:spPr>
          <a:xfrm>
            <a:off x="641350" y="1238250"/>
            <a:ext cx="7743825" cy="5141913"/>
          </a:xfrm>
          <a:noFill/>
        </p:spPr>
        <p:txBody>
          <a:bodyPr/>
          <a:lstStyle/>
          <a:p>
            <a:r>
              <a:rPr lang="en-US" sz="2400" dirty="0" smtClean="0"/>
              <a:t>Communications </a:t>
            </a:r>
            <a:r>
              <a:rPr lang="en-US" sz="2400" dirty="0"/>
              <a:t>– Processes may exchange information, on the same computer or between computers over a network</a:t>
            </a:r>
          </a:p>
          <a:p>
            <a:pPr lvl="1"/>
            <a:r>
              <a:rPr lang="en-US" dirty="0"/>
              <a:t>Communications may be via shared memory or through message passing (packets moved by the OS)</a:t>
            </a:r>
          </a:p>
          <a:p>
            <a:r>
              <a:rPr lang="en-US" sz="2400" dirty="0"/>
              <a:t>Error detection – OS needs to be constantly aware of possible errors</a:t>
            </a:r>
          </a:p>
          <a:p>
            <a:pPr lvl="1"/>
            <a:r>
              <a:rPr lang="en-US" dirty="0"/>
              <a:t>May occur in the CPU and memory hardware, in I/O devices, in user program</a:t>
            </a:r>
          </a:p>
          <a:p>
            <a:pPr lvl="1"/>
            <a:r>
              <a:rPr lang="en-US" dirty="0"/>
              <a:t>For each type of error, OS should take the appropriate action to ensure correct and consistent computing</a:t>
            </a:r>
          </a:p>
          <a:p>
            <a:pPr lvl="1"/>
            <a:r>
              <a:rPr lang="en-US" dirty="0"/>
              <a:t>Debugging facilities can greatly enhance the user</a:t>
            </a:r>
            <a:r>
              <a:rPr lang="ja-JP" altLang="en-US" dirty="0"/>
              <a:t>’</a:t>
            </a:r>
            <a:r>
              <a:rPr lang="en-US" dirty="0"/>
              <a:t>s and programmer</a:t>
            </a:r>
            <a:r>
              <a:rPr lang="ja-JP" altLang="en-US" dirty="0"/>
              <a:t>’</a:t>
            </a:r>
            <a:r>
              <a:rPr lang="en-US" dirty="0"/>
              <a:t>s abilities to efficiently use the system</a:t>
            </a:r>
          </a:p>
        </p:txBody>
      </p:sp>
    </p:spTree>
    <p:extLst>
      <p:ext uri="{BB962C8B-B14F-4D97-AF65-F5344CB8AC3E}">
        <p14:creationId xmlns:p14="http://schemas.microsoft.com/office/powerpoint/2010/main" val="383069957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4294967295"/>
          </p:nvPr>
        </p:nvSpPr>
        <p:spPr>
          <a:xfrm>
            <a:off x="742950" y="1085850"/>
            <a:ext cx="7794625" cy="5287963"/>
          </a:xfrm>
        </p:spPr>
        <p:txBody>
          <a:bodyPr/>
          <a:lstStyle/>
          <a:p>
            <a:pPr>
              <a:lnSpc>
                <a:spcPct val="90000"/>
              </a:lnSpc>
            </a:pPr>
            <a:r>
              <a:rPr lang="en-US" sz="2000" b="1" dirty="0" smtClean="0"/>
              <a:t>Resource </a:t>
            </a:r>
            <a:r>
              <a:rPr lang="en-US" sz="2000" b="1" dirty="0"/>
              <a:t>allocation - </a:t>
            </a:r>
            <a:r>
              <a:rPr lang="en-US" sz="2000" dirty="0"/>
              <a:t>When  multiple users or multiple jobs running concurrently, resources must be allocated to each of them</a:t>
            </a:r>
          </a:p>
          <a:p>
            <a:pPr lvl="1">
              <a:lnSpc>
                <a:spcPct val="90000"/>
              </a:lnSpc>
            </a:pPr>
            <a:r>
              <a:rPr lang="en-US" dirty="0"/>
              <a:t>Many types of resources -  Some (such as CPU cycles, main memory, and file storage) may have special allocation code, others (such as I/O devices) may have general request and release code </a:t>
            </a:r>
          </a:p>
          <a:p>
            <a:pPr>
              <a:lnSpc>
                <a:spcPct val="90000"/>
              </a:lnSpc>
            </a:pPr>
            <a:r>
              <a:rPr lang="en-US" sz="2000" b="1" dirty="0"/>
              <a:t>Accounting -</a:t>
            </a:r>
            <a:r>
              <a:rPr lang="en-US" sz="2000" dirty="0"/>
              <a:t> To keep track of which users use how much and what kinds of computer resources</a:t>
            </a:r>
          </a:p>
          <a:p>
            <a:pPr>
              <a:lnSpc>
                <a:spcPct val="90000"/>
              </a:lnSpc>
            </a:pPr>
            <a:r>
              <a:rPr lang="en-US" sz="2000" b="1" dirty="0"/>
              <a:t>Protection and security - </a:t>
            </a:r>
            <a:r>
              <a:rPr lang="en-US" sz="2000" dirty="0"/>
              <a:t>The owners of information stored in a multiuser or networked computer system may want to control use of that information, concurrent processes should not interfere with each other</a:t>
            </a:r>
          </a:p>
          <a:p>
            <a:pPr lvl="1">
              <a:lnSpc>
                <a:spcPct val="90000"/>
              </a:lnSpc>
            </a:pPr>
            <a:r>
              <a:rPr lang="en-US" b="1" dirty="0"/>
              <a:t>Protection</a:t>
            </a:r>
            <a:r>
              <a:rPr lang="en-US" dirty="0"/>
              <a:t> involves ensuring that all access to system resources is controlled</a:t>
            </a:r>
          </a:p>
          <a:p>
            <a:pPr lvl="1">
              <a:lnSpc>
                <a:spcPct val="90000"/>
              </a:lnSpc>
            </a:pPr>
            <a:r>
              <a:rPr lang="en-US" b="1" dirty="0"/>
              <a:t>Security</a:t>
            </a:r>
            <a:r>
              <a:rPr lang="en-US" dirty="0"/>
              <a:t> of the system from outsiders requires user authentication, extends to defending external I/O devices from invalid access </a:t>
            </a:r>
            <a:r>
              <a:rPr lang="en-US" dirty="0" smtClean="0"/>
              <a:t>attempts</a:t>
            </a:r>
            <a:endParaRPr lang="en-US" dirty="0"/>
          </a:p>
        </p:txBody>
      </p:sp>
      <p:sp>
        <p:nvSpPr>
          <p:cNvPr id="27652" name="Rectangle 2"/>
          <p:cNvSpPr>
            <a:spLocks noChangeArrowheads="1"/>
          </p:cNvSpPr>
          <p:nvPr/>
        </p:nvSpPr>
        <p:spPr bwMode="auto">
          <a:xfrm>
            <a:off x="930275" y="117475"/>
            <a:ext cx="788511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D03200"/>
                </a:solidFill>
                <a:miter lim="800000"/>
                <a:headEnd/>
                <a:tailEnd/>
              </a14:hiddenLine>
            </a:ext>
          </a:extLst>
        </p:spPr>
        <p:txBody>
          <a:bodyPr anchor="b"/>
          <a:lstStyle/>
          <a:p>
            <a:pPr algn="ctr" eaLnBrk="1" hangingPunct="1"/>
            <a:r>
              <a:rPr lang="en-US" sz="3200" b="1" dirty="0" smtClean="0">
                <a:solidFill>
                  <a:srgbClr val="D03200"/>
                </a:solidFill>
                <a:latin typeface="Arial" charset="0"/>
              </a:rPr>
              <a:t>System Maintenance Services</a:t>
            </a:r>
            <a:endParaRPr lang="en-US" sz="3200" b="1" dirty="0">
              <a:solidFill>
                <a:srgbClr val="D03200"/>
              </a:solidFill>
              <a:latin typeface="Arial" charset="0"/>
            </a:endParaRPr>
          </a:p>
        </p:txBody>
      </p:sp>
    </p:spTree>
    <p:extLst>
      <p:ext uri="{BB962C8B-B14F-4D97-AF65-F5344CB8AC3E}">
        <p14:creationId xmlns:p14="http://schemas.microsoft.com/office/powerpoint/2010/main" val="373588145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4294967295"/>
          </p:nvPr>
        </p:nvSpPr>
        <p:spPr>
          <a:xfrm>
            <a:off x="742950" y="1263650"/>
            <a:ext cx="7580313" cy="5110163"/>
          </a:xfrm>
        </p:spPr>
        <p:txBody>
          <a:bodyPr/>
          <a:lstStyle/>
          <a:p>
            <a:r>
              <a:rPr lang="en-US" sz="2400" dirty="0"/>
              <a:t>Command Line Interface (CLI) or </a:t>
            </a:r>
            <a:r>
              <a:rPr lang="en-US" sz="2400" b="1" dirty="0">
                <a:solidFill>
                  <a:srgbClr val="3366FF"/>
                </a:solidFill>
              </a:rPr>
              <a:t>command interpreter</a:t>
            </a:r>
            <a:r>
              <a:rPr lang="en-US" sz="2400" dirty="0"/>
              <a:t> allows direct command entry.  </a:t>
            </a:r>
          </a:p>
          <a:p>
            <a:r>
              <a:rPr lang="en-US" sz="2400" dirty="0"/>
              <a:t>Sometimes implemented in kernel, sometimes by systems program</a:t>
            </a:r>
          </a:p>
          <a:p>
            <a:r>
              <a:rPr lang="en-US" sz="2400" dirty="0"/>
              <a:t>Sometimes multiple flavors implemented – </a:t>
            </a:r>
            <a:r>
              <a:rPr lang="en-US" sz="2400" b="1" dirty="0">
                <a:solidFill>
                  <a:srgbClr val="3366FF"/>
                </a:solidFill>
              </a:rPr>
              <a:t>shells</a:t>
            </a:r>
          </a:p>
          <a:p>
            <a:r>
              <a:rPr lang="en-US" sz="2400" dirty="0"/>
              <a:t>Primarily fetches a command from user and executes it</a:t>
            </a:r>
          </a:p>
          <a:p>
            <a:pPr lvl="1"/>
            <a:r>
              <a:rPr lang="en-US" dirty="0"/>
              <a:t>Sometimes commands built-in, sometimes just names of programs</a:t>
            </a:r>
          </a:p>
          <a:p>
            <a:pPr lvl="2"/>
            <a:r>
              <a:rPr lang="en-US" dirty="0">
                <a:solidFill>
                  <a:schemeClr val="hlink"/>
                </a:solidFill>
                <a:latin typeface="Helvetica"/>
                <a:cs typeface="Arial" charset="0"/>
              </a:rPr>
              <a:t>–</a:t>
            </a:r>
            <a:r>
              <a:rPr lang="en-US" dirty="0">
                <a:solidFill>
                  <a:schemeClr val="hlink"/>
                </a:solidFill>
              </a:rPr>
              <a:t>  </a:t>
            </a:r>
            <a:r>
              <a:rPr lang="en-US" dirty="0"/>
              <a:t>If the latter, adding new features </a:t>
            </a:r>
            <a:r>
              <a:rPr lang="en-US" dirty="0" err="1"/>
              <a:t>doesn</a:t>
            </a:r>
            <a:r>
              <a:rPr lang="ja-JP" altLang="en-US" dirty="0"/>
              <a:t>’</a:t>
            </a:r>
            <a:r>
              <a:rPr lang="en-US" dirty="0"/>
              <a:t>t require shell modification</a:t>
            </a:r>
          </a:p>
        </p:txBody>
      </p:sp>
      <p:sp>
        <p:nvSpPr>
          <p:cNvPr id="138244" name="Rectangle 2"/>
          <p:cNvSpPr>
            <a:spLocks noChangeArrowheads="1"/>
          </p:cNvSpPr>
          <p:nvPr/>
        </p:nvSpPr>
        <p:spPr bwMode="auto">
          <a:xfrm>
            <a:off x="857250" y="230188"/>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D03200"/>
                </a:solidFill>
                <a:miter lim="800000"/>
                <a:headEnd/>
                <a:tailEnd/>
              </a14:hiddenLine>
            </a:ext>
          </a:extLst>
        </p:spPr>
        <p:txBody>
          <a:bodyPr anchor="b"/>
          <a:lstStyle/>
          <a:p>
            <a:pPr algn="ctr" eaLnBrk="1" hangingPunct="1"/>
            <a:r>
              <a:rPr lang="en-US" sz="3200" b="1">
                <a:solidFill>
                  <a:srgbClr val="D03200"/>
                </a:solidFill>
                <a:latin typeface="Arial" charset="0"/>
              </a:rPr>
              <a:t>User Operating System Interface - CLI</a:t>
            </a:r>
          </a:p>
        </p:txBody>
      </p:sp>
    </p:spTree>
    <p:extLst>
      <p:ext uri="{BB962C8B-B14F-4D97-AF65-F5344CB8AC3E}">
        <p14:creationId xmlns:p14="http://schemas.microsoft.com/office/powerpoint/2010/main" val="319251989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885825" y="220663"/>
            <a:ext cx="8229600" cy="576262"/>
          </a:xfrm>
        </p:spPr>
        <p:txBody>
          <a:bodyPr/>
          <a:lstStyle/>
          <a:p>
            <a:r>
              <a:rPr lang="en-US"/>
              <a:t>User Operating System Interface - GUI</a:t>
            </a:r>
          </a:p>
        </p:txBody>
      </p:sp>
      <p:sp>
        <p:nvSpPr>
          <p:cNvPr id="31747" name="Rectangle 3"/>
          <p:cNvSpPr>
            <a:spLocks noGrp="1" noChangeArrowheads="1"/>
          </p:cNvSpPr>
          <p:nvPr>
            <p:ph type="body" idx="4294967295"/>
          </p:nvPr>
        </p:nvSpPr>
        <p:spPr>
          <a:xfrm>
            <a:off x="633413" y="1190625"/>
            <a:ext cx="7954962" cy="4811713"/>
          </a:xfrm>
        </p:spPr>
        <p:txBody>
          <a:bodyPr/>
          <a:lstStyle/>
          <a:p>
            <a:r>
              <a:rPr lang="en-US"/>
              <a:t>User-friendly </a:t>
            </a:r>
            <a:r>
              <a:rPr lang="en-US" b="1">
                <a:solidFill>
                  <a:srgbClr val="3366FF"/>
                </a:solidFill>
              </a:rPr>
              <a:t>desktop</a:t>
            </a:r>
            <a:r>
              <a:rPr lang="en-US"/>
              <a:t> metaphor interface</a:t>
            </a:r>
          </a:p>
          <a:p>
            <a:pPr lvl="1"/>
            <a:r>
              <a:rPr lang="en-US"/>
              <a:t>Usually mouse, keyboard, and monitor</a:t>
            </a:r>
          </a:p>
          <a:p>
            <a:pPr lvl="1"/>
            <a:r>
              <a:rPr lang="en-US" b="1">
                <a:solidFill>
                  <a:srgbClr val="3366FF"/>
                </a:solidFill>
              </a:rPr>
              <a:t>Icons</a:t>
            </a:r>
            <a:r>
              <a:rPr lang="en-US" b="1"/>
              <a:t> </a:t>
            </a:r>
            <a:r>
              <a:rPr lang="en-US"/>
              <a:t>represent files, programs, actions, etc</a:t>
            </a:r>
          </a:p>
          <a:p>
            <a:pPr lvl="1"/>
            <a:r>
              <a:rPr lang="en-US"/>
              <a:t>Various mouse buttons over objects in the interface cause various actions (provide information, options, execute function, open directory (known as a </a:t>
            </a:r>
            <a:r>
              <a:rPr lang="en-US" b="1">
                <a:solidFill>
                  <a:srgbClr val="3366FF"/>
                </a:solidFill>
              </a:rPr>
              <a:t>folder</a:t>
            </a:r>
            <a:r>
              <a:rPr lang="en-US"/>
              <a:t>)</a:t>
            </a:r>
          </a:p>
          <a:p>
            <a:pPr lvl="1"/>
            <a:r>
              <a:rPr lang="en-US"/>
              <a:t>Invented at Xerox PARC</a:t>
            </a:r>
          </a:p>
          <a:p>
            <a:pPr lvl="1"/>
            <a:endParaRPr lang="en-US" sz="800"/>
          </a:p>
          <a:p>
            <a:r>
              <a:rPr lang="en-US"/>
              <a:t>Many systems now include both CLI and GUI interfaces</a:t>
            </a:r>
          </a:p>
          <a:p>
            <a:pPr lvl="1"/>
            <a:r>
              <a:rPr lang="en-US"/>
              <a:t>Microsoft Windows is GUI with CLI </a:t>
            </a:r>
            <a:r>
              <a:rPr lang="ja-JP" altLang="en-US"/>
              <a:t>“</a:t>
            </a:r>
            <a:r>
              <a:rPr lang="en-US"/>
              <a:t>command</a:t>
            </a:r>
            <a:r>
              <a:rPr lang="ja-JP" altLang="en-US"/>
              <a:t>”</a:t>
            </a:r>
            <a:r>
              <a:rPr lang="en-US"/>
              <a:t> shell</a:t>
            </a:r>
          </a:p>
          <a:p>
            <a:pPr lvl="1"/>
            <a:r>
              <a:rPr lang="en-US"/>
              <a:t>Apple Mac OS X as </a:t>
            </a:r>
            <a:r>
              <a:rPr lang="ja-JP" altLang="en-US"/>
              <a:t>“</a:t>
            </a:r>
            <a:r>
              <a:rPr lang="en-US"/>
              <a:t>Aqua</a:t>
            </a:r>
            <a:r>
              <a:rPr lang="ja-JP" altLang="en-US"/>
              <a:t>”</a:t>
            </a:r>
            <a:r>
              <a:rPr lang="en-US"/>
              <a:t> GUI interface with UNIX kernel underneath and shells available</a:t>
            </a:r>
          </a:p>
          <a:p>
            <a:pPr lvl="1"/>
            <a:r>
              <a:rPr lang="en-US"/>
              <a:t>Solaris is CLI with optional GUI interfaces (Java Desktop, KDE)</a:t>
            </a:r>
          </a:p>
          <a:p>
            <a:pPr lvl="1"/>
            <a:endParaRPr lang="en-US"/>
          </a:p>
        </p:txBody>
      </p:sp>
    </p:spTree>
    <p:extLst>
      <p:ext uri="{BB962C8B-B14F-4D97-AF65-F5344CB8AC3E}">
        <p14:creationId xmlns:p14="http://schemas.microsoft.com/office/powerpoint/2010/main" val="279464674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895350" y="201613"/>
            <a:ext cx="7791450" cy="576262"/>
          </a:xfrm>
        </p:spPr>
        <p:txBody>
          <a:bodyPr/>
          <a:lstStyle/>
          <a:p>
            <a:r>
              <a:rPr lang="en-US"/>
              <a:t>Bourne Shell Command Interpreter</a:t>
            </a:r>
          </a:p>
        </p:txBody>
      </p:sp>
      <p:pic>
        <p:nvPicPr>
          <p:cNvPr id="33795"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368425"/>
            <a:ext cx="6181725"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580895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r>
              <a:rPr lang="en-US"/>
              <a:t>The Mac OS X GUI</a:t>
            </a:r>
          </a:p>
        </p:txBody>
      </p:sp>
      <p:pic>
        <p:nvPicPr>
          <p:cNvPr id="35843"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1274763"/>
            <a:ext cx="6410325"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702512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r>
              <a:rPr lang="en-US"/>
              <a:t>System Calls</a:t>
            </a:r>
          </a:p>
        </p:txBody>
      </p:sp>
      <p:sp>
        <p:nvSpPr>
          <p:cNvPr id="37891" name="Rectangle 3"/>
          <p:cNvSpPr>
            <a:spLocks noGrp="1" noChangeArrowheads="1"/>
          </p:cNvSpPr>
          <p:nvPr>
            <p:ph type="body" idx="4294967295"/>
          </p:nvPr>
        </p:nvSpPr>
        <p:spPr/>
        <p:txBody>
          <a:bodyPr/>
          <a:lstStyle/>
          <a:p>
            <a:r>
              <a:rPr lang="en-US"/>
              <a:t>Programming interface to the services provided by the OS</a:t>
            </a:r>
          </a:p>
          <a:p>
            <a:endParaRPr lang="en-US" sz="800"/>
          </a:p>
          <a:p>
            <a:r>
              <a:rPr lang="en-US"/>
              <a:t>Typically written in a high-level language (C or C++)</a:t>
            </a:r>
          </a:p>
          <a:p>
            <a:endParaRPr lang="en-US" sz="800"/>
          </a:p>
          <a:p>
            <a:r>
              <a:rPr lang="en-US"/>
              <a:t>Mostly accessed by programs via a high-level </a:t>
            </a:r>
            <a:r>
              <a:rPr lang="en-US" b="1">
                <a:solidFill>
                  <a:srgbClr val="3366FF"/>
                </a:solidFill>
              </a:rPr>
              <a:t>Application Program Interface (API)</a:t>
            </a:r>
            <a:r>
              <a:rPr lang="en-US">
                <a:solidFill>
                  <a:srgbClr val="3366FF"/>
                </a:solidFill>
              </a:rPr>
              <a:t> </a:t>
            </a:r>
            <a:r>
              <a:rPr lang="en-US"/>
              <a:t>rather than direct system call use</a:t>
            </a:r>
          </a:p>
          <a:p>
            <a:endParaRPr lang="en-US" sz="800"/>
          </a:p>
          <a:p>
            <a:r>
              <a:rPr lang="en-US"/>
              <a:t>Three most common APIs are Win32 API for Windows, POSIX API for POSIX-based systems (including virtually all versions of UNIX, Linux, and Mac OS X), and Java API for the Java virtual machine (JVM)</a:t>
            </a:r>
          </a:p>
          <a:p>
            <a:endParaRPr lang="en-US" sz="800"/>
          </a:p>
          <a:p>
            <a:r>
              <a:rPr lang="en-US"/>
              <a:t>Why use APIs rather than system calls?</a:t>
            </a:r>
            <a:br>
              <a:rPr lang="en-US"/>
            </a:br>
            <a:r>
              <a:rPr lang="en-US"/>
              <a:t/>
            </a:r>
            <a:br>
              <a:rPr lang="en-US"/>
            </a:br>
            <a:endParaRPr lang="en-US"/>
          </a:p>
          <a:p>
            <a:pPr>
              <a:buFont typeface="Wingdings" charset="0"/>
              <a:buNone/>
            </a:pPr>
            <a:r>
              <a:rPr lang="en-US"/>
              <a:t>	(Note that the system-call names used throughout this text are generic)</a:t>
            </a:r>
          </a:p>
          <a:p>
            <a:endParaRPr lang="en-US"/>
          </a:p>
        </p:txBody>
      </p:sp>
    </p:spTree>
    <p:extLst>
      <p:ext uri="{BB962C8B-B14F-4D97-AF65-F5344CB8AC3E}">
        <p14:creationId xmlns:p14="http://schemas.microsoft.com/office/powerpoint/2010/main" val="304483494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866775" y="201613"/>
            <a:ext cx="7820025" cy="576262"/>
          </a:xfrm>
        </p:spPr>
        <p:txBody>
          <a:bodyPr/>
          <a:lstStyle/>
          <a:p>
            <a:r>
              <a:rPr lang="en-US"/>
              <a:t>Example of System Calls</a:t>
            </a:r>
          </a:p>
        </p:txBody>
      </p:sp>
      <p:sp>
        <p:nvSpPr>
          <p:cNvPr id="39939" name="Rectangle 5"/>
          <p:cNvSpPr>
            <a:spLocks noGrp="1" noChangeArrowheads="1"/>
          </p:cNvSpPr>
          <p:nvPr>
            <p:ph type="body" idx="4294967295"/>
          </p:nvPr>
        </p:nvSpPr>
        <p:spPr/>
        <p:txBody>
          <a:bodyPr/>
          <a:lstStyle/>
          <a:p>
            <a:r>
              <a:rPr lang="en-US"/>
              <a:t>System call sequence to copy the contents of one file to another file</a:t>
            </a:r>
          </a:p>
        </p:txBody>
      </p:sp>
      <p:pic>
        <p:nvPicPr>
          <p:cNvPr id="39941" name="Picture 5"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363" y="1803400"/>
            <a:ext cx="5772150" cy="384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7790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r>
              <a:rPr lang="en-US" smtClean="0"/>
              <a:t>Clustered Systems</a:t>
            </a:r>
          </a:p>
        </p:txBody>
      </p:sp>
      <p:pic>
        <p:nvPicPr>
          <p:cNvPr id="29699" name="Content Placeholder 3" descr="1.08.pdf"/>
          <p:cNvPicPr>
            <a:picLocks noGrp="1" noChangeAspect="1"/>
          </p:cNvPicPr>
          <p:nvPr>
            <p:ph idx="4294967295"/>
          </p:nvPr>
        </p:nvPicPr>
        <p:blipFill>
          <a:blip r:embed="rId2"/>
          <a:srcRect t="-3476" b="-3476"/>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r>
              <a:rPr lang="en-US"/>
              <a:t>Example of Standard API</a:t>
            </a:r>
          </a:p>
        </p:txBody>
      </p:sp>
      <p:sp>
        <p:nvSpPr>
          <p:cNvPr id="41987" name="Rectangle 3"/>
          <p:cNvSpPr>
            <a:spLocks noGrp="1" noChangeArrowheads="1"/>
          </p:cNvSpPr>
          <p:nvPr>
            <p:ph type="body" idx="4294967295"/>
          </p:nvPr>
        </p:nvSpPr>
        <p:spPr/>
        <p:txBody>
          <a:bodyPr/>
          <a:lstStyle/>
          <a:p>
            <a:pPr>
              <a:lnSpc>
                <a:spcPct val="90000"/>
              </a:lnSpc>
            </a:pPr>
            <a:r>
              <a:rPr lang="en-US" sz="1600"/>
              <a:t>Consider the ReadFile() function in the</a:t>
            </a:r>
          </a:p>
          <a:p>
            <a:pPr>
              <a:lnSpc>
                <a:spcPct val="90000"/>
              </a:lnSpc>
            </a:pPr>
            <a:r>
              <a:rPr lang="en-US" sz="1600"/>
              <a:t>Win32 API—a function for reading from a file</a:t>
            </a:r>
            <a:br>
              <a:rPr lang="en-US" sz="1600"/>
            </a:br>
            <a:r>
              <a:rPr lang="en-US" sz="1600"/>
              <a:t/>
            </a:r>
            <a:br>
              <a:rPr lang="en-US" sz="1600"/>
            </a:br>
            <a:r>
              <a:rPr lang="en-US" sz="1600"/>
              <a:t/>
            </a:r>
            <a:br>
              <a:rPr lang="en-US" sz="1600"/>
            </a:br>
            <a:r>
              <a:rPr lang="en-US" sz="1600"/>
              <a:t/>
            </a:r>
            <a:br>
              <a:rPr lang="en-US" sz="1600"/>
            </a:br>
            <a:endParaRPr lang="en-US" sz="1600"/>
          </a:p>
          <a:p>
            <a:pPr>
              <a:lnSpc>
                <a:spcPct val="90000"/>
              </a:lnSpc>
              <a:buFont typeface="Wingdings" charset="0"/>
              <a:buNone/>
            </a:pPr>
            <a:r>
              <a:rPr lang="en-US" sz="1600"/>
              <a:t/>
            </a:r>
            <a:br>
              <a:rPr lang="en-US" sz="1600"/>
            </a:br>
            <a:r>
              <a:rPr lang="en-US" sz="1600"/>
              <a:t/>
            </a:r>
            <a:br>
              <a:rPr lang="en-US" sz="1600"/>
            </a:br>
            <a:r>
              <a:rPr lang="en-US" sz="1600"/>
              <a:t/>
            </a:r>
            <a:br>
              <a:rPr lang="en-US" sz="1600"/>
            </a:br>
            <a:r>
              <a:rPr lang="en-US" sz="1600"/>
              <a:t/>
            </a:r>
            <a:br>
              <a:rPr lang="en-US" sz="1600"/>
            </a:br>
            <a:endParaRPr lang="en-US" sz="1600"/>
          </a:p>
          <a:p>
            <a:pPr>
              <a:lnSpc>
                <a:spcPct val="90000"/>
              </a:lnSpc>
            </a:pPr>
            <a:endParaRPr lang="en-US" sz="1600"/>
          </a:p>
          <a:p>
            <a:pPr>
              <a:lnSpc>
                <a:spcPct val="90000"/>
              </a:lnSpc>
            </a:pPr>
            <a:r>
              <a:rPr lang="en-US" sz="1600"/>
              <a:t>A description of the parameters passed to ReadFile()</a:t>
            </a:r>
          </a:p>
          <a:p>
            <a:pPr lvl="1">
              <a:lnSpc>
                <a:spcPct val="90000"/>
              </a:lnSpc>
            </a:pPr>
            <a:r>
              <a:rPr lang="en-US" sz="1600"/>
              <a:t>HANDLE file—the file to be read</a:t>
            </a:r>
          </a:p>
          <a:p>
            <a:pPr lvl="1">
              <a:lnSpc>
                <a:spcPct val="90000"/>
              </a:lnSpc>
            </a:pPr>
            <a:r>
              <a:rPr lang="en-US" sz="1600"/>
              <a:t>LPVOID buffer—a buffer where the data will be read into and written from</a:t>
            </a:r>
          </a:p>
          <a:p>
            <a:pPr lvl="1">
              <a:lnSpc>
                <a:spcPct val="90000"/>
              </a:lnSpc>
            </a:pPr>
            <a:r>
              <a:rPr lang="en-US" sz="1600"/>
              <a:t>DWORD bytesToRead—the number of bytes to be read into the buffer</a:t>
            </a:r>
          </a:p>
          <a:p>
            <a:pPr lvl="1">
              <a:lnSpc>
                <a:spcPct val="90000"/>
              </a:lnSpc>
            </a:pPr>
            <a:r>
              <a:rPr lang="en-US" sz="1600"/>
              <a:t>LPDWORD bytesRead—the number of bytes read during the last read</a:t>
            </a:r>
          </a:p>
          <a:p>
            <a:pPr lvl="1">
              <a:lnSpc>
                <a:spcPct val="90000"/>
              </a:lnSpc>
            </a:pPr>
            <a:r>
              <a:rPr lang="en-US" sz="1600"/>
              <a:t>LPOVERLAPPED ovl—indicates if overlapped I/O is being used</a:t>
            </a:r>
          </a:p>
          <a:p>
            <a:pPr>
              <a:lnSpc>
                <a:spcPct val="90000"/>
              </a:lnSpc>
            </a:pPr>
            <a:endParaRPr lang="en-US" sz="1600"/>
          </a:p>
        </p:txBody>
      </p:sp>
      <p:pic>
        <p:nvPicPr>
          <p:cNvPr id="41988" name="Picture 4"/>
          <p:cNvPicPr>
            <a:picLocks noChangeAspect="1" noChangeArrowheads="1"/>
          </p:cNvPicPr>
          <p:nvPr/>
        </p:nvPicPr>
        <p:blipFill>
          <a:blip r:embed="rId3">
            <a:extLst>
              <a:ext uri="{28A0092B-C50C-407E-A947-70E740481C1C}">
                <a14:useLocalDpi xmlns:a14="http://schemas.microsoft.com/office/drawing/2010/main" val="0"/>
              </a:ext>
            </a:extLst>
          </a:blip>
          <a:srcRect l="1031" t="29628" r="1031" b="29379"/>
          <a:stretch>
            <a:fillRect/>
          </a:stretch>
        </p:blipFill>
        <p:spPr bwMode="auto">
          <a:xfrm>
            <a:off x="1585913" y="1978025"/>
            <a:ext cx="6732587" cy="2112963"/>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6460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727075" y="201613"/>
            <a:ext cx="7959725" cy="576262"/>
          </a:xfrm>
        </p:spPr>
        <p:txBody>
          <a:bodyPr/>
          <a:lstStyle/>
          <a:p>
            <a:r>
              <a:rPr lang="en-US"/>
              <a:t>System Call Implementation</a:t>
            </a:r>
          </a:p>
        </p:txBody>
      </p:sp>
      <p:sp>
        <p:nvSpPr>
          <p:cNvPr id="44035" name="Rectangle 3"/>
          <p:cNvSpPr>
            <a:spLocks noGrp="1" noChangeArrowheads="1"/>
          </p:cNvSpPr>
          <p:nvPr>
            <p:ph type="body" idx="4294967295"/>
          </p:nvPr>
        </p:nvSpPr>
        <p:spPr/>
        <p:txBody>
          <a:bodyPr/>
          <a:lstStyle/>
          <a:p>
            <a:r>
              <a:rPr lang="en-US"/>
              <a:t>Typically, a number associated with each system call</a:t>
            </a:r>
          </a:p>
          <a:p>
            <a:pPr lvl="1"/>
            <a:r>
              <a:rPr lang="en-US"/>
              <a:t>System-call interface maintains a table indexed according to these numbers</a:t>
            </a:r>
          </a:p>
          <a:p>
            <a:pPr lvl="1"/>
            <a:endParaRPr lang="en-US" sz="800"/>
          </a:p>
          <a:p>
            <a:r>
              <a:rPr lang="en-US"/>
              <a:t>The system call interface invokes intended system call in OS kernel and returns status of the system call and any return values</a:t>
            </a:r>
          </a:p>
          <a:p>
            <a:endParaRPr lang="en-US" sz="800"/>
          </a:p>
          <a:p>
            <a:r>
              <a:rPr lang="en-US"/>
              <a:t>The caller need know nothing about how the system call is implemented</a:t>
            </a:r>
          </a:p>
          <a:p>
            <a:pPr lvl="1"/>
            <a:r>
              <a:rPr lang="en-US"/>
              <a:t>Just needs to obey API and understand what OS will do as a result call</a:t>
            </a:r>
          </a:p>
          <a:p>
            <a:pPr lvl="1"/>
            <a:r>
              <a:rPr lang="en-US"/>
              <a:t>Most details of  OS interface hidden from programmer by API  </a:t>
            </a:r>
          </a:p>
          <a:p>
            <a:pPr lvl="2"/>
            <a:r>
              <a:rPr lang="en-US"/>
              <a:t>Managed by run-time support library (set of functions built into libraries included with compiler)</a:t>
            </a:r>
          </a:p>
        </p:txBody>
      </p:sp>
    </p:spTree>
    <p:extLst>
      <p:ext uri="{BB962C8B-B14F-4D97-AF65-F5344CB8AC3E}">
        <p14:creationId xmlns:p14="http://schemas.microsoft.com/office/powerpoint/2010/main" val="247620235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857250" y="277813"/>
            <a:ext cx="8229600" cy="576262"/>
          </a:xfrm>
        </p:spPr>
        <p:txBody>
          <a:bodyPr/>
          <a:lstStyle/>
          <a:p>
            <a:r>
              <a:rPr lang="en-US"/>
              <a:t>API – System Call – OS Relationship</a:t>
            </a:r>
          </a:p>
        </p:txBody>
      </p:sp>
      <p:pic>
        <p:nvPicPr>
          <p:cNvPr id="46084"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3" y="1268413"/>
            <a:ext cx="7758112" cy="475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0527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069975" y="277813"/>
            <a:ext cx="7616825" cy="576262"/>
          </a:xfrm>
        </p:spPr>
        <p:txBody>
          <a:bodyPr/>
          <a:lstStyle/>
          <a:p>
            <a:pPr eaLnBrk="1" hangingPunct="1"/>
            <a:r>
              <a:rPr lang="en-US" smtClean="0"/>
              <a:t>Operating System Structure</a:t>
            </a:r>
          </a:p>
        </p:txBody>
      </p:sp>
      <p:sp>
        <p:nvSpPr>
          <p:cNvPr id="30723" name="Rectangle 3"/>
          <p:cNvSpPr>
            <a:spLocks noGrp="1" noChangeArrowheads="1"/>
          </p:cNvSpPr>
          <p:nvPr>
            <p:ph type="body" idx="4294967295"/>
          </p:nvPr>
        </p:nvSpPr>
        <p:spPr>
          <a:xfrm>
            <a:off x="827088" y="1039813"/>
            <a:ext cx="7832725" cy="5462587"/>
          </a:xfrm>
        </p:spPr>
        <p:txBody>
          <a:bodyPr/>
          <a:lstStyle/>
          <a:p>
            <a:pPr>
              <a:lnSpc>
                <a:spcPct val="90000"/>
              </a:lnSpc>
              <a:buFont typeface="Monotype Sorts" charset="2"/>
              <a:buNone/>
            </a:pPr>
            <a:endParaRPr lang="en-US" sz="1600" smtClean="0"/>
          </a:p>
          <a:p>
            <a:pPr>
              <a:lnSpc>
                <a:spcPct val="90000"/>
              </a:lnSpc>
            </a:pPr>
            <a:r>
              <a:rPr lang="en-US" b="1" smtClean="0">
                <a:solidFill>
                  <a:srgbClr val="3366FF"/>
                </a:solidFill>
              </a:rPr>
              <a:t>Multiprogramming</a:t>
            </a:r>
            <a:r>
              <a:rPr lang="en-US" sz="1600" smtClean="0"/>
              <a:t> needed for efficiency</a:t>
            </a:r>
          </a:p>
          <a:p>
            <a:pPr lvl="1">
              <a:lnSpc>
                <a:spcPct val="90000"/>
              </a:lnSpc>
            </a:pPr>
            <a:r>
              <a:rPr lang="en-US" sz="1600" smtClean="0"/>
              <a:t>Single user cannot keep CPU and I/O devices busy at all times</a:t>
            </a:r>
          </a:p>
          <a:p>
            <a:pPr lvl="1">
              <a:lnSpc>
                <a:spcPct val="90000"/>
              </a:lnSpc>
            </a:pPr>
            <a:r>
              <a:rPr lang="en-US" sz="1600" smtClean="0"/>
              <a:t>Multiprogramming organizes jobs (code and data) so CPU always has one to execute</a:t>
            </a:r>
          </a:p>
          <a:p>
            <a:pPr lvl="1">
              <a:lnSpc>
                <a:spcPct val="90000"/>
              </a:lnSpc>
            </a:pPr>
            <a:r>
              <a:rPr lang="en-US" sz="1600" smtClean="0"/>
              <a:t>A subset of total jobs in system is kept in memory</a:t>
            </a:r>
          </a:p>
          <a:p>
            <a:pPr lvl="1">
              <a:lnSpc>
                <a:spcPct val="90000"/>
              </a:lnSpc>
            </a:pPr>
            <a:r>
              <a:rPr lang="en-US" sz="1600" smtClean="0"/>
              <a:t>One job selected and run via </a:t>
            </a:r>
            <a:r>
              <a:rPr lang="en-US" b="1" smtClean="0">
                <a:solidFill>
                  <a:srgbClr val="3366FF"/>
                </a:solidFill>
              </a:rPr>
              <a:t>job scheduling</a:t>
            </a:r>
          </a:p>
          <a:p>
            <a:pPr lvl="1">
              <a:lnSpc>
                <a:spcPct val="90000"/>
              </a:lnSpc>
            </a:pPr>
            <a:r>
              <a:rPr lang="en-US" sz="1600" smtClean="0"/>
              <a:t>When it has to wait (for I/O for example), OS switches to another job</a:t>
            </a:r>
          </a:p>
          <a:p>
            <a:pPr lvl="1">
              <a:lnSpc>
                <a:spcPct val="90000"/>
              </a:lnSpc>
            </a:pPr>
            <a:endParaRPr lang="en-US" sz="800" smtClean="0"/>
          </a:p>
          <a:p>
            <a:pPr>
              <a:lnSpc>
                <a:spcPct val="90000"/>
              </a:lnSpc>
            </a:pPr>
            <a:r>
              <a:rPr lang="en-US" b="1" smtClean="0">
                <a:solidFill>
                  <a:srgbClr val="3366FF"/>
                </a:solidFill>
              </a:rPr>
              <a:t>Timesharing (multitasking) </a:t>
            </a:r>
            <a:r>
              <a:rPr lang="en-US" sz="1600" smtClean="0"/>
              <a:t>is logical extension in which CPU switches jobs so frequently that users can interact with each job while it is running, creating </a:t>
            </a:r>
            <a:r>
              <a:rPr lang="en-US" b="1" smtClean="0">
                <a:solidFill>
                  <a:srgbClr val="3366FF"/>
                </a:solidFill>
              </a:rPr>
              <a:t>interactive</a:t>
            </a:r>
            <a:r>
              <a:rPr lang="en-US" sz="1600" smtClean="0"/>
              <a:t> computing</a:t>
            </a:r>
          </a:p>
          <a:p>
            <a:pPr lvl="1">
              <a:lnSpc>
                <a:spcPct val="90000"/>
              </a:lnSpc>
            </a:pPr>
            <a:r>
              <a:rPr lang="en-US" b="1" smtClean="0">
                <a:solidFill>
                  <a:srgbClr val="3366FF"/>
                </a:solidFill>
              </a:rPr>
              <a:t>Response time </a:t>
            </a:r>
            <a:r>
              <a:rPr lang="en-US" sz="1600" smtClean="0"/>
              <a:t>should be &lt; 1 second</a:t>
            </a:r>
          </a:p>
          <a:p>
            <a:pPr lvl="1">
              <a:lnSpc>
                <a:spcPct val="90000"/>
              </a:lnSpc>
            </a:pPr>
            <a:r>
              <a:rPr lang="en-US" sz="1600" smtClean="0"/>
              <a:t>Each user has at least one program executing in memory </a:t>
            </a:r>
            <a:r>
              <a:rPr lang="en-US" sz="1600" smtClean="0">
                <a:sym typeface="Wingdings 3" charset="2"/>
              </a:rPr>
              <a:t></a:t>
            </a:r>
            <a:r>
              <a:rPr lang="en-US" b="1" smtClean="0">
                <a:solidFill>
                  <a:srgbClr val="3366FF"/>
                </a:solidFill>
                <a:sym typeface="Wingdings 3" charset="2"/>
              </a:rPr>
              <a:t>process</a:t>
            </a:r>
          </a:p>
          <a:p>
            <a:pPr lvl="1">
              <a:lnSpc>
                <a:spcPct val="90000"/>
              </a:lnSpc>
            </a:pPr>
            <a:r>
              <a:rPr lang="en-US" sz="1600" smtClean="0">
                <a:sym typeface="Wingdings 3" charset="2"/>
              </a:rPr>
              <a:t>If several jobs ready to run at the same time  </a:t>
            </a:r>
            <a:r>
              <a:rPr lang="en-US" b="1" smtClean="0">
                <a:solidFill>
                  <a:srgbClr val="3366FF"/>
                </a:solidFill>
                <a:sym typeface="Wingdings 3" charset="2"/>
              </a:rPr>
              <a:t>CPU scheduling</a:t>
            </a:r>
          </a:p>
          <a:p>
            <a:pPr lvl="1">
              <a:lnSpc>
                <a:spcPct val="90000"/>
              </a:lnSpc>
            </a:pPr>
            <a:r>
              <a:rPr lang="en-US" sz="1600" smtClean="0">
                <a:sym typeface="Wingdings 3" charset="2"/>
              </a:rPr>
              <a:t>If processes don’t fit in memory, </a:t>
            </a:r>
            <a:r>
              <a:rPr lang="en-US" b="1" smtClean="0">
                <a:solidFill>
                  <a:srgbClr val="3366FF"/>
                </a:solidFill>
                <a:sym typeface="Wingdings 3" charset="2"/>
              </a:rPr>
              <a:t>swapping</a:t>
            </a:r>
            <a:r>
              <a:rPr lang="en-US" sz="1600" smtClean="0">
                <a:sym typeface="Wingdings 3" charset="2"/>
              </a:rPr>
              <a:t> moves them in and out to run</a:t>
            </a:r>
          </a:p>
          <a:p>
            <a:pPr lvl="1">
              <a:lnSpc>
                <a:spcPct val="90000"/>
              </a:lnSpc>
            </a:pPr>
            <a:r>
              <a:rPr lang="en-US" b="1" smtClean="0">
                <a:solidFill>
                  <a:srgbClr val="3366FF"/>
                </a:solidFill>
                <a:sym typeface="Wingdings 3" charset="2"/>
              </a:rPr>
              <a:t>Virtual memory </a:t>
            </a:r>
            <a:r>
              <a:rPr lang="en-US" sz="1600" smtClean="0">
                <a:sym typeface="Wingdings 3" charset="2"/>
              </a:rPr>
              <a:t>allows execution of processes not completely in memory</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985838" y="277813"/>
            <a:ext cx="8229600" cy="576262"/>
          </a:xfrm>
        </p:spPr>
        <p:txBody>
          <a:bodyPr/>
          <a:lstStyle/>
          <a:p>
            <a:pPr eaLnBrk="1" hangingPunct="1"/>
            <a:r>
              <a:rPr lang="en-US" sz="2800" smtClean="0"/>
              <a:t>Memory Layout for Multiprogrammed System</a:t>
            </a:r>
          </a:p>
        </p:txBody>
      </p:sp>
      <p:pic>
        <p:nvPicPr>
          <p:cNvPr id="31747" name="Picture 4"/>
          <p:cNvPicPr>
            <a:picLocks noChangeAspect="1" noChangeArrowheads="1"/>
          </p:cNvPicPr>
          <p:nvPr/>
        </p:nvPicPr>
        <p:blipFill>
          <a:blip r:embed="rId3"/>
          <a:srcRect/>
          <a:stretch>
            <a:fillRect/>
          </a:stretch>
        </p:blipFill>
        <p:spPr bwMode="auto">
          <a:xfrm>
            <a:off x="2590800" y="1276350"/>
            <a:ext cx="3111500" cy="47910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895350" y="277813"/>
            <a:ext cx="7791450" cy="576262"/>
          </a:xfrm>
        </p:spPr>
        <p:txBody>
          <a:bodyPr/>
          <a:lstStyle/>
          <a:p>
            <a:pPr eaLnBrk="1" hangingPunct="1"/>
            <a:r>
              <a:rPr lang="en-US" dirty="0" smtClean="0"/>
              <a:t>Multiprogramming Issues</a:t>
            </a:r>
          </a:p>
        </p:txBody>
      </p:sp>
      <p:sp>
        <p:nvSpPr>
          <p:cNvPr id="32771" name="Rectangle 3"/>
          <p:cNvSpPr>
            <a:spLocks noGrp="1" noChangeArrowheads="1"/>
          </p:cNvSpPr>
          <p:nvPr>
            <p:ph type="body" idx="4294967295"/>
          </p:nvPr>
        </p:nvSpPr>
        <p:spPr>
          <a:xfrm>
            <a:off x="806450" y="1233488"/>
            <a:ext cx="7762875" cy="4938712"/>
          </a:xfrm>
        </p:spPr>
        <p:txBody>
          <a:bodyPr/>
          <a:lstStyle/>
          <a:p>
            <a:pPr>
              <a:lnSpc>
                <a:spcPct val="200000"/>
              </a:lnSpc>
            </a:pPr>
            <a:r>
              <a:rPr lang="en-US" dirty="0" smtClean="0"/>
              <a:t>Job scheduling</a:t>
            </a:r>
          </a:p>
          <a:p>
            <a:pPr lvl="1">
              <a:lnSpc>
                <a:spcPct val="200000"/>
              </a:lnSpc>
            </a:pPr>
            <a:r>
              <a:rPr lang="en-US" dirty="0" smtClean="0"/>
              <a:t>Process – A program in execution</a:t>
            </a:r>
          </a:p>
          <a:p>
            <a:pPr>
              <a:lnSpc>
                <a:spcPct val="200000"/>
              </a:lnSpc>
            </a:pPr>
            <a:r>
              <a:rPr lang="en-US" dirty="0" smtClean="0"/>
              <a:t>CPU Scheduling</a:t>
            </a:r>
          </a:p>
          <a:p>
            <a:pPr>
              <a:lnSpc>
                <a:spcPct val="200000"/>
              </a:lnSpc>
            </a:pPr>
            <a:r>
              <a:rPr lang="en-US" dirty="0" smtClean="0"/>
              <a:t>Swapping</a:t>
            </a:r>
          </a:p>
          <a:p>
            <a:pPr>
              <a:lnSpc>
                <a:spcPct val="200000"/>
              </a:lnSpc>
            </a:pPr>
            <a:r>
              <a:rPr lang="en-US" dirty="0" smtClean="0"/>
              <a:t>Virtual memory</a:t>
            </a:r>
          </a:p>
          <a:p>
            <a:pPr>
              <a:lnSpc>
                <a:spcPct val="90000"/>
              </a:lnSpc>
            </a:pPr>
            <a:endParaRPr lang="en-US" dirty="0" smtClean="0"/>
          </a:p>
          <a:p>
            <a:pPr lvl="1">
              <a:lnSpc>
                <a:spcPct val="90000"/>
              </a:lnSpc>
            </a:pPr>
            <a:endParaRPr lang="en-US" dirty="0" smtClean="0"/>
          </a:p>
        </p:txBody>
      </p:sp>
    </p:spTree>
    <p:extLst>
      <p:ext uri="{BB962C8B-B14F-4D97-AF65-F5344CB8AC3E}">
        <p14:creationId xmlns:p14="http://schemas.microsoft.com/office/powerpoint/2010/main" val="29891192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895350" y="277813"/>
            <a:ext cx="7791450" cy="576262"/>
          </a:xfrm>
        </p:spPr>
        <p:txBody>
          <a:bodyPr/>
          <a:lstStyle/>
          <a:p>
            <a:pPr eaLnBrk="1" hangingPunct="1"/>
            <a:r>
              <a:rPr lang="en-US" dirty="0" smtClean="0"/>
              <a:t>Modes of OS Operation</a:t>
            </a:r>
          </a:p>
        </p:txBody>
      </p:sp>
      <p:sp>
        <p:nvSpPr>
          <p:cNvPr id="32771" name="Rectangle 3"/>
          <p:cNvSpPr>
            <a:spLocks noGrp="1" noChangeArrowheads="1"/>
          </p:cNvSpPr>
          <p:nvPr>
            <p:ph type="body" idx="4294967295"/>
          </p:nvPr>
        </p:nvSpPr>
        <p:spPr>
          <a:xfrm>
            <a:off x="806450" y="1233488"/>
            <a:ext cx="7762875" cy="4938712"/>
          </a:xfrm>
        </p:spPr>
        <p:txBody>
          <a:bodyPr/>
          <a:lstStyle/>
          <a:p>
            <a:pPr>
              <a:lnSpc>
                <a:spcPct val="90000"/>
              </a:lnSpc>
            </a:pPr>
            <a:r>
              <a:rPr lang="en-US" dirty="0" smtClean="0"/>
              <a:t>Software error or request creates </a:t>
            </a:r>
            <a:r>
              <a:rPr lang="en-US" b="1" dirty="0" smtClean="0">
                <a:solidFill>
                  <a:srgbClr val="3366FF"/>
                </a:solidFill>
              </a:rPr>
              <a:t>exception </a:t>
            </a:r>
            <a:r>
              <a:rPr lang="en-US" dirty="0" smtClean="0"/>
              <a:t>or </a:t>
            </a:r>
            <a:r>
              <a:rPr lang="en-US" b="1" dirty="0" smtClean="0">
                <a:solidFill>
                  <a:srgbClr val="3366FF"/>
                </a:solidFill>
              </a:rPr>
              <a:t>trap</a:t>
            </a:r>
          </a:p>
          <a:p>
            <a:pPr lvl="1">
              <a:lnSpc>
                <a:spcPct val="90000"/>
              </a:lnSpc>
            </a:pPr>
            <a:r>
              <a:rPr lang="en-US" dirty="0" smtClean="0"/>
              <a:t>Division by zero, request for operating system service</a:t>
            </a:r>
          </a:p>
          <a:p>
            <a:pPr>
              <a:lnSpc>
                <a:spcPct val="90000"/>
              </a:lnSpc>
            </a:pPr>
            <a:r>
              <a:rPr lang="en-US" dirty="0" smtClean="0"/>
              <a:t>Other process problems include infinite loop, processes modifying processes or data owned by them or the operating system</a:t>
            </a:r>
          </a:p>
          <a:p>
            <a:pPr>
              <a:lnSpc>
                <a:spcPct val="90000"/>
              </a:lnSpc>
            </a:pPr>
            <a:r>
              <a:rPr lang="en-US" b="1" dirty="0" smtClean="0">
                <a:solidFill>
                  <a:srgbClr val="3366FF"/>
                </a:solidFill>
              </a:rPr>
              <a:t>Dual-mode </a:t>
            </a:r>
            <a:r>
              <a:rPr lang="en-US" dirty="0" smtClean="0"/>
              <a:t>operation allows OS to protect itself and other system components</a:t>
            </a:r>
          </a:p>
          <a:p>
            <a:pPr>
              <a:lnSpc>
                <a:spcPct val="90000"/>
              </a:lnSpc>
            </a:pPr>
            <a:r>
              <a:rPr lang="en-US" b="1" dirty="0" smtClean="0">
                <a:solidFill>
                  <a:srgbClr val="3366FF"/>
                </a:solidFill>
              </a:rPr>
              <a:t>User mode </a:t>
            </a:r>
            <a:r>
              <a:rPr lang="en-US" dirty="0" smtClean="0"/>
              <a:t>and </a:t>
            </a:r>
            <a:r>
              <a:rPr lang="en-US" b="1" dirty="0" smtClean="0">
                <a:solidFill>
                  <a:srgbClr val="3366FF"/>
                </a:solidFill>
              </a:rPr>
              <a:t>kernel mode </a:t>
            </a:r>
          </a:p>
          <a:p>
            <a:pPr lvl="1">
              <a:lnSpc>
                <a:spcPct val="90000"/>
              </a:lnSpc>
            </a:pPr>
            <a:r>
              <a:rPr lang="en-US" b="1" dirty="0" smtClean="0">
                <a:solidFill>
                  <a:srgbClr val="3366FF"/>
                </a:solidFill>
              </a:rPr>
              <a:t>Mode bit </a:t>
            </a:r>
            <a:r>
              <a:rPr lang="en-US" dirty="0" smtClean="0"/>
              <a:t>provided by hardware</a:t>
            </a:r>
          </a:p>
          <a:p>
            <a:pPr lvl="1">
              <a:lnSpc>
                <a:spcPct val="90000"/>
              </a:lnSpc>
            </a:pPr>
            <a:r>
              <a:rPr lang="en-US" dirty="0" smtClean="0"/>
              <a:t>Provides ability to distinguish when system is running user code or kernel code</a:t>
            </a:r>
          </a:p>
          <a:p>
            <a:pPr lvl="1">
              <a:lnSpc>
                <a:spcPct val="90000"/>
              </a:lnSpc>
            </a:pPr>
            <a:r>
              <a:rPr lang="en-US" dirty="0" smtClean="0"/>
              <a:t>Some instructions designated as </a:t>
            </a:r>
            <a:r>
              <a:rPr lang="en-US" b="1" dirty="0" smtClean="0">
                <a:solidFill>
                  <a:srgbClr val="3366FF"/>
                </a:solidFill>
              </a:rPr>
              <a:t>privileged</a:t>
            </a:r>
            <a:r>
              <a:rPr lang="en-US" dirty="0" smtClean="0"/>
              <a:t>, only executable in kernel mode</a:t>
            </a:r>
          </a:p>
          <a:p>
            <a:pPr>
              <a:lnSpc>
                <a:spcPct val="90000"/>
              </a:lnSpc>
            </a:pPr>
            <a:r>
              <a:rPr lang="en-US" b="1" dirty="0" smtClean="0">
                <a:solidFill>
                  <a:srgbClr val="0000FF"/>
                </a:solidFill>
              </a:rPr>
              <a:t>System call – </a:t>
            </a:r>
            <a:r>
              <a:rPr lang="en-US" dirty="0" smtClean="0"/>
              <a:t>Mechanism for user programs to access system services</a:t>
            </a:r>
            <a:endParaRPr lang="en-US" dirty="0" smtClean="0">
              <a:solidFill>
                <a:srgbClr val="0000FF"/>
              </a:solidFill>
            </a:endParaRPr>
          </a:p>
          <a:p>
            <a:pPr lvl="1">
              <a:lnSpc>
                <a:spcPct val="90000"/>
              </a:lnSpc>
            </a:pPr>
            <a:r>
              <a:rPr lang="en-US" dirty="0"/>
              <a:t>C</a:t>
            </a:r>
            <a:r>
              <a:rPr lang="en-US" dirty="0" smtClean="0"/>
              <a:t>hanges mode to kernel, return from call resets it to user</a:t>
            </a:r>
          </a:p>
          <a:p>
            <a:pPr lvl="1">
              <a:lnSpc>
                <a:spcPct val="90000"/>
              </a:lnSpc>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771525" y="277813"/>
            <a:ext cx="8415338" cy="576262"/>
          </a:xfrm>
        </p:spPr>
        <p:txBody>
          <a:bodyPr/>
          <a:lstStyle/>
          <a:p>
            <a:pPr eaLnBrk="1" hangingPunct="1"/>
            <a:r>
              <a:rPr lang="en-US" smtClean="0"/>
              <a:t>Transition from User to Kernel Mode</a:t>
            </a:r>
          </a:p>
        </p:txBody>
      </p:sp>
      <p:pic>
        <p:nvPicPr>
          <p:cNvPr id="33796" name="Picture 5"/>
          <p:cNvPicPr>
            <a:picLocks noChangeAspect="1" noChangeArrowheads="1"/>
          </p:cNvPicPr>
          <p:nvPr/>
        </p:nvPicPr>
        <p:blipFill>
          <a:blip r:embed="rId3"/>
          <a:srcRect/>
          <a:stretch>
            <a:fillRect/>
          </a:stretch>
        </p:blipFill>
        <p:spPr bwMode="auto">
          <a:xfrm>
            <a:off x="612956" y="2248855"/>
            <a:ext cx="8531043" cy="263288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7886</TotalTime>
  <Words>2555</Words>
  <Application>Microsoft Macintosh PowerPoint</Application>
  <PresentationFormat>On-screen Show (4:3)</PresentationFormat>
  <Paragraphs>317</Paragraphs>
  <Slides>42</Slides>
  <Notes>39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os-8</vt:lpstr>
      <vt:lpstr>Chapter 1:  Introduction</vt:lpstr>
      <vt:lpstr>Announcements</vt:lpstr>
      <vt:lpstr>Clustered Systems</vt:lpstr>
      <vt:lpstr>Clustered Systems</vt:lpstr>
      <vt:lpstr>Operating System Structure</vt:lpstr>
      <vt:lpstr>Memory Layout for Multiprogrammed System</vt:lpstr>
      <vt:lpstr>Multiprogramming Issues</vt:lpstr>
      <vt:lpstr>Modes of OS Operation</vt:lpstr>
      <vt:lpstr>Transition from User to Kernel Mode</vt:lpstr>
      <vt:lpstr>Timer</vt:lpstr>
      <vt:lpstr>Process Management</vt:lpstr>
      <vt:lpstr>Process Management Activities</vt:lpstr>
      <vt:lpstr>Memory Management</vt:lpstr>
      <vt:lpstr>Storage Management</vt:lpstr>
      <vt:lpstr>Mass-Storage Management</vt:lpstr>
      <vt:lpstr>Performance of Various Levels of Storage</vt:lpstr>
      <vt:lpstr>Migration of Integer A from Disk to Register</vt:lpstr>
      <vt:lpstr>I/O Subsystem</vt:lpstr>
      <vt:lpstr>Protection and Security</vt:lpstr>
      <vt:lpstr>Distributed Computing</vt:lpstr>
      <vt:lpstr>Special-Purpose Systems</vt:lpstr>
      <vt:lpstr>Computing Environments </vt:lpstr>
      <vt:lpstr>Computing Environments (Cont.)</vt:lpstr>
      <vt:lpstr>Peer-to-Peer Computing</vt:lpstr>
      <vt:lpstr>Web-Based Computing</vt:lpstr>
      <vt:lpstr>Open-Source Operating Systems</vt:lpstr>
      <vt:lpstr>End of Chapter 1</vt:lpstr>
      <vt:lpstr>Chapter 2:  Operating-System Structures</vt:lpstr>
      <vt:lpstr>Objectives</vt:lpstr>
      <vt:lpstr>Operating System Services</vt:lpstr>
      <vt:lpstr>A View of Operating System Services</vt:lpstr>
      <vt:lpstr>Services to Users</vt:lpstr>
      <vt:lpstr>PowerPoint Presentation</vt:lpstr>
      <vt:lpstr>PowerPoint Presentation</vt:lpstr>
      <vt:lpstr>User Operating System Interface - GUI</vt:lpstr>
      <vt:lpstr>Bourne Shell Command Interpreter</vt:lpstr>
      <vt:lpstr>The Mac OS X GUI</vt:lpstr>
      <vt:lpstr>System Calls</vt:lpstr>
      <vt:lpstr>Example of System Calls</vt:lpstr>
      <vt:lpstr>Example of Standard API</vt:lpstr>
      <vt:lpstr>System Call Implementation</vt:lpstr>
      <vt:lpstr>API – System Call – OS Relationship</vt:lpstr>
    </vt:vector>
  </TitlesOfParts>
  <Company>Lucent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Lakshmish Ramaswamy</cp:lastModifiedBy>
  <cp:revision>139</cp:revision>
  <cp:lastPrinted>2001-06-14T13:58:17Z</cp:lastPrinted>
  <dcterms:created xsi:type="dcterms:W3CDTF">2011-01-13T23:43:38Z</dcterms:created>
  <dcterms:modified xsi:type="dcterms:W3CDTF">2013-08-26T15:52:28Z</dcterms:modified>
</cp:coreProperties>
</file>