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rial"/>
      </a:defRPr>
    </a:lvl1pPr>
    <a:lvl2pPr indent="228600" defTabSz="457200" latinLnBrk="0">
      <a:defRPr sz="1200">
        <a:latin typeface="+mn-lt"/>
        <a:ea typeface="+mn-ea"/>
        <a:cs typeface="+mn-cs"/>
        <a:sym typeface="Arial"/>
      </a:defRPr>
    </a:lvl2pPr>
    <a:lvl3pPr indent="457200" defTabSz="457200" latinLnBrk="0">
      <a:defRPr sz="1200">
        <a:latin typeface="+mn-lt"/>
        <a:ea typeface="+mn-ea"/>
        <a:cs typeface="+mn-cs"/>
        <a:sym typeface="Arial"/>
      </a:defRPr>
    </a:lvl3pPr>
    <a:lvl4pPr indent="685800" defTabSz="457200" latinLnBrk="0">
      <a:defRPr sz="1200">
        <a:latin typeface="+mn-lt"/>
        <a:ea typeface="+mn-ea"/>
        <a:cs typeface="+mn-cs"/>
        <a:sym typeface="Arial"/>
      </a:defRPr>
    </a:lvl4pPr>
    <a:lvl5pPr indent="914400" defTabSz="457200" latinLnBrk="0">
      <a:defRPr sz="1200">
        <a:latin typeface="+mn-lt"/>
        <a:ea typeface="+mn-ea"/>
        <a:cs typeface="+mn-cs"/>
        <a:sym typeface="Arial"/>
      </a:defRPr>
    </a:lvl5pPr>
    <a:lvl6pPr indent="1143000" defTabSz="457200" latinLnBrk="0">
      <a:defRPr sz="1200">
        <a:latin typeface="+mn-lt"/>
        <a:ea typeface="+mn-ea"/>
        <a:cs typeface="+mn-cs"/>
        <a:sym typeface="Arial"/>
      </a:defRPr>
    </a:lvl6pPr>
    <a:lvl7pPr indent="1371600" defTabSz="457200" latinLnBrk="0">
      <a:defRPr sz="1200">
        <a:latin typeface="+mn-lt"/>
        <a:ea typeface="+mn-ea"/>
        <a:cs typeface="+mn-cs"/>
        <a:sym typeface="Arial"/>
      </a:defRPr>
    </a:lvl7pPr>
    <a:lvl8pPr indent="1600200" defTabSz="457200" latinLnBrk="0">
      <a:defRPr sz="1200">
        <a:latin typeface="+mn-lt"/>
        <a:ea typeface="+mn-ea"/>
        <a:cs typeface="+mn-cs"/>
        <a:sym typeface="Arial"/>
      </a:defRPr>
    </a:lvl8pPr>
    <a:lvl9pPr indent="1828800" defTabSz="4572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58411" cy="35066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▪"/>
              <a:defRPr sz="2800">
                <a:solidFill>
                  <a:srgbClr val="404040"/>
                </a:solidFill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•"/>
              <a:defRPr sz="2800">
                <a:solidFill>
                  <a:srgbClr val="404040"/>
                </a:solidFill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»"/>
              <a:defRPr sz="28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5" y="6580999"/>
            <a:ext cx="2493129" cy="26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11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7pPr>
      <a:lvl8pPr marL="34289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8pPr>
      <a:lvl9pPr marL="38861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B+tree Indexes</a:t>
            </a:r>
          </a:p>
        </p:txBody>
      </p:sp>
      <p:sp>
        <p:nvSpPr>
          <p:cNvPr id="159" name="Subtitle 2"/>
          <p:cNvSpPr txBox="1"/>
          <p:nvPr>
            <p:ph type="subTitle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/>
          <a:lstStyle/>
          <a:p>
            <a:pPr/>
            <a:r>
              <a:t>Credits: Garcia-Molina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Rectangle 3"/>
          <p:cNvSpPr txBox="1"/>
          <p:nvPr>
            <p:ph type="body" idx="1"/>
          </p:nvPr>
        </p:nvSpPr>
        <p:spPr>
          <a:xfrm>
            <a:off x="876299" y="1166018"/>
            <a:ext cx="7162801" cy="4525964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Size of nodes:		</a:t>
            </a:r>
          </a:p>
          <a:p>
            <a:pPr>
              <a:buSzTx/>
              <a:buNone/>
            </a:pPr>
            <a:r>
              <a:t>					ORDER pointers</a:t>
            </a:r>
          </a:p>
          <a:p>
            <a:pPr>
              <a:buSzTx/>
              <a:buNone/>
            </a:pPr>
            <a:r>
              <a:t>					MAX keys</a:t>
            </a:r>
            <a:r>
              <a:rPr u="sng"/>
              <a:t>  </a:t>
            </a:r>
          </a:p>
        </p:txBody>
      </p:sp>
      <p:sp>
        <p:nvSpPr>
          <p:cNvPr id="337" name="AutoShape 4"/>
          <p:cNvSpPr/>
          <p:nvPr/>
        </p:nvSpPr>
        <p:spPr>
          <a:xfrm>
            <a:off x="3962399" y="1981199"/>
            <a:ext cx="76202" cy="129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>
            <a:solidFill>
              <a:srgbClr val="404040"/>
            </a:solidFill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sp>
        <p:nvSpPr>
          <p:cNvPr id="338" name="Text Box 5"/>
          <p:cNvSpPr txBox="1"/>
          <p:nvPr/>
        </p:nvSpPr>
        <p:spPr>
          <a:xfrm>
            <a:off x="6815904" y="2410365"/>
            <a:ext cx="950972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>
            <a:lvl1pPr algn="ctr">
              <a:spcBef>
                <a:spcPts val="1400"/>
              </a:spcBef>
              <a:defRPr sz="2400" u="sng"/>
            </a:lvl1pPr>
          </a:lstStyle>
          <a:p>
            <a:pPr/>
            <a:r>
              <a:t>(fixed)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 u="sng"/>
            </a:lvl1pPr>
          </a:lstStyle>
          <a:p>
            <a:pPr/>
            <a:r>
              <a:t>Don’t want nodes to be too empty</a:t>
            </a:r>
          </a:p>
        </p:txBody>
      </p:sp>
      <p:sp>
        <p:nvSpPr>
          <p:cNvPr id="341" name="Rectangle 3"/>
          <p:cNvSpPr txBox="1"/>
          <p:nvPr>
            <p:ph type="body" idx="1"/>
          </p:nvPr>
        </p:nvSpPr>
        <p:spPr>
          <a:xfrm>
            <a:off x="914400" y="1143000"/>
            <a:ext cx="7924800" cy="4525963"/>
          </a:xfrm>
          <a:prstGeom prst="rect">
            <a:avLst/>
          </a:prstGeom>
        </p:spPr>
        <p:txBody>
          <a:bodyPr/>
          <a:lstStyle/>
          <a:p>
            <a:pPr marL="336042" indent="-336042" defTabSz="896111">
              <a:spcBef>
                <a:spcPts val="600"/>
              </a:spcBef>
              <a:defRPr sz="3136"/>
            </a:pPr>
            <a:r>
              <a:t>Use at least</a:t>
            </a:r>
            <a:endParaRPr sz="2744"/>
          </a:p>
          <a:p>
            <a:pPr lvl="1" marL="0" indent="448055" defTabSz="896111">
              <a:spcBef>
                <a:spcPts val="500"/>
              </a:spcBef>
              <a:buSzTx/>
              <a:buNone/>
              <a:defRPr sz="2744"/>
            </a:pPr>
          </a:p>
          <a:p>
            <a:pPr lvl="1" marL="0" indent="448055" defTabSz="896111">
              <a:spcBef>
                <a:spcPts val="600"/>
              </a:spcBef>
              <a:buSzTx/>
              <a:buNone/>
              <a:defRPr sz="3136"/>
            </a:pPr>
            <a:r>
              <a:rPr sz="2744"/>
              <a:t>Node</a:t>
            </a:r>
            <a:r>
              <a:t>:		⎣MAX/2⎦ keys</a:t>
            </a:r>
          </a:p>
          <a:p>
            <a:pPr lvl="1" marL="0" indent="448055" defTabSz="896111">
              <a:spcBef>
                <a:spcPts val="600"/>
              </a:spcBef>
              <a:buSzTx/>
              <a:buNone/>
              <a:defRPr sz="3136"/>
            </a:pPr>
            <a:r>
              <a:t>Root:              1 key</a:t>
            </a:r>
          </a:p>
          <a:p>
            <a:pPr lvl="1" marL="0" indent="448055" defTabSz="896111">
              <a:spcBef>
                <a:spcPts val="600"/>
              </a:spcBef>
              <a:buSzTx/>
              <a:buNone/>
              <a:defRPr sz="3136"/>
            </a:pPr>
          </a:p>
          <a:p>
            <a:pPr lvl="1" marL="0" indent="448055" defTabSz="896111">
              <a:spcBef>
                <a:spcPts val="600"/>
              </a:spcBef>
              <a:buSzTx/>
              <a:buNone/>
              <a:defRPr sz="3136"/>
            </a:pPr>
            <a:r>
              <a:t>Ex: ORDER = 3 =&gt; 1 to 2 keys</a:t>
            </a:r>
          </a:p>
          <a:p>
            <a:pPr lvl="1" marL="0" indent="448055" defTabSz="896111">
              <a:spcBef>
                <a:spcPts val="600"/>
              </a:spcBef>
              <a:buSzTx/>
              <a:buNone/>
              <a:defRPr sz="3136"/>
            </a:pPr>
            <a:r>
              <a:t>                        4      1 to 3 keys</a:t>
            </a:r>
          </a:p>
          <a:p>
            <a:pPr lvl="1" marL="0" indent="448055" defTabSz="896111">
              <a:spcBef>
                <a:spcPts val="600"/>
              </a:spcBef>
              <a:buSzTx/>
              <a:buNone/>
              <a:defRPr sz="3136"/>
            </a:pPr>
            <a:r>
              <a:t>                        5      2 to 4 keys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Rectangle 3"/>
          <p:cNvSpPr txBox="1"/>
          <p:nvPr>
            <p:ph type="body" idx="1"/>
          </p:nvPr>
        </p:nvSpPr>
        <p:spPr>
          <a:xfrm>
            <a:off x="673100" y="14859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				Full node		min. node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Non-leaf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Leaf</a:t>
            </a:r>
          </a:p>
        </p:txBody>
      </p:sp>
      <p:grpSp>
        <p:nvGrpSpPr>
          <p:cNvPr id="346" name="Rectangle 4"/>
          <p:cNvGrpSpPr/>
          <p:nvPr/>
        </p:nvGrpSpPr>
        <p:grpSpPr>
          <a:xfrm>
            <a:off x="902833" y="-244399"/>
            <a:ext cx="3858981" cy="1637520"/>
            <a:chOff x="-382944" y="0"/>
            <a:chExt cx="3858979" cy="1637519"/>
          </a:xfrm>
        </p:grpSpPr>
        <p:sp>
          <p:nvSpPr>
            <p:cNvPr id="344" name="Rectangle"/>
            <p:cNvSpPr/>
            <p:nvPr/>
          </p:nvSpPr>
          <p:spPr>
            <a:xfrm>
              <a:off x="0" y="0"/>
              <a:ext cx="3093092" cy="163752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45" name="n=3"/>
            <p:cNvSpPr txBox="1"/>
            <p:nvPr/>
          </p:nvSpPr>
          <p:spPr>
            <a:xfrm>
              <a:off x="-382945" y="90638"/>
              <a:ext cx="3858981" cy="14562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600"/>
              </a:pPr>
              <a:r>
                <a:t>Relaxed Case</a:t>
              </a:r>
            </a:p>
            <a:p>
              <a:pPr algn="ctr">
                <a:defRPr sz="3600"/>
              </a:pPr>
              <a:r>
                <a:t>MAX=3</a:t>
              </a:r>
            </a:p>
          </p:txBody>
        </p:sp>
      </p:grpSp>
      <p:sp>
        <p:nvSpPr>
          <p:cNvPr id="347" name="AutoShape 15"/>
          <p:cNvSpPr/>
          <p:nvPr/>
        </p:nvSpPr>
        <p:spPr>
          <a:xfrm>
            <a:off x="2501900" y="2324099"/>
            <a:ext cx="228602" cy="1447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>
            <a:solidFill>
              <a:srgbClr val="404040"/>
            </a:solidFill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sp>
        <p:nvSpPr>
          <p:cNvPr id="348" name="AutoShape 16"/>
          <p:cNvSpPr/>
          <p:nvPr/>
        </p:nvSpPr>
        <p:spPr>
          <a:xfrm>
            <a:off x="2425700" y="4063999"/>
            <a:ext cx="228602" cy="1447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>
            <a:solidFill>
              <a:srgbClr val="404040"/>
            </a:solidFill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grpSp>
        <p:nvGrpSpPr>
          <p:cNvPr id="351" name="Rectangle 17"/>
          <p:cNvGrpSpPr/>
          <p:nvPr/>
        </p:nvGrpSpPr>
        <p:grpSpPr>
          <a:xfrm>
            <a:off x="3568700" y="2552700"/>
            <a:ext cx="1524000" cy="990600"/>
            <a:chOff x="0" y="0"/>
            <a:chExt cx="1524000" cy="990600"/>
          </a:xfrm>
        </p:grpSpPr>
        <p:sp>
          <p:nvSpPr>
            <p:cNvPr id="349" name="Rectangle"/>
            <p:cNvSpPr/>
            <p:nvPr/>
          </p:nvSpPr>
          <p:spPr>
            <a:xfrm rot="16200000">
              <a:off x="266700" y="-266700"/>
              <a:ext cx="990600" cy="15240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50" name="120…"/>
            <p:cNvSpPr txBox="1"/>
            <p:nvPr/>
          </p:nvSpPr>
          <p:spPr>
            <a:xfrm rot="16200000">
              <a:off x="399200" y="-78832"/>
              <a:ext cx="725596" cy="11482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120</a:t>
              </a:r>
              <a:endParaRPr sz="3200"/>
            </a:p>
            <a:p>
              <a:pPr algn="ctr">
                <a:defRPr sz="2400"/>
              </a:pPr>
              <a:r>
                <a:t>150</a:t>
              </a:r>
              <a:endParaRPr sz="3200"/>
            </a:p>
            <a:p>
              <a:pPr algn="ctr">
                <a:defRPr sz="2400"/>
              </a:pPr>
              <a:r>
                <a:t>180</a:t>
              </a:r>
            </a:p>
          </p:txBody>
        </p:sp>
      </p:grpSp>
      <p:grpSp>
        <p:nvGrpSpPr>
          <p:cNvPr id="354" name="Rectangle 18"/>
          <p:cNvGrpSpPr/>
          <p:nvPr/>
        </p:nvGrpSpPr>
        <p:grpSpPr>
          <a:xfrm>
            <a:off x="6311900" y="2552700"/>
            <a:ext cx="1524000" cy="990600"/>
            <a:chOff x="0" y="0"/>
            <a:chExt cx="1524000" cy="990600"/>
          </a:xfrm>
        </p:grpSpPr>
        <p:sp>
          <p:nvSpPr>
            <p:cNvPr id="352" name="Rectangle"/>
            <p:cNvSpPr/>
            <p:nvPr/>
          </p:nvSpPr>
          <p:spPr>
            <a:xfrm rot="16200000">
              <a:off x="266700" y="-266700"/>
              <a:ext cx="990600" cy="15240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53" name="30"/>
            <p:cNvSpPr txBox="1"/>
            <p:nvPr/>
          </p:nvSpPr>
          <p:spPr>
            <a:xfrm rot="16200000">
              <a:off x="540413" y="276768"/>
              <a:ext cx="443170" cy="4370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30</a:t>
              </a:r>
            </a:p>
          </p:txBody>
        </p:sp>
      </p:grpSp>
      <p:grpSp>
        <p:nvGrpSpPr>
          <p:cNvPr id="357" name="Rectangle 19"/>
          <p:cNvGrpSpPr/>
          <p:nvPr/>
        </p:nvGrpSpPr>
        <p:grpSpPr>
          <a:xfrm>
            <a:off x="3568700" y="4229100"/>
            <a:ext cx="1524000" cy="990600"/>
            <a:chOff x="0" y="0"/>
            <a:chExt cx="1524000" cy="990600"/>
          </a:xfrm>
        </p:grpSpPr>
        <p:sp>
          <p:nvSpPr>
            <p:cNvPr id="355" name="Rectangle"/>
            <p:cNvSpPr/>
            <p:nvPr/>
          </p:nvSpPr>
          <p:spPr>
            <a:xfrm rot="16200000">
              <a:off x="266700" y="-266700"/>
              <a:ext cx="990600" cy="15240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56" name="3…"/>
            <p:cNvSpPr txBox="1"/>
            <p:nvPr/>
          </p:nvSpPr>
          <p:spPr>
            <a:xfrm rot="16200000">
              <a:off x="551724" y="-78832"/>
              <a:ext cx="420548" cy="11482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3</a:t>
              </a:r>
              <a:endParaRPr sz="3200"/>
            </a:p>
            <a:p>
              <a:pPr algn="ctr">
                <a:defRPr sz="2400"/>
              </a:pPr>
              <a:r>
                <a:t>5</a:t>
              </a:r>
              <a:endParaRPr sz="3200"/>
            </a:p>
            <a:p>
              <a:pPr algn="ctr">
                <a:defRPr sz="2400"/>
              </a:pPr>
              <a:r>
                <a:t>11</a:t>
              </a:r>
            </a:p>
          </p:txBody>
        </p:sp>
      </p:grpSp>
      <p:grpSp>
        <p:nvGrpSpPr>
          <p:cNvPr id="360" name="Rectangle 20"/>
          <p:cNvGrpSpPr/>
          <p:nvPr/>
        </p:nvGrpSpPr>
        <p:grpSpPr>
          <a:xfrm>
            <a:off x="6311900" y="4229100"/>
            <a:ext cx="1524000" cy="990600"/>
            <a:chOff x="0" y="0"/>
            <a:chExt cx="1524000" cy="990600"/>
          </a:xfrm>
        </p:grpSpPr>
        <p:sp>
          <p:nvSpPr>
            <p:cNvPr id="358" name="Rectangle"/>
            <p:cNvSpPr/>
            <p:nvPr/>
          </p:nvSpPr>
          <p:spPr>
            <a:xfrm rot="16200000">
              <a:off x="266700" y="-266700"/>
              <a:ext cx="990600" cy="15240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59" name="30…"/>
            <p:cNvSpPr txBox="1"/>
            <p:nvPr/>
          </p:nvSpPr>
          <p:spPr>
            <a:xfrm rot="16200000">
              <a:off x="540415" y="276766"/>
              <a:ext cx="443170" cy="4370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35</a:t>
              </a:r>
            </a:p>
          </p:txBody>
        </p:sp>
      </p:grpSp>
      <p:sp>
        <p:nvSpPr>
          <p:cNvPr id="361" name="Line 21"/>
          <p:cNvSpPr/>
          <p:nvPr/>
        </p:nvSpPr>
        <p:spPr>
          <a:xfrm>
            <a:off x="6617968" y="3086099"/>
            <a:ext cx="2" cy="76200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2" name="Line 22"/>
          <p:cNvSpPr/>
          <p:nvPr/>
        </p:nvSpPr>
        <p:spPr>
          <a:xfrm>
            <a:off x="7532368" y="3086099"/>
            <a:ext cx="2" cy="76200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3" name="Line 23"/>
          <p:cNvSpPr/>
          <p:nvPr/>
        </p:nvSpPr>
        <p:spPr>
          <a:xfrm flipH="1">
            <a:off x="3568698" y="3086099"/>
            <a:ext cx="152402" cy="76200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4" name="Line 24"/>
          <p:cNvSpPr/>
          <p:nvPr/>
        </p:nvSpPr>
        <p:spPr>
          <a:xfrm flipH="1">
            <a:off x="4025898" y="3162299"/>
            <a:ext cx="152402" cy="76200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5" name="Line 25"/>
          <p:cNvSpPr/>
          <p:nvPr/>
        </p:nvSpPr>
        <p:spPr>
          <a:xfrm>
            <a:off x="4560570" y="3086100"/>
            <a:ext cx="1" cy="838201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6" name="Line 26"/>
          <p:cNvSpPr/>
          <p:nvPr/>
        </p:nvSpPr>
        <p:spPr>
          <a:xfrm>
            <a:off x="4941570" y="3086100"/>
            <a:ext cx="1" cy="838201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7" name="Line 27"/>
          <p:cNvSpPr/>
          <p:nvPr/>
        </p:nvSpPr>
        <p:spPr>
          <a:xfrm>
            <a:off x="4914900" y="4381500"/>
            <a:ext cx="406401" cy="0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8" name="Line 28"/>
          <p:cNvSpPr/>
          <p:nvPr/>
        </p:nvSpPr>
        <p:spPr>
          <a:xfrm>
            <a:off x="3949700" y="5067299"/>
            <a:ext cx="0" cy="457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9" name="Line 29"/>
          <p:cNvSpPr/>
          <p:nvPr/>
        </p:nvSpPr>
        <p:spPr>
          <a:xfrm>
            <a:off x="4330700" y="5067299"/>
            <a:ext cx="0" cy="457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0" name="Line 30"/>
          <p:cNvSpPr/>
          <p:nvPr/>
        </p:nvSpPr>
        <p:spPr>
          <a:xfrm>
            <a:off x="4711700" y="5067299"/>
            <a:ext cx="0" cy="457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1" name="Line 32"/>
          <p:cNvSpPr/>
          <p:nvPr/>
        </p:nvSpPr>
        <p:spPr>
          <a:xfrm>
            <a:off x="6845300" y="4991099"/>
            <a:ext cx="0" cy="457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2" name="Line 33"/>
          <p:cNvSpPr/>
          <p:nvPr/>
        </p:nvSpPr>
        <p:spPr>
          <a:xfrm>
            <a:off x="7607299" y="4381500"/>
            <a:ext cx="457202" cy="0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3" name="AutoShape 35"/>
          <p:cNvSpPr/>
          <p:nvPr/>
        </p:nvSpPr>
        <p:spPr>
          <a:xfrm rot="5400000">
            <a:off x="4178298" y="1358899"/>
            <a:ext cx="228602" cy="1447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>
            <a:solidFill>
              <a:srgbClr val="404040"/>
            </a:solidFill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sp>
        <p:nvSpPr>
          <p:cNvPr id="374" name="AutoShape 36"/>
          <p:cNvSpPr/>
          <p:nvPr/>
        </p:nvSpPr>
        <p:spPr>
          <a:xfrm rot="5400000">
            <a:off x="6946899" y="1358899"/>
            <a:ext cx="228602" cy="1447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>
            <a:solidFill>
              <a:srgbClr val="404040"/>
            </a:solidFill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sp>
        <p:nvSpPr>
          <p:cNvPr id="375" name="Text Box 37"/>
          <p:cNvSpPr txBox="1"/>
          <p:nvPr/>
        </p:nvSpPr>
        <p:spPr>
          <a:xfrm rot="16200000">
            <a:off x="7622995" y="4437532"/>
            <a:ext cx="1730731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>
            <a:lvl1pPr algn="ctr">
              <a:defRPr sz="1600"/>
            </a:lvl1pPr>
          </a:lstStyle>
          <a:p>
            <a:pPr/>
            <a:r>
              <a:t>counts even if null</a:t>
            </a:r>
          </a:p>
        </p:txBody>
      </p:sp>
      <p:sp>
        <p:nvSpPr>
          <p:cNvPr id="376" name="Freeform 38"/>
          <p:cNvSpPr/>
          <p:nvPr/>
        </p:nvSpPr>
        <p:spPr>
          <a:xfrm>
            <a:off x="7924800" y="4419600"/>
            <a:ext cx="406401" cy="486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12" fill="norm" stroke="1" extrusionOk="0">
                <a:moveTo>
                  <a:pt x="21600" y="18552"/>
                </a:moveTo>
                <a:cubicBezTo>
                  <a:pt x="18647" y="20076"/>
                  <a:pt x="15694" y="21600"/>
                  <a:pt x="12150" y="18552"/>
                </a:cubicBezTo>
                <a:cubicBezTo>
                  <a:pt x="8606" y="15504"/>
                  <a:pt x="1941" y="3114"/>
                  <a:pt x="0" y="0"/>
                </a:cubicBezTo>
              </a:path>
            </a:pathLst>
          </a:custGeom>
          <a:ln>
            <a:solidFill>
              <a:srgbClr val="404040"/>
            </a:solidFill>
            <a:prstDash val="dash"/>
          </a:ln>
        </p:spPr>
        <p:txBody>
          <a:bodyPr lIns="45718" tIns="45718" rIns="45718" bIns="45718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Rectangle 3"/>
          <p:cNvSpPr txBox="1"/>
          <p:nvPr>
            <p:ph type="body" idx="1"/>
          </p:nvPr>
        </p:nvSpPr>
        <p:spPr>
          <a:xfrm>
            <a:off x="673100" y="14859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				Full node		min. node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Non-leaf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Leaf</a:t>
            </a:r>
          </a:p>
        </p:txBody>
      </p:sp>
      <p:grpSp>
        <p:nvGrpSpPr>
          <p:cNvPr id="381" name="Rectangle 4"/>
          <p:cNvGrpSpPr/>
          <p:nvPr/>
        </p:nvGrpSpPr>
        <p:grpSpPr>
          <a:xfrm>
            <a:off x="738816" y="-111826"/>
            <a:ext cx="3750006" cy="1591277"/>
            <a:chOff x="-372130" y="0"/>
            <a:chExt cx="3750005" cy="1591276"/>
          </a:xfrm>
        </p:grpSpPr>
        <p:sp>
          <p:nvSpPr>
            <p:cNvPr id="379" name="Rectangle"/>
            <p:cNvSpPr/>
            <p:nvPr/>
          </p:nvSpPr>
          <p:spPr>
            <a:xfrm>
              <a:off x="0" y="0"/>
              <a:ext cx="3005745" cy="1591277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80" name="n=3"/>
            <p:cNvSpPr txBox="1"/>
            <p:nvPr/>
          </p:nvSpPr>
          <p:spPr>
            <a:xfrm>
              <a:off x="-372131" y="88078"/>
              <a:ext cx="3750007" cy="14151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3600"/>
              </a:lvl1pPr>
            </a:lstStyle>
            <a:p>
              <a:pPr/>
              <a:r>
                <a:t>Strict Case: MAX=3</a:t>
              </a:r>
            </a:p>
          </p:txBody>
        </p:sp>
      </p:grpSp>
      <p:sp>
        <p:nvSpPr>
          <p:cNvPr id="382" name="AutoShape 15"/>
          <p:cNvSpPr/>
          <p:nvPr/>
        </p:nvSpPr>
        <p:spPr>
          <a:xfrm>
            <a:off x="2501900" y="2324100"/>
            <a:ext cx="228602" cy="1447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>
            <a:solidFill>
              <a:srgbClr val="404040"/>
            </a:solidFill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sp>
        <p:nvSpPr>
          <p:cNvPr id="383" name="AutoShape 16"/>
          <p:cNvSpPr/>
          <p:nvPr/>
        </p:nvSpPr>
        <p:spPr>
          <a:xfrm>
            <a:off x="2425700" y="4064000"/>
            <a:ext cx="228602" cy="1447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>
            <a:solidFill>
              <a:srgbClr val="404040"/>
            </a:solidFill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grpSp>
        <p:nvGrpSpPr>
          <p:cNvPr id="386" name="Rectangle 17"/>
          <p:cNvGrpSpPr/>
          <p:nvPr/>
        </p:nvGrpSpPr>
        <p:grpSpPr>
          <a:xfrm>
            <a:off x="3568700" y="2552700"/>
            <a:ext cx="1524000" cy="990600"/>
            <a:chOff x="0" y="0"/>
            <a:chExt cx="1524000" cy="990600"/>
          </a:xfrm>
        </p:grpSpPr>
        <p:sp>
          <p:nvSpPr>
            <p:cNvPr id="384" name="Rectangle"/>
            <p:cNvSpPr/>
            <p:nvPr/>
          </p:nvSpPr>
          <p:spPr>
            <a:xfrm rot="16200000">
              <a:off x="266700" y="-266700"/>
              <a:ext cx="990600" cy="15240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85" name="120…"/>
            <p:cNvSpPr txBox="1"/>
            <p:nvPr/>
          </p:nvSpPr>
          <p:spPr>
            <a:xfrm rot="16200000">
              <a:off x="399200" y="-78832"/>
              <a:ext cx="725596" cy="11482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120</a:t>
              </a:r>
              <a:endParaRPr sz="3200"/>
            </a:p>
            <a:p>
              <a:pPr algn="ctr">
                <a:defRPr sz="2400"/>
              </a:pPr>
              <a:r>
                <a:t>150</a:t>
              </a:r>
              <a:endParaRPr sz="3200"/>
            </a:p>
            <a:p>
              <a:pPr algn="ctr">
                <a:defRPr sz="2400"/>
              </a:pPr>
              <a:r>
                <a:t>180</a:t>
              </a:r>
            </a:p>
          </p:txBody>
        </p:sp>
      </p:grpSp>
      <p:grpSp>
        <p:nvGrpSpPr>
          <p:cNvPr id="389" name="Rectangle 18"/>
          <p:cNvGrpSpPr/>
          <p:nvPr/>
        </p:nvGrpSpPr>
        <p:grpSpPr>
          <a:xfrm>
            <a:off x="6311900" y="2552700"/>
            <a:ext cx="1524000" cy="990600"/>
            <a:chOff x="0" y="0"/>
            <a:chExt cx="1524000" cy="990600"/>
          </a:xfrm>
        </p:grpSpPr>
        <p:sp>
          <p:nvSpPr>
            <p:cNvPr id="387" name="Rectangle"/>
            <p:cNvSpPr/>
            <p:nvPr/>
          </p:nvSpPr>
          <p:spPr>
            <a:xfrm rot="16200000">
              <a:off x="266700" y="-266700"/>
              <a:ext cx="990600" cy="15240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88" name="30"/>
            <p:cNvSpPr txBox="1"/>
            <p:nvPr/>
          </p:nvSpPr>
          <p:spPr>
            <a:xfrm rot="16200000">
              <a:off x="540414" y="276768"/>
              <a:ext cx="443169" cy="4370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30</a:t>
              </a:r>
            </a:p>
          </p:txBody>
        </p:sp>
      </p:grpSp>
      <p:grpSp>
        <p:nvGrpSpPr>
          <p:cNvPr id="392" name="Rectangle 19"/>
          <p:cNvGrpSpPr/>
          <p:nvPr/>
        </p:nvGrpSpPr>
        <p:grpSpPr>
          <a:xfrm>
            <a:off x="3568700" y="4229100"/>
            <a:ext cx="1524000" cy="990600"/>
            <a:chOff x="0" y="0"/>
            <a:chExt cx="1524000" cy="990600"/>
          </a:xfrm>
        </p:grpSpPr>
        <p:sp>
          <p:nvSpPr>
            <p:cNvPr id="390" name="Rectangle"/>
            <p:cNvSpPr/>
            <p:nvPr/>
          </p:nvSpPr>
          <p:spPr>
            <a:xfrm rot="16200000">
              <a:off x="266700" y="-266700"/>
              <a:ext cx="990600" cy="15240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91" name="3…"/>
            <p:cNvSpPr txBox="1"/>
            <p:nvPr/>
          </p:nvSpPr>
          <p:spPr>
            <a:xfrm rot="16200000">
              <a:off x="551724" y="-78832"/>
              <a:ext cx="420548" cy="11482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3</a:t>
              </a:r>
              <a:endParaRPr sz="3200"/>
            </a:p>
            <a:p>
              <a:pPr algn="ctr">
                <a:defRPr sz="2400"/>
              </a:pPr>
              <a:r>
                <a:t>5</a:t>
              </a:r>
              <a:endParaRPr sz="3200"/>
            </a:p>
            <a:p>
              <a:pPr algn="ctr">
                <a:defRPr sz="2400"/>
              </a:pPr>
              <a:r>
                <a:t>11</a:t>
              </a:r>
            </a:p>
          </p:txBody>
        </p:sp>
      </p:grpSp>
      <p:grpSp>
        <p:nvGrpSpPr>
          <p:cNvPr id="395" name="Rectangle 20"/>
          <p:cNvGrpSpPr/>
          <p:nvPr/>
        </p:nvGrpSpPr>
        <p:grpSpPr>
          <a:xfrm>
            <a:off x="6311900" y="4229100"/>
            <a:ext cx="1524000" cy="990600"/>
            <a:chOff x="0" y="0"/>
            <a:chExt cx="1524000" cy="990600"/>
          </a:xfrm>
        </p:grpSpPr>
        <p:sp>
          <p:nvSpPr>
            <p:cNvPr id="393" name="Rectangle"/>
            <p:cNvSpPr/>
            <p:nvPr/>
          </p:nvSpPr>
          <p:spPr>
            <a:xfrm rot="16200000">
              <a:off x="266700" y="-266700"/>
              <a:ext cx="990600" cy="15240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94" name="30…"/>
            <p:cNvSpPr txBox="1"/>
            <p:nvPr/>
          </p:nvSpPr>
          <p:spPr>
            <a:xfrm rot="16200000">
              <a:off x="483958" y="98968"/>
              <a:ext cx="556080" cy="792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30</a:t>
              </a:r>
              <a:endParaRPr sz="3200"/>
            </a:p>
            <a:p>
              <a:pPr algn="ctr">
                <a:defRPr sz="2400"/>
              </a:pPr>
              <a:r>
                <a:t>35</a:t>
              </a:r>
            </a:p>
          </p:txBody>
        </p:sp>
      </p:grpSp>
      <p:sp>
        <p:nvSpPr>
          <p:cNvPr id="396" name="Line 21"/>
          <p:cNvSpPr/>
          <p:nvPr/>
        </p:nvSpPr>
        <p:spPr>
          <a:xfrm>
            <a:off x="6617969" y="3086099"/>
            <a:ext cx="1" cy="7620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97" name="Line 22"/>
          <p:cNvSpPr/>
          <p:nvPr/>
        </p:nvSpPr>
        <p:spPr>
          <a:xfrm>
            <a:off x="7532369" y="3086099"/>
            <a:ext cx="1" cy="7620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98" name="Line 23"/>
          <p:cNvSpPr/>
          <p:nvPr/>
        </p:nvSpPr>
        <p:spPr>
          <a:xfrm flipH="1">
            <a:off x="3568698" y="3086099"/>
            <a:ext cx="152402" cy="7620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99" name="Line 24"/>
          <p:cNvSpPr/>
          <p:nvPr/>
        </p:nvSpPr>
        <p:spPr>
          <a:xfrm flipH="1">
            <a:off x="4025898" y="3162299"/>
            <a:ext cx="152402" cy="7620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0" name="Line 25"/>
          <p:cNvSpPr/>
          <p:nvPr/>
        </p:nvSpPr>
        <p:spPr>
          <a:xfrm>
            <a:off x="4560570" y="3086099"/>
            <a:ext cx="1" cy="838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1" name="Line 26"/>
          <p:cNvSpPr/>
          <p:nvPr/>
        </p:nvSpPr>
        <p:spPr>
          <a:xfrm>
            <a:off x="4941570" y="3086099"/>
            <a:ext cx="1" cy="838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2" name="Line 27"/>
          <p:cNvSpPr/>
          <p:nvPr/>
        </p:nvSpPr>
        <p:spPr>
          <a:xfrm>
            <a:off x="4914900" y="4381500"/>
            <a:ext cx="406401" cy="0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3" name="Line 28"/>
          <p:cNvSpPr/>
          <p:nvPr/>
        </p:nvSpPr>
        <p:spPr>
          <a:xfrm>
            <a:off x="3949700" y="5067299"/>
            <a:ext cx="1" cy="457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4" name="Line 29"/>
          <p:cNvSpPr/>
          <p:nvPr/>
        </p:nvSpPr>
        <p:spPr>
          <a:xfrm>
            <a:off x="4330700" y="5067299"/>
            <a:ext cx="1" cy="457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5" name="Line 30"/>
          <p:cNvSpPr/>
          <p:nvPr/>
        </p:nvSpPr>
        <p:spPr>
          <a:xfrm>
            <a:off x="4711700" y="5067299"/>
            <a:ext cx="1" cy="457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6" name="Line 31"/>
          <p:cNvSpPr/>
          <p:nvPr/>
        </p:nvSpPr>
        <p:spPr>
          <a:xfrm>
            <a:off x="7226299" y="4991099"/>
            <a:ext cx="1" cy="457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7" name="Line 32"/>
          <p:cNvSpPr/>
          <p:nvPr/>
        </p:nvSpPr>
        <p:spPr>
          <a:xfrm>
            <a:off x="6845299" y="4991099"/>
            <a:ext cx="1" cy="457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8" name="Line 33"/>
          <p:cNvSpPr/>
          <p:nvPr/>
        </p:nvSpPr>
        <p:spPr>
          <a:xfrm>
            <a:off x="7607300" y="4381500"/>
            <a:ext cx="457202" cy="0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9" name="AutoShape 35"/>
          <p:cNvSpPr/>
          <p:nvPr/>
        </p:nvSpPr>
        <p:spPr>
          <a:xfrm rot="5400000">
            <a:off x="4178298" y="1358899"/>
            <a:ext cx="228602" cy="1447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>
            <a:solidFill>
              <a:srgbClr val="404040"/>
            </a:solidFill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sp>
        <p:nvSpPr>
          <p:cNvPr id="410" name="AutoShape 36"/>
          <p:cNvSpPr/>
          <p:nvPr/>
        </p:nvSpPr>
        <p:spPr>
          <a:xfrm rot="5400000">
            <a:off x="6946899" y="1358899"/>
            <a:ext cx="228602" cy="1447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>
            <a:solidFill>
              <a:srgbClr val="404040"/>
            </a:solidFill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sp>
        <p:nvSpPr>
          <p:cNvPr id="411" name="Text Box 37"/>
          <p:cNvSpPr txBox="1"/>
          <p:nvPr/>
        </p:nvSpPr>
        <p:spPr>
          <a:xfrm rot="16200000">
            <a:off x="7622995" y="4437532"/>
            <a:ext cx="1730731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>
            <a:lvl1pPr algn="ctr">
              <a:defRPr sz="1600"/>
            </a:lvl1pPr>
          </a:lstStyle>
          <a:p>
            <a:pPr/>
            <a:r>
              <a:t>counts even if null</a:t>
            </a:r>
          </a:p>
        </p:txBody>
      </p:sp>
      <p:sp>
        <p:nvSpPr>
          <p:cNvPr id="412" name="Freeform 38"/>
          <p:cNvSpPr/>
          <p:nvPr/>
        </p:nvSpPr>
        <p:spPr>
          <a:xfrm>
            <a:off x="7924800" y="4419600"/>
            <a:ext cx="406401" cy="486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12" fill="norm" stroke="1" extrusionOk="0">
                <a:moveTo>
                  <a:pt x="21600" y="18552"/>
                </a:moveTo>
                <a:cubicBezTo>
                  <a:pt x="18647" y="20076"/>
                  <a:pt x="15694" y="21600"/>
                  <a:pt x="12150" y="18552"/>
                </a:cubicBezTo>
                <a:cubicBezTo>
                  <a:pt x="8606" y="15504"/>
                  <a:pt x="1941" y="3114"/>
                  <a:pt x="0" y="0"/>
                </a:cubicBezTo>
              </a:path>
            </a:pathLst>
          </a:custGeom>
          <a:ln>
            <a:solidFill>
              <a:srgbClr val="404040"/>
            </a:solidFill>
            <a:prstDash val="dash"/>
          </a:ln>
        </p:spPr>
        <p:txBody>
          <a:bodyPr lIns="45718" tIns="45718" rIns="45718" bIns="45718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trict vs. Relaxed C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Strict vs. Relaxed Cases</a:t>
            </a:r>
          </a:p>
        </p:txBody>
      </p:sp>
      <p:sp>
        <p:nvSpPr>
          <p:cNvPr id="415" name="Strict…"/>
          <p:cNvSpPr txBox="1"/>
          <p:nvPr>
            <p:ph type="body" idx="1"/>
          </p:nvPr>
        </p:nvSpPr>
        <p:spPr>
          <a:xfrm>
            <a:off x="681682" y="1609782"/>
            <a:ext cx="7780636" cy="4525965"/>
          </a:xfrm>
          <a:prstGeom prst="rect">
            <a:avLst/>
          </a:prstGeom>
        </p:spPr>
        <p:txBody>
          <a:bodyPr/>
          <a:lstStyle/>
          <a:p>
            <a:pPr marL="220578" indent="-220578">
              <a:buSzPct val="100000"/>
              <a:buChar char="•"/>
              <a:defRPr b="1"/>
            </a:pPr>
            <a:r>
              <a:t>Strict </a:t>
            </a:r>
          </a:p>
          <a:p>
            <a:pPr lvl="1" marL="601578" indent="-220578">
              <a:buSzPct val="100000"/>
              <a:buChar char="•"/>
            </a:pPr>
            <a:r>
              <a:t>Enforces better balance in leaf nodes</a:t>
            </a:r>
          </a:p>
          <a:p>
            <a:pPr marL="220578" indent="-220578">
              <a:buSzPct val="100000"/>
              <a:buChar char="•"/>
            </a:pPr>
          </a:p>
          <a:p>
            <a:pPr marL="220578" indent="-220578">
              <a:buSzPct val="100000"/>
              <a:buChar char="•"/>
              <a:defRPr b="1"/>
            </a:pPr>
            <a:r>
              <a:t>Relaxed</a:t>
            </a:r>
          </a:p>
          <a:p>
            <a:pPr lvl="1" marL="601578" indent="-220578">
              <a:buSzPct val="100000"/>
              <a:buChar char="•"/>
            </a:pPr>
            <a:r>
              <a:t>Easier to implement </a:t>
            </a:r>
            <a:r>
              <a:rPr b="1"/>
              <a:t>split</a:t>
            </a:r>
            <a:r>
              <a:t> methods</a:t>
            </a:r>
          </a:p>
          <a:p>
            <a:pPr lvl="1" marL="601578" indent="-220578">
              <a:buSzPct val="100000"/>
              <a:buChar char="•"/>
            </a:pPr>
            <a:r>
              <a:t>Can split and then add new key</a:t>
            </a:r>
          </a:p>
          <a:p>
            <a:pPr lvl="1" marL="601578" indent="-220578">
              <a:buSzPct val="100000"/>
              <a:buChar char="•"/>
            </a:pPr>
            <a:r>
              <a:rPr b="1"/>
              <a:t>Bigger Half</a:t>
            </a:r>
            <a:r>
              <a:t> of keys go to right sibling node </a:t>
            </a:r>
            <a:r>
              <a:rPr b="1"/>
              <a:t>r</a:t>
            </a:r>
            <a:endParaRPr b="1"/>
          </a:p>
          <a:p>
            <a:pPr lvl="1" marL="601578" indent="-220578">
              <a:buSzPct val="100000"/>
              <a:buChar char="•"/>
            </a:pPr>
            <a:r>
              <a:t>New key may go into current node </a:t>
            </a:r>
            <a:r>
              <a:rPr b="1"/>
              <a:t>n</a:t>
            </a:r>
            <a:r>
              <a:t> or node </a:t>
            </a:r>
            <a:r>
              <a:rPr b="1"/>
              <a:t>r</a:t>
            </a:r>
            <a:endParaRPr b="1"/>
          </a:p>
          <a:p>
            <a:pPr lvl="1" marL="601578" indent="-220578">
              <a:buSzPct val="100000"/>
              <a:buChar char="•"/>
            </a:pPr>
            <a:r>
              <a:rPr b="1"/>
              <a:t>Divider key dk </a:t>
            </a:r>
            <a:r>
              <a:t>copy/promote from</a:t>
            </a:r>
            <a:r>
              <a:rPr b="1"/>
              <a:t> r     </a:t>
            </a:r>
            <a:r>
              <a:t>[road-sign]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Rectangle 2"/>
          <p:cNvSpPr txBox="1"/>
          <p:nvPr>
            <p:ph type="title"/>
          </p:nvPr>
        </p:nvSpPr>
        <p:spPr>
          <a:xfrm>
            <a:off x="152400" y="1905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sz="3600" u="sng"/>
            </a:lvl1pPr>
          </a:lstStyle>
          <a:p>
            <a:pPr/>
            <a:r>
              <a:t>B+tree Rules</a:t>
            </a:r>
          </a:p>
        </p:txBody>
      </p:sp>
      <p:sp>
        <p:nvSpPr>
          <p:cNvPr id="418" name="Rectangle 3"/>
          <p:cNvSpPr txBox="1"/>
          <p:nvPr>
            <p:ph type="body" idx="1"/>
          </p:nvPr>
        </p:nvSpPr>
        <p:spPr>
          <a:xfrm>
            <a:off x="901699" y="1166018"/>
            <a:ext cx="7594551" cy="4525964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(1) All leaves at same lowest level				(balanced tree)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(2) Pointers/Refs in </a:t>
            </a:r>
            <a:r>
              <a:rPr b="1"/>
              <a:t>internal nodes</a:t>
            </a:r>
            <a:r>
              <a:t> point to child nodes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(3) Pointers/Refs in </a:t>
            </a:r>
            <a:r>
              <a:rPr b="1"/>
              <a:t>leaf nodes</a:t>
            </a:r>
            <a:r>
              <a:t> point to records except for “sequence pointer”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How to Find a Recor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to Find a Record</a:t>
            </a:r>
          </a:p>
        </p:txBody>
      </p:sp>
      <p:sp>
        <p:nvSpPr>
          <p:cNvPr id="421" name="private V find (K key, Node n)…"/>
          <p:cNvSpPr txBox="1"/>
          <p:nvPr>
            <p:ph type="body" idx="1"/>
          </p:nvPr>
        </p:nvSpPr>
        <p:spPr>
          <a:xfrm>
            <a:off x="384919" y="964678"/>
            <a:ext cx="7720956" cy="539492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private V find (K key, Node n)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{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return (n.isLeaf) ? n.findLeaf (key) :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     find (key, (Node) n.ref[n.find (key)]);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} // find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int find (K k)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{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for (var i = 0; i &lt; nKeys; i++)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  if (k.compareTo (key[i]) &lt; 0) return i;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return nKeys;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} // find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V findLeaf (K k)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{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for (var i = 0; i &lt; nKeys; i++)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  if (k.compareTo (key[i]) == 0) return (V) ref[i];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return null;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} // findLeaf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Example of Calling find"/>
          <p:cNvSpPr txBox="1"/>
          <p:nvPr>
            <p:ph type="title"/>
          </p:nvPr>
        </p:nvSpPr>
        <p:spPr>
          <a:xfrm>
            <a:off x="304800" y="216672"/>
            <a:ext cx="8534400" cy="1020765"/>
          </a:xfrm>
          <a:prstGeom prst="rect">
            <a:avLst/>
          </a:prstGeom>
        </p:spPr>
        <p:txBody>
          <a:bodyPr/>
          <a:lstStyle/>
          <a:p>
            <a:pPr/>
            <a:r>
              <a:t>Example of Calling find</a:t>
            </a:r>
          </a:p>
        </p:txBody>
      </p:sp>
      <p:sp>
        <p:nvSpPr>
          <p:cNvPr id="424" name="BpTreeMap…"/>
          <p:cNvSpPr txBox="1"/>
          <p:nvPr>
            <p:ph type="body" idx="1"/>
          </p:nvPr>
        </p:nvSpPr>
        <p:spPr>
          <a:xfrm>
            <a:off x="901700" y="1068872"/>
            <a:ext cx="6400800" cy="508704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BpTreeMap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-------------------------------------------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[ . 5 . </a:t>
            </a:r>
            <a:r>
              <a:rPr b="1"/>
              <a:t>9</a:t>
            </a:r>
            <a:r>
              <a:t> . 13 . 17 . ]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-------------------------------------------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	[ . 1 . 3 . ]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-------------------------------------------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	[ . 5 . </a:t>
            </a:r>
            <a:r>
              <a:rPr b="1"/>
              <a:t>7</a:t>
            </a:r>
            <a:r>
              <a:t> . ]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-------------------------------------------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	[ . 9 . 11 . ]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-------------------------------------------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	[ . 13 . 15 . ]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-------------------------------------------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	[ . 17 . 19 . 21 . 23 . ]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———————————————————————————————————————————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Call find (7, root)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7 &gt; 5  =&gt; keep looking in root node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7 &lt; 9  =&gt; take ref[1]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7 &gt; 5  =&gt; keep looking in leaf node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7 == 7 =&gt; return ref[1] value </a:t>
            </a: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6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3"/>
          <p:cNvSpPr txBox="1"/>
          <p:nvPr>
            <p:ph type="body" idx="1"/>
          </p:nvPr>
        </p:nvSpPr>
        <p:spPr>
          <a:xfrm>
            <a:off x="571499" y="1155700"/>
            <a:ext cx="7772401" cy="3772595"/>
          </a:xfrm>
          <a:prstGeom prst="rect">
            <a:avLst/>
          </a:prstGeom>
        </p:spPr>
        <p:txBody>
          <a:bodyPr/>
          <a:lstStyle/>
          <a:p>
            <a:pPr marL="385762" indent="-385762"/>
            <a:r>
              <a:rPr sz="3600"/>
              <a:t>B+tree</a:t>
            </a:r>
            <a:r>
              <a:t>:</a:t>
            </a:r>
          </a:p>
          <a:p>
            <a:pPr/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Like ISAM, but structure dynamically adjusts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Give up on overflow nodes, as in ISAM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Try to get “balance”</a:t>
            </a:r>
          </a:p>
          <a:p>
            <a:pPr lvl="2" marL="1200150" indent="-285750">
              <a:spcBef>
                <a:spcPts val="600"/>
              </a:spcBef>
              <a:buClrTx/>
              <a:buChar char="–"/>
              <a:defRPr sz="2800"/>
            </a:pPr>
            <a:r>
              <a:t>All leaves must be at the same level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4"/>
          <p:cNvSpPr txBox="1"/>
          <p:nvPr>
            <p:ph type="title"/>
          </p:nvPr>
        </p:nvSpPr>
        <p:spPr>
          <a:xfrm>
            <a:off x="152400" y="1651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B+Tree:  The Most Widely Used Index</a:t>
            </a:r>
          </a:p>
        </p:txBody>
      </p:sp>
      <p:sp>
        <p:nvSpPr>
          <p:cNvPr id="164" name="Rectangle 5"/>
          <p:cNvSpPr txBox="1"/>
          <p:nvPr>
            <p:ph type="body" idx="1"/>
          </p:nvPr>
        </p:nvSpPr>
        <p:spPr>
          <a:xfrm>
            <a:off x="114300" y="9144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Insert/delete at log </a:t>
            </a:r>
            <a:r>
              <a:rPr baseline="-25000"/>
              <a:t>F</a:t>
            </a:r>
            <a:r>
              <a:t> N cost;                                     keep tree </a:t>
            </a:r>
            <a:r>
              <a:rPr i="1" u="sng">
                <a:solidFill>
                  <a:schemeClr val="accent2"/>
                </a:solidFill>
              </a:rPr>
              <a:t>height-balanced</a:t>
            </a:r>
            <a:r>
              <a:rPr>
                <a:solidFill>
                  <a:schemeClr val="accent2"/>
                </a:solidFill>
              </a:rPr>
              <a:t>. </a:t>
            </a:r>
            <a:endParaRPr>
              <a:solidFill>
                <a:schemeClr val="accent2"/>
              </a:solidFill>
            </a:endParaRPr>
          </a:p>
          <a:p>
            <a:pPr lvl="1" marL="0" indent="457200"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N = # leaf pages</a:t>
            </a:r>
          </a:p>
        </p:txBody>
      </p:sp>
      <p:grpSp>
        <p:nvGrpSpPr>
          <p:cNvPr id="210" name="Group 33"/>
          <p:cNvGrpSpPr/>
          <p:nvPr/>
        </p:nvGrpSpPr>
        <p:grpSpPr>
          <a:xfrm>
            <a:off x="4446587" y="990599"/>
            <a:ext cx="4603883" cy="1779784"/>
            <a:chOff x="0" y="0"/>
            <a:chExt cx="4603882" cy="1779782"/>
          </a:xfrm>
        </p:grpSpPr>
        <p:grpSp>
          <p:nvGrpSpPr>
            <p:cNvPr id="167" name="Freeform 6"/>
            <p:cNvGrpSpPr/>
            <p:nvPr/>
          </p:nvGrpSpPr>
          <p:grpSpPr>
            <a:xfrm>
              <a:off x="484068" y="1109205"/>
              <a:ext cx="1993906" cy="12701"/>
              <a:chOff x="0" y="0"/>
              <a:chExt cx="1993905" cy="12700"/>
            </a:xfrm>
          </p:grpSpPr>
          <p:sp>
            <p:nvSpPr>
              <p:cNvPr id="165" name="Line"/>
              <p:cNvSpPr/>
              <p:nvPr/>
            </p:nvSpPr>
            <p:spPr>
              <a:xfrm>
                <a:off x="0" y="0"/>
                <a:ext cx="1993906" cy="1270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6" name="Line"/>
              <p:cNvSpPr/>
              <p:nvPr/>
            </p:nvSpPr>
            <p:spPr>
              <a:xfrm flipH="1" flipV="1">
                <a:off x="0" y="0"/>
                <a:ext cx="1993906" cy="1270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0" name="Freeform 7"/>
            <p:cNvGrpSpPr/>
            <p:nvPr/>
          </p:nvGrpSpPr>
          <p:grpSpPr>
            <a:xfrm>
              <a:off x="484067" y="88791"/>
              <a:ext cx="1052278" cy="1020417"/>
              <a:chOff x="0" y="0"/>
              <a:chExt cx="1052277" cy="1020416"/>
            </a:xfrm>
          </p:grpSpPr>
          <p:sp>
            <p:nvSpPr>
              <p:cNvPr id="168" name="Line"/>
              <p:cNvSpPr/>
              <p:nvPr/>
            </p:nvSpPr>
            <p:spPr>
              <a:xfrm flipV="1">
                <a:off x="-1" y="0"/>
                <a:ext cx="1052277" cy="10204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" name="Line"/>
              <p:cNvSpPr/>
              <p:nvPr/>
            </p:nvSpPr>
            <p:spPr>
              <a:xfrm flipH="1">
                <a:off x="-1" y="0"/>
                <a:ext cx="1052278" cy="10204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3" name="Freeform 8"/>
            <p:cNvGrpSpPr/>
            <p:nvPr/>
          </p:nvGrpSpPr>
          <p:grpSpPr>
            <a:xfrm>
              <a:off x="1536342" y="88791"/>
              <a:ext cx="953158" cy="1020417"/>
              <a:chOff x="0" y="0"/>
              <a:chExt cx="953157" cy="1020416"/>
            </a:xfrm>
          </p:grpSpPr>
          <p:sp>
            <p:nvSpPr>
              <p:cNvPr id="171" name="Line"/>
              <p:cNvSpPr/>
              <p:nvPr/>
            </p:nvSpPr>
            <p:spPr>
              <a:xfrm>
                <a:off x="-1" y="0"/>
                <a:ext cx="953159" cy="10204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2" name="Line"/>
              <p:cNvSpPr/>
              <p:nvPr/>
            </p:nvSpPr>
            <p:spPr>
              <a:xfrm flipH="1" flipV="1">
                <a:off x="0" y="0"/>
                <a:ext cx="953158" cy="10204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74" name="Freeform 9"/>
            <p:cNvSpPr/>
            <p:nvPr/>
          </p:nvSpPr>
          <p:spPr>
            <a:xfrm>
              <a:off x="1149087" y="-1"/>
              <a:ext cx="387257" cy="8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3536" y="3323"/>
                  </a:lnTo>
                  <a:lnTo>
                    <a:pt x="21600" y="2160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5" name="Freeform 10"/>
            <p:cNvSpPr/>
            <p:nvPr/>
          </p:nvSpPr>
          <p:spPr>
            <a:xfrm>
              <a:off x="1423393" y="40980"/>
              <a:ext cx="112951" cy="4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45" y="0"/>
                  </a:moveTo>
                  <a:lnTo>
                    <a:pt x="21600" y="21600"/>
                  </a:lnTo>
                  <a:lnTo>
                    <a:pt x="0" y="20983"/>
                  </a:lnTo>
                  <a:lnTo>
                    <a:pt x="264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6" name="Freeform 11"/>
            <p:cNvSpPr/>
            <p:nvPr/>
          </p:nvSpPr>
          <p:spPr>
            <a:xfrm>
              <a:off x="-1" y="1382409"/>
              <a:ext cx="540545" cy="337408"/>
            </a:xfrm>
            <a:prstGeom prst="rect">
              <a:avLst/>
            </a:pr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7" name="Freeform 12"/>
            <p:cNvSpPr/>
            <p:nvPr/>
          </p:nvSpPr>
          <p:spPr>
            <a:xfrm>
              <a:off x="540543" y="1508082"/>
              <a:ext cx="84138" cy="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1080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180" name="Freeform 13"/>
            <p:cNvGrpSpPr/>
            <p:nvPr/>
          </p:nvGrpSpPr>
          <p:grpSpPr>
            <a:xfrm>
              <a:off x="540543" y="1514507"/>
              <a:ext cx="322716" cy="12701"/>
              <a:chOff x="0" y="0"/>
              <a:chExt cx="322715" cy="12700"/>
            </a:xfrm>
          </p:grpSpPr>
          <p:sp>
            <p:nvSpPr>
              <p:cNvPr id="178" name="Line"/>
              <p:cNvSpPr/>
              <p:nvPr/>
            </p:nvSpPr>
            <p:spPr>
              <a:xfrm>
                <a:off x="0" y="12700"/>
                <a:ext cx="322716" cy="1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9" name="Line"/>
              <p:cNvSpPr/>
              <p:nvPr/>
            </p:nvSpPr>
            <p:spPr>
              <a:xfrm flipH="1" flipV="1">
                <a:off x="0" y="-1"/>
                <a:ext cx="322716" cy="12702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81" name="Freeform 14"/>
            <p:cNvSpPr/>
            <p:nvPr/>
          </p:nvSpPr>
          <p:spPr>
            <a:xfrm>
              <a:off x="776815" y="1508082"/>
              <a:ext cx="86443" cy="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0800"/>
                  </a:lnTo>
                  <a:lnTo>
                    <a:pt x="0" y="21600"/>
                  </a:lnTo>
                </a:path>
              </a:pathLst>
            </a:cu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2" name="Freeform 15"/>
            <p:cNvSpPr/>
            <p:nvPr/>
          </p:nvSpPr>
          <p:spPr>
            <a:xfrm>
              <a:off x="863256" y="1382409"/>
              <a:ext cx="540545" cy="337408"/>
            </a:xfrm>
            <a:prstGeom prst="rect">
              <a:avLst/>
            </a:pr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3" name="Freeform 16"/>
            <p:cNvSpPr/>
            <p:nvPr/>
          </p:nvSpPr>
          <p:spPr>
            <a:xfrm>
              <a:off x="1403799" y="1508082"/>
              <a:ext cx="86443" cy="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1080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186" name="Freeform 17"/>
            <p:cNvGrpSpPr/>
            <p:nvPr/>
          </p:nvGrpSpPr>
          <p:grpSpPr>
            <a:xfrm>
              <a:off x="1403799" y="1514507"/>
              <a:ext cx="269699" cy="12701"/>
              <a:chOff x="0" y="0"/>
              <a:chExt cx="269698" cy="12700"/>
            </a:xfrm>
          </p:grpSpPr>
          <p:sp>
            <p:nvSpPr>
              <p:cNvPr id="184" name="Line"/>
              <p:cNvSpPr/>
              <p:nvPr/>
            </p:nvSpPr>
            <p:spPr>
              <a:xfrm>
                <a:off x="0" y="12700"/>
                <a:ext cx="269698" cy="1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5" name="Line"/>
              <p:cNvSpPr/>
              <p:nvPr/>
            </p:nvSpPr>
            <p:spPr>
              <a:xfrm flipH="1" flipV="1">
                <a:off x="0" y="0"/>
                <a:ext cx="269699" cy="12701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87" name="Freeform 18"/>
            <p:cNvSpPr/>
            <p:nvPr/>
          </p:nvSpPr>
          <p:spPr>
            <a:xfrm>
              <a:off x="1587054" y="1508082"/>
              <a:ext cx="86443" cy="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0800"/>
                  </a:lnTo>
                  <a:lnTo>
                    <a:pt x="0" y="21600"/>
                  </a:lnTo>
                </a:path>
              </a:pathLst>
            </a:cu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190" name="Freeform 19"/>
            <p:cNvGrpSpPr/>
            <p:nvPr/>
          </p:nvGrpSpPr>
          <p:grpSpPr>
            <a:xfrm>
              <a:off x="376882" y="1091446"/>
              <a:ext cx="215529" cy="290966"/>
              <a:chOff x="0" y="0"/>
              <a:chExt cx="215528" cy="290965"/>
            </a:xfrm>
          </p:grpSpPr>
          <p:sp>
            <p:nvSpPr>
              <p:cNvPr id="188" name="Line"/>
              <p:cNvSpPr/>
              <p:nvPr/>
            </p:nvSpPr>
            <p:spPr>
              <a:xfrm flipH="1">
                <a:off x="0" y="-1"/>
                <a:ext cx="215529" cy="290965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9" name="Line"/>
              <p:cNvSpPr/>
              <p:nvPr/>
            </p:nvSpPr>
            <p:spPr>
              <a:xfrm flipV="1">
                <a:off x="0" y="-1"/>
                <a:ext cx="215529" cy="290966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91" name="Freeform 20"/>
            <p:cNvSpPr/>
            <p:nvPr/>
          </p:nvSpPr>
          <p:spPr>
            <a:xfrm>
              <a:off x="376882" y="1305912"/>
              <a:ext cx="65697" cy="7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557"/>
                  </a:moveTo>
                  <a:lnTo>
                    <a:pt x="0" y="21600"/>
                  </a:lnTo>
                  <a:lnTo>
                    <a:pt x="9853" y="0"/>
                  </a:lnTo>
                </a:path>
              </a:pathLst>
            </a:cu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194" name="Freeform 21"/>
            <p:cNvGrpSpPr/>
            <p:nvPr/>
          </p:nvGrpSpPr>
          <p:grpSpPr>
            <a:xfrm>
              <a:off x="1120251" y="1091447"/>
              <a:ext cx="25401" cy="290965"/>
              <a:chOff x="0" y="0"/>
              <a:chExt cx="25400" cy="290964"/>
            </a:xfrm>
          </p:grpSpPr>
          <p:sp>
            <p:nvSpPr>
              <p:cNvPr id="192" name="Line"/>
              <p:cNvSpPr/>
              <p:nvPr/>
            </p:nvSpPr>
            <p:spPr>
              <a:xfrm flipH="1">
                <a:off x="0" y="-1"/>
                <a:ext cx="25401" cy="290966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3" name="Line"/>
              <p:cNvSpPr/>
              <p:nvPr/>
            </p:nvSpPr>
            <p:spPr>
              <a:xfrm flipV="1">
                <a:off x="0" y="0"/>
                <a:ext cx="25401" cy="290965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95" name="Freeform 22"/>
            <p:cNvSpPr/>
            <p:nvPr/>
          </p:nvSpPr>
          <p:spPr>
            <a:xfrm>
              <a:off x="1113358" y="1305912"/>
              <a:ext cx="41494" cy="7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800" y="2160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6" name="Freeform 23"/>
            <p:cNvSpPr/>
            <p:nvPr/>
          </p:nvSpPr>
          <p:spPr>
            <a:xfrm>
              <a:off x="2321225" y="1382409"/>
              <a:ext cx="540546" cy="337408"/>
            </a:xfrm>
            <a:prstGeom prst="rect">
              <a:avLst/>
            </a:pr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7" name="Freeform 24"/>
            <p:cNvSpPr/>
            <p:nvPr/>
          </p:nvSpPr>
          <p:spPr>
            <a:xfrm>
              <a:off x="2052682" y="1508082"/>
              <a:ext cx="85290" cy="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1080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200" name="Freeform 25"/>
            <p:cNvGrpSpPr/>
            <p:nvPr/>
          </p:nvGrpSpPr>
          <p:grpSpPr>
            <a:xfrm>
              <a:off x="2052682" y="1514507"/>
              <a:ext cx="268545" cy="12701"/>
              <a:chOff x="0" y="0"/>
              <a:chExt cx="268544" cy="12700"/>
            </a:xfrm>
          </p:grpSpPr>
          <p:sp>
            <p:nvSpPr>
              <p:cNvPr id="198" name="Line"/>
              <p:cNvSpPr/>
              <p:nvPr/>
            </p:nvSpPr>
            <p:spPr>
              <a:xfrm>
                <a:off x="0" y="12700"/>
                <a:ext cx="268544" cy="1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9" name="Line"/>
              <p:cNvSpPr/>
              <p:nvPr/>
            </p:nvSpPr>
            <p:spPr>
              <a:xfrm flipH="1" flipV="1">
                <a:off x="0" y="-1"/>
                <a:ext cx="268545" cy="12702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01" name="Freeform 26"/>
            <p:cNvSpPr/>
            <p:nvPr/>
          </p:nvSpPr>
          <p:spPr>
            <a:xfrm>
              <a:off x="2235937" y="1508082"/>
              <a:ext cx="85290" cy="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0800"/>
                  </a:lnTo>
                  <a:lnTo>
                    <a:pt x="0" y="21600"/>
                  </a:lnTo>
                </a:path>
              </a:pathLst>
            </a:cu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204" name="Freeform 27"/>
            <p:cNvGrpSpPr/>
            <p:nvPr/>
          </p:nvGrpSpPr>
          <p:grpSpPr>
            <a:xfrm>
              <a:off x="2375395" y="1091446"/>
              <a:ext cx="217834" cy="290966"/>
              <a:chOff x="0" y="0"/>
              <a:chExt cx="217833" cy="290965"/>
            </a:xfrm>
          </p:grpSpPr>
          <p:sp>
            <p:nvSpPr>
              <p:cNvPr id="202" name="Line"/>
              <p:cNvSpPr/>
              <p:nvPr/>
            </p:nvSpPr>
            <p:spPr>
              <a:xfrm>
                <a:off x="0" y="-1"/>
                <a:ext cx="217834" cy="290965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3" name="Line"/>
              <p:cNvSpPr/>
              <p:nvPr/>
            </p:nvSpPr>
            <p:spPr>
              <a:xfrm flipH="1" flipV="1">
                <a:off x="0" y="-1"/>
                <a:ext cx="217834" cy="290966"/>
              </a:xfrm>
              <a:prstGeom prst="line">
                <a:avLst/>
              </a:prstGeom>
              <a:noFill/>
              <a:ln w="12700" cap="rnd">
                <a:solidFill>
                  <a:srgbClr val="FF82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05" name="Freeform 28"/>
            <p:cNvSpPr/>
            <p:nvPr/>
          </p:nvSpPr>
          <p:spPr>
            <a:xfrm>
              <a:off x="2526378" y="1305912"/>
              <a:ext cx="66850" cy="7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45" y="0"/>
                  </a:moveTo>
                  <a:lnTo>
                    <a:pt x="21600" y="21600"/>
                  </a:lnTo>
                  <a:lnTo>
                    <a:pt x="0" y="6557"/>
                  </a:lnTo>
                </a:path>
              </a:pathLst>
            </a:custGeom>
            <a:noFill/>
            <a:ln w="12700" cap="rnd">
              <a:solidFill>
                <a:srgbClr val="FF82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6" name="Rectangle 29"/>
            <p:cNvSpPr txBox="1"/>
            <p:nvPr/>
          </p:nvSpPr>
          <p:spPr>
            <a:xfrm>
              <a:off x="3065769" y="184412"/>
              <a:ext cx="1221321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Index Entries</a:t>
              </a:r>
            </a:p>
          </p:txBody>
        </p:sp>
        <p:sp>
          <p:nvSpPr>
            <p:cNvPr id="207" name="Rectangle 30"/>
            <p:cNvSpPr txBox="1"/>
            <p:nvPr/>
          </p:nvSpPr>
          <p:spPr>
            <a:xfrm>
              <a:off x="3065769" y="1296350"/>
              <a:ext cx="1122524" cy="2894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Leaf Entries</a:t>
              </a:r>
            </a:p>
          </p:txBody>
        </p:sp>
        <p:sp>
          <p:nvSpPr>
            <p:cNvPr id="208" name="Rectangle 31"/>
            <p:cNvSpPr txBox="1"/>
            <p:nvPr/>
          </p:nvSpPr>
          <p:spPr>
            <a:xfrm>
              <a:off x="3065769" y="1490324"/>
              <a:ext cx="1538114" cy="2894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("Sequence set")</a:t>
              </a:r>
            </a:p>
          </p:txBody>
        </p:sp>
        <p:sp>
          <p:nvSpPr>
            <p:cNvPr id="209" name="Rectangle 32"/>
            <p:cNvSpPr txBox="1"/>
            <p:nvPr/>
          </p:nvSpPr>
          <p:spPr>
            <a:xfrm>
              <a:off x="3065769" y="427563"/>
              <a:ext cx="1349896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(Direct search)</a:t>
              </a:r>
            </a:p>
          </p:txBody>
        </p:sp>
      </p:grpSp>
      <p:sp>
        <p:nvSpPr>
          <p:cNvPr id="211" name="Rectangle 34"/>
          <p:cNvSpPr txBox="1"/>
          <p:nvPr/>
        </p:nvSpPr>
        <p:spPr>
          <a:xfrm>
            <a:off x="266699" y="2895356"/>
            <a:ext cx="8382001" cy="3528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800">
                <a:solidFill>
                  <a:srgbClr val="000000"/>
                </a:solidFill>
              </a:defRPr>
            </a:pPr>
            <a:r>
              <a:t>Each node </a:t>
            </a:r>
            <a:r>
              <a:rPr>
                <a:solidFill>
                  <a:srgbClr val="404040"/>
                </a:solidFill>
              </a:rPr>
              <a:t>(except for root)</a:t>
            </a:r>
            <a:r>
              <a:t> contains n entries:    d/2 &lt;= n &lt;= d entries.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800">
                <a:solidFill>
                  <a:srgbClr val="000000"/>
                </a:solidFill>
              </a:defRPr>
            </a:pPr>
            <a:r>
              <a:t>“d” is called the </a:t>
            </a:r>
            <a:r>
              <a:rPr u="sng">
                <a:solidFill>
                  <a:srgbClr val="FF0000"/>
                </a:solidFill>
              </a:rPr>
              <a:t>order</a:t>
            </a:r>
            <a:r>
              <a:t> of the tree.  </a:t>
            </a:r>
          </a:p>
          <a:p>
            <a:pPr lvl="2" indent="914400">
              <a:lnSpc>
                <a:spcPct val="90000"/>
              </a:lnSpc>
              <a:spcBef>
                <a:spcPts val="600"/>
              </a:spcBef>
              <a:defRPr sz="2800">
                <a:solidFill>
                  <a:srgbClr val="000000"/>
                </a:solidFill>
              </a:defRPr>
            </a:pPr>
            <a:r>
              <a:t>(maintain 50% min occupancy)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pPr>
            <a:r>
              <a:t>Supports equality and range-searches efficiently.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pP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pPr>
            <a:r>
              <a:t>As in ISAM, all searches go from root to leaves, but structure is </a:t>
            </a:r>
            <a:r>
              <a:rPr u="sng"/>
              <a:t>dynamic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"/>
          <p:cNvSpPr txBox="1"/>
          <p:nvPr>
            <p:ph type="title"/>
          </p:nvPr>
        </p:nvSpPr>
        <p:spPr>
          <a:xfrm>
            <a:off x="304799" y="215900"/>
            <a:ext cx="8839201" cy="1066800"/>
          </a:xfrm>
          <a:prstGeom prst="rect">
            <a:avLst/>
          </a:prstGeom>
        </p:spPr>
        <p:txBody>
          <a:bodyPr/>
          <a:lstStyle/>
          <a:p>
            <a:pPr/>
            <a:r>
              <a:t>A Note on Terminology</a:t>
            </a:r>
          </a:p>
        </p:txBody>
      </p:sp>
      <p:sp>
        <p:nvSpPr>
          <p:cNvPr id="214" name="Rectangle 3"/>
          <p:cNvSpPr txBox="1"/>
          <p:nvPr>
            <p:ph type="body" idx="1"/>
          </p:nvPr>
        </p:nvSpPr>
        <p:spPr>
          <a:xfrm>
            <a:off x="571499" y="1524000"/>
            <a:ext cx="7772401" cy="4114800"/>
          </a:xfrm>
          <a:prstGeom prst="rect">
            <a:avLst/>
          </a:prstGeom>
        </p:spPr>
        <p:txBody>
          <a:bodyPr/>
          <a:lstStyle/>
          <a:p>
            <a:pPr marL="325755" indent="-325755" defTabSz="868680">
              <a:lnSpc>
                <a:spcPct val="80000"/>
              </a:lnSpc>
              <a:spcBef>
                <a:spcPts val="500"/>
              </a:spcBef>
              <a:defRPr sz="2375"/>
            </a:pPr>
            <a:r>
              <a:t>The “+” in B</a:t>
            </a:r>
            <a:r>
              <a:rPr baseline="29894"/>
              <a:t>+</a:t>
            </a:r>
            <a:r>
              <a:t>Tree indicates that it is a special kind of “B Tree” in which </a:t>
            </a:r>
            <a:r>
              <a:rPr>
                <a:solidFill>
                  <a:schemeClr val="accent2"/>
                </a:solidFill>
              </a:rPr>
              <a:t>all the data entries reside in leaf pages</a:t>
            </a:r>
            <a:r>
              <a:t>.</a:t>
            </a:r>
            <a:endParaRPr sz="2755"/>
          </a:p>
          <a:p>
            <a:pPr lvl="1" marL="705802" indent="-271462" defTabSz="868680">
              <a:lnSpc>
                <a:spcPct val="80000"/>
              </a:lnSpc>
              <a:spcBef>
                <a:spcPts val="500"/>
              </a:spcBef>
              <a:buClrTx/>
              <a:defRPr sz="2375"/>
            </a:pPr>
            <a:r>
              <a:t>In a vanilla “B Tree”, data entries are sprinkled throughout the tree.</a:t>
            </a:r>
            <a:endParaRPr b="1" sz="2660"/>
          </a:p>
          <a:p>
            <a:pPr marL="325754" indent="-325754" defTabSz="868680">
              <a:lnSpc>
                <a:spcPct val="80000"/>
              </a:lnSpc>
              <a:spcBef>
                <a:spcPts val="500"/>
              </a:spcBef>
              <a:defRPr sz="2660"/>
            </a:pPr>
          </a:p>
          <a:p>
            <a:pPr marL="325755" indent="-325755" defTabSz="868680">
              <a:lnSpc>
                <a:spcPct val="80000"/>
              </a:lnSpc>
              <a:spcBef>
                <a:spcPts val="500"/>
              </a:spcBef>
              <a:defRPr sz="2375"/>
            </a:pPr>
            <a:r>
              <a:t>B</a:t>
            </a:r>
            <a:r>
              <a:rPr baseline="29894"/>
              <a:t>+</a:t>
            </a:r>
            <a:r>
              <a:t>Trees are in many ways simpler to implement than B Trees. </a:t>
            </a:r>
            <a:endParaRPr sz="2755"/>
          </a:p>
          <a:p>
            <a:pPr lvl="1" marL="705802" indent="-271462" defTabSz="868680">
              <a:lnSpc>
                <a:spcPct val="80000"/>
              </a:lnSpc>
              <a:spcBef>
                <a:spcPts val="500"/>
              </a:spcBef>
              <a:buClrTx/>
              <a:defRPr sz="2375"/>
            </a:pPr>
            <a:r>
              <a:t>And since we have a large fanout, the upper levels comprise only a tiny fraction of the total storage space in the tree.</a:t>
            </a:r>
          </a:p>
          <a:p>
            <a:pPr lvl="1" marL="705802" indent="-271462" defTabSz="868680">
              <a:lnSpc>
                <a:spcPct val="80000"/>
              </a:lnSpc>
              <a:spcBef>
                <a:spcPts val="500"/>
              </a:spcBef>
              <a:buClrTx/>
              <a:defRPr sz="2375"/>
            </a:pPr>
          </a:p>
          <a:p>
            <a:pPr marL="271462" indent="-271462" defTabSz="868680">
              <a:lnSpc>
                <a:spcPct val="80000"/>
              </a:lnSpc>
              <a:spcBef>
                <a:spcPts val="500"/>
              </a:spcBef>
              <a:buClrTx/>
              <a:buChar char="–"/>
              <a:defRPr sz="2375"/>
            </a:pPr>
            <a:r>
              <a:t>B+Trees provide better support for range queries.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B+Tree Node Struc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B+Tree Node Structure</a:t>
            </a:r>
          </a:p>
        </p:txBody>
      </p:sp>
      <p:sp>
        <p:nvSpPr>
          <p:cNvPr id="217" name="private static final int ORDER = 5;         // tree fanout…"/>
          <p:cNvSpPr txBox="1"/>
          <p:nvPr>
            <p:ph type="body" idx="1"/>
          </p:nvPr>
        </p:nvSpPr>
        <p:spPr>
          <a:xfrm>
            <a:off x="457198" y="1176336"/>
            <a:ext cx="8001002" cy="5171433"/>
          </a:xfrm>
          <a:prstGeom prst="rect">
            <a:avLst/>
          </a:prstGeom>
        </p:spPr>
        <p:txBody>
          <a:bodyPr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private static final int ORDER = 5;         // tree fanout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private static final int MAX = ORDER - 1;   // max keys per node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private class Node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{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boolean   isLeaf;         // whether the node is a leaf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int       nKeys;          // number of active keys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K []      key;            // array of keys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Object [] ref;            // array of references/pointers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Node (boolean _isLeaf)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{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isLeaf = _isLeaf;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nKeys  = 0;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key    = (K []) Array.newInstance (classK, MAX);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if (isLeaf) ref = new Object [ORDER];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else  ref = (Node []) Array.newInstance (Node.class, ORDER);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} // constructor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ectangle 5"/>
          <p:cNvSpPr txBox="1"/>
          <p:nvPr>
            <p:ph type="body" idx="1"/>
          </p:nvPr>
        </p:nvSpPr>
        <p:spPr>
          <a:xfrm>
            <a:off x="673100" y="1612900"/>
            <a:ext cx="7772400" cy="4114800"/>
          </a:xfrm>
          <a:prstGeom prst="rect">
            <a:avLst/>
          </a:prstGeom>
        </p:spPr>
        <p:txBody>
          <a:bodyPr/>
          <a:lstStyle>
            <a:lvl1pPr algn="ctr">
              <a:buSzTx/>
              <a:buNone/>
            </a:lvl1pPr>
          </a:lstStyle>
          <a:p>
            <a:pPr/>
            <a:r>
              <a:t>Root</a:t>
            </a:r>
          </a:p>
        </p:txBody>
      </p:sp>
      <p:sp>
        <p:nvSpPr>
          <p:cNvPr id="220" name="Rectangle 6"/>
          <p:cNvSpPr txBox="1"/>
          <p:nvPr/>
        </p:nvSpPr>
        <p:spPr>
          <a:xfrm>
            <a:off x="251961" y="514209"/>
            <a:ext cx="8208277" cy="609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>
              <a:defRPr sz="3600" u="sng"/>
            </a:pPr>
            <a:r>
              <a:t>B+Tree Example</a:t>
            </a:r>
            <a:r>
              <a:rPr u="none"/>
              <a:t>	ORDER = 4, MAX = 3</a:t>
            </a:r>
          </a:p>
        </p:txBody>
      </p:sp>
      <p:grpSp>
        <p:nvGrpSpPr>
          <p:cNvPr id="223" name="Rectangle 7"/>
          <p:cNvGrpSpPr/>
          <p:nvPr/>
        </p:nvGrpSpPr>
        <p:grpSpPr>
          <a:xfrm>
            <a:off x="3911599" y="2263823"/>
            <a:ext cx="1211266" cy="612685"/>
            <a:chOff x="0" y="4"/>
            <a:chExt cx="1211265" cy="612683"/>
          </a:xfrm>
        </p:grpSpPr>
        <p:sp>
          <p:nvSpPr>
            <p:cNvPr id="221" name="Rectangle"/>
            <p:cNvSpPr/>
            <p:nvPr/>
          </p:nvSpPr>
          <p:spPr>
            <a:xfrm rot="16200000">
              <a:off x="324643" y="-299289"/>
              <a:ext cx="561978" cy="1211266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22" name="100"/>
            <p:cNvSpPr txBox="1"/>
            <p:nvPr/>
          </p:nvSpPr>
          <p:spPr>
            <a:xfrm rot="16200000">
              <a:off x="299288" y="87813"/>
              <a:ext cx="612685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100</a:t>
              </a:r>
            </a:p>
          </p:txBody>
        </p:sp>
      </p:grpSp>
      <p:grpSp>
        <p:nvGrpSpPr>
          <p:cNvPr id="226" name="Rectangle 8"/>
          <p:cNvGrpSpPr/>
          <p:nvPr/>
        </p:nvGrpSpPr>
        <p:grpSpPr>
          <a:xfrm>
            <a:off x="6127747" y="3109067"/>
            <a:ext cx="1427167" cy="725596"/>
            <a:chOff x="-1" y="3"/>
            <a:chExt cx="1427165" cy="725594"/>
          </a:xfrm>
        </p:grpSpPr>
        <p:sp>
          <p:nvSpPr>
            <p:cNvPr id="224" name="Rectangle"/>
            <p:cNvSpPr/>
            <p:nvPr/>
          </p:nvSpPr>
          <p:spPr>
            <a:xfrm rot="16200000">
              <a:off x="432593" y="-350784"/>
              <a:ext cx="561977" cy="1427167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25" name="120…"/>
            <p:cNvSpPr txBox="1"/>
            <p:nvPr/>
          </p:nvSpPr>
          <p:spPr>
            <a:xfrm rot="16200000">
              <a:off x="350782" y="-211333"/>
              <a:ext cx="725596" cy="11482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120</a:t>
              </a:r>
              <a:endParaRPr sz="3200"/>
            </a:p>
            <a:p>
              <a:pPr algn="ctr">
                <a:defRPr sz="2400"/>
              </a:pPr>
              <a:r>
                <a:t>150</a:t>
              </a:r>
              <a:endParaRPr sz="3200"/>
            </a:p>
            <a:p>
              <a:pPr algn="ctr">
                <a:defRPr sz="2400"/>
              </a:pPr>
              <a:r>
                <a:t>180</a:t>
              </a:r>
            </a:p>
          </p:txBody>
        </p:sp>
      </p:grpSp>
      <p:grpSp>
        <p:nvGrpSpPr>
          <p:cNvPr id="229" name="Rectangle 9"/>
          <p:cNvGrpSpPr/>
          <p:nvPr/>
        </p:nvGrpSpPr>
        <p:grpSpPr>
          <a:xfrm>
            <a:off x="1824036" y="3201987"/>
            <a:ext cx="1325565" cy="561978"/>
            <a:chOff x="0" y="0"/>
            <a:chExt cx="1325563" cy="561976"/>
          </a:xfrm>
        </p:grpSpPr>
        <p:sp>
          <p:nvSpPr>
            <p:cNvPr id="227" name="Rectangle"/>
            <p:cNvSpPr/>
            <p:nvPr/>
          </p:nvSpPr>
          <p:spPr>
            <a:xfrm rot="16200000">
              <a:off x="381793" y="-381794"/>
              <a:ext cx="561978" cy="1325564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28" name="30"/>
            <p:cNvSpPr txBox="1"/>
            <p:nvPr/>
          </p:nvSpPr>
          <p:spPr>
            <a:xfrm rot="16200000">
              <a:off x="441195" y="62456"/>
              <a:ext cx="443170" cy="4370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30</a:t>
              </a:r>
            </a:p>
          </p:txBody>
        </p:sp>
      </p:grpSp>
      <p:sp>
        <p:nvSpPr>
          <p:cNvPr id="230" name="Line 10"/>
          <p:cNvSpPr/>
          <p:nvPr/>
        </p:nvSpPr>
        <p:spPr>
          <a:xfrm flipH="1">
            <a:off x="3278187" y="2576513"/>
            <a:ext cx="865189" cy="547689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1" name="Line 11"/>
          <p:cNvSpPr/>
          <p:nvPr/>
        </p:nvSpPr>
        <p:spPr>
          <a:xfrm>
            <a:off x="4849812" y="2517774"/>
            <a:ext cx="1184277" cy="665165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34" name="Rectangle 18"/>
          <p:cNvGrpSpPr/>
          <p:nvPr/>
        </p:nvGrpSpPr>
        <p:grpSpPr>
          <a:xfrm>
            <a:off x="417511" y="4422774"/>
            <a:ext cx="1223965" cy="561978"/>
            <a:chOff x="0" y="0"/>
            <a:chExt cx="1223964" cy="561976"/>
          </a:xfrm>
        </p:grpSpPr>
        <p:sp>
          <p:nvSpPr>
            <p:cNvPr id="232" name="Rectangle"/>
            <p:cNvSpPr/>
            <p:nvPr/>
          </p:nvSpPr>
          <p:spPr>
            <a:xfrm rot="16200000">
              <a:off x="330992" y="-330995"/>
              <a:ext cx="561978" cy="1223966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33" name="3…"/>
            <p:cNvSpPr txBox="1"/>
            <p:nvPr/>
          </p:nvSpPr>
          <p:spPr>
            <a:xfrm rot="16200000">
              <a:off x="401706" y="-293144"/>
              <a:ext cx="420548" cy="11482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3</a:t>
              </a:r>
              <a:endParaRPr sz="3200"/>
            </a:p>
            <a:p>
              <a:pPr algn="ctr">
                <a:defRPr sz="2400"/>
              </a:pPr>
              <a:r>
                <a:t>5</a:t>
              </a:r>
              <a:endParaRPr sz="3200"/>
            </a:p>
            <a:p>
              <a:pPr algn="ctr">
                <a:defRPr sz="2400"/>
              </a:pPr>
              <a:r>
                <a:t>11</a:t>
              </a:r>
            </a:p>
          </p:txBody>
        </p:sp>
      </p:grpSp>
      <p:grpSp>
        <p:nvGrpSpPr>
          <p:cNvPr id="237" name="Rectangle 19"/>
          <p:cNvGrpSpPr/>
          <p:nvPr/>
        </p:nvGrpSpPr>
        <p:grpSpPr>
          <a:xfrm>
            <a:off x="1984373" y="4443412"/>
            <a:ext cx="1008067" cy="561978"/>
            <a:chOff x="-1" y="0"/>
            <a:chExt cx="1008065" cy="561976"/>
          </a:xfrm>
        </p:grpSpPr>
        <p:sp>
          <p:nvSpPr>
            <p:cNvPr id="235" name="Rectangle"/>
            <p:cNvSpPr/>
            <p:nvPr/>
          </p:nvSpPr>
          <p:spPr>
            <a:xfrm rot="16200000">
              <a:off x="223043" y="-223045"/>
              <a:ext cx="561978" cy="1008067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36" name="30…"/>
            <p:cNvSpPr txBox="1"/>
            <p:nvPr/>
          </p:nvSpPr>
          <p:spPr>
            <a:xfrm rot="16200000">
              <a:off x="225990" y="-115343"/>
              <a:ext cx="556080" cy="7926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30</a:t>
              </a:r>
              <a:endParaRPr sz="3200"/>
            </a:p>
            <a:p>
              <a:pPr algn="ctr">
                <a:defRPr sz="2400"/>
              </a:pPr>
              <a:r>
                <a:t>35</a:t>
              </a:r>
            </a:p>
          </p:txBody>
        </p:sp>
      </p:grpSp>
      <p:grpSp>
        <p:nvGrpSpPr>
          <p:cNvPr id="240" name="Rectangle 20"/>
          <p:cNvGrpSpPr/>
          <p:nvPr/>
        </p:nvGrpSpPr>
        <p:grpSpPr>
          <a:xfrm>
            <a:off x="3163633" y="4358432"/>
            <a:ext cx="1148268" cy="725596"/>
            <a:chOff x="0" y="5"/>
            <a:chExt cx="1148266" cy="725594"/>
          </a:xfrm>
        </p:grpSpPr>
        <p:sp>
          <p:nvSpPr>
            <p:cNvPr id="238" name="Rectangle"/>
            <p:cNvSpPr/>
            <p:nvPr/>
          </p:nvSpPr>
          <p:spPr>
            <a:xfrm rot="16200000">
              <a:off x="293146" y="-184095"/>
              <a:ext cx="561978" cy="109379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39" name="100…"/>
            <p:cNvSpPr txBox="1"/>
            <p:nvPr/>
          </p:nvSpPr>
          <p:spPr>
            <a:xfrm rot="16200000">
              <a:off x="211335" y="-211331"/>
              <a:ext cx="725596" cy="11482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100</a:t>
              </a:r>
              <a:endParaRPr sz="3200"/>
            </a:p>
            <a:p>
              <a:pPr algn="ctr">
                <a:defRPr sz="2400"/>
              </a:pPr>
              <a:r>
                <a:t>101</a:t>
              </a:r>
              <a:endParaRPr sz="3200"/>
            </a:p>
            <a:p>
              <a:pPr algn="ctr">
                <a:defRPr sz="2400"/>
              </a:pPr>
              <a:r>
                <a:t>110</a:t>
              </a:r>
            </a:p>
          </p:txBody>
        </p:sp>
      </p:grpSp>
      <p:grpSp>
        <p:nvGrpSpPr>
          <p:cNvPr id="243" name="Rectangle 21"/>
          <p:cNvGrpSpPr/>
          <p:nvPr/>
        </p:nvGrpSpPr>
        <p:grpSpPr>
          <a:xfrm>
            <a:off x="4614861" y="4353667"/>
            <a:ext cx="1209678" cy="725596"/>
            <a:chOff x="0" y="3"/>
            <a:chExt cx="1209677" cy="725594"/>
          </a:xfrm>
        </p:grpSpPr>
        <p:sp>
          <p:nvSpPr>
            <p:cNvPr id="241" name="Rectangle"/>
            <p:cNvSpPr/>
            <p:nvPr/>
          </p:nvSpPr>
          <p:spPr>
            <a:xfrm rot="16200000">
              <a:off x="323850" y="-242039"/>
              <a:ext cx="561976" cy="1209678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42" name="120…"/>
            <p:cNvSpPr txBox="1"/>
            <p:nvPr/>
          </p:nvSpPr>
          <p:spPr>
            <a:xfrm rot="16200000">
              <a:off x="242038" y="-33533"/>
              <a:ext cx="725596" cy="7926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120</a:t>
              </a:r>
              <a:endParaRPr sz="3200"/>
            </a:p>
            <a:p>
              <a:pPr algn="ctr">
                <a:defRPr sz="2400"/>
              </a:pPr>
              <a:r>
                <a:t>130</a:t>
              </a:r>
            </a:p>
          </p:txBody>
        </p:sp>
      </p:grpSp>
      <p:grpSp>
        <p:nvGrpSpPr>
          <p:cNvPr id="246" name="Rectangle 22"/>
          <p:cNvGrpSpPr/>
          <p:nvPr/>
        </p:nvGrpSpPr>
        <p:grpSpPr>
          <a:xfrm>
            <a:off x="6037008" y="4360019"/>
            <a:ext cx="1148268" cy="725596"/>
            <a:chOff x="0" y="5"/>
            <a:chExt cx="1148266" cy="725594"/>
          </a:xfrm>
        </p:grpSpPr>
        <p:sp>
          <p:nvSpPr>
            <p:cNvPr id="244" name="Rectangle"/>
            <p:cNvSpPr/>
            <p:nvPr/>
          </p:nvSpPr>
          <p:spPr>
            <a:xfrm rot="16200000">
              <a:off x="293146" y="-155520"/>
              <a:ext cx="561978" cy="103664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45" name="150…"/>
            <p:cNvSpPr txBox="1"/>
            <p:nvPr/>
          </p:nvSpPr>
          <p:spPr>
            <a:xfrm rot="16200000">
              <a:off x="211335" y="-211331"/>
              <a:ext cx="725596" cy="11482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150</a:t>
              </a:r>
              <a:endParaRPr sz="3200"/>
            </a:p>
            <a:p>
              <a:pPr algn="ctr">
                <a:defRPr sz="2400"/>
              </a:pPr>
              <a:r>
                <a:t>156</a:t>
              </a:r>
              <a:endParaRPr sz="3200"/>
            </a:p>
            <a:p>
              <a:pPr algn="ctr">
                <a:defRPr sz="2400"/>
              </a:pPr>
              <a:r>
                <a:t>179</a:t>
              </a:r>
            </a:p>
          </p:txBody>
        </p:sp>
      </p:grpSp>
      <p:grpSp>
        <p:nvGrpSpPr>
          <p:cNvPr id="249" name="Rectangle 23"/>
          <p:cNvGrpSpPr/>
          <p:nvPr/>
        </p:nvGrpSpPr>
        <p:grpSpPr>
          <a:xfrm>
            <a:off x="7327898" y="4352082"/>
            <a:ext cx="1181103" cy="725596"/>
            <a:chOff x="0" y="5"/>
            <a:chExt cx="1181102" cy="725594"/>
          </a:xfrm>
        </p:grpSpPr>
        <p:sp>
          <p:nvSpPr>
            <p:cNvPr id="247" name="Rectangle"/>
            <p:cNvSpPr/>
            <p:nvPr/>
          </p:nvSpPr>
          <p:spPr>
            <a:xfrm rot="16200000">
              <a:off x="309561" y="-227752"/>
              <a:ext cx="561978" cy="1181103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48" name="180…"/>
            <p:cNvSpPr txBox="1"/>
            <p:nvPr/>
          </p:nvSpPr>
          <p:spPr>
            <a:xfrm rot="16200000">
              <a:off x="227751" y="-33531"/>
              <a:ext cx="725595" cy="792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180</a:t>
              </a:r>
              <a:endParaRPr sz="3200"/>
            </a:p>
            <a:p>
              <a:pPr algn="ctr">
                <a:defRPr sz="2400"/>
              </a:pPr>
              <a:r>
                <a:t>200</a:t>
              </a:r>
            </a:p>
          </p:txBody>
        </p:sp>
      </p:grpSp>
      <p:sp>
        <p:nvSpPr>
          <p:cNvPr id="250" name="Line 24"/>
          <p:cNvSpPr/>
          <p:nvPr/>
        </p:nvSpPr>
        <p:spPr>
          <a:xfrm flipH="1">
            <a:off x="1387474" y="3543298"/>
            <a:ext cx="779466" cy="808040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1" name="Line 25"/>
          <p:cNvSpPr/>
          <p:nvPr/>
        </p:nvSpPr>
        <p:spPr>
          <a:xfrm flipH="1">
            <a:off x="2454274" y="3529012"/>
            <a:ext cx="274641" cy="879477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2" name="Line 26"/>
          <p:cNvSpPr/>
          <p:nvPr/>
        </p:nvSpPr>
        <p:spPr>
          <a:xfrm flipH="1">
            <a:off x="4229098" y="3384548"/>
            <a:ext cx="2035177" cy="95250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3" name="Line 27"/>
          <p:cNvSpPr/>
          <p:nvPr/>
        </p:nvSpPr>
        <p:spPr>
          <a:xfrm flipH="1">
            <a:off x="5484812" y="3441700"/>
            <a:ext cx="1169989" cy="881064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4" name="Line 28"/>
          <p:cNvSpPr/>
          <p:nvPr/>
        </p:nvSpPr>
        <p:spPr>
          <a:xfrm flipH="1">
            <a:off x="6783388" y="3484562"/>
            <a:ext cx="260352" cy="86995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5" name="Line 29"/>
          <p:cNvSpPr/>
          <p:nvPr/>
        </p:nvSpPr>
        <p:spPr>
          <a:xfrm>
            <a:off x="7375524" y="3455987"/>
            <a:ext cx="274640" cy="923927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6" name="Line 30"/>
          <p:cNvSpPr/>
          <p:nvPr/>
        </p:nvSpPr>
        <p:spPr>
          <a:xfrm flipH="1">
            <a:off x="622298" y="4870450"/>
            <a:ext cx="2" cy="490538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7" name="Line 31"/>
          <p:cNvSpPr/>
          <p:nvPr/>
        </p:nvSpPr>
        <p:spPr>
          <a:xfrm>
            <a:off x="1035050" y="4878387"/>
            <a:ext cx="0" cy="490539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8" name="Line 32"/>
          <p:cNvSpPr/>
          <p:nvPr/>
        </p:nvSpPr>
        <p:spPr>
          <a:xfrm>
            <a:off x="1395412" y="4906962"/>
            <a:ext cx="2" cy="490539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9" name="Line 33"/>
          <p:cNvSpPr/>
          <p:nvPr/>
        </p:nvSpPr>
        <p:spPr>
          <a:xfrm>
            <a:off x="2260600" y="4935537"/>
            <a:ext cx="0" cy="490539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0" name="Line 34"/>
          <p:cNvSpPr/>
          <p:nvPr/>
        </p:nvSpPr>
        <p:spPr>
          <a:xfrm>
            <a:off x="3386137" y="4965700"/>
            <a:ext cx="2" cy="490538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1" name="Line 35"/>
          <p:cNvSpPr/>
          <p:nvPr/>
        </p:nvSpPr>
        <p:spPr>
          <a:xfrm>
            <a:off x="2687638" y="4929187"/>
            <a:ext cx="2" cy="490539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2" name="Line 36"/>
          <p:cNvSpPr/>
          <p:nvPr/>
        </p:nvSpPr>
        <p:spPr>
          <a:xfrm>
            <a:off x="3740150" y="4973637"/>
            <a:ext cx="0" cy="490539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3" name="Line 37"/>
          <p:cNvSpPr/>
          <p:nvPr/>
        </p:nvSpPr>
        <p:spPr>
          <a:xfrm>
            <a:off x="4065587" y="4967287"/>
            <a:ext cx="2" cy="490539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4" name="Line 38"/>
          <p:cNvSpPr/>
          <p:nvPr/>
        </p:nvSpPr>
        <p:spPr>
          <a:xfrm>
            <a:off x="5003800" y="4967287"/>
            <a:ext cx="0" cy="490539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5" name="Line 39"/>
          <p:cNvSpPr/>
          <p:nvPr/>
        </p:nvSpPr>
        <p:spPr>
          <a:xfrm>
            <a:off x="5387975" y="4975225"/>
            <a:ext cx="0" cy="490538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6" name="Line 40"/>
          <p:cNvSpPr/>
          <p:nvPr/>
        </p:nvSpPr>
        <p:spPr>
          <a:xfrm>
            <a:off x="6232525" y="5011737"/>
            <a:ext cx="0" cy="490539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7" name="Line 41"/>
          <p:cNvSpPr/>
          <p:nvPr/>
        </p:nvSpPr>
        <p:spPr>
          <a:xfrm>
            <a:off x="6615113" y="5019675"/>
            <a:ext cx="2" cy="490538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8" name="Line 42"/>
          <p:cNvSpPr/>
          <p:nvPr/>
        </p:nvSpPr>
        <p:spPr>
          <a:xfrm>
            <a:off x="6985000" y="5029200"/>
            <a:ext cx="0" cy="490538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9" name="Line 43"/>
          <p:cNvSpPr/>
          <p:nvPr/>
        </p:nvSpPr>
        <p:spPr>
          <a:xfrm>
            <a:off x="7729538" y="4949825"/>
            <a:ext cx="2" cy="490538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0" name="Line 44"/>
          <p:cNvSpPr/>
          <p:nvPr/>
        </p:nvSpPr>
        <p:spPr>
          <a:xfrm>
            <a:off x="8069263" y="4943475"/>
            <a:ext cx="2" cy="490538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86968">
              <a:defRPr sz="3492" u="sng"/>
            </a:pPr>
            <a:r>
              <a:t>Sample non-leaf:</a:t>
            </a:r>
            <a:r>
              <a:rPr u="none"/>
              <a:t> divider key = smallest right</a:t>
            </a:r>
          </a:p>
        </p:txBody>
      </p:sp>
      <p:sp>
        <p:nvSpPr>
          <p:cNvPr id="273" name="Rectangle 3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</a:p>
          <a:p>
            <a:pPr>
              <a:buSzTx/>
              <a:buNone/>
            </a:pPr>
          </a:p>
          <a:p>
            <a:pPr>
              <a:buSzTx/>
              <a:buNone/>
            </a:pPr>
          </a:p>
          <a:p>
            <a:pPr>
              <a:buSzTx/>
              <a:buNone/>
            </a:pP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to keys		to keys			to keys  	to keys</a:t>
            </a:r>
          </a:p>
          <a:p>
            <a:pPr>
              <a:buSzTx/>
              <a:buNone/>
              <a:defRPr sz="2400"/>
            </a:pPr>
            <a:r>
              <a:t>&lt; 57		57</a:t>
            </a:r>
            <a:r>
              <a:rPr sz="2800"/>
              <a:t>≤</a:t>
            </a:r>
            <a:r>
              <a:t> k&lt;81		81</a:t>
            </a:r>
            <a:r>
              <a:rPr sz="3200"/>
              <a:t>≤</a:t>
            </a:r>
            <a:r>
              <a:t>k&lt;95	 </a:t>
            </a:r>
            <a:r>
              <a:rPr sz="3200"/>
              <a:t>≥</a:t>
            </a:r>
            <a:r>
              <a:t>95</a:t>
            </a:r>
          </a:p>
        </p:txBody>
      </p:sp>
      <p:grpSp>
        <p:nvGrpSpPr>
          <p:cNvPr id="276" name="Rectangle 5"/>
          <p:cNvGrpSpPr/>
          <p:nvPr/>
        </p:nvGrpSpPr>
        <p:grpSpPr>
          <a:xfrm>
            <a:off x="3211512" y="2185987"/>
            <a:ext cx="2238378" cy="1443040"/>
            <a:chOff x="0" y="0"/>
            <a:chExt cx="2238376" cy="1443039"/>
          </a:xfrm>
        </p:grpSpPr>
        <p:sp>
          <p:nvSpPr>
            <p:cNvPr id="274" name="Rectangle"/>
            <p:cNvSpPr/>
            <p:nvPr/>
          </p:nvSpPr>
          <p:spPr>
            <a:xfrm rot="16200000">
              <a:off x="397668" y="-397669"/>
              <a:ext cx="1443040" cy="2238378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75" name="57…"/>
            <p:cNvSpPr txBox="1"/>
            <p:nvPr/>
          </p:nvSpPr>
          <p:spPr>
            <a:xfrm rot="16200000">
              <a:off x="841146" y="-208213"/>
              <a:ext cx="556080" cy="18594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57</a:t>
              </a:r>
              <a:endParaRPr sz="3200"/>
            </a:p>
            <a:p>
              <a:pPr algn="ctr">
                <a:defRPr sz="2400"/>
              </a:pPr>
            </a:p>
            <a:p>
              <a:pPr algn="ctr">
                <a:defRPr sz="2400"/>
              </a:pPr>
              <a:r>
                <a:t>81</a:t>
              </a:r>
              <a:endParaRPr sz="3200"/>
            </a:p>
            <a:p>
              <a:pPr algn="ctr">
                <a:defRPr sz="2400"/>
              </a:pPr>
            </a:p>
            <a:p>
              <a:pPr algn="ctr">
                <a:defRPr sz="2400"/>
              </a:pPr>
              <a:r>
                <a:t>95</a:t>
              </a:r>
            </a:p>
          </p:txBody>
        </p:sp>
      </p:grpSp>
      <p:sp>
        <p:nvSpPr>
          <p:cNvPr id="277" name="Line 6"/>
          <p:cNvSpPr/>
          <p:nvPr/>
        </p:nvSpPr>
        <p:spPr>
          <a:xfrm flipH="1">
            <a:off x="4862512" y="1595437"/>
            <a:ext cx="314327" cy="525464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8" name="Line 7"/>
          <p:cNvSpPr/>
          <p:nvPr/>
        </p:nvSpPr>
        <p:spPr>
          <a:xfrm flipH="1">
            <a:off x="1831973" y="2900363"/>
            <a:ext cx="1544641" cy="1414464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9" name="Line 8"/>
          <p:cNvSpPr/>
          <p:nvPr/>
        </p:nvSpPr>
        <p:spPr>
          <a:xfrm flipH="1">
            <a:off x="3246438" y="2930524"/>
            <a:ext cx="606427" cy="132715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0" name="Line 9"/>
          <p:cNvSpPr/>
          <p:nvPr/>
        </p:nvSpPr>
        <p:spPr>
          <a:xfrm>
            <a:off x="4618037" y="2900363"/>
            <a:ext cx="1038227" cy="147320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1" name="Line 10"/>
          <p:cNvSpPr/>
          <p:nvPr/>
        </p:nvSpPr>
        <p:spPr>
          <a:xfrm>
            <a:off x="5310187" y="2900363"/>
            <a:ext cx="2179639" cy="1357314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ectangle 2"/>
          <p:cNvSpPr txBox="1"/>
          <p:nvPr>
            <p:ph type="title"/>
          </p:nvPr>
        </p:nvSpPr>
        <p:spPr>
          <a:xfrm>
            <a:off x="609600" y="4445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600" u="sng"/>
            </a:lvl1pPr>
          </a:lstStyle>
          <a:p>
            <a:pPr/>
            <a:r>
              <a:t>Sample leaf node:</a:t>
            </a:r>
          </a:p>
        </p:txBody>
      </p:sp>
      <p:sp>
        <p:nvSpPr>
          <p:cNvPr id="284" name="Rectangle 3"/>
          <p:cNvSpPr txBox="1"/>
          <p:nvPr>
            <p:ph type="body" idx="1"/>
          </p:nvPr>
        </p:nvSpPr>
        <p:spPr>
          <a:xfrm>
            <a:off x="711200" y="16637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SzTx/>
              <a:buNone/>
              <a:defRPr sz="2400"/>
            </a:pPr>
            <a:r>
              <a:t>					From non-leaf node</a:t>
            </a:r>
          </a:p>
          <a:p>
            <a:pPr>
              <a:buSzTx/>
              <a:buNone/>
              <a:defRPr sz="2400"/>
            </a:pP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						to next leaf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						in sequence</a:t>
            </a:r>
          </a:p>
        </p:txBody>
      </p:sp>
      <p:grpSp>
        <p:nvGrpSpPr>
          <p:cNvPr id="287" name="Rectangle 5"/>
          <p:cNvGrpSpPr/>
          <p:nvPr/>
        </p:nvGrpSpPr>
        <p:grpSpPr>
          <a:xfrm>
            <a:off x="3395662" y="2589211"/>
            <a:ext cx="2238378" cy="1227141"/>
            <a:chOff x="0" y="0"/>
            <a:chExt cx="2238376" cy="1227140"/>
          </a:xfrm>
        </p:grpSpPr>
        <p:sp>
          <p:nvSpPr>
            <p:cNvPr id="285" name="Rectangle"/>
            <p:cNvSpPr/>
            <p:nvPr/>
          </p:nvSpPr>
          <p:spPr>
            <a:xfrm rot="16200000">
              <a:off x="505617" y="-505619"/>
              <a:ext cx="1227141" cy="2238377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86" name="57…"/>
            <p:cNvSpPr txBox="1"/>
            <p:nvPr/>
          </p:nvSpPr>
          <p:spPr>
            <a:xfrm rot="16200000">
              <a:off x="841146" y="-316163"/>
              <a:ext cx="556080" cy="18594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57</a:t>
              </a:r>
              <a:endParaRPr sz="3200"/>
            </a:p>
            <a:p>
              <a:pPr algn="ctr">
                <a:defRPr sz="2400"/>
              </a:pPr>
            </a:p>
            <a:p>
              <a:pPr algn="ctr">
                <a:defRPr sz="2400"/>
              </a:pPr>
              <a:r>
                <a:t>81</a:t>
              </a:r>
              <a:endParaRPr sz="3200"/>
            </a:p>
            <a:p>
              <a:pPr algn="ctr">
                <a:defRPr sz="2400"/>
              </a:pPr>
            </a:p>
            <a:p>
              <a:pPr algn="ctr">
                <a:defRPr sz="2400"/>
              </a:pPr>
              <a:r>
                <a:t>95</a:t>
              </a:r>
            </a:p>
          </p:txBody>
        </p:sp>
      </p:grpSp>
      <p:sp>
        <p:nvSpPr>
          <p:cNvPr id="288" name="Line 6"/>
          <p:cNvSpPr/>
          <p:nvPr/>
        </p:nvSpPr>
        <p:spPr>
          <a:xfrm flipH="1">
            <a:off x="4470398" y="2106613"/>
            <a:ext cx="158752" cy="392114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9" name="Line 7"/>
          <p:cNvSpPr/>
          <p:nvPr/>
        </p:nvSpPr>
        <p:spPr>
          <a:xfrm flipV="1">
            <a:off x="5494337" y="2800349"/>
            <a:ext cx="592139" cy="14290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0" name="Text Box 8"/>
          <p:cNvSpPr txBox="1"/>
          <p:nvPr/>
        </p:nvSpPr>
        <p:spPr>
          <a:xfrm rot="16200000">
            <a:off x="3759903" y="3785164"/>
            <a:ext cx="1487670" cy="2302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>
              <a:spcBef>
                <a:spcPts val="1200"/>
              </a:spcBef>
              <a:defRPr sz="2000"/>
            </a:pPr>
            <a:r>
              <a:t>To record </a:t>
            </a:r>
            <a:endParaRPr sz="3200"/>
          </a:p>
          <a:p>
            <a:pPr algn="ctr">
              <a:lnSpc>
                <a:spcPct val="20000"/>
              </a:lnSpc>
              <a:spcBef>
                <a:spcPts val="1200"/>
              </a:spcBef>
              <a:defRPr sz="2000"/>
            </a:pPr>
            <a:r>
              <a:t>with key 57</a:t>
            </a:r>
            <a:endParaRPr sz="3200"/>
          </a:p>
          <a:p>
            <a:pPr algn="ctr">
              <a:lnSpc>
                <a:spcPct val="20000"/>
              </a:lnSpc>
              <a:spcBef>
                <a:spcPts val="1900"/>
              </a:spcBef>
              <a:defRPr sz="2000"/>
            </a:pPr>
          </a:p>
          <a:p>
            <a:pPr algn="ctr">
              <a:lnSpc>
                <a:spcPct val="20000"/>
              </a:lnSpc>
              <a:spcBef>
                <a:spcPts val="1200"/>
              </a:spcBef>
              <a:defRPr sz="2000"/>
            </a:pPr>
            <a:r>
              <a:t>To record </a:t>
            </a:r>
            <a:endParaRPr sz="3200"/>
          </a:p>
          <a:p>
            <a:pPr algn="ctr">
              <a:lnSpc>
                <a:spcPct val="20000"/>
              </a:lnSpc>
              <a:spcBef>
                <a:spcPts val="1200"/>
              </a:spcBef>
              <a:defRPr sz="2000"/>
            </a:pPr>
            <a:r>
              <a:t>with key 81</a:t>
            </a:r>
            <a:endParaRPr sz="3200"/>
          </a:p>
          <a:p>
            <a:pPr algn="ctr">
              <a:lnSpc>
                <a:spcPct val="20000"/>
              </a:lnSpc>
              <a:spcBef>
                <a:spcPts val="1900"/>
              </a:spcBef>
              <a:defRPr sz="2000"/>
            </a:pPr>
          </a:p>
          <a:p>
            <a:pPr algn="ctr">
              <a:lnSpc>
                <a:spcPct val="20000"/>
              </a:lnSpc>
              <a:spcBef>
                <a:spcPts val="1200"/>
              </a:spcBef>
              <a:defRPr sz="2000"/>
            </a:pPr>
            <a:r>
              <a:t>To record </a:t>
            </a:r>
            <a:endParaRPr sz="3200"/>
          </a:p>
          <a:p>
            <a:pPr algn="ctr">
              <a:lnSpc>
                <a:spcPct val="20000"/>
              </a:lnSpc>
              <a:spcBef>
                <a:spcPts val="1200"/>
              </a:spcBef>
              <a:defRPr sz="2000"/>
            </a:pPr>
            <a:r>
              <a:t>with key 85</a:t>
            </a:r>
          </a:p>
        </p:txBody>
      </p:sp>
      <p:sp>
        <p:nvSpPr>
          <p:cNvPr id="291" name="Line 9"/>
          <p:cNvSpPr/>
          <p:nvPr/>
        </p:nvSpPr>
        <p:spPr>
          <a:xfrm>
            <a:off x="3835400" y="3579812"/>
            <a:ext cx="0" cy="590552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2" name="Line 10"/>
          <p:cNvSpPr/>
          <p:nvPr/>
        </p:nvSpPr>
        <p:spPr>
          <a:xfrm>
            <a:off x="4549775" y="3530599"/>
            <a:ext cx="0" cy="59055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3" name="Line 11"/>
          <p:cNvSpPr/>
          <p:nvPr/>
        </p:nvSpPr>
        <p:spPr>
          <a:xfrm>
            <a:off x="5235575" y="3552824"/>
            <a:ext cx="0" cy="59055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96111">
              <a:defRPr sz="3528" u="sng"/>
            </a:pPr>
            <a:r>
              <a:t>In textbook’s notation</a:t>
            </a:r>
            <a:r>
              <a:rPr u="none"/>
              <a:t> ORDER = 4, MAX = 3</a:t>
            </a:r>
          </a:p>
        </p:txBody>
      </p:sp>
      <p:sp>
        <p:nvSpPr>
          <p:cNvPr id="296" name="Rectangle 3"/>
          <p:cNvSpPr txBox="1"/>
          <p:nvPr>
            <p:ph type="body" idx="1"/>
          </p:nvPr>
        </p:nvSpPr>
        <p:spPr>
          <a:xfrm>
            <a:off x="876299" y="1166018"/>
            <a:ext cx="7162801" cy="4525964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</a:p>
          <a:p>
            <a:pPr>
              <a:buSzTx/>
              <a:buNone/>
            </a:pPr>
            <a:r>
              <a:t>Leaf: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Non-leaf:</a:t>
            </a:r>
          </a:p>
        </p:txBody>
      </p:sp>
      <p:grpSp>
        <p:nvGrpSpPr>
          <p:cNvPr id="299" name="Rectangle 4"/>
          <p:cNvGrpSpPr/>
          <p:nvPr/>
        </p:nvGrpSpPr>
        <p:grpSpPr>
          <a:xfrm>
            <a:off x="1663699" y="2501898"/>
            <a:ext cx="1268417" cy="635003"/>
            <a:chOff x="0" y="0"/>
            <a:chExt cx="1268415" cy="635001"/>
          </a:xfrm>
        </p:grpSpPr>
        <p:sp>
          <p:nvSpPr>
            <p:cNvPr id="297" name="Rectangle"/>
            <p:cNvSpPr/>
            <p:nvPr/>
          </p:nvSpPr>
          <p:spPr>
            <a:xfrm rot="16200000">
              <a:off x="316706" y="-316708"/>
              <a:ext cx="635003" cy="1268417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298" name="30…"/>
            <p:cNvSpPr txBox="1"/>
            <p:nvPr/>
          </p:nvSpPr>
          <p:spPr>
            <a:xfrm rot="16200000">
              <a:off x="356165" y="-78831"/>
              <a:ext cx="556080" cy="7926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sz="2400"/>
              </a:pPr>
              <a:r>
                <a:t>30</a:t>
              </a:r>
              <a:endParaRPr sz="3200"/>
            </a:p>
            <a:p>
              <a:pPr algn="ctr">
                <a:defRPr sz="2400"/>
              </a:pPr>
              <a:r>
                <a:t>35</a:t>
              </a:r>
            </a:p>
          </p:txBody>
        </p:sp>
      </p:grpSp>
      <p:sp>
        <p:nvSpPr>
          <p:cNvPr id="300" name="Line 5"/>
          <p:cNvSpPr/>
          <p:nvPr/>
        </p:nvSpPr>
        <p:spPr>
          <a:xfrm>
            <a:off x="2857499" y="2670175"/>
            <a:ext cx="606428" cy="0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1" name="Line 6"/>
          <p:cNvSpPr/>
          <p:nvPr/>
        </p:nvSpPr>
        <p:spPr>
          <a:xfrm>
            <a:off x="2092325" y="3028949"/>
            <a:ext cx="0" cy="390527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304" name="Rectangle 8"/>
          <p:cNvGrpSpPr/>
          <p:nvPr/>
        </p:nvGrpSpPr>
        <p:grpSpPr>
          <a:xfrm>
            <a:off x="1665288" y="4624387"/>
            <a:ext cx="1339852" cy="749302"/>
            <a:chOff x="0" y="0"/>
            <a:chExt cx="1339851" cy="749301"/>
          </a:xfrm>
        </p:grpSpPr>
        <p:sp>
          <p:nvSpPr>
            <p:cNvPr id="302" name="Rectangle"/>
            <p:cNvSpPr/>
            <p:nvPr/>
          </p:nvSpPr>
          <p:spPr>
            <a:xfrm rot="16200000">
              <a:off x="295274" y="-295275"/>
              <a:ext cx="749303" cy="1339852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03" name="30"/>
            <p:cNvSpPr txBox="1"/>
            <p:nvPr/>
          </p:nvSpPr>
          <p:spPr>
            <a:xfrm rot="16200000">
              <a:off x="448339" y="156119"/>
              <a:ext cx="443169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30</a:t>
              </a:r>
            </a:p>
          </p:txBody>
        </p:sp>
      </p:grpSp>
      <p:sp>
        <p:nvSpPr>
          <p:cNvPr id="305" name="Line 9"/>
          <p:cNvSpPr/>
          <p:nvPr/>
        </p:nvSpPr>
        <p:spPr>
          <a:xfrm>
            <a:off x="1990725" y="5208587"/>
            <a:ext cx="0" cy="606427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6" name="Line 10"/>
          <p:cNvSpPr/>
          <p:nvPr/>
        </p:nvSpPr>
        <p:spPr>
          <a:xfrm>
            <a:off x="2749550" y="5218112"/>
            <a:ext cx="0" cy="606427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7" name="Line 19"/>
          <p:cNvSpPr/>
          <p:nvPr/>
        </p:nvSpPr>
        <p:spPr>
          <a:xfrm>
            <a:off x="2474913" y="3051174"/>
            <a:ext cx="2" cy="390527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310" name="Rectangle 20"/>
          <p:cNvGrpSpPr/>
          <p:nvPr/>
        </p:nvGrpSpPr>
        <p:grpSpPr>
          <a:xfrm>
            <a:off x="5486397" y="2468562"/>
            <a:ext cx="617543" cy="519115"/>
            <a:chOff x="0" y="0"/>
            <a:chExt cx="617542" cy="519114"/>
          </a:xfrm>
        </p:grpSpPr>
        <p:sp>
          <p:nvSpPr>
            <p:cNvPr id="308" name="Rectangle"/>
            <p:cNvSpPr/>
            <p:nvPr/>
          </p:nvSpPr>
          <p:spPr>
            <a:xfrm>
              <a:off x="-1" y="-1"/>
              <a:ext cx="617543" cy="519115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09" name="30"/>
            <p:cNvSpPr txBox="1"/>
            <p:nvPr/>
          </p:nvSpPr>
          <p:spPr>
            <a:xfrm>
              <a:off x="87183" y="41021"/>
              <a:ext cx="443169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30</a:t>
              </a:r>
            </a:p>
          </p:txBody>
        </p:sp>
      </p:grpSp>
      <p:grpSp>
        <p:nvGrpSpPr>
          <p:cNvPr id="313" name="Rectangle 21"/>
          <p:cNvGrpSpPr/>
          <p:nvPr/>
        </p:nvGrpSpPr>
        <p:grpSpPr>
          <a:xfrm>
            <a:off x="6083297" y="2474912"/>
            <a:ext cx="592143" cy="519115"/>
            <a:chOff x="-1" y="0"/>
            <a:chExt cx="592142" cy="519114"/>
          </a:xfrm>
        </p:grpSpPr>
        <p:sp>
          <p:nvSpPr>
            <p:cNvPr id="311" name="Rectangle"/>
            <p:cNvSpPr/>
            <p:nvPr/>
          </p:nvSpPr>
          <p:spPr>
            <a:xfrm>
              <a:off x="-2" y="-1"/>
              <a:ext cx="592143" cy="519115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12" name="35"/>
            <p:cNvSpPr txBox="1"/>
            <p:nvPr/>
          </p:nvSpPr>
          <p:spPr>
            <a:xfrm>
              <a:off x="74483" y="41021"/>
              <a:ext cx="443169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35</a:t>
              </a:r>
            </a:p>
          </p:txBody>
        </p:sp>
      </p:grpSp>
      <p:sp>
        <p:nvSpPr>
          <p:cNvPr id="314" name="Rectangle 22"/>
          <p:cNvSpPr/>
          <p:nvPr/>
        </p:nvSpPr>
        <p:spPr>
          <a:xfrm>
            <a:off x="6683375" y="2470150"/>
            <a:ext cx="631825" cy="519113"/>
          </a:xfrm>
          <a:prstGeom prst="rect">
            <a:avLst/>
          </a:prstGeom>
          <a:solidFill>
            <a:srgbClr val="F3F3E7"/>
          </a:solidFill>
          <a:ln>
            <a:solidFill>
              <a:srgbClr val="40404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grpSp>
        <p:nvGrpSpPr>
          <p:cNvPr id="319" name="Group 33"/>
          <p:cNvGrpSpPr/>
          <p:nvPr/>
        </p:nvGrpSpPr>
        <p:grpSpPr>
          <a:xfrm>
            <a:off x="5486399" y="2971800"/>
            <a:ext cx="1828802" cy="533400"/>
            <a:chOff x="0" y="0"/>
            <a:chExt cx="1828800" cy="533400"/>
          </a:xfrm>
        </p:grpSpPr>
        <p:sp>
          <p:nvSpPr>
            <p:cNvPr id="315" name="Rectangle 29"/>
            <p:cNvSpPr/>
            <p:nvPr/>
          </p:nvSpPr>
          <p:spPr>
            <a:xfrm>
              <a:off x="-1" y="0"/>
              <a:ext cx="457201" cy="5334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3600"/>
              </a:pPr>
            </a:p>
          </p:txBody>
        </p:sp>
        <p:sp>
          <p:nvSpPr>
            <p:cNvPr id="316" name="Rectangle 30"/>
            <p:cNvSpPr/>
            <p:nvPr/>
          </p:nvSpPr>
          <p:spPr>
            <a:xfrm>
              <a:off x="457199" y="0"/>
              <a:ext cx="457201" cy="5334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3600"/>
              </a:pPr>
            </a:p>
          </p:txBody>
        </p:sp>
        <p:sp>
          <p:nvSpPr>
            <p:cNvPr id="317" name="Rectangle 31"/>
            <p:cNvSpPr/>
            <p:nvPr/>
          </p:nvSpPr>
          <p:spPr>
            <a:xfrm>
              <a:off x="914400" y="0"/>
              <a:ext cx="457201" cy="5334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3600"/>
              </a:pPr>
            </a:p>
          </p:txBody>
        </p:sp>
        <p:sp>
          <p:nvSpPr>
            <p:cNvPr id="318" name="Rectangle 32"/>
            <p:cNvSpPr/>
            <p:nvPr/>
          </p:nvSpPr>
          <p:spPr>
            <a:xfrm>
              <a:off x="1371600" y="0"/>
              <a:ext cx="457201" cy="5334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3600"/>
              </a:pPr>
            </a:p>
          </p:txBody>
        </p:sp>
      </p:grpSp>
      <p:sp>
        <p:nvSpPr>
          <p:cNvPr id="320" name="Line 34"/>
          <p:cNvSpPr/>
          <p:nvPr/>
        </p:nvSpPr>
        <p:spPr>
          <a:xfrm>
            <a:off x="5791200" y="3276599"/>
            <a:ext cx="0" cy="68580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1" name="Line 35"/>
          <p:cNvSpPr/>
          <p:nvPr/>
        </p:nvSpPr>
        <p:spPr>
          <a:xfrm>
            <a:off x="6172200" y="3276599"/>
            <a:ext cx="0" cy="68580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324" name="Rectangle 36"/>
          <p:cNvGrpSpPr/>
          <p:nvPr/>
        </p:nvGrpSpPr>
        <p:grpSpPr>
          <a:xfrm>
            <a:off x="5410197" y="4373561"/>
            <a:ext cx="617543" cy="519115"/>
            <a:chOff x="0" y="0"/>
            <a:chExt cx="617542" cy="519114"/>
          </a:xfrm>
        </p:grpSpPr>
        <p:sp>
          <p:nvSpPr>
            <p:cNvPr id="322" name="Rectangle"/>
            <p:cNvSpPr/>
            <p:nvPr/>
          </p:nvSpPr>
          <p:spPr>
            <a:xfrm>
              <a:off x="-1" y="-1"/>
              <a:ext cx="617543" cy="519115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/>
              </a:pPr>
            </a:p>
          </p:txBody>
        </p:sp>
        <p:sp>
          <p:nvSpPr>
            <p:cNvPr id="323" name="30"/>
            <p:cNvSpPr txBox="1"/>
            <p:nvPr/>
          </p:nvSpPr>
          <p:spPr>
            <a:xfrm>
              <a:off x="87183" y="41021"/>
              <a:ext cx="443169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30</a:t>
              </a:r>
            </a:p>
          </p:txBody>
        </p:sp>
      </p:grpSp>
      <p:sp>
        <p:nvSpPr>
          <p:cNvPr id="325" name="Rectangle 37"/>
          <p:cNvSpPr/>
          <p:nvPr/>
        </p:nvSpPr>
        <p:spPr>
          <a:xfrm>
            <a:off x="6007098" y="4379912"/>
            <a:ext cx="592141" cy="519114"/>
          </a:xfrm>
          <a:prstGeom prst="rect">
            <a:avLst/>
          </a:prstGeom>
          <a:solidFill>
            <a:srgbClr val="F3F3E7"/>
          </a:solidFill>
          <a:ln>
            <a:solidFill>
              <a:srgbClr val="40404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 sz="2400"/>
            </a:pPr>
          </a:p>
        </p:txBody>
      </p:sp>
      <p:sp>
        <p:nvSpPr>
          <p:cNvPr id="326" name="Rectangle 38"/>
          <p:cNvSpPr/>
          <p:nvPr/>
        </p:nvSpPr>
        <p:spPr>
          <a:xfrm>
            <a:off x="6607175" y="4375150"/>
            <a:ext cx="631825" cy="519113"/>
          </a:xfrm>
          <a:prstGeom prst="rect">
            <a:avLst/>
          </a:prstGeom>
          <a:solidFill>
            <a:srgbClr val="F3F3E7"/>
          </a:solidFill>
          <a:ln>
            <a:solidFill>
              <a:srgbClr val="40404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 sz="3600"/>
            </a:pPr>
          </a:p>
        </p:txBody>
      </p:sp>
      <p:grpSp>
        <p:nvGrpSpPr>
          <p:cNvPr id="331" name="Group 39"/>
          <p:cNvGrpSpPr/>
          <p:nvPr/>
        </p:nvGrpSpPr>
        <p:grpSpPr>
          <a:xfrm>
            <a:off x="5410199" y="4876800"/>
            <a:ext cx="1828802" cy="533400"/>
            <a:chOff x="0" y="0"/>
            <a:chExt cx="1828800" cy="533400"/>
          </a:xfrm>
        </p:grpSpPr>
        <p:sp>
          <p:nvSpPr>
            <p:cNvPr id="327" name="Rectangle 40"/>
            <p:cNvSpPr/>
            <p:nvPr/>
          </p:nvSpPr>
          <p:spPr>
            <a:xfrm>
              <a:off x="-1" y="0"/>
              <a:ext cx="457201" cy="5334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3600"/>
              </a:pPr>
            </a:p>
          </p:txBody>
        </p:sp>
        <p:sp>
          <p:nvSpPr>
            <p:cNvPr id="328" name="Rectangle 41"/>
            <p:cNvSpPr/>
            <p:nvPr/>
          </p:nvSpPr>
          <p:spPr>
            <a:xfrm>
              <a:off x="457199" y="0"/>
              <a:ext cx="457201" cy="5334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3600"/>
              </a:pPr>
            </a:p>
          </p:txBody>
        </p:sp>
        <p:sp>
          <p:nvSpPr>
            <p:cNvPr id="329" name="Rectangle 42"/>
            <p:cNvSpPr/>
            <p:nvPr/>
          </p:nvSpPr>
          <p:spPr>
            <a:xfrm>
              <a:off x="914400" y="0"/>
              <a:ext cx="457201" cy="5334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3600"/>
              </a:pPr>
            </a:p>
          </p:txBody>
        </p:sp>
        <p:sp>
          <p:nvSpPr>
            <p:cNvPr id="330" name="Rectangle 43"/>
            <p:cNvSpPr/>
            <p:nvPr/>
          </p:nvSpPr>
          <p:spPr>
            <a:xfrm>
              <a:off x="1371600" y="0"/>
              <a:ext cx="457201" cy="533400"/>
            </a:xfrm>
            <a:prstGeom prst="rect">
              <a:avLst/>
            </a:prstGeom>
            <a:solidFill>
              <a:srgbClr val="F3F3E7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3600"/>
              </a:pPr>
            </a:p>
          </p:txBody>
        </p:sp>
      </p:grpSp>
      <p:sp>
        <p:nvSpPr>
          <p:cNvPr id="332" name="Line 44"/>
          <p:cNvSpPr/>
          <p:nvPr/>
        </p:nvSpPr>
        <p:spPr>
          <a:xfrm>
            <a:off x="5715000" y="5181599"/>
            <a:ext cx="0" cy="68580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3" name="Line 45"/>
          <p:cNvSpPr/>
          <p:nvPr/>
        </p:nvSpPr>
        <p:spPr>
          <a:xfrm>
            <a:off x="6096000" y="5181599"/>
            <a:ext cx="0" cy="685803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4" name="Line 46"/>
          <p:cNvSpPr/>
          <p:nvPr/>
        </p:nvSpPr>
        <p:spPr>
          <a:xfrm>
            <a:off x="7086599" y="3200400"/>
            <a:ext cx="685803" cy="0"/>
          </a:xfrm>
          <a:prstGeom prst="line">
            <a:avLst/>
          </a:prstGeom>
          <a:ln>
            <a:solidFill>
              <a:srgbClr val="40404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