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8" y="6224225"/>
            <a:ext cx="273653" cy="26425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58409" cy="35065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4" y="6580999"/>
            <a:ext cx="2493126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09" cy="35065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584200" y="2413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sz="4000" u="sng"/>
            </a:lvl1pPr>
          </a:lstStyle>
          <a:p>
            <a:pPr/>
            <a:r>
              <a:t>Complexity of B+trees</a:t>
            </a:r>
          </a:p>
        </p:txBody>
      </p:sp>
      <p:sp>
        <p:nvSpPr>
          <p:cNvPr id="159" name="Rectangle 3"/>
          <p:cNvSpPr txBox="1"/>
          <p:nvPr>
            <p:ph type="body" sz="half" idx="1"/>
          </p:nvPr>
        </p:nvSpPr>
        <p:spPr>
          <a:xfrm>
            <a:off x="469900" y="1930400"/>
            <a:ext cx="8204200" cy="2997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Given n = nr = 10,000 records/tuples in relation r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           sr = 200 bytes per record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           bf = floor (sb / sr) = floor (4096 / 200) = 20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           nb = ceil (nr / bf) = 500 blocks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Compare </a:t>
            </a:r>
            <a:r>
              <a:rPr b="1"/>
              <a:t>select</a:t>
            </a:r>
            <a:r>
              <a:t> vs. </a:t>
            </a:r>
            <a:r>
              <a:rPr b="1"/>
              <a:t>indexed select </a:t>
            </a:r>
            <a:r>
              <a:t>(B+Tree</a:t>
            </a:r>
            <a:r>
              <a:rPr b="1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nsert the following keys: ERWIN SCHRODINGER"/>
          <p:cNvSpPr txBox="1"/>
          <p:nvPr>
            <p:ph type="title"/>
          </p:nvPr>
        </p:nvSpPr>
        <p:spPr>
          <a:xfrm>
            <a:off x="577843" y="279615"/>
            <a:ext cx="8534401" cy="102076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2700"/>
            </a:pPr>
            <a:r>
              <a:t>Insert the following keys: ERWIN SCHRODINGER</a:t>
            </a:r>
          </a:p>
          <a:p>
            <a:pPr>
              <a:spcBef>
                <a:spcPts val="1200"/>
              </a:spcBef>
              <a:defRPr sz="2700"/>
            </a:pPr>
            <a:r>
              <a:t>Observe the number of keys and pointers per node</a:t>
            </a:r>
          </a:p>
        </p:txBody>
      </p:sp>
      <p:sp>
        <p:nvSpPr>
          <p:cNvPr id="162" name="ORDER = 4, MAX = 3…"/>
          <p:cNvSpPr txBox="1"/>
          <p:nvPr>
            <p:ph type="body" idx="1"/>
          </p:nvPr>
        </p:nvSpPr>
        <p:spPr>
          <a:xfrm>
            <a:off x="333820" y="1609782"/>
            <a:ext cx="7857681" cy="4723856"/>
          </a:xfrm>
          <a:prstGeom prst="rect">
            <a:avLst/>
          </a:prstGeom>
        </p:spPr>
        <p:txBody>
          <a:bodyPr/>
          <a:lstStyle/>
          <a:p>
            <a:pPr/>
            <a:r>
              <a:t>p = ORDER = 4, MAX = 3</a:t>
            </a:r>
          </a:p>
          <a:p>
            <a:pPr/>
            <a:r>
              <a:t>Insert E, R, W</a:t>
            </a:r>
          </a:p>
          <a:p>
            <a:pPr/>
          </a:p>
          <a:p>
            <a:pPr/>
          </a:p>
          <a:p>
            <a:pPr/>
            <a:r>
              <a:t>Insert I =&gt; OVF</a:t>
            </a:r>
          </a:p>
        </p:txBody>
      </p:sp>
      <p:grpSp>
        <p:nvGrpSpPr>
          <p:cNvPr id="165" name=". E . R . W ."/>
          <p:cNvGrpSpPr/>
          <p:nvPr/>
        </p:nvGrpSpPr>
        <p:grpSpPr>
          <a:xfrm>
            <a:off x="3158528" y="2439742"/>
            <a:ext cx="1457823" cy="884242"/>
            <a:chOff x="0" y="0"/>
            <a:chExt cx="1457822" cy="884240"/>
          </a:xfrm>
        </p:grpSpPr>
        <p:sp>
          <p:nvSpPr>
            <p:cNvPr id="163" name="Rectangle"/>
            <p:cNvSpPr/>
            <p:nvPr/>
          </p:nvSpPr>
          <p:spPr>
            <a:xfrm>
              <a:off x="-1" y="0"/>
              <a:ext cx="1457824" cy="884241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64" name=". E . R . W ."/>
            <p:cNvSpPr txBox="1"/>
            <p:nvPr/>
          </p:nvSpPr>
          <p:spPr>
            <a:xfrm>
              <a:off x="-1" y="266791"/>
              <a:ext cx="1457824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E . R . W .</a:t>
              </a:r>
            </a:p>
          </p:txBody>
        </p:sp>
      </p:grpSp>
      <p:grpSp>
        <p:nvGrpSpPr>
          <p:cNvPr id="168" name=". E . I . - ."/>
          <p:cNvGrpSpPr/>
          <p:nvPr/>
        </p:nvGrpSpPr>
        <p:grpSpPr>
          <a:xfrm>
            <a:off x="1842789" y="5589935"/>
            <a:ext cx="1270002" cy="619474"/>
            <a:chOff x="0" y="0"/>
            <a:chExt cx="1270001" cy="619472"/>
          </a:xfrm>
        </p:grpSpPr>
        <p:sp>
          <p:nvSpPr>
            <p:cNvPr id="166" name="Rectangle"/>
            <p:cNvSpPr/>
            <p:nvPr/>
          </p:nvSpPr>
          <p:spPr>
            <a:xfrm>
              <a:off x="-1" y="0"/>
              <a:ext cx="1270003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67" name=". E . I . - ."/>
            <p:cNvSpPr txBox="1"/>
            <p:nvPr/>
          </p:nvSpPr>
          <p:spPr>
            <a:xfrm>
              <a:off x="-1" y="134407"/>
              <a:ext cx="1270003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t>. E . </a:t>
              </a:r>
              <a:r>
                <a:rPr b="1"/>
                <a:t>I</a:t>
              </a:r>
              <a:r>
                <a:t> . - .</a:t>
              </a:r>
            </a:p>
          </p:txBody>
        </p:sp>
      </p:grpSp>
      <p:grpSp>
        <p:nvGrpSpPr>
          <p:cNvPr id="171" name=". R . W . - ."/>
          <p:cNvGrpSpPr/>
          <p:nvPr/>
        </p:nvGrpSpPr>
        <p:grpSpPr>
          <a:xfrm>
            <a:off x="4530278" y="5589935"/>
            <a:ext cx="1270002" cy="619474"/>
            <a:chOff x="0" y="0"/>
            <a:chExt cx="1270001" cy="619472"/>
          </a:xfrm>
        </p:grpSpPr>
        <p:sp>
          <p:nvSpPr>
            <p:cNvPr id="169" name="Rectangle"/>
            <p:cNvSpPr/>
            <p:nvPr/>
          </p:nvSpPr>
          <p:spPr>
            <a:xfrm>
              <a:off x="-1" y="0"/>
              <a:ext cx="1270003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70" name=". R . W . - ."/>
            <p:cNvSpPr txBox="1"/>
            <p:nvPr/>
          </p:nvSpPr>
          <p:spPr>
            <a:xfrm>
              <a:off x="-1" y="134407"/>
              <a:ext cx="1270003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R . W . - .</a:t>
              </a:r>
            </a:p>
          </p:txBody>
        </p:sp>
      </p:grpSp>
      <p:grpSp>
        <p:nvGrpSpPr>
          <p:cNvPr id="174" name=". R . - . - ."/>
          <p:cNvGrpSpPr/>
          <p:nvPr/>
        </p:nvGrpSpPr>
        <p:grpSpPr>
          <a:xfrm>
            <a:off x="3147665" y="4280841"/>
            <a:ext cx="1270002" cy="619474"/>
            <a:chOff x="0" y="0"/>
            <a:chExt cx="1270001" cy="619472"/>
          </a:xfrm>
        </p:grpSpPr>
        <p:sp>
          <p:nvSpPr>
            <p:cNvPr id="172" name="Rectangle"/>
            <p:cNvSpPr/>
            <p:nvPr/>
          </p:nvSpPr>
          <p:spPr>
            <a:xfrm>
              <a:off x="-1" y="0"/>
              <a:ext cx="1270003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73" name=". R . - . - ."/>
            <p:cNvSpPr txBox="1"/>
            <p:nvPr/>
          </p:nvSpPr>
          <p:spPr>
            <a:xfrm>
              <a:off x="-1" y="134407"/>
              <a:ext cx="1270003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R . - . - .</a:t>
              </a:r>
            </a:p>
          </p:txBody>
        </p:sp>
      </p:grpSp>
      <p:sp>
        <p:nvSpPr>
          <p:cNvPr id="175" name="Line"/>
          <p:cNvSpPr/>
          <p:nvPr/>
        </p:nvSpPr>
        <p:spPr>
          <a:xfrm flipV="1">
            <a:off x="2466181" y="4740828"/>
            <a:ext cx="819242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6" name="Line"/>
          <p:cNvSpPr/>
          <p:nvPr/>
        </p:nvSpPr>
        <p:spPr>
          <a:xfrm flipH="1" flipV="1">
            <a:off x="3576439" y="4735126"/>
            <a:ext cx="1470800" cy="83064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n"/>
          <p:cNvSpPr txBox="1"/>
          <p:nvPr/>
        </p:nvSpPr>
        <p:spPr>
          <a:xfrm>
            <a:off x="4729405" y="3184787"/>
            <a:ext cx="231274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n</a:t>
            </a:r>
          </a:p>
        </p:txBody>
      </p:sp>
      <p:sp>
        <p:nvSpPr>
          <p:cNvPr id="178" name="n"/>
          <p:cNvSpPr txBox="1"/>
          <p:nvPr/>
        </p:nvSpPr>
        <p:spPr>
          <a:xfrm>
            <a:off x="3218106" y="5844469"/>
            <a:ext cx="231273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n</a:t>
            </a:r>
          </a:p>
        </p:txBody>
      </p:sp>
      <p:sp>
        <p:nvSpPr>
          <p:cNvPr id="179" name="r"/>
          <p:cNvSpPr txBox="1"/>
          <p:nvPr/>
        </p:nvSpPr>
        <p:spPr>
          <a:xfrm>
            <a:off x="5885105" y="5942679"/>
            <a:ext cx="180263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r</a:t>
            </a:r>
          </a:p>
        </p:txBody>
      </p:sp>
      <p:sp>
        <p:nvSpPr>
          <p:cNvPr id="180" name="p"/>
          <p:cNvSpPr txBox="1"/>
          <p:nvPr/>
        </p:nvSpPr>
        <p:spPr>
          <a:xfrm>
            <a:off x="4602405" y="4574469"/>
            <a:ext cx="231274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sert the following keys:…"/>
          <p:cNvSpPr txBox="1"/>
          <p:nvPr>
            <p:ph type="title"/>
          </p:nvPr>
        </p:nvSpPr>
        <p:spPr>
          <a:xfrm>
            <a:off x="577843" y="211542"/>
            <a:ext cx="8534401" cy="1020766"/>
          </a:xfrm>
          <a:prstGeom prst="rect">
            <a:avLst/>
          </a:prstGeom>
        </p:spPr>
        <p:txBody>
          <a:bodyPr/>
          <a:lstStyle>
            <a:lvl1pPr defTabSz="795527">
              <a:spcBef>
                <a:spcPts val="1000"/>
              </a:spcBef>
              <a:defRPr sz="3132"/>
            </a:lvl1pPr>
          </a:lstStyle>
          <a:p>
            <a:pPr/>
            <a:r>
              <a:t>Number of Keys and Pointers per Level</a:t>
            </a:r>
            <a:endParaRPr sz="2349"/>
          </a:p>
        </p:txBody>
      </p:sp>
      <p:sp>
        <p:nvSpPr>
          <p:cNvPr id="183" name="ORDER = 4, MAX = 3…"/>
          <p:cNvSpPr txBox="1"/>
          <p:nvPr>
            <p:ph type="body" idx="1"/>
          </p:nvPr>
        </p:nvSpPr>
        <p:spPr>
          <a:xfrm>
            <a:off x="249932" y="1516987"/>
            <a:ext cx="8927377" cy="4986886"/>
          </a:xfrm>
          <a:prstGeom prst="rect">
            <a:avLst/>
          </a:prstGeom>
        </p:spPr>
        <p:txBody>
          <a:bodyPr/>
          <a:lstStyle/>
          <a:p>
            <a:pPr/>
            <a:r>
              <a:t>p = ORDER = 4, MAX = 3</a:t>
            </a:r>
          </a:p>
          <a:p>
            <a:pPr lvl="1"/>
            <a:r>
              <a:t>#keys                                                                                      #pointers</a:t>
            </a:r>
          </a:p>
          <a:p>
            <a:pPr lvl="1"/>
          </a:p>
          <a:p>
            <a:pPr lvl="1"/>
            <a:r>
              <a:t>#ky = p-1                                                                                 #pt = p</a:t>
            </a:r>
          </a:p>
          <a:p>
            <a:pPr lvl="1"/>
          </a:p>
          <a:p>
            <a:pPr lvl="1"/>
            <a:r>
              <a:t>#ky = p(p-1)                                                                             #pt = p</a:t>
            </a:r>
            <a:r>
              <a:rPr baseline="31999"/>
              <a:t>2</a:t>
            </a:r>
            <a:endParaRPr baseline="31999"/>
          </a:p>
          <a:p>
            <a:pPr lvl="1"/>
            <a:endParaRPr baseline="31999"/>
          </a:p>
          <a:p>
            <a:pPr lvl="1"/>
            <a:r>
              <a:t>#ky = p</a:t>
            </a:r>
            <a:r>
              <a:rPr baseline="31999"/>
              <a:t>2</a:t>
            </a:r>
            <a:r>
              <a:t>(p-1)                                                                            #pt = p</a:t>
            </a:r>
            <a:r>
              <a:rPr baseline="31999"/>
              <a:t>3</a:t>
            </a:r>
          </a:p>
        </p:txBody>
      </p:sp>
      <p:grpSp>
        <p:nvGrpSpPr>
          <p:cNvPr id="186" name=". C . D . - ."/>
          <p:cNvGrpSpPr/>
          <p:nvPr/>
        </p:nvGrpSpPr>
        <p:grpSpPr>
          <a:xfrm>
            <a:off x="368300" y="5598392"/>
            <a:ext cx="1270000" cy="619473"/>
            <a:chOff x="0" y="0"/>
            <a:chExt cx="1270000" cy="619472"/>
          </a:xfrm>
        </p:grpSpPr>
        <p:sp>
          <p:nvSpPr>
            <p:cNvPr id="184" name="Rectangle"/>
            <p:cNvSpPr/>
            <p:nvPr/>
          </p:nvSpPr>
          <p:spPr>
            <a:xfrm>
              <a:off x="0" y="0"/>
              <a:ext cx="1270000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85" name=". C . D . - ."/>
            <p:cNvSpPr txBox="1"/>
            <p:nvPr/>
          </p:nvSpPr>
          <p:spPr>
            <a:xfrm>
              <a:off x="0" y="134407"/>
              <a:ext cx="1270000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C . D . - .</a:t>
              </a:r>
            </a:p>
          </p:txBody>
        </p:sp>
      </p:grpSp>
      <p:grpSp>
        <p:nvGrpSpPr>
          <p:cNvPr id="189" name=". R . S . W ."/>
          <p:cNvGrpSpPr/>
          <p:nvPr/>
        </p:nvGrpSpPr>
        <p:grpSpPr>
          <a:xfrm>
            <a:off x="7442197" y="5594929"/>
            <a:ext cx="1368923" cy="619474"/>
            <a:chOff x="0" y="0"/>
            <a:chExt cx="1368922" cy="619472"/>
          </a:xfrm>
        </p:grpSpPr>
        <p:sp>
          <p:nvSpPr>
            <p:cNvPr id="187" name="Rectangle"/>
            <p:cNvSpPr/>
            <p:nvPr/>
          </p:nvSpPr>
          <p:spPr>
            <a:xfrm>
              <a:off x="-1" y="0"/>
              <a:ext cx="1368924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88" name=". R . S . W ."/>
            <p:cNvSpPr txBox="1"/>
            <p:nvPr/>
          </p:nvSpPr>
          <p:spPr>
            <a:xfrm>
              <a:off x="-1" y="134407"/>
              <a:ext cx="1368924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R . S . W .</a:t>
              </a:r>
            </a:p>
          </p:txBody>
        </p:sp>
      </p:grpSp>
      <p:grpSp>
        <p:nvGrpSpPr>
          <p:cNvPr id="192" name=". E . - . - ."/>
          <p:cNvGrpSpPr/>
          <p:nvPr/>
        </p:nvGrpSpPr>
        <p:grpSpPr>
          <a:xfrm>
            <a:off x="2347565" y="3888490"/>
            <a:ext cx="1270002" cy="720730"/>
            <a:chOff x="0" y="0"/>
            <a:chExt cx="1270001" cy="720729"/>
          </a:xfrm>
        </p:grpSpPr>
        <p:sp>
          <p:nvSpPr>
            <p:cNvPr id="190" name="Rectangle"/>
            <p:cNvSpPr/>
            <p:nvPr/>
          </p:nvSpPr>
          <p:spPr>
            <a:xfrm>
              <a:off x="-1" y="-1"/>
              <a:ext cx="1270003" cy="720731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91" name=". E . - . - ."/>
            <p:cNvSpPr txBox="1"/>
            <p:nvPr/>
          </p:nvSpPr>
          <p:spPr>
            <a:xfrm>
              <a:off x="-1" y="185035"/>
              <a:ext cx="1270003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E . - . - .</a:t>
              </a:r>
            </a:p>
          </p:txBody>
        </p:sp>
      </p:grpSp>
      <p:sp>
        <p:nvSpPr>
          <p:cNvPr id="193" name="Line"/>
          <p:cNvSpPr/>
          <p:nvPr/>
        </p:nvSpPr>
        <p:spPr>
          <a:xfrm flipV="1">
            <a:off x="1115378" y="4340178"/>
            <a:ext cx="1378262" cy="120149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96" name=". I . - . - ."/>
          <p:cNvGrpSpPr/>
          <p:nvPr/>
        </p:nvGrpSpPr>
        <p:grpSpPr>
          <a:xfrm>
            <a:off x="3866010" y="5598946"/>
            <a:ext cx="1183379" cy="618365"/>
            <a:chOff x="0" y="0"/>
            <a:chExt cx="1183377" cy="618363"/>
          </a:xfrm>
        </p:grpSpPr>
        <p:sp>
          <p:nvSpPr>
            <p:cNvPr id="194" name="Rectangle"/>
            <p:cNvSpPr/>
            <p:nvPr/>
          </p:nvSpPr>
          <p:spPr>
            <a:xfrm>
              <a:off x="0" y="-1"/>
              <a:ext cx="1183378" cy="618365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95" name=". I . - . - ."/>
            <p:cNvSpPr txBox="1"/>
            <p:nvPr/>
          </p:nvSpPr>
          <p:spPr>
            <a:xfrm>
              <a:off x="0" y="133852"/>
              <a:ext cx="1183378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I . - . - .</a:t>
              </a:r>
            </a:p>
          </p:txBody>
        </p:sp>
      </p:grpSp>
      <p:grpSp>
        <p:nvGrpSpPr>
          <p:cNvPr id="199" name=". E . G . H ."/>
          <p:cNvGrpSpPr/>
          <p:nvPr/>
        </p:nvGrpSpPr>
        <p:grpSpPr>
          <a:xfrm>
            <a:off x="2008988" y="5547764"/>
            <a:ext cx="1368923" cy="720729"/>
            <a:chOff x="0" y="0"/>
            <a:chExt cx="1368922" cy="720728"/>
          </a:xfrm>
        </p:grpSpPr>
        <p:sp>
          <p:nvSpPr>
            <p:cNvPr id="197" name="Rectangle"/>
            <p:cNvSpPr/>
            <p:nvPr/>
          </p:nvSpPr>
          <p:spPr>
            <a:xfrm>
              <a:off x="-1" y="-1"/>
              <a:ext cx="1368924" cy="720730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98" name=". E . G . H ."/>
            <p:cNvSpPr txBox="1"/>
            <p:nvPr/>
          </p:nvSpPr>
          <p:spPr>
            <a:xfrm>
              <a:off x="-1" y="185035"/>
              <a:ext cx="1368924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E . G . H .</a:t>
              </a:r>
            </a:p>
          </p:txBody>
        </p:sp>
      </p:grpSp>
      <p:sp>
        <p:nvSpPr>
          <p:cNvPr id="200" name="Line"/>
          <p:cNvSpPr/>
          <p:nvPr/>
        </p:nvSpPr>
        <p:spPr>
          <a:xfrm flipV="1">
            <a:off x="2609598" y="4283971"/>
            <a:ext cx="206238" cy="131391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1" name="n"/>
          <p:cNvSpPr txBox="1"/>
          <p:nvPr/>
        </p:nvSpPr>
        <p:spPr>
          <a:xfrm>
            <a:off x="5085005" y="5984169"/>
            <a:ext cx="231274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n</a:t>
            </a:r>
          </a:p>
        </p:txBody>
      </p:sp>
      <p:grpSp>
        <p:nvGrpSpPr>
          <p:cNvPr id="204" name=". N . O . Q ."/>
          <p:cNvGrpSpPr/>
          <p:nvPr/>
        </p:nvGrpSpPr>
        <p:grpSpPr>
          <a:xfrm>
            <a:off x="5537487" y="5594929"/>
            <a:ext cx="1368923" cy="619474"/>
            <a:chOff x="0" y="0"/>
            <a:chExt cx="1368922" cy="619472"/>
          </a:xfrm>
        </p:grpSpPr>
        <p:sp>
          <p:nvSpPr>
            <p:cNvPr id="202" name="Rectangle"/>
            <p:cNvSpPr/>
            <p:nvPr/>
          </p:nvSpPr>
          <p:spPr>
            <a:xfrm>
              <a:off x="-1" y="0"/>
              <a:ext cx="1368924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203" name=". N . O . Q ."/>
            <p:cNvSpPr txBox="1"/>
            <p:nvPr/>
          </p:nvSpPr>
          <p:spPr>
            <a:xfrm>
              <a:off x="-1" y="134407"/>
              <a:ext cx="1368924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t>. N . O . </a:t>
              </a:r>
              <a:r>
                <a:rPr b="1"/>
                <a:t>Q</a:t>
              </a:r>
              <a:r>
                <a:t> .</a:t>
              </a:r>
            </a:p>
          </p:txBody>
        </p:sp>
      </p:grpSp>
      <p:sp>
        <p:nvSpPr>
          <p:cNvPr id="205" name="r"/>
          <p:cNvSpPr txBox="1"/>
          <p:nvPr/>
        </p:nvSpPr>
        <p:spPr>
          <a:xfrm>
            <a:off x="7010676" y="5984169"/>
            <a:ext cx="180263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r</a:t>
            </a:r>
          </a:p>
        </p:txBody>
      </p:sp>
      <p:sp>
        <p:nvSpPr>
          <p:cNvPr id="206" name="Line"/>
          <p:cNvSpPr/>
          <p:nvPr/>
        </p:nvSpPr>
        <p:spPr>
          <a:xfrm>
            <a:off x="1599865" y="5706500"/>
            <a:ext cx="484833" cy="2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7" name="Line"/>
          <p:cNvSpPr/>
          <p:nvPr/>
        </p:nvSpPr>
        <p:spPr>
          <a:xfrm>
            <a:off x="3345477" y="5706500"/>
            <a:ext cx="484833" cy="2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8" name="Line"/>
          <p:cNvSpPr/>
          <p:nvPr/>
        </p:nvSpPr>
        <p:spPr>
          <a:xfrm>
            <a:off x="6931886" y="5773837"/>
            <a:ext cx="484834" cy="2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9" name="Line"/>
          <p:cNvSpPr/>
          <p:nvPr/>
        </p:nvSpPr>
        <p:spPr>
          <a:xfrm>
            <a:off x="5091091" y="5773837"/>
            <a:ext cx="484834" cy="2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12" name=". N . R . - ."/>
          <p:cNvGrpSpPr/>
          <p:nvPr/>
        </p:nvGrpSpPr>
        <p:grpSpPr>
          <a:xfrm>
            <a:off x="5396448" y="3922409"/>
            <a:ext cx="1270002" cy="619474"/>
            <a:chOff x="0" y="0"/>
            <a:chExt cx="1270001" cy="619472"/>
          </a:xfrm>
        </p:grpSpPr>
        <p:sp>
          <p:nvSpPr>
            <p:cNvPr id="210" name="Rectangle"/>
            <p:cNvSpPr/>
            <p:nvPr/>
          </p:nvSpPr>
          <p:spPr>
            <a:xfrm>
              <a:off x="-1" y="0"/>
              <a:ext cx="1270003" cy="619473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211" name=". N . R . - ."/>
            <p:cNvSpPr txBox="1"/>
            <p:nvPr/>
          </p:nvSpPr>
          <p:spPr>
            <a:xfrm>
              <a:off x="-1" y="134407"/>
              <a:ext cx="1270003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N . R . - .</a:t>
              </a:r>
            </a:p>
          </p:txBody>
        </p:sp>
      </p:grpSp>
      <p:grpSp>
        <p:nvGrpSpPr>
          <p:cNvPr id="215" name=". I . - . - ."/>
          <p:cNvGrpSpPr/>
          <p:nvPr/>
        </p:nvGrpSpPr>
        <p:grpSpPr>
          <a:xfrm>
            <a:off x="3937000" y="2632588"/>
            <a:ext cx="1270000" cy="558873"/>
            <a:chOff x="0" y="0"/>
            <a:chExt cx="1270000" cy="558871"/>
          </a:xfrm>
        </p:grpSpPr>
        <p:sp>
          <p:nvSpPr>
            <p:cNvPr id="213" name="Rectangle"/>
            <p:cNvSpPr/>
            <p:nvPr/>
          </p:nvSpPr>
          <p:spPr>
            <a:xfrm>
              <a:off x="0" y="0"/>
              <a:ext cx="1270000" cy="558872"/>
            </a:xfrm>
            <a:prstGeom prst="rect">
              <a:avLst/>
            </a:prstGeom>
            <a:solidFill>
              <a:srgbClr val="F3F3E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214" name=". I . - . - ."/>
            <p:cNvSpPr txBox="1"/>
            <p:nvPr/>
          </p:nvSpPr>
          <p:spPr>
            <a:xfrm>
              <a:off x="0" y="104107"/>
              <a:ext cx="1270000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. I . - . - .</a:t>
              </a:r>
            </a:p>
          </p:txBody>
        </p:sp>
      </p:grpSp>
      <p:sp>
        <p:nvSpPr>
          <p:cNvPr id="216" name="Line"/>
          <p:cNvSpPr/>
          <p:nvPr/>
        </p:nvSpPr>
        <p:spPr>
          <a:xfrm flipV="1">
            <a:off x="4210042" y="4305925"/>
            <a:ext cx="1270003" cy="127000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7" name="Line"/>
          <p:cNvSpPr/>
          <p:nvPr/>
        </p:nvSpPr>
        <p:spPr>
          <a:xfrm flipH="1" flipV="1">
            <a:off x="6219387" y="4350630"/>
            <a:ext cx="1762844" cy="118059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8" name="Line"/>
          <p:cNvSpPr/>
          <p:nvPr/>
        </p:nvSpPr>
        <p:spPr>
          <a:xfrm flipH="1" flipV="1">
            <a:off x="5850671" y="4304686"/>
            <a:ext cx="361555" cy="127248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9" name="Line"/>
          <p:cNvSpPr/>
          <p:nvPr/>
        </p:nvSpPr>
        <p:spPr>
          <a:xfrm flipV="1">
            <a:off x="2932141" y="3007524"/>
            <a:ext cx="1092817" cy="88007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0" name="Line"/>
          <p:cNvSpPr/>
          <p:nvPr/>
        </p:nvSpPr>
        <p:spPr>
          <a:xfrm flipH="1" flipV="1">
            <a:off x="4359361" y="2966492"/>
            <a:ext cx="1682565" cy="925014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Insert the following keys:…"/>
          <p:cNvSpPr txBox="1"/>
          <p:nvPr>
            <p:ph type="title"/>
          </p:nvPr>
        </p:nvSpPr>
        <p:spPr>
          <a:xfrm>
            <a:off x="577843" y="2288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</a:lstStyle>
          <a:p>
            <a:pPr/>
            <a:r>
              <a:t>Number of Keys as Function of Tree Height h, n(h)</a:t>
            </a:r>
          </a:p>
        </p:txBody>
      </p:sp>
      <p:sp>
        <p:nvSpPr>
          <p:cNvPr id="223" name="ORDER = 4, MAX = 3…"/>
          <p:cNvSpPr txBox="1"/>
          <p:nvPr>
            <p:ph type="body" idx="1"/>
          </p:nvPr>
        </p:nvSpPr>
        <p:spPr>
          <a:xfrm>
            <a:off x="248011" y="935556"/>
            <a:ext cx="8927378" cy="5310489"/>
          </a:xfrm>
          <a:prstGeom prst="rect">
            <a:avLst/>
          </a:prstGeom>
        </p:spPr>
        <p:txBody>
          <a:bodyPr/>
          <a:lstStyle/>
          <a:p>
            <a:pPr/>
            <a:r>
              <a:t>p = ORDER = 4, MAX = 3</a:t>
            </a:r>
          </a:p>
          <a:p>
            <a:pPr lvl="1"/>
            <a:r>
              <a:t>Level                #nodes                    #keys                            #pointers</a:t>
            </a:r>
          </a:p>
          <a:p>
            <a:pPr lvl="1"/>
            <a:r>
              <a:t>0                       #nd = 1                   #ky = p-1                       #pt = p</a:t>
            </a:r>
          </a:p>
          <a:p>
            <a:pPr lvl="1"/>
            <a:r>
              <a:t>1                       #nd = p                   #ky = p(p-1)                   #pt = p</a:t>
            </a:r>
            <a:r>
              <a:rPr baseline="31999"/>
              <a:t>2</a:t>
            </a:r>
            <a:endParaRPr baseline="31999"/>
          </a:p>
          <a:p>
            <a:pPr lvl="1"/>
            <a:r>
              <a:t>2                       #nd = p</a:t>
            </a:r>
            <a:r>
              <a:rPr baseline="31999"/>
              <a:t>2</a:t>
            </a:r>
            <a:r>
              <a:t>                  #ky = p</a:t>
            </a:r>
            <a:r>
              <a:rPr baseline="31999"/>
              <a:t>2</a:t>
            </a:r>
            <a:r>
              <a:t>(p-1)                 #pt = p</a:t>
            </a:r>
            <a:r>
              <a:rPr baseline="31999"/>
              <a:t>3</a:t>
            </a:r>
            <a:endParaRPr baseline="31999"/>
          </a:p>
          <a:p>
            <a:pPr lvl="1"/>
            <a:r>
              <a:t>3                       #nd = p</a:t>
            </a:r>
            <a:r>
              <a:rPr baseline="31999"/>
              <a:t>3</a:t>
            </a:r>
            <a:r>
              <a:t>                  #ky = p</a:t>
            </a:r>
            <a:r>
              <a:rPr baseline="31999" sz="2400"/>
              <a:t>3</a:t>
            </a:r>
            <a:r>
              <a:t>(p-1)                 #pt = p</a:t>
            </a:r>
            <a:r>
              <a:rPr baseline="31999" sz="2400"/>
              <a:t>4</a:t>
            </a:r>
            <a:r>
              <a:t>      </a:t>
            </a:r>
            <a:endParaRPr baseline="31999"/>
          </a:p>
          <a:p>
            <a:pPr lvl="1"/>
            <a:r>
              <a:t>…</a:t>
            </a:r>
          </a:p>
          <a:p>
            <a:pPr lvl="1"/>
            <a:r>
              <a:t>h                       #nd = n</a:t>
            </a:r>
            <a:r>
              <a:rPr baseline="31999"/>
              <a:t>h</a:t>
            </a:r>
            <a:r>
              <a:t>                 #ky = p</a:t>
            </a:r>
            <a:r>
              <a:rPr baseline="31999"/>
              <a:t>h</a:t>
            </a:r>
            <a:r>
              <a:t>(p-1)                  #pt = p</a:t>
            </a:r>
            <a:r>
              <a:rPr baseline="31999"/>
              <a:t>h+1</a:t>
            </a:r>
            <a:endParaRPr baseline="31999"/>
          </a:p>
          <a:p>
            <a:pPr lvl="1"/>
            <a:endParaRPr baseline="31999"/>
          </a:p>
          <a:p>
            <a:pPr lvl="1"/>
            <a:r>
              <a:t>Therefore </a:t>
            </a:r>
            <a:r>
              <a:rPr sz="2800"/>
              <a:t>n(h) = p</a:t>
            </a:r>
            <a:r>
              <a:rPr baseline="31999" sz="2800"/>
              <a:t>h</a:t>
            </a:r>
            <a:r>
              <a:rPr sz="2800"/>
              <a:t>(p-1)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Insert the following keys:…"/>
          <p:cNvSpPr txBox="1"/>
          <p:nvPr>
            <p:ph type="title"/>
          </p:nvPr>
        </p:nvSpPr>
        <p:spPr>
          <a:xfrm>
            <a:off x="577843" y="2288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</a:lstStyle>
          <a:p>
            <a:pPr/>
            <a:r>
              <a:t>Number of Keys as Function of Tree Height h, n(h)</a:t>
            </a:r>
          </a:p>
        </p:txBody>
      </p:sp>
      <p:sp>
        <p:nvSpPr>
          <p:cNvPr id="226" name="ORDER = 4, MAX = 3…"/>
          <p:cNvSpPr txBox="1"/>
          <p:nvPr>
            <p:ph type="body" idx="1"/>
          </p:nvPr>
        </p:nvSpPr>
        <p:spPr>
          <a:xfrm>
            <a:off x="248011" y="935556"/>
            <a:ext cx="8927378" cy="5310489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keys/records/tuples = n   why?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Q1: Given h, what’s n</a:t>
            </a:r>
          </a:p>
          <a:p>
            <a:pPr>
              <a:defRPr sz="2800"/>
            </a:pPr>
            <a:endParaRPr baseline="31999"/>
          </a:p>
          <a:p>
            <a:pPr lvl="1" algn="ctr">
              <a:defRPr sz="2800"/>
            </a:pPr>
            <a:r>
              <a:t>n(h) = p</a:t>
            </a:r>
            <a:r>
              <a:rPr baseline="31999"/>
              <a:t>h</a:t>
            </a:r>
            <a:r>
              <a:t>(p-1)</a:t>
            </a:r>
          </a:p>
          <a:p>
            <a:pPr lvl="1">
              <a:defRPr sz="2800"/>
            </a:pPr>
          </a:p>
          <a:p>
            <a:pPr lvl="1">
              <a:defRPr sz="2800"/>
            </a:pPr>
            <a:r>
              <a:t>Q2: The real question is: Given n what’s h</a:t>
            </a:r>
          </a:p>
          <a:p>
            <a:pPr lvl="1">
              <a:defRPr sz="2800"/>
            </a:pPr>
          </a:p>
          <a:p>
            <a:pPr lvl="1" algn="ctr">
              <a:defRPr sz="2800"/>
            </a:pPr>
            <a:r>
              <a:t>h(n) = ceil (log</a:t>
            </a:r>
            <a:r>
              <a:rPr baseline="-5999"/>
              <a:t>p</a:t>
            </a:r>
            <a:r>
              <a:t> (n/(p-1)))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Insert the following keys:…"/>
          <p:cNvSpPr txBox="1"/>
          <p:nvPr>
            <p:ph type="title"/>
          </p:nvPr>
        </p:nvSpPr>
        <p:spPr>
          <a:xfrm>
            <a:off x="527043" y="1907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</a:lstStyle>
          <a:p>
            <a:pPr/>
            <a:r>
              <a:t>Number of Keys as Function of Tree Height h, n(h)</a:t>
            </a:r>
          </a:p>
        </p:txBody>
      </p:sp>
      <p:sp>
        <p:nvSpPr>
          <p:cNvPr id="229" name="ORDER = 4, MAX = 3…"/>
          <p:cNvSpPr txBox="1"/>
          <p:nvPr>
            <p:ph type="body" idx="1"/>
          </p:nvPr>
        </p:nvSpPr>
        <p:spPr>
          <a:xfrm>
            <a:off x="235311" y="910156"/>
            <a:ext cx="8927378" cy="5310489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keys/records/tuples = n   why?</a:t>
            </a:r>
          </a:p>
          <a:p>
            <a:pPr lvl="1">
              <a:defRPr sz="2800"/>
            </a:pPr>
          </a:p>
          <a:p>
            <a:pPr lvl="1">
              <a:defRPr sz="2800"/>
            </a:pPr>
            <a:r>
              <a:t>Q2: The real question is: Given n what’s h</a:t>
            </a:r>
          </a:p>
          <a:p>
            <a:pPr lvl="1" algn="ctr">
              <a:defRPr sz="2800"/>
            </a:pPr>
            <a:r>
              <a:t>h(n) = ceil (log</a:t>
            </a:r>
            <a:r>
              <a:rPr baseline="-5999"/>
              <a:t>p</a:t>
            </a:r>
            <a:r>
              <a:t> (n/(p-1)))</a:t>
            </a:r>
          </a:p>
          <a:p>
            <a:pPr lvl="1">
              <a:defRPr sz="2800"/>
            </a:pPr>
            <a:r>
              <a:t>For p = 10</a:t>
            </a:r>
          </a:p>
          <a:p>
            <a:pPr lvl="1" algn="ctr">
              <a:defRPr sz="2800"/>
            </a:pPr>
            <a:r>
              <a:t>h(n) = ceil (log</a:t>
            </a:r>
            <a:r>
              <a:rPr baseline="-5999"/>
              <a:t>10</a:t>
            </a:r>
            <a:r>
              <a:t> (n/9))</a:t>
            </a:r>
          </a:p>
          <a:p>
            <a:pPr lvl="1">
              <a:defRPr sz="2800"/>
            </a:pPr>
            <a:r>
              <a:t>For n = 10,000</a:t>
            </a:r>
          </a:p>
          <a:p>
            <a:pPr lvl="1" algn="ctr">
              <a:defRPr sz="2800"/>
            </a:pPr>
            <a:r>
              <a:t>h(n) = ceil (log</a:t>
            </a:r>
            <a:r>
              <a:rPr baseline="-5999"/>
              <a:t>10</a:t>
            </a:r>
            <a:r>
              <a:t> (10,000/9)) =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Insert the following keys:…"/>
          <p:cNvSpPr txBox="1"/>
          <p:nvPr>
            <p:ph type="title"/>
          </p:nvPr>
        </p:nvSpPr>
        <p:spPr>
          <a:xfrm>
            <a:off x="577843" y="2288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</a:lstStyle>
          <a:p>
            <a:pPr/>
            <a:r>
              <a:t>Number of Keys as Function of Tree Height h, n(h)</a:t>
            </a:r>
          </a:p>
        </p:txBody>
      </p:sp>
      <p:sp>
        <p:nvSpPr>
          <p:cNvPr id="232" name="ORDER = 4, MAX = 3…"/>
          <p:cNvSpPr txBox="1"/>
          <p:nvPr>
            <p:ph type="body" idx="1"/>
          </p:nvPr>
        </p:nvSpPr>
        <p:spPr>
          <a:xfrm>
            <a:off x="99183" y="910156"/>
            <a:ext cx="9063506" cy="5310489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keys/records/tuples = n   why?</a:t>
            </a:r>
          </a:p>
          <a:p>
            <a:pPr lvl="1">
              <a:defRPr sz="2800"/>
            </a:pPr>
          </a:p>
          <a:p>
            <a:pPr lvl="1">
              <a:defRPr sz="2800"/>
            </a:pPr>
            <a:r>
              <a:t>Q3: How many block reads for indexed (on PK) select</a:t>
            </a:r>
          </a:p>
          <a:p>
            <a:pPr lvl="1" algn="ctr">
              <a:defRPr sz="2800"/>
            </a:pPr>
            <a:r>
              <a:t>h(n) = ceil (log</a:t>
            </a:r>
            <a:r>
              <a:rPr baseline="-5999"/>
              <a:t>10</a:t>
            </a:r>
            <a:r>
              <a:t> (10,000/9)) = 4</a:t>
            </a:r>
          </a:p>
          <a:p>
            <a:pPr lvl="1">
              <a:defRPr sz="2800"/>
            </a:pPr>
            <a:r>
              <a:t>Number of block accesses (nba) = </a:t>
            </a:r>
          </a:p>
          <a:p>
            <a:pPr lvl="1">
              <a:defRPr sz="2600"/>
            </a:pPr>
            <a:r>
              <a:t>read internal nodes + read leaf node + read block in table</a:t>
            </a:r>
          </a:p>
          <a:p>
            <a:pPr lvl="1">
              <a:defRPr sz="2800"/>
            </a:pPr>
            <a:r>
              <a:t>nba = h(n) + 1 + 1 = h(n) + 2 = 6</a:t>
            </a:r>
          </a:p>
          <a:p>
            <a:pPr lvl="1">
              <a:defRPr sz="2800"/>
            </a:pPr>
            <a:r>
              <a:t>Although this is the best-case, the worst-case often is only 1 more.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Insert the following keys:…"/>
          <p:cNvSpPr txBox="1"/>
          <p:nvPr>
            <p:ph type="title"/>
          </p:nvPr>
        </p:nvSpPr>
        <p:spPr>
          <a:xfrm>
            <a:off x="577843" y="2288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</a:lstStyle>
          <a:p>
            <a:pPr/>
            <a:r>
              <a:t>Number of Keys as Function of Tree Height h, n(h)</a:t>
            </a:r>
          </a:p>
        </p:txBody>
      </p:sp>
      <p:sp>
        <p:nvSpPr>
          <p:cNvPr id="235" name="ORDER = 4, MAX = 3…"/>
          <p:cNvSpPr txBox="1"/>
          <p:nvPr>
            <p:ph type="body" idx="1"/>
          </p:nvPr>
        </p:nvSpPr>
        <p:spPr>
          <a:xfrm>
            <a:off x="99183" y="910156"/>
            <a:ext cx="9063506" cy="5310489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Number of keys/records/tuples = n   why?</a:t>
            </a:r>
          </a:p>
          <a:p>
            <a:pPr lvl="1">
              <a:defRPr sz="2800"/>
            </a:pPr>
          </a:p>
          <a:p>
            <a:pPr lvl="1">
              <a:defRPr sz="2800"/>
            </a:pPr>
            <a:r>
              <a:t>Q3: How many block reads for indexed (on PK) select</a:t>
            </a:r>
          </a:p>
          <a:p>
            <a:pPr lvl="1" algn="ctr">
              <a:defRPr sz="2800"/>
            </a:pPr>
            <a:r>
              <a:t>h(n) = ceil (log</a:t>
            </a:r>
            <a:r>
              <a:rPr baseline="-5999"/>
              <a:t>10</a:t>
            </a:r>
            <a:r>
              <a:t> (10,000/9)) = 4</a:t>
            </a:r>
          </a:p>
          <a:p>
            <a:pPr lvl="1" algn="ctr">
              <a:defRPr sz="2800"/>
            </a:pPr>
            <a:r>
              <a:t>nba = h(n) + 1 + 1 = h(n) + 2 = 6 accesses</a:t>
            </a:r>
          </a:p>
          <a:p>
            <a:pPr lvl="1" algn="ctr">
              <a:defRPr sz="2800"/>
            </a:pPr>
          </a:p>
          <a:p>
            <a:pPr lvl="1">
              <a:defRPr sz="2800"/>
            </a:pPr>
            <a:r>
              <a:t>For Linear Search (i.e., Table Scan) in the worst case</a:t>
            </a:r>
          </a:p>
          <a:p>
            <a:pPr lvl="1" algn="ctr">
              <a:defRPr sz="2800"/>
            </a:pPr>
            <a:r>
              <a:t>nba = 500 accesses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Insert the following keys:…"/>
          <p:cNvSpPr txBox="1"/>
          <p:nvPr>
            <p:ph type="title"/>
          </p:nvPr>
        </p:nvSpPr>
        <p:spPr>
          <a:xfrm>
            <a:off x="577843" y="241515"/>
            <a:ext cx="8534401" cy="102076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b="1" sz="3300"/>
            </a:lvl1pPr>
          </a:lstStyle>
          <a:p>
            <a:pPr/>
            <a:r>
              <a:t>Complexity of Select Operator</a:t>
            </a:r>
          </a:p>
        </p:txBody>
      </p:sp>
      <p:sp>
        <p:nvSpPr>
          <p:cNvPr id="238" name="ORDER = 4, MAX = 3…"/>
          <p:cNvSpPr txBox="1"/>
          <p:nvPr>
            <p:ph type="body" idx="1"/>
          </p:nvPr>
        </p:nvSpPr>
        <p:spPr>
          <a:xfrm>
            <a:off x="99183" y="910156"/>
            <a:ext cx="9063506" cy="5310489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</a:p>
          <a:p>
            <a:pPr lvl="1">
              <a:defRPr sz="2800"/>
            </a:pPr>
            <a:r>
              <a:t>Select using Table Scan is O(n)</a:t>
            </a:r>
          </a:p>
          <a:p>
            <a:pPr lvl="1">
              <a:defRPr sz="2800"/>
            </a:pPr>
          </a:p>
          <a:p>
            <a:pPr lvl="1">
              <a:defRPr sz="2800"/>
            </a:pPr>
            <a:r>
              <a:t>Select using Indexed Select is O(log n)</a:t>
            </a:r>
          </a:p>
          <a:p>
            <a:pPr lvl="1">
              <a:defRPr sz="2800"/>
            </a:pPr>
          </a:p>
          <a:p>
            <a:pPr lvl="1" algn="ctr">
              <a:defRPr sz="28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