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 b="def" i="def"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  <a:lvl2pPr marL="777875" indent="-333375" algn="ctr">
              <a:spcBef>
                <a:spcPts val="0"/>
              </a:spcBef>
              <a:defRPr i="1" sz="2400"/>
            </a:lvl2pPr>
            <a:lvl3pPr marL="1222375" indent="-333375" algn="ctr">
              <a:spcBef>
                <a:spcPts val="0"/>
              </a:spcBef>
              <a:defRPr i="1" sz="2400"/>
            </a:lvl3pPr>
            <a:lvl4pPr marL="1666875" indent="-333375" algn="ctr">
              <a:spcBef>
                <a:spcPts val="0"/>
              </a:spcBef>
              <a:defRPr i="1" sz="2400"/>
            </a:lvl4pPr>
            <a:lvl5pPr marL="2111375" indent="-333375" algn="ctr">
              <a:spcBef>
                <a:spcPts val="0"/>
              </a:spcBef>
              <a:defRPr i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/>
          <p:nvPr>
            <p:ph type="body" sz="quarter" idx="13"/>
          </p:nvPr>
        </p:nvSpPr>
        <p:spPr>
          <a:xfrm>
            <a:off x="1270000" y="4267112"/>
            <a:ext cx="10464800" cy="60978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Query Processing"/>
          <p:cNvSpPr txBox="1"/>
          <p:nvPr>
            <p:ph type="ctrTitle"/>
          </p:nvPr>
        </p:nvSpPr>
        <p:spPr>
          <a:xfrm>
            <a:off x="1270000" y="16256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Files and Disks</a:t>
            </a:r>
          </a:p>
          <a:p>
            <a:pPr/>
            <a:r>
              <a:t>Persistent Memory</a:t>
            </a:r>
          </a:p>
        </p:txBody>
      </p:sp>
      <p:sp>
        <p:nvSpPr>
          <p:cNvPr id="120" name="John A. Miller"/>
          <p:cNvSpPr txBox="1"/>
          <p:nvPr>
            <p:ph type="subTitle" sz="quarter" idx="1"/>
          </p:nvPr>
        </p:nvSpPr>
        <p:spPr>
          <a:xfrm>
            <a:off x="1270000" y="5035550"/>
            <a:ext cx="10464800" cy="1130300"/>
          </a:xfrm>
          <a:prstGeom prst="rect">
            <a:avLst/>
          </a:prstGeom>
        </p:spPr>
        <p:txBody>
          <a:bodyPr/>
          <a:lstStyle/>
          <a:p>
            <a:pPr/>
            <a:r>
              <a:t>John A. Miller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teps in Query Processing"/>
          <p:cNvSpPr txBox="1"/>
          <p:nvPr>
            <p:ph type="title"/>
          </p:nvPr>
        </p:nvSpPr>
        <p:spPr>
          <a:xfrm>
            <a:off x="952500" y="241300"/>
            <a:ext cx="11099800" cy="1862634"/>
          </a:xfrm>
          <a:prstGeom prst="rect">
            <a:avLst/>
          </a:prstGeom>
        </p:spPr>
        <p:txBody>
          <a:bodyPr/>
          <a:lstStyle>
            <a:lvl1pPr defTabSz="436980">
              <a:defRPr sz="5600"/>
            </a:lvl1pPr>
          </a:lstStyle>
          <a:p>
            <a:pPr/>
            <a:r>
              <a:t>Execution Time for Point Queries</a:t>
            </a:r>
          </a:p>
        </p:txBody>
      </p:sp>
      <p:sp>
        <p:nvSpPr>
          <p:cNvPr id="148" name="Write as a Relational Algebra Expression Tree…"/>
          <p:cNvSpPr txBox="1"/>
          <p:nvPr>
            <p:ph type="body" idx="4294967295"/>
          </p:nvPr>
        </p:nvSpPr>
        <p:spPr>
          <a:xfrm>
            <a:off x="151754" y="2717800"/>
            <a:ext cx="12079290" cy="6286500"/>
          </a:xfrm>
          <a:prstGeom prst="rect">
            <a:avLst/>
          </a:prstGeom>
        </p:spPr>
        <p:txBody>
          <a:bodyPr/>
          <a:lstStyle/>
          <a:p>
            <a:pPr marL="382270" indent="-382270" defTabSz="502412">
              <a:spcBef>
                <a:spcPts val="3600"/>
              </a:spcBef>
              <a:defRPr b="1" sz="2700"/>
            </a:pPr>
            <a:r>
              <a:t>select</a:t>
            </a:r>
            <a:r>
              <a:rPr b="0"/>
              <a:t> * </a:t>
            </a:r>
            <a:r>
              <a:t>from</a:t>
            </a:r>
            <a:r>
              <a:rPr b="0"/>
              <a:t> customer </a:t>
            </a:r>
            <a:r>
              <a:t>where</a:t>
            </a:r>
            <a:r>
              <a:rPr b="0"/>
              <a:t> cname = ‘John Doe’</a:t>
            </a:r>
          </a:p>
          <a:p>
            <a:pPr marL="382270" indent="-382270" defTabSz="502412">
              <a:spcBef>
                <a:spcPts val="3600"/>
              </a:spcBef>
              <a:defRPr sz="2700">
                <a:latin typeface="+mn-lt"/>
                <a:ea typeface="+mn-ea"/>
                <a:cs typeface="+mn-cs"/>
                <a:sym typeface="Helvetica"/>
              </a:defRPr>
            </a:pPr>
            <a:r>
              <a:t>σ</a:t>
            </a:r>
            <a:r>
              <a:rPr>
                <a:latin typeface="+mj-lt"/>
                <a:ea typeface="+mj-ea"/>
                <a:cs typeface="+mj-cs"/>
                <a:sym typeface="Helvetica Neue"/>
              </a:rPr>
              <a:t> </a:t>
            </a:r>
            <a:r>
              <a:rPr baseline="-5998">
                <a:latin typeface="+mj-lt"/>
                <a:ea typeface="+mj-ea"/>
                <a:cs typeface="+mj-cs"/>
                <a:sym typeface="Helvetica Neue"/>
              </a:rPr>
              <a:t>cname = ‘John Doe’</a:t>
            </a:r>
            <a:r>
              <a:rPr>
                <a:latin typeface="+mj-lt"/>
                <a:ea typeface="+mj-ea"/>
                <a:cs typeface="+mj-cs"/>
                <a:sym typeface="Helvetica Neue"/>
              </a:rPr>
              <a:t> (customer)</a:t>
            </a:r>
          </a:p>
          <a:p>
            <a:pPr marL="382270" indent="-382270" defTabSz="502412">
              <a:spcBef>
                <a:spcPts val="3600"/>
              </a:spcBef>
              <a:defRPr sz="2700"/>
            </a:pPr>
            <a:r>
              <a:t>Determine number of block accesses nba for best, expected and worst cases</a:t>
            </a:r>
          </a:p>
          <a:p>
            <a:pPr marL="382270" indent="-382270" defTabSz="502412">
              <a:spcBef>
                <a:spcPts val="3600"/>
              </a:spcBef>
              <a:defRPr sz="2700"/>
            </a:pPr>
            <a:r>
              <a:t>Best: nba = 1 block accesses</a:t>
            </a:r>
          </a:p>
          <a:p>
            <a:pPr marL="382270" indent="-382270" defTabSz="502412">
              <a:spcBef>
                <a:spcPts val="3600"/>
              </a:spcBef>
              <a:defRPr sz="2700"/>
            </a:pPr>
            <a:r>
              <a:t>Worst: nba = nb = 10,000 block accesses</a:t>
            </a:r>
          </a:p>
          <a:p>
            <a:pPr marL="382270" indent="-382270" defTabSz="502412">
              <a:spcBef>
                <a:spcPts val="3600"/>
              </a:spcBef>
              <a:defRPr sz="2700"/>
            </a:pPr>
            <a:r>
              <a:t>Expected: nba = (nb + 1) /  2 = 5000.5 block accesses (derive this)</a:t>
            </a:r>
          </a:p>
          <a:p>
            <a:pPr marL="382270" indent="-382270" defTabSz="502412">
              <a:spcBef>
                <a:spcPts val="3600"/>
              </a:spcBef>
              <a:defRPr sz="2700"/>
            </a:pPr>
            <a:r>
              <a:t>Too slow: using Hashing and B+trees to speed up queries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teps in Query Processing"/>
          <p:cNvSpPr txBox="1"/>
          <p:nvPr>
            <p:ph type="title"/>
          </p:nvPr>
        </p:nvSpPr>
        <p:spPr>
          <a:xfrm>
            <a:off x="952500" y="266700"/>
            <a:ext cx="11099800" cy="1862634"/>
          </a:xfrm>
          <a:prstGeom prst="rect">
            <a:avLst/>
          </a:prstGeom>
        </p:spPr>
        <p:txBody>
          <a:bodyPr/>
          <a:lstStyle/>
          <a:p>
            <a:pPr defTabSz="436980">
              <a:defRPr sz="5600"/>
            </a:pPr>
            <a:r>
              <a:t>Complexity of Linear Search:</a:t>
            </a:r>
          </a:p>
          <a:p>
            <a:pPr defTabSz="436980">
              <a:defRPr sz="4800"/>
            </a:pPr>
            <a:r>
              <a:t>number of blocks nb = ceil (nr/bf)</a:t>
            </a:r>
          </a:p>
        </p:txBody>
      </p:sp>
      <p:sp>
        <p:nvSpPr>
          <p:cNvPr id="151" name="Write as a Relational Algebra Expression Tree…"/>
          <p:cNvSpPr txBox="1"/>
          <p:nvPr>
            <p:ph type="body" idx="4294967295"/>
          </p:nvPr>
        </p:nvSpPr>
        <p:spPr>
          <a:xfrm>
            <a:off x="151754" y="2717800"/>
            <a:ext cx="12079290" cy="6286500"/>
          </a:xfrm>
          <a:prstGeom prst="rect">
            <a:avLst/>
          </a:prstGeom>
        </p:spPr>
        <p:txBody>
          <a:bodyPr/>
          <a:lstStyle/>
          <a:p>
            <a:pPr marL="382270" indent="-382270" defTabSz="502412">
              <a:spcBef>
                <a:spcPts val="3600"/>
              </a:spcBef>
              <a:defRPr sz="27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graphicFrame>
        <p:nvGraphicFramePr>
          <p:cNvPr id="152" name="Table"/>
          <p:cNvGraphicFramePr/>
          <p:nvPr/>
        </p:nvGraphicFramePr>
        <p:xfrm>
          <a:off x="1948462" y="3429846"/>
          <a:ext cx="7589333" cy="4498169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1909775"/>
                <a:gridCol w="2689982"/>
                <a:gridCol w="2989573"/>
              </a:tblGrid>
              <a:tr h="1124542">
                <a:tc>
                  <a:txBody>
                    <a:bodyPr/>
                    <a:lstStyle/>
                    <a:p>
                      <a:pPr>
                        <a:defRPr sz="2200">
                          <a:sym typeface="Helvetica Neue"/>
                        </a:defRPr>
                      </a:pPr>
                      <a:r>
                        <a:t>Linear</a:t>
                      </a:r>
                    </a:p>
                    <a:p>
                      <a:pPr>
                        <a:defRPr sz="2200">
                          <a:sym typeface="Helvetica Neue"/>
                        </a:defRPr>
                      </a:pPr>
                      <a:r>
                        <a:t>Search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Exact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Asymptotic</a:t>
                      </a:r>
                    </a:p>
                  </a:txBody>
                  <a:tcPr marL="0" marR="0" marT="0" marB="0" anchor="t" anchorCtr="0" horzOverflow="overflow"/>
                </a:tc>
              </a:tr>
              <a:tr h="1124542">
                <a:tc>
                  <a:txBody>
                    <a:bodyPr/>
                    <a:lstStyle/>
                    <a:p>
                      <a:pPr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Best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200">
                          <a:sym typeface="Helvetica Neue"/>
                        </a:rPr>
                        <a:t>O(1)</a:t>
                      </a:r>
                    </a:p>
                  </a:txBody>
                  <a:tcPr marL="0" marR="0" marT="0" marB="0" anchor="t" anchorCtr="0" horzOverflow="overflow"/>
                </a:tc>
              </a:tr>
              <a:tr h="1124542">
                <a:tc>
                  <a:txBody>
                    <a:bodyPr/>
                    <a:lstStyle/>
                    <a:p>
                      <a:pPr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Expected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200">
                          <a:sym typeface="Helvetica Neue"/>
                        </a:rPr>
                        <a:t>(nb + 1) / 2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200">
                          <a:sym typeface="Helvetica Neue"/>
                        </a:rPr>
                        <a:t>O(nb)</a:t>
                      </a:r>
                    </a:p>
                  </a:txBody>
                  <a:tcPr marL="0" marR="0" marT="0" marB="0" anchor="t" anchorCtr="0" horzOverflow="overflow"/>
                </a:tc>
              </a:tr>
              <a:tr h="1124542">
                <a:tc>
                  <a:txBody>
                    <a:bodyPr/>
                    <a:lstStyle/>
                    <a:p>
                      <a:pPr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Worst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200">
                          <a:sym typeface="Helvetica Neue"/>
                        </a:rPr>
                        <a:t>nb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200">
                          <a:sym typeface="Helvetica Neue"/>
                        </a:rPr>
                        <a:t>O(nb)</a:t>
                      </a:r>
                    </a:p>
                  </a:txBody>
                  <a:tcPr marL="0" marR="0" marT="0" marB="0" anchor="t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teps in Query Processing"/>
          <p:cNvSpPr txBox="1"/>
          <p:nvPr>
            <p:ph type="title"/>
          </p:nvPr>
        </p:nvSpPr>
        <p:spPr>
          <a:xfrm>
            <a:off x="952500" y="254000"/>
            <a:ext cx="11099800" cy="1862634"/>
          </a:xfrm>
          <a:prstGeom prst="rect">
            <a:avLst/>
          </a:prstGeom>
        </p:spPr>
        <p:txBody>
          <a:bodyPr/>
          <a:lstStyle>
            <a:lvl1pPr defTabSz="514094">
              <a:defRPr sz="7000"/>
            </a:lvl1pPr>
          </a:lstStyle>
          <a:p>
            <a:pPr/>
            <a:r>
              <a:t>Types of Files</a:t>
            </a:r>
          </a:p>
        </p:txBody>
      </p:sp>
      <p:sp>
        <p:nvSpPr>
          <p:cNvPr id="123" name="Translate SQL…"/>
          <p:cNvSpPr txBox="1"/>
          <p:nvPr>
            <p:ph type="body" idx="4294967295"/>
          </p:nvPr>
        </p:nvSpPr>
        <p:spPr>
          <a:prstGeom prst="rect">
            <a:avLst/>
          </a:prstGeom>
        </p:spPr>
        <p:txBody>
          <a:bodyPr/>
          <a:lstStyle/>
          <a:p>
            <a:pPr marL="413384" indent="-413384" defTabSz="543305">
              <a:spcBef>
                <a:spcPts val="3900"/>
              </a:spcBef>
              <a:defRPr sz="2900"/>
            </a:pPr>
            <a:r>
              <a:t>File = Collection of Blocks (4096 Bytes) containing Records (e.g., 200 bytes)</a:t>
            </a:r>
          </a:p>
          <a:p>
            <a:pPr marL="413384" indent="-413384" defTabSz="543305">
              <a:spcBef>
                <a:spcPts val="3900"/>
              </a:spcBef>
              <a:defRPr sz="2900"/>
            </a:pPr>
            <a:r>
              <a:t>Fixed Length vs. Variable Length Records</a:t>
            </a:r>
          </a:p>
          <a:p>
            <a:pPr marL="413384" indent="-413384" defTabSz="543305">
              <a:spcBef>
                <a:spcPts val="3900"/>
              </a:spcBef>
              <a:defRPr sz="2900"/>
            </a:pPr>
            <a:r>
              <a:t>Binary vs. Text File (typically encoded in ASCII or Unicode)</a:t>
            </a:r>
          </a:p>
          <a:p>
            <a:pPr marL="413384" indent="-413384" defTabSz="543305">
              <a:spcBef>
                <a:spcPts val="3900"/>
              </a:spcBef>
              <a:defRPr sz="2900"/>
            </a:pPr>
            <a:r>
              <a:t>Sequential vs. Direct Access (e.g., RandomAccessFile in Java)</a:t>
            </a:r>
          </a:p>
          <a:p>
            <a:pPr marL="413384" indent="-413384" defTabSz="543305">
              <a:spcBef>
                <a:spcPts val="3900"/>
              </a:spcBef>
              <a:defRPr sz="2900"/>
            </a:pPr>
            <a:r>
              <a:t>Spanning vs. Nonspanning (record may not cross a block boundary</a:t>
            </a:r>
          </a:p>
          <a:p>
            <a:pPr marL="413384" indent="-413384" defTabSz="543305">
              <a:spcBef>
                <a:spcPts val="3900"/>
              </a:spcBef>
              <a:defRPr sz="2900">
                <a:latin typeface="+mn-lt"/>
                <a:ea typeface="+mn-ea"/>
                <a:cs typeface="+mn-cs"/>
                <a:sym typeface="Helvetica"/>
              </a:defRPr>
            </a:pPr>
            <a:r>
              <a:t>Contiguous vs. Noncontiguous Files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teps in Query Processing"/>
          <p:cNvSpPr txBox="1"/>
          <p:nvPr>
            <p:ph type="title"/>
          </p:nvPr>
        </p:nvSpPr>
        <p:spPr>
          <a:xfrm>
            <a:off x="952500" y="254000"/>
            <a:ext cx="11099800" cy="1862634"/>
          </a:xfrm>
          <a:prstGeom prst="rect">
            <a:avLst/>
          </a:prstGeom>
        </p:spPr>
        <p:txBody>
          <a:bodyPr/>
          <a:lstStyle>
            <a:lvl1pPr defTabSz="514094">
              <a:defRPr sz="7000"/>
            </a:lvl1pPr>
          </a:lstStyle>
          <a:p>
            <a:pPr/>
            <a:r>
              <a:t>Direct Access Files</a:t>
            </a:r>
          </a:p>
        </p:txBody>
      </p:sp>
      <p:sp>
        <p:nvSpPr>
          <p:cNvPr id="126" name="Translate SQL…"/>
          <p:cNvSpPr txBox="1"/>
          <p:nvPr>
            <p:ph type="body" idx="4294967295"/>
          </p:nvPr>
        </p:nvSpPr>
        <p:spPr>
          <a:xfrm>
            <a:off x="952500" y="2616200"/>
            <a:ext cx="11099800" cy="6286500"/>
          </a:xfrm>
          <a:prstGeom prst="rect">
            <a:avLst/>
          </a:prstGeom>
        </p:spPr>
        <p:txBody>
          <a:bodyPr/>
          <a:lstStyle/>
          <a:p>
            <a:pPr marL="301770" indent="-301770" defTabSz="396612">
              <a:spcBef>
                <a:spcPts val="2800"/>
              </a:spcBef>
              <a:defRPr sz="2300"/>
            </a:pPr>
            <a:r>
              <a:t>Sequential Access: Open the file and read each record, one after the other</a:t>
            </a:r>
          </a:p>
          <a:p>
            <a:pPr marL="301770" indent="-301770" defTabSz="396612">
              <a:spcBef>
                <a:spcPts val="2800"/>
              </a:spcBef>
              <a:defRPr sz="2300"/>
            </a:pPr>
            <a:r>
              <a:t>Direct Access: Seek directly to the i-th record and read it, skipping prior records</a:t>
            </a:r>
          </a:p>
          <a:p>
            <a:pPr marL="301770" indent="-301770" defTabSz="396612">
              <a:spcBef>
                <a:spcPts val="2800"/>
              </a:spcBef>
              <a:defRPr sz="2100"/>
            </a:pPr>
            <a:r>
              <a:t>    </a:t>
            </a:r>
            <a:r>
              <a:rPr>
                <a:latin typeface="Courier"/>
                <a:ea typeface="Courier"/>
                <a:cs typeface="Courier"/>
                <a:sym typeface="Courier"/>
              </a:rPr>
              <a:t>try {</a:t>
            </a:r>
          </a:p>
          <a:p>
            <a:pPr marL="0" indent="0" defTabSz="914400">
              <a:spcBef>
                <a:spcPts val="0"/>
              </a:spcBef>
              <a:buSzTx/>
              <a:buNone/>
              <a:tabLst>
                <a:tab pos="254000" algn="l"/>
                <a:tab pos="508000" algn="l"/>
                <a:tab pos="774700" algn="l"/>
                <a:tab pos="1028700" algn="l"/>
                <a:tab pos="1295400" algn="l"/>
                <a:tab pos="1549400" algn="l"/>
                <a:tab pos="1816100" algn="l"/>
                <a:tab pos="2070100" algn="l"/>
                <a:tab pos="2324100" algn="l"/>
                <a:tab pos="2590800" algn="l"/>
                <a:tab pos="2844800" algn="l"/>
                <a:tab pos="3111500" algn="l"/>
              </a:tabLst>
              <a:defRPr sz="2100">
                <a:latin typeface="Menlo"/>
                <a:ea typeface="Menlo"/>
                <a:cs typeface="Menlo"/>
                <a:sym typeface="Menlo"/>
              </a:defRPr>
            </a:pPr>
            <a:r>
              <a:t>        var raf     = new RandomAccessFile ("/tmp/rad.dbf", "rw");</a:t>
            </a:r>
          </a:p>
          <a:p>
            <a:pPr marL="0" indent="0" defTabSz="914400">
              <a:spcBef>
                <a:spcPts val="0"/>
              </a:spcBef>
              <a:buSzTx/>
              <a:buNone/>
              <a:tabLst>
                <a:tab pos="254000" algn="l"/>
                <a:tab pos="508000" algn="l"/>
                <a:tab pos="774700" algn="l"/>
                <a:tab pos="1028700" algn="l"/>
                <a:tab pos="1295400" algn="l"/>
                <a:tab pos="1549400" algn="l"/>
                <a:tab pos="1816100" algn="l"/>
                <a:tab pos="2070100" algn="l"/>
                <a:tab pos="2324100" algn="l"/>
                <a:tab pos="2590800" algn="l"/>
                <a:tab pos="2844800" algn="l"/>
                <a:tab pos="3111500" algn="l"/>
              </a:tabLst>
              <a:defRPr sz="2100">
                <a:latin typeface="Menlo"/>
                <a:ea typeface="Menlo"/>
                <a:cs typeface="Menlo"/>
                <a:sym typeface="Menlo"/>
              </a:defRPr>
            </a:pPr>
            <a:r>
              <a:t>        var recSize = 12;</a:t>
            </a:r>
          </a:p>
          <a:p>
            <a:pPr marL="0" indent="0" defTabSz="914400">
              <a:spcBef>
                <a:spcPts val="0"/>
              </a:spcBef>
              <a:buSzTx/>
              <a:buNone/>
              <a:tabLst>
                <a:tab pos="254000" algn="l"/>
                <a:tab pos="508000" algn="l"/>
                <a:tab pos="774700" algn="l"/>
                <a:tab pos="1028700" algn="l"/>
                <a:tab pos="1295400" algn="l"/>
                <a:tab pos="1549400" algn="l"/>
                <a:tab pos="1816100" algn="l"/>
                <a:tab pos="2070100" algn="l"/>
                <a:tab pos="2324100" algn="l"/>
                <a:tab pos="2590800" algn="l"/>
                <a:tab pos="2844800" algn="l"/>
                <a:tab pos="3111500" algn="l"/>
              </a:tabLst>
              <a:defRPr sz="2100">
                <a:latin typeface="Menlo"/>
                <a:ea typeface="Menlo"/>
                <a:cs typeface="Menlo"/>
                <a:sym typeface="Menlo"/>
              </a:defRPr>
            </a:pPr>
            <a:r>
              <a:t>        var record  = new byte [recSize];</a:t>
            </a:r>
          </a:p>
          <a:p>
            <a:pPr marL="0" indent="0" defTabSz="914400">
              <a:spcBef>
                <a:spcPts val="0"/>
              </a:spcBef>
              <a:buSzTx/>
              <a:buNone/>
              <a:tabLst>
                <a:tab pos="254000" algn="l"/>
                <a:tab pos="508000" algn="l"/>
                <a:tab pos="774700" algn="l"/>
                <a:tab pos="1028700" algn="l"/>
                <a:tab pos="1295400" algn="l"/>
                <a:tab pos="1549400" algn="l"/>
                <a:tab pos="1816100" algn="l"/>
                <a:tab pos="2070100" algn="l"/>
                <a:tab pos="2324100" algn="l"/>
                <a:tab pos="2590800" algn="l"/>
                <a:tab pos="2844800" algn="l"/>
                <a:tab pos="3111500" algn="l"/>
              </a:tabLst>
              <a:defRPr sz="2100">
                <a:latin typeface="Menlo"/>
                <a:ea typeface="Menlo"/>
                <a:cs typeface="Menlo"/>
                <a:sym typeface="Menlo"/>
              </a:defRPr>
            </a:pPr>
            <a:r>
              <a:t>        raf.write ("Record One  ".getBytes ());</a:t>
            </a:r>
          </a:p>
          <a:p>
            <a:pPr marL="0" indent="0" defTabSz="914400">
              <a:spcBef>
                <a:spcPts val="0"/>
              </a:spcBef>
              <a:buSzTx/>
              <a:buNone/>
              <a:tabLst>
                <a:tab pos="254000" algn="l"/>
                <a:tab pos="508000" algn="l"/>
                <a:tab pos="774700" algn="l"/>
                <a:tab pos="1028700" algn="l"/>
                <a:tab pos="1295400" algn="l"/>
                <a:tab pos="1549400" algn="l"/>
                <a:tab pos="1816100" algn="l"/>
                <a:tab pos="2070100" algn="l"/>
                <a:tab pos="2324100" algn="l"/>
                <a:tab pos="2590800" algn="l"/>
                <a:tab pos="2844800" algn="l"/>
                <a:tab pos="3111500" algn="l"/>
              </a:tabLst>
              <a:defRPr sz="2100">
                <a:latin typeface="Menlo"/>
                <a:ea typeface="Menlo"/>
                <a:cs typeface="Menlo"/>
                <a:sym typeface="Menlo"/>
              </a:defRPr>
            </a:pPr>
            <a:r>
              <a:t>        raf.write ("Record Two  ".getBytes ());</a:t>
            </a:r>
          </a:p>
          <a:p>
            <a:pPr marL="0" indent="0" defTabSz="914400">
              <a:spcBef>
                <a:spcPts val="0"/>
              </a:spcBef>
              <a:buSzTx/>
              <a:buNone/>
              <a:tabLst>
                <a:tab pos="254000" algn="l"/>
                <a:tab pos="508000" algn="l"/>
                <a:tab pos="774700" algn="l"/>
                <a:tab pos="1028700" algn="l"/>
                <a:tab pos="1295400" algn="l"/>
                <a:tab pos="1549400" algn="l"/>
                <a:tab pos="1816100" algn="l"/>
                <a:tab pos="2070100" algn="l"/>
                <a:tab pos="2324100" algn="l"/>
                <a:tab pos="2590800" algn="l"/>
                <a:tab pos="2844800" algn="l"/>
                <a:tab pos="3111500" algn="l"/>
              </a:tabLst>
              <a:defRPr sz="2100">
                <a:latin typeface="Menlo"/>
                <a:ea typeface="Menlo"/>
                <a:cs typeface="Menlo"/>
                <a:sym typeface="Menlo"/>
              </a:defRPr>
            </a:pPr>
            <a:r>
              <a:t>        raf.write ("Record Three".getBytes ());</a:t>
            </a:r>
          </a:p>
          <a:p>
            <a:pPr marL="0" indent="0" defTabSz="914400">
              <a:spcBef>
                <a:spcPts val="0"/>
              </a:spcBef>
              <a:buSzTx/>
              <a:buNone/>
              <a:tabLst>
                <a:tab pos="254000" algn="l"/>
                <a:tab pos="508000" algn="l"/>
                <a:tab pos="774700" algn="l"/>
                <a:tab pos="1028700" algn="l"/>
                <a:tab pos="1295400" algn="l"/>
                <a:tab pos="1549400" algn="l"/>
                <a:tab pos="1816100" algn="l"/>
                <a:tab pos="2070100" algn="l"/>
                <a:tab pos="2324100" algn="l"/>
                <a:tab pos="2590800" algn="l"/>
                <a:tab pos="2844800" algn="l"/>
                <a:tab pos="3111500" algn="l"/>
              </a:tabLst>
              <a:defRPr sz="2100">
                <a:latin typeface="Menlo"/>
                <a:ea typeface="Menlo"/>
                <a:cs typeface="Menlo"/>
                <a:sym typeface="Menlo"/>
              </a:defRPr>
            </a:pPr>
            <a:r>
              <a:t>        raf.write ("Record Four ".getBytes ());</a:t>
            </a:r>
          </a:p>
          <a:p>
            <a:pPr marL="0" indent="0" defTabSz="914400">
              <a:spcBef>
                <a:spcPts val="0"/>
              </a:spcBef>
              <a:buSzTx/>
              <a:buNone/>
              <a:tabLst>
                <a:tab pos="254000" algn="l"/>
                <a:tab pos="508000" algn="l"/>
                <a:tab pos="774700" algn="l"/>
                <a:tab pos="1028700" algn="l"/>
                <a:tab pos="1295400" algn="l"/>
                <a:tab pos="1549400" algn="l"/>
                <a:tab pos="1816100" algn="l"/>
                <a:tab pos="2070100" algn="l"/>
                <a:tab pos="2324100" algn="l"/>
                <a:tab pos="2590800" algn="l"/>
                <a:tab pos="2844800" algn="l"/>
                <a:tab pos="3111500" algn="l"/>
              </a:tabLst>
              <a:defRPr sz="2100">
                <a:latin typeface="Menlo"/>
                <a:ea typeface="Menlo"/>
                <a:cs typeface="Menlo"/>
                <a:sym typeface="Menlo"/>
              </a:defRPr>
            </a:pPr>
            <a:r>
              <a:t>        raf.seek (2 * recSize);</a:t>
            </a:r>
          </a:p>
          <a:p>
            <a:pPr marL="0" indent="0" defTabSz="914400">
              <a:spcBef>
                <a:spcPts val="0"/>
              </a:spcBef>
              <a:buSzTx/>
              <a:buNone/>
              <a:tabLst>
                <a:tab pos="254000" algn="l"/>
                <a:tab pos="508000" algn="l"/>
                <a:tab pos="774700" algn="l"/>
                <a:tab pos="1028700" algn="l"/>
                <a:tab pos="1295400" algn="l"/>
                <a:tab pos="1549400" algn="l"/>
                <a:tab pos="1816100" algn="l"/>
                <a:tab pos="2070100" algn="l"/>
                <a:tab pos="2324100" algn="l"/>
                <a:tab pos="2590800" algn="l"/>
                <a:tab pos="2844800" algn="l"/>
                <a:tab pos="3111500" algn="l"/>
              </a:tabLst>
              <a:defRPr sz="2100">
                <a:latin typeface="Menlo"/>
                <a:ea typeface="Menlo"/>
                <a:cs typeface="Menlo"/>
                <a:sym typeface="Menlo"/>
              </a:defRPr>
            </a:pPr>
            <a:r>
              <a:t>        var nBytes = raf.read (record, 0, recSize);</a:t>
            </a:r>
          </a:p>
          <a:p>
            <a:pPr marL="0" indent="0" defTabSz="914400">
              <a:spcBef>
                <a:spcPts val="0"/>
              </a:spcBef>
              <a:buSzTx/>
              <a:buNone/>
              <a:tabLst>
                <a:tab pos="254000" algn="l"/>
                <a:tab pos="508000" algn="l"/>
                <a:tab pos="774700" algn="l"/>
                <a:tab pos="1028700" algn="l"/>
                <a:tab pos="1295400" algn="l"/>
                <a:tab pos="1549400" algn="l"/>
                <a:tab pos="1816100" algn="l"/>
                <a:tab pos="2070100" algn="l"/>
                <a:tab pos="2324100" algn="l"/>
                <a:tab pos="2590800" algn="l"/>
                <a:tab pos="2844800" algn="l"/>
                <a:tab pos="3111500" algn="l"/>
              </a:tabLst>
              <a:defRPr sz="2100">
                <a:latin typeface="Menlo"/>
                <a:ea typeface="Menlo"/>
                <a:cs typeface="Menlo"/>
                <a:sym typeface="Menlo"/>
              </a:defRPr>
            </a:pPr>
            <a:r>
              <a:t>        out.println ("record = " + new String (record));</a:t>
            </a:r>
          </a:p>
          <a:p>
            <a:pPr marL="0" indent="0" defTabSz="914400">
              <a:spcBef>
                <a:spcPts val="0"/>
              </a:spcBef>
              <a:buSzTx/>
              <a:buNone/>
              <a:tabLst>
                <a:tab pos="254000" algn="l"/>
                <a:tab pos="508000" algn="l"/>
                <a:tab pos="774700" algn="l"/>
                <a:tab pos="1028700" algn="l"/>
                <a:tab pos="1295400" algn="l"/>
                <a:tab pos="1549400" algn="l"/>
                <a:tab pos="1816100" algn="l"/>
                <a:tab pos="2070100" algn="l"/>
                <a:tab pos="2324100" algn="l"/>
                <a:tab pos="2590800" algn="l"/>
                <a:tab pos="2844800" algn="l"/>
                <a:tab pos="3111500" algn="l"/>
              </a:tabLst>
              <a:defRPr sz="2100">
                <a:latin typeface="Menlo"/>
                <a:ea typeface="Menlo"/>
                <a:cs typeface="Menlo"/>
                <a:sym typeface="Menlo"/>
              </a:defRPr>
            </a:pPr>
            <a:r>
              <a:t>        raf.close ();</a:t>
            </a:r>
          </a:p>
          <a:p>
            <a:pPr marL="0" indent="0" defTabSz="914400">
              <a:spcBef>
                <a:spcPts val="0"/>
              </a:spcBef>
              <a:buSzTx/>
              <a:buNone/>
              <a:tabLst>
                <a:tab pos="254000" algn="l"/>
                <a:tab pos="508000" algn="l"/>
                <a:tab pos="774700" algn="l"/>
                <a:tab pos="1028700" algn="l"/>
                <a:tab pos="1295400" algn="l"/>
                <a:tab pos="1549400" algn="l"/>
                <a:tab pos="1816100" algn="l"/>
                <a:tab pos="2070100" algn="l"/>
                <a:tab pos="2324100" algn="l"/>
                <a:tab pos="2590800" algn="l"/>
                <a:tab pos="2844800" algn="l"/>
                <a:tab pos="3111500" algn="l"/>
              </a:tabLst>
              <a:defRPr sz="2100">
                <a:latin typeface="Menlo"/>
                <a:ea typeface="Menlo"/>
                <a:cs typeface="Menlo"/>
                <a:sym typeface="Menlo"/>
              </a:defRPr>
            </a:pPr>
            <a:r>
              <a:t>    } catch (Exception ex) {</a:t>
            </a:r>
          </a:p>
          <a:p>
            <a:pPr marL="0" indent="0" defTabSz="914400">
              <a:spcBef>
                <a:spcPts val="0"/>
              </a:spcBef>
              <a:buSzTx/>
              <a:buNone/>
              <a:tabLst>
                <a:tab pos="254000" algn="l"/>
                <a:tab pos="508000" algn="l"/>
                <a:tab pos="774700" algn="l"/>
                <a:tab pos="1028700" algn="l"/>
                <a:tab pos="1295400" algn="l"/>
                <a:tab pos="1549400" algn="l"/>
                <a:tab pos="1816100" algn="l"/>
                <a:tab pos="2070100" algn="l"/>
                <a:tab pos="2324100" algn="l"/>
                <a:tab pos="2590800" algn="l"/>
                <a:tab pos="2844800" algn="l"/>
                <a:tab pos="3111500" algn="l"/>
              </a:tabLst>
              <a:defRPr sz="2100">
                <a:latin typeface="Menlo"/>
                <a:ea typeface="Menlo"/>
                <a:cs typeface="Menlo"/>
                <a:sym typeface="Menlo"/>
              </a:defRPr>
            </a:pPr>
            <a:r>
              <a:t>    } // try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teps in Query Processing"/>
          <p:cNvSpPr txBox="1"/>
          <p:nvPr>
            <p:ph type="title"/>
          </p:nvPr>
        </p:nvSpPr>
        <p:spPr>
          <a:xfrm>
            <a:off x="952500" y="266700"/>
            <a:ext cx="11099800" cy="1862634"/>
          </a:xfrm>
          <a:prstGeom prst="rect">
            <a:avLst/>
          </a:prstGeom>
        </p:spPr>
        <p:txBody>
          <a:bodyPr/>
          <a:lstStyle/>
          <a:p>
            <a:pPr defTabSz="421557">
              <a:defRPr sz="5700"/>
            </a:pPr>
            <a:r>
              <a:t>Reading a Record</a:t>
            </a:r>
          </a:p>
          <a:p>
            <a:pPr defTabSz="421557">
              <a:defRPr sz="5700"/>
            </a:pPr>
            <a:r>
              <a:t>Nonspanning Case</a:t>
            </a:r>
          </a:p>
        </p:txBody>
      </p:sp>
      <p:sp>
        <p:nvSpPr>
          <p:cNvPr id="129" name="Write as a Relational Algebra Expression Tree…"/>
          <p:cNvSpPr txBox="1"/>
          <p:nvPr>
            <p:ph type="body" idx="4294967295"/>
          </p:nvPr>
        </p:nvSpPr>
        <p:spPr>
          <a:xfrm>
            <a:off x="462755" y="2578100"/>
            <a:ext cx="12079290" cy="6286500"/>
          </a:xfrm>
          <a:prstGeom prst="rect">
            <a:avLst/>
          </a:prstGeom>
        </p:spPr>
        <p:txBody>
          <a:bodyPr/>
          <a:lstStyle/>
          <a:p>
            <a:pPr/>
            <a:r>
              <a:t>Blocking factor bf = floor (sb/sr), e.g., floor (4096 / 200) = 20 records per block</a:t>
            </a:r>
          </a:p>
          <a:p>
            <a:pPr/>
            <a:r>
              <a:t>Seek to i-th record: in block j = floor (i/bf), e.g., i = 57 =&gt; j = 2), block 0, block 1, block 2 </a:t>
            </a:r>
          </a:p>
          <a:p>
            <a:pPr/>
            <a:r>
              <a:t>Transfer block 2 from disk into main memory cache</a:t>
            </a:r>
          </a:p>
          <a:p>
            <a:pPr/>
            <a:r>
              <a:t>Copy the 17-th record in block 2 from cache to user’ program</a:t>
            </a:r>
            <a:endParaRPr sz="2700"/>
          </a:p>
          <a:p>
            <a:pPr/>
            <a:r>
              <a:t>File offest: 3400 bytes from start of block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teps in Query Processing"/>
          <p:cNvSpPr txBox="1"/>
          <p:nvPr>
            <p:ph type="title"/>
          </p:nvPr>
        </p:nvSpPr>
        <p:spPr>
          <a:xfrm>
            <a:off x="952500" y="266700"/>
            <a:ext cx="11099800" cy="1862634"/>
          </a:xfrm>
          <a:prstGeom prst="rect">
            <a:avLst/>
          </a:prstGeom>
        </p:spPr>
        <p:txBody>
          <a:bodyPr/>
          <a:lstStyle>
            <a:lvl1pPr defTabSz="514094">
              <a:defRPr sz="7000"/>
            </a:lvl1pPr>
          </a:lstStyle>
          <a:p>
            <a:pPr/>
            <a:r>
              <a:t>Components of Disk Drive</a:t>
            </a:r>
          </a:p>
        </p:txBody>
      </p:sp>
      <p:sp>
        <p:nvSpPr>
          <p:cNvPr id="132" name="Write as a Relational Algebra Expression Tree…"/>
          <p:cNvSpPr txBox="1"/>
          <p:nvPr>
            <p:ph type="body" idx="4294967295"/>
          </p:nvPr>
        </p:nvSpPr>
        <p:spPr>
          <a:xfrm>
            <a:off x="462755" y="2565400"/>
            <a:ext cx="12079290" cy="6286500"/>
          </a:xfrm>
          <a:prstGeom prst="rect">
            <a:avLst/>
          </a:prstGeom>
        </p:spPr>
        <p:txBody>
          <a:bodyPr/>
          <a:lstStyle/>
          <a:p>
            <a:pPr marL="417830" indent="-417830" defTabSz="549148">
              <a:spcBef>
                <a:spcPts val="3900"/>
              </a:spcBef>
              <a:defRPr b="1" sz="3000"/>
            </a:pPr>
            <a:r>
              <a:t>Cylinder</a:t>
            </a:r>
            <a:r>
              <a:rPr b="0"/>
              <a:t> - Region of Disk Drive accessible without moving the read/write head assembly</a:t>
            </a:r>
          </a:p>
          <a:p>
            <a:pPr marL="417830" indent="-417830" defTabSz="549148">
              <a:spcBef>
                <a:spcPts val="3900"/>
              </a:spcBef>
              <a:defRPr b="1" sz="3000"/>
            </a:pPr>
            <a:r>
              <a:t>Surface</a:t>
            </a:r>
            <a:r>
              <a:rPr b="0"/>
              <a:t> - Drive may have 1 to 4 disks, giving 2 to 8 recording surfaces (on top and bottom of each disk)</a:t>
            </a:r>
          </a:p>
          <a:p>
            <a:pPr marL="417830" indent="-417830" defTabSz="549148">
              <a:spcBef>
                <a:spcPts val="3900"/>
              </a:spcBef>
              <a:defRPr b="1" sz="3000"/>
            </a:pPr>
            <a:r>
              <a:t>Track</a:t>
            </a:r>
            <a:r>
              <a:rPr b="0"/>
              <a:t> - intersection of a cylinder and a surface or region accessible to one head without moving the read/write head assembly</a:t>
            </a:r>
          </a:p>
          <a:p>
            <a:pPr marL="417830" indent="-417830" defTabSz="549148">
              <a:spcBef>
                <a:spcPts val="3900"/>
              </a:spcBef>
              <a:defRPr b="1" sz="3000"/>
            </a:pPr>
            <a:r>
              <a:t>Sector</a:t>
            </a:r>
            <a:r>
              <a:rPr b="0"/>
              <a:t> - smallest addressable/transferrable component of a disk drive, several sectors per track, common sector size 512B</a:t>
            </a:r>
          </a:p>
          <a:p>
            <a:pPr marL="417830" indent="-417830" defTabSz="549148">
              <a:spcBef>
                <a:spcPts val="3900"/>
              </a:spcBef>
              <a:defRPr sz="3000"/>
            </a:pPr>
            <a:r>
              <a:t>Outer Tracks have move sectors than Inner Tracks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teps in Query Processing"/>
          <p:cNvSpPr txBox="1"/>
          <p:nvPr>
            <p:ph type="title"/>
          </p:nvPr>
        </p:nvSpPr>
        <p:spPr>
          <a:xfrm>
            <a:off x="952500" y="266700"/>
            <a:ext cx="11099800" cy="1862634"/>
          </a:xfrm>
          <a:prstGeom prst="rect">
            <a:avLst/>
          </a:prstGeom>
        </p:spPr>
        <p:txBody>
          <a:bodyPr/>
          <a:lstStyle>
            <a:lvl1pPr defTabSz="514094">
              <a:defRPr sz="7000"/>
            </a:lvl1pPr>
          </a:lstStyle>
          <a:p>
            <a:pPr/>
            <a:r>
              <a:t>Time to Read a Record</a:t>
            </a:r>
          </a:p>
        </p:txBody>
      </p:sp>
      <p:sp>
        <p:nvSpPr>
          <p:cNvPr id="135" name="Write as a Relational Algebra Expression Tree…"/>
          <p:cNvSpPr txBox="1"/>
          <p:nvPr>
            <p:ph type="body" idx="4294967295"/>
          </p:nvPr>
        </p:nvSpPr>
        <p:spPr>
          <a:xfrm>
            <a:off x="304154" y="2565400"/>
            <a:ext cx="12079290" cy="6286500"/>
          </a:xfrm>
          <a:prstGeom prst="rect">
            <a:avLst/>
          </a:prstGeom>
        </p:spPr>
        <p:txBody>
          <a:bodyPr/>
          <a:lstStyle/>
          <a:p>
            <a:pPr marL="377825" indent="-377825" defTabSz="496569">
              <a:spcBef>
                <a:spcPts val="3500"/>
              </a:spcBef>
              <a:defRPr sz="2700"/>
            </a:pPr>
            <a:r>
              <a:t>Assume time to copy record from main memory cache of user’s program is negligible (main memory access time is in ns, while disk access time in ms)</a:t>
            </a:r>
          </a:p>
          <a:p>
            <a:pPr marL="377825" indent="-377825" defTabSz="496569">
              <a:spcBef>
                <a:spcPts val="3500"/>
              </a:spcBef>
              <a:defRPr sz="2700"/>
            </a:pPr>
            <a:r>
              <a:t>Time to Read a Block from a disk drive into main memory</a:t>
            </a:r>
          </a:p>
          <a:p>
            <a:pPr marL="377825" indent="-377825" defTabSz="496569">
              <a:spcBef>
                <a:spcPts val="3500"/>
              </a:spcBef>
              <a:defRPr sz="2700"/>
            </a:pPr>
            <a:r>
              <a:t>Tread = Tseek + Tlatency + Txfer = 5.041 ms</a:t>
            </a:r>
          </a:p>
          <a:p>
            <a:pPr marL="377825" indent="-377825" defTabSz="496569">
              <a:spcBef>
                <a:spcPts val="3500"/>
              </a:spcBef>
              <a:defRPr sz="2700"/>
            </a:pPr>
            <a:r>
              <a:t>Tseek = 3 ms - time to move read/write heads</a:t>
            </a:r>
          </a:p>
          <a:p>
            <a:pPr marL="377825" indent="-377825" defTabSz="496569">
              <a:spcBef>
                <a:spcPts val="3500"/>
              </a:spcBef>
              <a:defRPr sz="2700"/>
            </a:pPr>
            <a:r>
              <a:t>Tlatency = 2 ms - 15000 rpm =&gt; 250 rps =&gt; 4 ms rotation time (rotational latency is half that)</a:t>
            </a:r>
            <a:endParaRPr sz="2200"/>
          </a:p>
          <a:p>
            <a:pPr marL="377825" indent="-377825" defTabSz="496569">
              <a:spcBef>
                <a:spcPts val="3500"/>
              </a:spcBef>
              <a:defRPr sz="2700"/>
            </a:pPr>
            <a:r>
              <a:t>Txfer = 4096 B / 100 MB/s = 0.041 ms where 100 MB/s is the average sustained transfer rate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teps in Query Processing"/>
          <p:cNvSpPr txBox="1"/>
          <p:nvPr>
            <p:ph type="title"/>
          </p:nvPr>
        </p:nvSpPr>
        <p:spPr>
          <a:xfrm>
            <a:off x="952500" y="254000"/>
            <a:ext cx="11099800" cy="1862634"/>
          </a:xfrm>
          <a:prstGeom prst="rect">
            <a:avLst/>
          </a:prstGeom>
        </p:spPr>
        <p:txBody>
          <a:bodyPr/>
          <a:lstStyle/>
          <a:p>
            <a:pPr defTabSz="452401">
              <a:defRPr sz="6100"/>
            </a:pPr>
            <a:r>
              <a:t>Time to Read a Record</a:t>
            </a:r>
          </a:p>
          <a:p>
            <a:pPr defTabSz="452401">
              <a:defRPr sz="5200"/>
            </a:pPr>
            <a:r>
              <a:t>Savio 15K</a:t>
            </a:r>
          </a:p>
        </p:txBody>
      </p:sp>
      <p:sp>
        <p:nvSpPr>
          <p:cNvPr id="138" name="Write as a Relational Algebra Expression Tree…"/>
          <p:cNvSpPr txBox="1"/>
          <p:nvPr>
            <p:ph type="body" idx="4294967295"/>
          </p:nvPr>
        </p:nvSpPr>
        <p:spPr>
          <a:xfrm>
            <a:off x="304154" y="2565400"/>
            <a:ext cx="12079290" cy="6286500"/>
          </a:xfrm>
          <a:prstGeom prst="rect">
            <a:avLst/>
          </a:prstGeom>
        </p:spPr>
        <p:txBody>
          <a:bodyPr/>
          <a:lstStyle/>
          <a:p>
            <a:pPr marL="0" indent="0" defTabSz="86993">
              <a:lnSpc>
                <a:spcPts val="400"/>
              </a:lnSpc>
              <a:spcBef>
                <a:spcPts val="0"/>
              </a:spcBef>
              <a:buSzTx/>
              <a:buNone/>
              <a:defRPr sz="26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/>
            </a:pPr>
            <a:r>
              <a:t>Model Number                                    ST973451SS ST936751SS </a:t>
            </a: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b="1" sz="2600"/>
            </a:pPr>
            <a:r>
              <a:t>Capacity</a:t>
            </a: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b="1" sz="2600"/>
            </a:pPr>
            <a:r>
              <a:t> </a:t>
            </a:r>
            <a:endParaRPr>
              <a:latin typeface="Times"/>
              <a:ea typeface="Times"/>
              <a:cs typeface="Times"/>
              <a:sym typeface="Times"/>
            </a:endParaRP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/>
            </a:pPr>
            <a:r>
              <a:t>Formatted 512 Kbytes/Sector (GB)     73.4              36.7 </a:t>
            </a: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/>
            </a:pPr>
            <a:r>
              <a:t>Interface                                               3-Gb/s SAS 3-Gb/s SAS </a:t>
            </a: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/>
            </a:pPr>
            <a:r>
              <a:t>External Transfer Rate (MB/s)              300               300</a:t>
            </a: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/>
            </a:pPr>
            <a:r>
              <a:t> </a:t>
            </a:r>
            <a:endParaRPr>
              <a:latin typeface="Times"/>
              <a:ea typeface="Times"/>
              <a:cs typeface="Times"/>
              <a:sym typeface="Times"/>
            </a:endParaRP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b="1" sz="2600"/>
            </a:pPr>
            <a:r>
              <a:t>Performance </a:t>
            </a: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b="1" sz="26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/>
            </a:pPr>
            <a:r>
              <a:t>Spindle Speed (RPM)                          15K               15K </a:t>
            </a: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/>
            </a:pPr>
            <a:r>
              <a:t>Average Latency (ms)                          2.0                 2.0 </a:t>
            </a: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/>
            </a:pPr>
            <a:r>
              <a:t>Seek Time</a:t>
            </a: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/>
            </a:pPr>
            <a:r>
              <a:t> </a:t>
            </a:r>
            <a:br/>
            <a:r>
              <a:t>- Average Read/Write (ms)                   2.9 / 3.3        2.9 / 3.3</a:t>
            </a: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>
                <a:latin typeface="Times"/>
                <a:ea typeface="Times"/>
                <a:cs typeface="Times"/>
                <a:sym typeface="Times"/>
              </a:defRPr>
            </a:pPr>
            <a:r>
              <a:t>- </a:t>
            </a:r>
            <a:r>
              <a:rPr>
                <a:latin typeface="+mj-lt"/>
                <a:ea typeface="+mj-ea"/>
                <a:cs typeface="+mj-cs"/>
                <a:sym typeface="Helvetica Neue"/>
              </a:rPr>
              <a:t>Track-to-Track Read/Write (ms)         0.2 / 0.4        0.2 / 0.4 </a:t>
            </a: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/>
            </a:pPr>
            <a:r>
              <a:t>Sustained Transfer Rate</a:t>
            </a: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/>
            </a:pPr>
            <a:br/>
            <a:r>
              <a:t>- Outer to Inner Diameter (MB/s)         112 to 79      112 to 79 </a:t>
            </a: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/>
            </a:pPr>
            <a:r>
              <a:t>Cache, Multisegmented (MB)              16                  16 </a:t>
            </a:r>
            <a:endParaRPr>
              <a:latin typeface="Times"/>
              <a:ea typeface="Times"/>
              <a:cs typeface="Times"/>
              <a:sym typeface="Times"/>
            </a:endParaRP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b="1" sz="2600"/>
            </a:pPr>
            <a:r>
              <a:t>Configuration/Reliability</a:t>
            </a: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b="1" sz="2600"/>
            </a:pPr>
            <a:r>
              <a:t> </a:t>
            </a:r>
            <a:endParaRPr>
              <a:latin typeface="Times"/>
              <a:ea typeface="Times"/>
              <a:cs typeface="Times"/>
              <a:sym typeface="Times"/>
            </a:endParaRP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/>
            </a:pPr>
            <a:r>
              <a:t>Disks                                                     2                   1 </a:t>
            </a: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/>
            </a:pPr>
            <a:r>
              <a:t>Heads                                                   4                    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teps in Query Processing"/>
          <p:cNvSpPr txBox="1"/>
          <p:nvPr>
            <p:ph type="title"/>
          </p:nvPr>
        </p:nvSpPr>
        <p:spPr>
          <a:xfrm>
            <a:off x="952500" y="228600"/>
            <a:ext cx="11099800" cy="1862634"/>
          </a:xfrm>
          <a:prstGeom prst="rect">
            <a:avLst/>
          </a:prstGeom>
        </p:spPr>
        <p:txBody>
          <a:bodyPr/>
          <a:lstStyle/>
          <a:p>
            <a:pPr defTabSz="452401">
              <a:defRPr sz="5200"/>
            </a:pPr>
            <a:r>
              <a:t>SSD vs. HDD</a:t>
            </a:r>
          </a:p>
          <a:p>
            <a:pPr defTabSz="452401">
              <a:defRPr sz="2900"/>
            </a:pPr>
            <a:r>
              <a:t>https://www.extremetech.com/extreme/210492-extremetech-explains-how-do-ssds-work</a:t>
            </a:r>
          </a:p>
        </p:txBody>
      </p:sp>
      <p:sp>
        <p:nvSpPr>
          <p:cNvPr id="141" name="Write as a Relational Algebra Expression Tree…"/>
          <p:cNvSpPr txBox="1"/>
          <p:nvPr>
            <p:ph type="body" idx="4294967295"/>
          </p:nvPr>
        </p:nvSpPr>
        <p:spPr>
          <a:xfrm>
            <a:off x="875654" y="2413000"/>
            <a:ext cx="12079290" cy="6286500"/>
          </a:xfrm>
          <a:prstGeom prst="rect">
            <a:avLst/>
          </a:prstGeom>
        </p:spPr>
        <p:txBody>
          <a:bodyPr/>
          <a:lstStyle/>
          <a:p>
            <a:pPr marL="0" indent="0" defTabSz="365758">
              <a:lnSpc>
                <a:spcPts val="2200"/>
              </a:lnSpc>
              <a:spcBef>
                <a:spcPts val="0"/>
              </a:spcBef>
              <a:buSzTx/>
              <a:buNone/>
              <a:defRPr sz="9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365758">
              <a:lnSpc>
                <a:spcPts val="5200"/>
              </a:lnSpc>
              <a:spcBef>
                <a:spcPts val="900"/>
              </a:spcBef>
              <a:buSzTx/>
              <a:buNone/>
              <a:defRPr sz="38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365758">
              <a:lnSpc>
                <a:spcPts val="2200"/>
              </a:lnSpc>
              <a:spcBef>
                <a:spcPts val="0"/>
              </a:spcBef>
              <a:buSzTx/>
              <a:buNone/>
              <a:defRPr sz="9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365758">
              <a:lnSpc>
                <a:spcPts val="2200"/>
              </a:lnSpc>
              <a:spcBef>
                <a:spcPts val="0"/>
              </a:spcBef>
              <a:buSzTx/>
              <a:buNone/>
              <a:defRPr sz="9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365758">
              <a:lnSpc>
                <a:spcPts val="2200"/>
              </a:lnSpc>
              <a:spcBef>
                <a:spcPts val="0"/>
              </a:spcBef>
              <a:buSzTx/>
              <a:buNone/>
              <a:defRPr sz="9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365758">
              <a:lnSpc>
                <a:spcPts val="2200"/>
              </a:lnSpc>
              <a:spcBef>
                <a:spcPts val="0"/>
              </a:spcBef>
              <a:buSzTx/>
              <a:buNone/>
              <a:defRPr sz="9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365758">
              <a:lnSpc>
                <a:spcPts val="2200"/>
              </a:lnSpc>
              <a:spcBef>
                <a:spcPts val="0"/>
              </a:spcBef>
              <a:buSzTx/>
              <a:buNone/>
              <a:defRPr sz="9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365758">
              <a:lnSpc>
                <a:spcPts val="2200"/>
              </a:lnSpc>
              <a:spcBef>
                <a:spcPts val="0"/>
              </a:spcBef>
              <a:buSzTx/>
              <a:buNone/>
              <a:defRPr sz="9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365758">
              <a:lnSpc>
                <a:spcPts val="2200"/>
              </a:lnSpc>
              <a:spcBef>
                <a:spcPts val="0"/>
              </a:spcBef>
              <a:buSzTx/>
              <a:buNone/>
              <a:defRPr sz="9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365758">
              <a:lnSpc>
                <a:spcPts val="2200"/>
              </a:lnSpc>
              <a:spcBef>
                <a:spcPts val="0"/>
              </a:spcBef>
              <a:buSzTx/>
              <a:buNone/>
              <a:defRPr sz="9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365758">
              <a:lnSpc>
                <a:spcPts val="2200"/>
              </a:lnSpc>
              <a:spcBef>
                <a:spcPts val="0"/>
              </a:spcBef>
              <a:buSzTx/>
              <a:buNone/>
              <a:defRPr sz="9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365758">
              <a:lnSpc>
                <a:spcPts val="2200"/>
              </a:lnSpc>
              <a:spcBef>
                <a:spcPts val="0"/>
              </a:spcBef>
              <a:buSzTx/>
              <a:buNone/>
              <a:defRPr sz="9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365758">
              <a:lnSpc>
                <a:spcPts val="2200"/>
              </a:lnSpc>
              <a:spcBef>
                <a:spcPts val="0"/>
              </a:spcBef>
              <a:buSzTx/>
              <a:buNone/>
              <a:defRPr sz="9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365758">
              <a:lnSpc>
                <a:spcPts val="2200"/>
              </a:lnSpc>
              <a:spcBef>
                <a:spcPts val="0"/>
              </a:spcBef>
              <a:buSzTx/>
              <a:buNone/>
              <a:defRPr sz="9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365758">
              <a:lnSpc>
                <a:spcPts val="2200"/>
              </a:lnSpc>
              <a:spcBef>
                <a:spcPts val="0"/>
              </a:spcBef>
              <a:buSzTx/>
              <a:buNone/>
              <a:defRPr sz="9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365758">
              <a:lnSpc>
                <a:spcPts val="2200"/>
              </a:lnSpc>
              <a:spcBef>
                <a:spcPts val="0"/>
              </a:spcBef>
              <a:buSzTx/>
              <a:buNone/>
              <a:defRPr sz="900">
                <a:latin typeface="Times"/>
                <a:ea typeface="Times"/>
                <a:cs typeface="Times"/>
                <a:sym typeface="Times"/>
              </a:defRPr>
            </a:pPr>
          </a:p>
        </p:txBody>
      </p:sp>
      <p:pic>
        <p:nvPicPr>
          <p:cNvPr id="142" name="SSD-Latency.png" descr="SSD-Lat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22488" y="2501900"/>
            <a:ext cx="6896101" cy="61087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teps in Query Processing"/>
          <p:cNvSpPr txBox="1"/>
          <p:nvPr>
            <p:ph type="title"/>
          </p:nvPr>
        </p:nvSpPr>
        <p:spPr>
          <a:xfrm>
            <a:off x="952500" y="241300"/>
            <a:ext cx="11099800" cy="1862634"/>
          </a:xfrm>
          <a:prstGeom prst="rect">
            <a:avLst/>
          </a:prstGeom>
        </p:spPr>
        <p:txBody>
          <a:bodyPr/>
          <a:lstStyle/>
          <a:p>
            <a:pPr defTabSz="421557">
              <a:defRPr sz="5700"/>
            </a:pPr>
            <a:r>
              <a:t>Time to Read a File</a:t>
            </a:r>
          </a:p>
          <a:p>
            <a:pPr defTabSz="421557">
              <a:defRPr sz="5700"/>
            </a:pPr>
            <a:r>
              <a:t>Noncontiguous Case</a:t>
            </a:r>
          </a:p>
        </p:txBody>
      </p:sp>
      <p:sp>
        <p:nvSpPr>
          <p:cNvPr id="145" name="Write as a Relational Algebra Expression Tree…"/>
          <p:cNvSpPr txBox="1"/>
          <p:nvPr>
            <p:ph type="body" idx="4294967295"/>
          </p:nvPr>
        </p:nvSpPr>
        <p:spPr>
          <a:xfrm>
            <a:off x="354954" y="2616200"/>
            <a:ext cx="12079290" cy="6286500"/>
          </a:xfrm>
          <a:prstGeom prst="rect">
            <a:avLst/>
          </a:prstGeom>
        </p:spPr>
        <p:txBody>
          <a:bodyPr/>
          <a:lstStyle/>
          <a:p>
            <a:pPr/>
            <a:r>
              <a:t>Let nr = 200,000 records, sr = 200 B, bf = floor (4096/200) = 20</a:t>
            </a:r>
          </a:p>
          <a:p>
            <a:pPr/>
            <a:r>
              <a:t>nb = ceil (nr / bf) = ceil (200,000 / 20) = 10,000 blocks</a:t>
            </a:r>
          </a:p>
          <a:p>
            <a:pPr/>
            <a:r>
              <a:t>Total read time = 10,000 * 5.041 = 50,410 ms</a:t>
            </a:r>
          </a:p>
          <a:p>
            <a:pPr/>
            <a:r>
              <a:t>If the file content can be located in one cylinder and you have exclusive access to the disk drive, then seek times (the most costly of the three) can be eliminated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