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838200" y="4191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sz="half" idx="1"/>
          </p:nvPr>
        </p:nvSpPr>
        <p:spPr>
          <a:xfrm>
            <a:off x="838200" y="1981200"/>
            <a:ext cx="3810000" cy="4076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381000" y="5334000"/>
            <a:ext cx="8037514" cy="838200"/>
          </a:xfrm>
          <a:prstGeom prst="rect">
            <a:avLst/>
          </a:prstGeom>
        </p:spPr>
        <p:txBody>
          <a:bodyPr/>
          <a:lstStyle>
            <a:lvl1pPr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None/>
              <a:defRPr sz="2000">
                <a:solidFill>
                  <a:srgbClr val="90909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b="1" sz="2400"/>
            </a:lvl1pPr>
            <a:lvl2pPr marL="0" indent="457200">
              <a:spcBef>
                <a:spcPts val="500"/>
              </a:spcBef>
              <a:buClrTx/>
              <a:buSzTx/>
              <a:buNone/>
              <a:defRPr b="1" sz="2400"/>
            </a:lvl2pPr>
            <a:lvl3pPr marL="0" indent="914400">
              <a:spcBef>
                <a:spcPts val="500"/>
              </a:spcBef>
              <a:buClrTx/>
              <a:buSzTx/>
              <a:buNone/>
              <a:defRPr b="1"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b="1"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b="1" sz="2400"/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6" y="6581000"/>
            <a:ext cx="249313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457200" y="274637"/>
            <a:ext cx="8229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▪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bmp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bmp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bmp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>
            <p:ph type="ctrTitle"/>
          </p:nvPr>
        </p:nvSpPr>
        <p:spPr>
          <a:xfrm>
            <a:off x="914400" y="685800"/>
            <a:ext cx="6934200" cy="2819400"/>
          </a:xfrm>
          <a:prstGeom prst="rect">
            <a:avLst/>
          </a:prstGeom>
        </p:spPr>
        <p:txBody>
          <a:bodyPr/>
          <a:lstStyle/>
          <a:p>
            <a:pPr/>
            <a:r>
              <a:t>Hash-Based Indexes</a:t>
            </a:r>
          </a:p>
        </p:txBody>
      </p:sp>
      <p:sp>
        <p:nvSpPr>
          <p:cNvPr id="168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Credits: Ramakrishnan &amp; Gehrke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 </a:t>
            </a:r>
            <a:r>
              <a:rPr b="1"/>
              <a:t>h</a:t>
            </a:r>
            <a:r>
              <a:t>(r)=20 – Part 2</a:t>
            </a:r>
          </a:p>
        </p:txBody>
      </p:sp>
      <p:sp>
        <p:nvSpPr>
          <p:cNvPr id="337" name="AutoShape 5"/>
          <p:cNvSpPr/>
          <p:nvPr/>
        </p:nvSpPr>
        <p:spPr>
          <a:xfrm>
            <a:off x="4452937" y="3751262"/>
            <a:ext cx="444501" cy="673101"/>
          </a:xfrm>
          <a:prstGeom prst="rightArrow">
            <a:avLst>
              <a:gd name="adj1" fmla="val 75000"/>
              <a:gd name="adj2" fmla="val 50023"/>
            </a:avLst>
          </a:prstGeom>
          <a:solidFill>
            <a:schemeClr val="accent1"/>
          </a:solidFill>
          <a:ln w="127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38" name="Freeform 51"/>
          <p:cNvSpPr/>
          <p:nvPr/>
        </p:nvSpPr>
        <p:spPr>
          <a:xfrm>
            <a:off x="5570537" y="2773363"/>
            <a:ext cx="300039" cy="300038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9" name="Freeform 52"/>
          <p:cNvSpPr/>
          <p:nvPr/>
        </p:nvSpPr>
        <p:spPr>
          <a:xfrm>
            <a:off x="6770688" y="3073399"/>
            <a:ext cx="1200150" cy="3000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0" name="Freeform 53"/>
          <p:cNvSpPr/>
          <p:nvPr/>
        </p:nvSpPr>
        <p:spPr>
          <a:xfrm>
            <a:off x="6770688" y="3971924"/>
            <a:ext cx="1200150" cy="3000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1" name="Freeform 54"/>
          <p:cNvSpPr/>
          <p:nvPr/>
        </p:nvSpPr>
        <p:spPr>
          <a:xfrm>
            <a:off x="6770688" y="4873624"/>
            <a:ext cx="1200150" cy="3000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2" name="Freeform 55"/>
          <p:cNvSpPr/>
          <p:nvPr/>
        </p:nvSpPr>
        <p:spPr>
          <a:xfrm>
            <a:off x="6770688" y="2773363"/>
            <a:ext cx="300038" cy="300038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3" name="Freeform 56"/>
          <p:cNvSpPr/>
          <p:nvPr/>
        </p:nvSpPr>
        <p:spPr>
          <a:xfrm>
            <a:off x="6770688" y="3671887"/>
            <a:ext cx="300038" cy="3000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4" name="Freeform 57"/>
          <p:cNvSpPr/>
          <p:nvPr/>
        </p:nvSpPr>
        <p:spPr>
          <a:xfrm>
            <a:off x="6770688" y="4573587"/>
            <a:ext cx="300038" cy="3000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5" name="Freeform 58"/>
          <p:cNvSpPr/>
          <p:nvPr/>
        </p:nvSpPr>
        <p:spPr>
          <a:xfrm>
            <a:off x="6770688" y="2173288"/>
            <a:ext cx="1200150" cy="30003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6" name="Freeform 59"/>
          <p:cNvSpPr/>
          <p:nvPr/>
        </p:nvSpPr>
        <p:spPr>
          <a:xfrm>
            <a:off x="6770688" y="1873249"/>
            <a:ext cx="300038" cy="3000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7" name="Freeform 60"/>
          <p:cNvSpPr/>
          <p:nvPr/>
        </p:nvSpPr>
        <p:spPr>
          <a:xfrm>
            <a:off x="6781799" y="5810249"/>
            <a:ext cx="1200152" cy="3000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8" name="Freeform 61"/>
          <p:cNvSpPr/>
          <p:nvPr/>
        </p:nvSpPr>
        <p:spPr>
          <a:xfrm>
            <a:off x="6781799" y="5510212"/>
            <a:ext cx="300039" cy="3000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9" name="Freeform 62"/>
          <p:cNvSpPr/>
          <p:nvPr/>
        </p:nvSpPr>
        <p:spPr>
          <a:xfrm>
            <a:off x="5570537" y="3073399"/>
            <a:ext cx="600076" cy="119856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0" name="Freeform 63"/>
          <p:cNvSpPr/>
          <p:nvPr/>
        </p:nvSpPr>
        <p:spPr>
          <a:xfrm>
            <a:off x="5570537" y="4271962"/>
            <a:ext cx="600076" cy="12017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1" name="Rectangle 64"/>
          <p:cNvSpPr txBox="1"/>
          <p:nvPr/>
        </p:nvSpPr>
        <p:spPr>
          <a:xfrm>
            <a:off x="7339013" y="4867275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19*</a:t>
            </a:r>
          </a:p>
        </p:txBody>
      </p:sp>
      <p:sp>
        <p:nvSpPr>
          <p:cNvPr id="352" name="Rectangle 65"/>
          <p:cNvSpPr txBox="1"/>
          <p:nvPr/>
        </p:nvSpPr>
        <p:spPr>
          <a:xfrm>
            <a:off x="6759575" y="2736850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53" name="Rectangle 66"/>
          <p:cNvSpPr txBox="1"/>
          <p:nvPr/>
        </p:nvSpPr>
        <p:spPr>
          <a:xfrm>
            <a:off x="6773863" y="3622675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54" name="Rectangle 67"/>
          <p:cNvSpPr txBox="1"/>
          <p:nvPr/>
        </p:nvSpPr>
        <p:spPr>
          <a:xfrm>
            <a:off x="6773863" y="4546600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55" name="Rectangle 68"/>
          <p:cNvSpPr txBox="1"/>
          <p:nvPr/>
        </p:nvSpPr>
        <p:spPr>
          <a:xfrm>
            <a:off x="5075237" y="3082925"/>
            <a:ext cx="398253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000</a:t>
            </a:r>
          </a:p>
        </p:txBody>
      </p:sp>
      <p:sp>
        <p:nvSpPr>
          <p:cNvPr id="356" name="Rectangle 69"/>
          <p:cNvSpPr txBox="1"/>
          <p:nvPr/>
        </p:nvSpPr>
        <p:spPr>
          <a:xfrm>
            <a:off x="5075237" y="3394075"/>
            <a:ext cx="398253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001</a:t>
            </a:r>
          </a:p>
        </p:txBody>
      </p:sp>
      <p:sp>
        <p:nvSpPr>
          <p:cNvPr id="357" name="Rectangle 70"/>
          <p:cNvSpPr txBox="1"/>
          <p:nvPr/>
        </p:nvSpPr>
        <p:spPr>
          <a:xfrm>
            <a:off x="5065712" y="3694112"/>
            <a:ext cx="398253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010</a:t>
            </a:r>
          </a:p>
        </p:txBody>
      </p:sp>
      <p:sp>
        <p:nvSpPr>
          <p:cNvPr id="358" name="Rectangle 71"/>
          <p:cNvSpPr txBox="1"/>
          <p:nvPr/>
        </p:nvSpPr>
        <p:spPr>
          <a:xfrm>
            <a:off x="5065712" y="4006850"/>
            <a:ext cx="388443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011</a:t>
            </a:r>
          </a:p>
        </p:txBody>
      </p:sp>
      <p:sp>
        <p:nvSpPr>
          <p:cNvPr id="359" name="Rectangle 72"/>
          <p:cNvSpPr txBox="1"/>
          <p:nvPr/>
        </p:nvSpPr>
        <p:spPr>
          <a:xfrm>
            <a:off x="5054600" y="4294187"/>
            <a:ext cx="39825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100</a:t>
            </a:r>
          </a:p>
        </p:txBody>
      </p:sp>
      <p:sp>
        <p:nvSpPr>
          <p:cNvPr id="360" name="Rectangle 73"/>
          <p:cNvSpPr txBox="1"/>
          <p:nvPr/>
        </p:nvSpPr>
        <p:spPr>
          <a:xfrm>
            <a:off x="5054600" y="4606925"/>
            <a:ext cx="39825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101</a:t>
            </a:r>
          </a:p>
        </p:txBody>
      </p:sp>
      <p:sp>
        <p:nvSpPr>
          <p:cNvPr id="361" name="Rectangle 74"/>
          <p:cNvSpPr txBox="1"/>
          <p:nvPr/>
        </p:nvSpPr>
        <p:spPr>
          <a:xfrm>
            <a:off x="5041900" y="4929187"/>
            <a:ext cx="38844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110</a:t>
            </a:r>
          </a:p>
        </p:txBody>
      </p:sp>
      <p:sp>
        <p:nvSpPr>
          <p:cNvPr id="362" name="Rectangle 75"/>
          <p:cNvSpPr txBox="1"/>
          <p:nvPr/>
        </p:nvSpPr>
        <p:spPr>
          <a:xfrm>
            <a:off x="5054600" y="5218112"/>
            <a:ext cx="37863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111</a:t>
            </a:r>
          </a:p>
        </p:txBody>
      </p:sp>
      <p:sp>
        <p:nvSpPr>
          <p:cNvPr id="363" name="Rectangle 76"/>
          <p:cNvSpPr txBox="1"/>
          <p:nvPr/>
        </p:nvSpPr>
        <p:spPr>
          <a:xfrm>
            <a:off x="5572125" y="2747963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64" name="Rectangle 77"/>
          <p:cNvSpPr txBox="1"/>
          <p:nvPr/>
        </p:nvSpPr>
        <p:spPr>
          <a:xfrm>
            <a:off x="6759575" y="1835150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65" name="Rectangle 78"/>
          <p:cNvSpPr txBox="1"/>
          <p:nvPr/>
        </p:nvSpPr>
        <p:spPr>
          <a:xfrm>
            <a:off x="6786563" y="5483225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366" name="Rectangle 79"/>
          <p:cNvSpPr txBox="1"/>
          <p:nvPr/>
        </p:nvSpPr>
        <p:spPr>
          <a:xfrm>
            <a:off x="5283200" y="5713412"/>
            <a:ext cx="1138883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DIRECTORY</a:t>
            </a:r>
          </a:p>
        </p:txBody>
      </p:sp>
      <p:sp>
        <p:nvSpPr>
          <p:cNvPr id="367" name="Rectangle 80"/>
          <p:cNvSpPr txBox="1"/>
          <p:nvPr/>
        </p:nvSpPr>
        <p:spPr>
          <a:xfrm>
            <a:off x="8021638" y="2179638"/>
            <a:ext cx="86567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</a:t>
            </a:r>
          </a:p>
        </p:txBody>
      </p:sp>
      <p:sp>
        <p:nvSpPr>
          <p:cNvPr id="368" name="Rectangle 81"/>
          <p:cNvSpPr txBox="1"/>
          <p:nvPr/>
        </p:nvSpPr>
        <p:spPr>
          <a:xfrm>
            <a:off x="8034338" y="3092450"/>
            <a:ext cx="87227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B</a:t>
            </a:r>
          </a:p>
        </p:txBody>
      </p:sp>
      <p:sp>
        <p:nvSpPr>
          <p:cNvPr id="369" name="Rectangle 82"/>
          <p:cNvSpPr txBox="1"/>
          <p:nvPr/>
        </p:nvSpPr>
        <p:spPr>
          <a:xfrm>
            <a:off x="8035925" y="3979862"/>
            <a:ext cx="872270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C</a:t>
            </a:r>
          </a:p>
        </p:txBody>
      </p:sp>
      <p:sp>
        <p:nvSpPr>
          <p:cNvPr id="370" name="Rectangle 83"/>
          <p:cNvSpPr txBox="1"/>
          <p:nvPr/>
        </p:nvSpPr>
        <p:spPr>
          <a:xfrm>
            <a:off x="8035925" y="4892675"/>
            <a:ext cx="87227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D</a:t>
            </a:r>
          </a:p>
        </p:txBody>
      </p:sp>
      <p:sp>
        <p:nvSpPr>
          <p:cNvPr id="371" name="Rectangle 84"/>
          <p:cNvSpPr txBox="1"/>
          <p:nvPr/>
        </p:nvSpPr>
        <p:spPr>
          <a:xfrm>
            <a:off x="8035925" y="5792787"/>
            <a:ext cx="96455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A2</a:t>
            </a:r>
          </a:p>
        </p:txBody>
      </p:sp>
      <p:sp>
        <p:nvSpPr>
          <p:cNvPr id="372" name="Rectangle 85"/>
          <p:cNvSpPr txBox="1"/>
          <p:nvPr/>
        </p:nvSpPr>
        <p:spPr>
          <a:xfrm>
            <a:off x="7870825" y="6021387"/>
            <a:ext cx="1191060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(`split image'</a:t>
            </a:r>
          </a:p>
        </p:txBody>
      </p:sp>
      <p:sp>
        <p:nvSpPr>
          <p:cNvPr id="373" name="Rectangle 86"/>
          <p:cNvSpPr txBox="1"/>
          <p:nvPr/>
        </p:nvSpPr>
        <p:spPr>
          <a:xfrm>
            <a:off x="7940675" y="6200775"/>
            <a:ext cx="114209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of Bucket A)</a:t>
            </a:r>
          </a:p>
        </p:txBody>
      </p:sp>
      <p:sp>
        <p:nvSpPr>
          <p:cNvPr id="374" name="Rectangle 87"/>
          <p:cNvSpPr txBox="1"/>
          <p:nvPr/>
        </p:nvSpPr>
        <p:spPr>
          <a:xfrm>
            <a:off x="7334250" y="2163763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375" name="Rectangle 88"/>
          <p:cNvSpPr txBox="1"/>
          <p:nvPr/>
        </p:nvSpPr>
        <p:spPr>
          <a:xfrm>
            <a:off x="6764338" y="3065463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1*</a:t>
            </a:r>
          </a:p>
        </p:txBody>
      </p:sp>
      <p:sp>
        <p:nvSpPr>
          <p:cNvPr id="376" name="Rectangle 89"/>
          <p:cNvSpPr txBox="1"/>
          <p:nvPr/>
        </p:nvSpPr>
        <p:spPr>
          <a:xfrm>
            <a:off x="7058025" y="3065463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377" name="Rectangle 90"/>
          <p:cNvSpPr txBox="1"/>
          <p:nvPr/>
        </p:nvSpPr>
        <p:spPr>
          <a:xfrm>
            <a:off x="7348538" y="3065463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21*</a:t>
            </a:r>
          </a:p>
        </p:txBody>
      </p:sp>
      <p:sp>
        <p:nvSpPr>
          <p:cNvPr id="378" name="Rectangle 91"/>
          <p:cNvSpPr txBox="1"/>
          <p:nvPr/>
        </p:nvSpPr>
        <p:spPr>
          <a:xfrm>
            <a:off x="7637463" y="3065463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13*</a:t>
            </a:r>
          </a:p>
        </p:txBody>
      </p:sp>
      <p:sp>
        <p:nvSpPr>
          <p:cNvPr id="379" name="Rectangle 92"/>
          <p:cNvSpPr txBox="1"/>
          <p:nvPr/>
        </p:nvSpPr>
        <p:spPr>
          <a:xfrm>
            <a:off x="7624763" y="2165350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16*</a:t>
            </a:r>
          </a:p>
        </p:txBody>
      </p:sp>
      <p:sp>
        <p:nvSpPr>
          <p:cNvPr id="380" name="Rectangle 93"/>
          <p:cNvSpPr txBox="1"/>
          <p:nvPr/>
        </p:nvSpPr>
        <p:spPr>
          <a:xfrm>
            <a:off x="6738938" y="3965575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381" name="Rectangle 94"/>
          <p:cNvSpPr txBox="1"/>
          <p:nvPr/>
        </p:nvSpPr>
        <p:spPr>
          <a:xfrm>
            <a:off x="6738938" y="4852987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382" name="Rectangle 95"/>
          <p:cNvSpPr txBox="1"/>
          <p:nvPr/>
        </p:nvSpPr>
        <p:spPr>
          <a:xfrm>
            <a:off x="7058025" y="4865687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383" name="Rectangle 96"/>
          <p:cNvSpPr txBox="1"/>
          <p:nvPr/>
        </p:nvSpPr>
        <p:spPr>
          <a:xfrm>
            <a:off x="6775450" y="5800725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4*</a:t>
            </a:r>
          </a:p>
        </p:txBody>
      </p:sp>
      <p:sp>
        <p:nvSpPr>
          <p:cNvPr id="384" name="Rectangle 97"/>
          <p:cNvSpPr txBox="1"/>
          <p:nvPr/>
        </p:nvSpPr>
        <p:spPr>
          <a:xfrm>
            <a:off x="7364413" y="5789612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20*</a:t>
            </a:r>
          </a:p>
        </p:txBody>
      </p:sp>
      <p:sp>
        <p:nvSpPr>
          <p:cNvPr id="385" name="Rectangle 98"/>
          <p:cNvSpPr txBox="1"/>
          <p:nvPr/>
        </p:nvSpPr>
        <p:spPr>
          <a:xfrm>
            <a:off x="7064375" y="5786437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12*</a:t>
            </a:r>
          </a:p>
        </p:txBody>
      </p:sp>
      <p:sp>
        <p:nvSpPr>
          <p:cNvPr id="386" name="Line 99"/>
          <p:cNvSpPr/>
          <p:nvPr/>
        </p:nvSpPr>
        <p:spPr>
          <a:xfrm>
            <a:off x="5572124" y="3321050"/>
            <a:ext cx="595314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7" name="Line 100"/>
          <p:cNvSpPr/>
          <p:nvPr/>
        </p:nvSpPr>
        <p:spPr>
          <a:xfrm>
            <a:off x="5581649" y="3616325"/>
            <a:ext cx="595314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8" name="Line 101"/>
          <p:cNvSpPr/>
          <p:nvPr/>
        </p:nvSpPr>
        <p:spPr>
          <a:xfrm>
            <a:off x="5578474" y="3948112"/>
            <a:ext cx="595314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89" name="Line 102"/>
          <p:cNvSpPr/>
          <p:nvPr/>
        </p:nvSpPr>
        <p:spPr>
          <a:xfrm>
            <a:off x="5599112" y="4576762"/>
            <a:ext cx="595313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0" name="Line 103"/>
          <p:cNvSpPr/>
          <p:nvPr/>
        </p:nvSpPr>
        <p:spPr>
          <a:xfrm>
            <a:off x="5573712" y="4930775"/>
            <a:ext cx="595313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1" name="Line 104"/>
          <p:cNvSpPr/>
          <p:nvPr/>
        </p:nvSpPr>
        <p:spPr>
          <a:xfrm>
            <a:off x="5583237" y="5214937"/>
            <a:ext cx="595313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92" name="Line 105"/>
          <p:cNvSpPr/>
          <p:nvPr/>
        </p:nvSpPr>
        <p:spPr>
          <a:xfrm flipV="1">
            <a:off x="5857875" y="2357438"/>
            <a:ext cx="904876" cy="85725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3" name="Line 106"/>
          <p:cNvSpPr/>
          <p:nvPr/>
        </p:nvSpPr>
        <p:spPr>
          <a:xfrm flipV="1">
            <a:off x="5857875" y="3249613"/>
            <a:ext cx="917576" cy="250826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4" name="Line 107"/>
          <p:cNvSpPr/>
          <p:nvPr/>
        </p:nvSpPr>
        <p:spPr>
          <a:xfrm>
            <a:off x="5870575" y="3798887"/>
            <a:ext cx="904876" cy="344488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5" name="Line 108"/>
          <p:cNvSpPr/>
          <p:nvPr/>
        </p:nvSpPr>
        <p:spPr>
          <a:xfrm>
            <a:off x="5881687" y="4119562"/>
            <a:ext cx="881063" cy="893763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6" name="Line 109"/>
          <p:cNvSpPr/>
          <p:nvPr/>
        </p:nvSpPr>
        <p:spPr>
          <a:xfrm>
            <a:off x="5799137" y="4381500"/>
            <a:ext cx="987426" cy="156051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7" name="Line 110"/>
          <p:cNvSpPr/>
          <p:nvPr/>
        </p:nvSpPr>
        <p:spPr>
          <a:xfrm flipV="1">
            <a:off x="5830887" y="3294062"/>
            <a:ext cx="928688" cy="1465263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8" name="Line 111"/>
          <p:cNvSpPr/>
          <p:nvPr/>
        </p:nvSpPr>
        <p:spPr>
          <a:xfrm flipV="1">
            <a:off x="5843587" y="4190999"/>
            <a:ext cx="928688" cy="904876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99" name="Line 112"/>
          <p:cNvSpPr/>
          <p:nvPr/>
        </p:nvSpPr>
        <p:spPr>
          <a:xfrm flipV="1">
            <a:off x="5843587" y="5045075"/>
            <a:ext cx="928688" cy="30956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00" name="Rectangle 122"/>
          <p:cNvSpPr txBox="1"/>
          <p:nvPr/>
        </p:nvSpPr>
        <p:spPr>
          <a:xfrm>
            <a:off x="4946650" y="1908175"/>
            <a:ext cx="1362696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LOCAL DEPTH</a:t>
            </a:r>
          </a:p>
        </p:txBody>
      </p:sp>
      <p:sp>
        <p:nvSpPr>
          <p:cNvPr id="401" name="Rectangle 123"/>
          <p:cNvSpPr txBox="1"/>
          <p:nvPr/>
        </p:nvSpPr>
        <p:spPr>
          <a:xfrm>
            <a:off x="4851400" y="2262188"/>
            <a:ext cx="150099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GLOBAL DEPTH</a:t>
            </a:r>
          </a:p>
        </p:txBody>
      </p:sp>
      <p:sp>
        <p:nvSpPr>
          <p:cNvPr id="402" name="Freeform 124"/>
          <p:cNvSpPr/>
          <p:nvPr/>
        </p:nvSpPr>
        <p:spPr>
          <a:xfrm>
            <a:off x="6213474" y="1925638"/>
            <a:ext cx="571502" cy="166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869"/>
                </a:moveTo>
                <a:lnTo>
                  <a:pt x="10800" y="0"/>
                </a:lnTo>
                <a:lnTo>
                  <a:pt x="6300" y="21600"/>
                </a:lnTo>
                <a:lnTo>
                  <a:pt x="21600" y="6171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03" name="Freeform 125"/>
          <p:cNvSpPr/>
          <p:nvPr/>
        </p:nvSpPr>
        <p:spPr>
          <a:xfrm>
            <a:off x="5713412" y="2508249"/>
            <a:ext cx="179389" cy="274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36" y="0"/>
                </a:moveTo>
                <a:lnTo>
                  <a:pt x="21600" y="8490"/>
                </a:lnTo>
                <a:lnTo>
                  <a:pt x="0" y="4745"/>
                </a:lnTo>
                <a:lnTo>
                  <a:pt x="2867" y="2160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04" name="Text Box 126"/>
          <p:cNvSpPr txBox="1"/>
          <p:nvPr/>
        </p:nvSpPr>
        <p:spPr>
          <a:xfrm>
            <a:off x="593724" y="1951038"/>
            <a:ext cx="3930513" cy="4348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double the directory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add 1 to global depth &amp; to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local depth of A/A2.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now can distinguish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between A and A2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notice the difference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in local depth between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buckets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multiple pointers to the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same bucket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100000"/>
              <a:buChar char="•"/>
              <a:defRPr sz="2400"/>
            </a:pPr>
            <a:r>
              <a:t> Review properties of LD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&amp; GD. </a:t>
            </a:r>
          </a:p>
        </p:txBody>
      </p:sp>
      <p:sp>
        <p:nvSpPr>
          <p:cNvPr id="405" name="TextBox 1"/>
          <p:cNvSpPr txBox="1"/>
          <p:nvPr/>
        </p:nvSpPr>
        <p:spPr>
          <a:xfrm>
            <a:off x="5065712" y="6155809"/>
            <a:ext cx="2073696" cy="350663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Insert 9 (1001) now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3" grpId="19"/>
      <p:bldP build="whole" bldLvl="1" animBg="1" rev="0" advAuto="0" spid="396" grpId="7"/>
      <p:bldP build="whole" bldLvl="1" animBg="1" rev="0" advAuto="0" spid="365" grpId="10"/>
      <p:bldP build="whole" bldLvl="1" animBg="1" rev="0" advAuto="0" spid="345" grpId="2"/>
      <p:bldP build="whole" bldLvl="1" animBg="1" rev="0" advAuto="0" spid="384" grpId="15"/>
      <p:bldP build="whole" bldLvl="1" animBg="1" rev="0" advAuto="0" spid="372" grpId="12"/>
      <p:bldP build="whole" bldLvl="1" animBg="1" rev="0" advAuto="0" spid="348" grpId="9"/>
      <p:bldP build="whole" bldLvl="1" animBg="1" rev="0" advAuto="0" spid="371" grpId="11"/>
      <p:bldP build="whole" bldLvl="1" animBg="1" rev="0" advAuto="0" spid="374" grpId="5"/>
      <p:bldP build="whole" bldLvl="1" animBg="1" rev="0" advAuto="0" spid="364" grpId="4"/>
      <p:bldP build="whole" bldLvl="1" animBg="1" rev="0" advAuto="0" spid="392" grpId="1"/>
      <p:bldP build="whole" bldLvl="1" animBg="1" rev="0" advAuto="0" spid="346" grpId="3"/>
      <p:bldP build="whole" bldLvl="1" animBg="1" rev="0" advAuto="0" spid="347" grpId="8"/>
      <p:bldP build="whole" bldLvl="1" animBg="1" rev="0" advAuto="0" spid="373" grpId="13"/>
      <p:bldP build="whole" bldLvl="1" animBg="1" rev="0" advAuto="0" spid="379" grpId="6"/>
      <p:bldP build="whole" bldLvl="1" animBg="1" rev="0" advAuto="0" spid="383" grpId="14"/>
      <p:bldP build="whole" bldLvl="1" animBg="1" rev="0" advAuto="0" spid="385" grpId="16"/>
      <p:bldP build="whole" bldLvl="1" animBg="1" rev="0" advAuto="0" spid="367" grpId="17"/>
      <p:bldP build="whole" bldLvl="1" animBg="1" rev="0" advAuto="0" spid="338" grpId="18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Points to Note</a:t>
            </a:r>
          </a:p>
        </p:txBody>
      </p:sp>
      <p:sp>
        <p:nvSpPr>
          <p:cNvPr id="408" name="Rectangle 5"/>
          <p:cNvSpPr txBox="1"/>
          <p:nvPr>
            <p:ph type="body" idx="1"/>
          </p:nvPr>
        </p:nvSpPr>
        <p:spPr>
          <a:xfrm>
            <a:off x="152400" y="1524000"/>
            <a:ext cx="8839200" cy="4953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20 = binary 10100.  Last </a:t>
            </a:r>
            <a:r>
              <a:rPr b="1"/>
              <a:t>2</a:t>
            </a:r>
            <a:r>
              <a:t> bits (00) tell us </a:t>
            </a:r>
            <a:r>
              <a:rPr i="1"/>
              <a:t>r </a:t>
            </a:r>
            <a:r>
              <a:t>belongs in A or A2.  Last </a:t>
            </a:r>
            <a:r>
              <a:rPr b="1" u="sng"/>
              <a:t>3</a:t>
            </a:r>
            <a:r>
              <a:t> bits needed to tell which.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i="1" sz="2000">
                <a:solidFill>
                  <a:schemeClr val="accent2"/>
                </a:solidFill>
              </a:defRPr>
            </a:pPr>
            <a:r>
              <a:t>Global depth of directory</a:t>
            </a:r>
            <a:r>
              <a:rPr i="0"/>
              <a:t>:  </a:t>
            </a:r>
            <a:r>
              <a:rPr i="0">
                <a:solidFill>
                  <a:srgbClr val="404040"/>
                </a:solidFill>
              </a:rPr>
              <a:t>min # of  bits needed to tell which bucket an entry belongs to = max{local depths}. 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i="1" sz="2000">
                <a:solidFill>
                  <a:schemeClr val="accent2"/>
                </a:solidFill>
              </a:defRPr>
            </a:pPr>
            <a:r>
              <a:t>Local depth of a bucket</a:t>
            </a:r>
            <a:r>
              <a:rPr i="0"/>
              <a:t>: </a:t>
            </a:r>
            <a:r>
              <a:rPr i="0">
                <a:solidFill>
                  <a:srgbClr val="404040"/>
                </a:solidFill>
              </a:rPr>
              <a:t># of bits used to determine if an entry belongs to this bucket.</a:t>
            </a:r>
            <a:endParaRPr sz="2800"/>
          </a:p>
          <a:p>
            <a:pPr>
              <a:spcBef>
                <a:spcPts val="500"/>
              </a:spcBef>
              <a:defRPr sz="2400"/>
            </a:pPr>
            <a:r>
              <a:t>When does bucket split cause directory doubling?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Before insert, </a:t>
            </a:r>
            <a:r>
              <a:rPr i="1"/>
              <a:t>local depth </a:t>
            </a:r>
            <a:r>
              <a:t>of bucket = </a:t>
            </a:r>
            <a:r>
              <a:rPr i="1"/>
              <a:t>global depth</a:t>
            </a:r>
            <a:r>
              <a:t>.  Insert causes </a:t>
            </a:r>
            <a:r>
              <a:rPr i="1"/>
              <a:t>local depth </a:t>
            </a:r>
            <a:r>
              <a:t>to become &gt; </a:t>
            </a:r>
            <a:r>
              <a:rPr i="1"/>
              <a:t>global depth</a:t>
            </a:r>
            <a:r>
              <a:t>; directory is doubled by </a:t>
            </a:r>
            <a:r>
              <a:rPr i="1">
                <a:solidFill>
                  <a:schemeClr val="accent2"/>
                </a:solidFill>
              </a:rPr>
              <a:t>copying it over </a:t>
            </a:r>
            <a:r>
              <a:t>and `fixing’ pointer to split image page.  (Use of least significant bits enables efficient doubling via copying of directory!)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0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Comments on Extendible Hashing</a:t>
            </a:r>
          </a:p>
        </p:txBody>
      </p:sp>
      <p:sp>
        <p:nvSpPr>
          <p:cNvPr id="411" name="Rectangle 5"/>
          <p:cNvSpPr txBox="1"/>
          <p:nvPr>
            <p:ph type="body" idx="1"/>
          </p:nvPr>
        </p:nvSpPr>
        <p:spPr>
          <a:xfrm>
            <a:off x="266700" y="1219200"/>
            <a:ext cx="8610600" cy="48006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If directory fits in memory, equality search answered with one disk access; else two.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100MB file, 100 bytes/rec, 4K page; contains 1,000,000 records (as data entries); 40 records/page </a:t>
            </a:r>
            <a:r>
              <a:t>⇒ </a:t>
            </a:r>
            <a:r>
              <a:t>10</a:t>
            </a:r>
            <a:r>
              <a:rPr baseline="30000"/>
              <a:t>6</a:t>
            </a:r>
            <a:r>
              <a:t>/40 = 25,000 pages of data entries; as many directory elements; can handle using 15bit addresses; chances are high that directory will fit in memory.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Directory grows in spurts, and, if the distribution </a:t>
            </a:r>
            <a:r>
              <a:rPr i="1"/>
              <a:t>of hash values </a:t>
            </a:r>
            <a:r>
              <a:t>is skewed, directory can grow large.</a:t>
            </a:r>
            <a:endParaRPr sz="2800"/>
          </a:p>
          <a:p>
            <a:pPr>
              <a:spcBef>
                <a:spcPts val="500"/>
              </a:spcBef>
              <a:defRPr b="1" sz="2400" u="sng">
                <a:solidFill>
                  <a:srgbClr val="FC0128"/>
                </a:solidFill>
              </a:defRPr>
            </a:pPr>
            <a:r>
              <a:t>Delete</a:t>
            </a:r>
            <a:r>
              <a:rPr b="0" u="none"/>
              <a:t>:  </a:t>
            </a:r>
            <a:r>
              <a:rPr b="0" u="none">
                <a:solidFill>
                  <a:srgbClr val="404040"/>
                </a:solidFill>
              </a:rPr>
              <a:t>If removal of data entry makes bucket empty, </a:t>
            </a:r>
            <a:endParaRPr b="0" u="none">
              <a:solidFill>
                <a:srgbClr val="404040"/>
              </a:solidFill>
            </a:endParaRPr>
          </a:p>
          <a:p>
            <a:pPr lvl="1" marL="742950" indent="-285750">
              <a:spcBef>
                <a:spcPts val="400"/>
              </a:spcBef>
              <a:buClrTx/>
              <a:buFont typeface="Arial"/>
              <a:defRPr sz="2000"/>
            </a:pPr>
            <a:r>
              <a:t>check to see whether  all `split images’ can be merged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Font typeface="Arial"/>
              <a:defRPr sz="2000"/>
            </a:pPr>
            <a:r>
              <a:t>if each directory element points to the same bucket as its split image, can halve directory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Font typeface="Arial"/>
              <a:defRPr sz="2000"/>
            </a:pPr>
            <a:r>
              <a:t>rarely done in practice (e.g., leave room for future insertions).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What you will learn from this lecture</a:t>
            </a:r>
          </a:p>
        </p:txBody>
      </p:sp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838200" y="1524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Review of static hashing </a:t>
            </a:r>
          </a:p>
          <a:p>
            <a:pPr/>
            <a:r>
              <a:t>How to adjust hash structure dynamically against inserts and deletes? 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Extendible hashing 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Linear hashing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Relative strengths of B+trees and Hashing: when to use what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Introduction</a:t>
            </a:r>
          </a:p>
        </p:txBody>
      </p:sp>
      <p:sp>
        <p:nvSpPr>
          <p:cNvPr id="174" name="Rectangle 5"/>
          <p:cNvSpPr txBox="1"/>
          <p:nvPr>
            <p:ph type="body" idx="1"/>
          </p:nvPr>
        </p:nvSpPr>
        <p:spPr>
          <a:xfrm>
            <a:off x="457200" y="1714500"/>
            <a:ext cx="8534400" cy="4876800"/>
          </a:xfrm>
          <a:prstGeom prst="rect">
            <a:avLst/>
          </a:prstGeom>
        </p:spPr>
        <p:txBody>
          <a:bodyPr/>
          <a:lstStyle/>
          <a:p>
            <a:pPr>
              <a:defRPr i="1" u="sng">
                <a:solidFill>
                  <a:schemeClr val="accent2"/>
                </a:solidFill>
              </a:defRPr>
            </a:pPr>
            <a:r>
              <a:t>Hash-based</a:t>
            </a:r>
            <a:r>
              <a:rPr i="0" u="none">
                <a:solidFill>
                  <a:srgbClr val="404040"/>
                </a:solidFill>
              </a:rPr>
              <a:t> indexes are best for </a:t>
            </a:r>
            <a:r>
              <a:rPr u="none"/>
              <a:t>equality</a:t>
            </a:r>
            <a:r>
              <a:rPr i="0" u="none">
                <a:solidFill>
                  <a:srgbClr val="404040"/>
                </a:solidFill>
              </a:rPr>
              <a:t> </a:t>
            </a:r>
            <a:r>
              <a:rPr u="none"/>
              <a:t>selections</a:t>
            </a:r>
            <a:endParaRPr u="none"/>
          </a:p>
          <a:p>
            <a:pPr lvl="1" marL="742950" indent="-285750">
              <a:spcBef>
                <a:spcPts val="600"/>
              </a:spcBef>
              <a:buClrTx/>
              <a:buFont typeface="Arial"/>
              <a:defRPr sz="2800"/>
            </a:pPr>
            <a:r>
              <a:t>no traversal; direct computation of where </a:t>
            </a:r>
            <a:r>
              <a:rPr b="1"/>
              <a:t>k*</a:t>
            </a:r>
            <a:r>
              <a:t> should be</a:t>
            </a:r>
          </a:p>
          <a:p>
            <a:pPr lvl="1" marL="742950" indent="-285750">
              <a:spcBef>
                <a:spcPts val="600"/>
              </a:spcBef>
              <a:buClrTx/>
              <a:buFont typeface="Arial"/>
              <a:defRPr b="1" i="1" sz="2800"/>
            </a:pPr>
            <a:r>
              <a:t>cannot</a:t>
            </a:r>
            <a:r>
              <a:rPr b="0" i="0"/>
              <a:t> support range searches</a:t>
            </a:r>
          </a:p>
          <a:p>
            <a:pPr/>
            <a:r>
              <a:t>Static and dynamic hashing techniques exist; trade-offs similar to ISAM vs. B+ trees, on a certain level.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4"/>
          <p:cNvSpPr txBox="1"/>
          <p:nvPr>
            <p:ph type="title"/>
          </p:nvPr>
        </p:nvSpPr>
        <p:spPr>
          <a:xfrm>
            <a:off x="838200" y="152400"/>
            <a:ext cx="7772400" cy="914400"/>
          </a:xfrm>
          <a:prstGeom prst="rect">
            <a:avLst/>
          </a:prstGeom>
        </p:spPr>
        <p:txBody>
          <a:bodyPr/>
          <a:lstStyle/>
          <a:p>
            <a:pPr/>
            <a:r>
              <a:t>Static Hashing</a:t>
            </a:r>
          </a:p>
        </p:txBody>
      </p:sp>
      <p:sp>
        <p:nvSpPr>
          <p:cNvPr id="177" name="Rectangle 5"/>
          <p:cNvSpPr txBox="1"/>
          <p:nvPr>
            <p:ph type="body" sz="half" idx="1"/>
          </p:nvPr>
        </p:nvSpPr>
        <p:spPr>
          <a:xfrm>
            <a:off x="609600" y="990600"/>
            <a:ext cx="8077200" cy="2209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# </a:t>
            </a:r>
            <a:r>
              <a:rPr>
                <a:solidFill>
                  <a:srgbClr val="3365FB"/>
                </a:solidFill>
              </a:rPr>
              <a:t>primary</a:t>
            </a:r>
            <a:r>
              <a:t> pages fixed, allocated sequentially, never de-allocated; </a:t>
            </a:r>
            <a:r>
              <a:rPr>
                <a:solidFill>
                  <a:srgbClr val="3365FB"/>
                </a:solidFill>
              </a:rPr>
              <a:t>overflow</a:t>
            </a:r>
            <a:r>
              <a:t> pages if needed.</a:t>
            </a:r>
          </a:p>
          <a:p>
            <a:pPr>
              <a:spcBef>
                <a:spcPts val="500"/>
              </a:spcBef>
              <a:defRPr b="1" sz="2400">
                <a:solidFill>
                  <a:schemeClr val="accent2"/>
                </a:solidFill>
              </a:defRPr>
            </a:pPr>
            <a:r>
              <a:t>h</a:t>
            </a:r>
            <a:r>
              <a:rPr b="0"/>
              <a:t>(</a:t>
            </a:r>
            <a:r>
              <a:rPr b="0" i="1"/>
              <a:t>k</a:t>
            </a:r>
            <a:r>
              <a:rPr b="0"/>
              <a:t>) mod M </a:t>
            </a:r>
            <a:r>
              <a:rPr b="0">
                <a:solidFill>
                  <a:srgbClr val="404040"/>
                </a:solidFill>
              </a:rPr>
              <a:t>= bucket to which data entry with</a:t>
            </a:r>
            <a:r>
              <a:rPr b="0" i="1">
                <a:solidFill>
                  <a:srgbClr val="404040"/>
                </a:solidFill>
              </a:rPr>
              <a:t> </a:t>
            </a:r>
            <a:r>
              <a:rPr b="0">
                <a:solidFill>
                  <a:srgbClr val="404040"/>
                </a:solidFill>
              </a:rPr>
              <a:t>key</a:t>
            </a:r>
            <a:r>
              <a:rPr b="0" i="1">
                <a:solidFill>
                  <a:srgbClr val="404040"/>
                </a:solidFill>
              </a:rPr>
              <a:t> k  (i.e., k*) </a:t>
            </a:r>
            <a:r>
              <a:rPr b="0">
                <a:solidFill>
                  <a:srgbClr val="404040"/>
                </a:solidFill>
              </a:rPr>
              <a:t>belongs</a:t>
            </a:r>
            <a:r>
              <a:rPr b="0" i="1">
                <a:solidFill>
                  <a:srgbClr val="404040"/>
                </a:solidFill>
              </a:rPr>
              <a:t>. </a:t>
            </a:r>
            <a:r>
              <a:rPr b="0">
                <a:solidFill>
                  <a:srgbClr val="404040"/>
                </a:solidFill>
              </a:rPr>
              <a:t>(M = # of buckets)</a:t>
            </a:r>
          </a:p>
        </p:txBody>
      </p:sp>
      <p:sp>
        <p:nvSpPr>
          <p:cNvPr id="178" name="Freeform 6"/>
          <p:cNvSpPr/>
          <p:nvPr/>
        </p:nvSpPr>
        <p:spPr>
          <a:xfrm>
            <a:off x="5138737" y="4073524"/>
            <a:ext cx="744539" cy="3508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9" name="Freeform 7"/>
          <p:cNvSpPr/>
          <p:nvPr/>
        </p:nvSpPr>
        <p:spPr>
          <a:xfrm>
            <a:off x="2425699" y="4605337"/>
            <a:ext cx="292102" cy="350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751"/>
                </a:moveTo>
                <a:lnTo>
                  <a:pt x="20661" y="6548"/>
                </a:lnTo>
                <a:lnTo>
                  <a:pt x="18313" y="3128"/>
                </a:lnTo>
                <a:lnTo>
                  <a:pt x="14909" y="782"/>
                </a:lnTo>
                <a:lnTo>
                  <a:pt x="10800" y="0"/>
                </a:lnTo>
                <a:lnTo>
                  <a:pt x="6574" y="782"/>
                </a:lnTo>
                <a:lnTo>
                  <a:pt x="3170" y="3128"/>
                </a:lnTo>
                <a:lnTo>
                  <a:pt x="822" y="6548"/>
                </a:lnTo>
                <a:lnTo>
                  <a:pt x="0" y="10751"/>
                </a:lnTo>
                <a:lnTo>
                  <a:pt x="822" y="14954"/>
                </a:lnTo>
                <a:lnTo>
                  <a:pt x="3170" y="18375"/>
                </a:lnTo>
                <a:lnTo>
                  <a:pt x="6574" y="20720"/>
                </a:lnTo>
                <a:lnTo>
                  <a:pt x="10800" y="21600"/>
                </a:lnTo>
                <a:lnTo>
                  <a:pt x="14909" y="20720"/>
                </a:lnTo>
                <a:lnTo>
                  <a:pt x="18313" y="18375"/>
                </a:lnTo>
                <a:lnTo>
                  <a:pt x="20661" y="14954"/>
                </a:lnTo>
                <a:lnTo>
                  <a:pt x="21600" y="10751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Freeform 8"/>
          <p:cNvSpPr/>
          <p:nvPr/>
        </p:nvSpPr>
        <p:spPr>
          <a:xfrm>
            <a:off x="3522662" y="3730624"/>
            <a:ext cx="782639" cy="23558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1" name="Rectangle 9"/>
          <p:cNvSpPr txBox="1"/>
          <p:nvPr/>
        </p:nvSpPr>
        <p:spPr>
          <a:xfrm>
            <a:off x="1766888" y="3840162"/>
            <a:ext cx="142219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h(key) mod M</a:t>
            </a:r>
          </a:p>
        </p:txBody>
      </p:sp>
      <p:sp>
        <p:nvSpPr>
          <p:cNvPr id="182" name="Freeform 10"/>
          <p:cNvSpPr/>
          <p:nvPr/>
        </p:nvSpPr>
        <p:spPr>
          <a:xfrm>
            <a:off x="6248399" y="4276724"/>
            <a:ext cx="47627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3" name="Freeform 11"/>
          <p:cNvSpPr/>
          <p:nvPr/>
        </p:nvSpPr>
        <p:spPr>
          <a:xfrm>
            <a:off x="5299074" y="4616449"/>
            <a:ext cx="47627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4" name="Freeform 12"/>
          <p:cNvSpPr/>
          <p:nvPr/>
        </p:nvSpPr>
        <p:spPr>
          <a:xfrm>
            <a:off x="5245099" y="3892549"/>
            <a:ext cx="47627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5" name="Freeform 13"/>
          <p:cNvSpPr/>
          <p:nvPr/>
        </p:nvSpPr>
        <p:spPr>
          <a:xfrm>
            <a:off x="5449887" y="3892549"/>
            <a:ext cx="49214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452" y="0"/>
                </a:lnTo>
                <a:lnTo>
                  <a:pt x="0" y="10800"/>
                </a:lnTo>
                <a:lnTo>
                  <a:pt x="10452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6" name="Freeform 14"/>
          <p:cNvSpPr/>
          <p:nvPr/>
        </p:nvSpPr>
        <p:spPr>
          <a:xfrm>
            <a:off x="5656262" y="3892549"/>
            <a:ext cx="47626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7" name="Freeform 15"/>
          <p:cNvSpPr/>
          <p:nvPr/>
        </p:nvSpPr>
        <p:spPr>
          <a:xfrm>
            <a:off x="5478462" y="4611687"/>
            <a:ext cx="47626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8" name="Freeform 16"/>
          <p:cNvSpPr/>
          <p:nvPr/>
        </p:nvSpPr>
        <p:spPr>
          <a:xfrm>
            <a:off x="5654674" y="4610099"/>
            <a:ext cx="49214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2150"/>
                </a:moveTo>
                <a:lnTo>
                  <a:pt x="11148" y="0"/>
                </a:lnTo>
                <a:lnTo>
                  <a:pt x="0" y="12150"/>
                </a:lnTo>
                <a:lnTo>
                  <a:pt x="11148" y="21600"/>
                </a:lnTo>
                <a:lnTo>
                  <a:pt x="21600" y="121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9" name="Freeform 17"/>
          <p:cNvSpPr/>
          <p:nvPr/>
        </p:nvSpPr>
        <p:spPr>
          <a:xfrm>
            <a:off x="6426199" y="4276724"/>
            <a:ext cx="49214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452" y="0"/>
                </a:lnTo>
                <a:lnTo>
                  <a:pt x="0" y="10800"/>
                </a:lnTo>
                <a:lnTo>
                  <a:pt x="10452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0" name="Freeform 18"/>
          <p:cNvSpPr/>
          <p:nvPr/>
        </p:nvSpPr>
        <p:spPr>
          <a:xfrm>
            <a:off x="6603999" y="4276724"/>
            <a:ext cx="49214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452" y="0"/>
                </a:lnTo>
                <a:lnTo>
                  <a:pt x="0" y="10800"/>
                </a:lnTo>
                <a:lnTo>
                  <a:pt x="10452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1" name="Freeform 19"/>
          <p:cNvSpPr/>
          <p:nvPr/>
        </p:nvSpPr>
        <p:spPr>
          <a:xfrm>
            <a:off x="5505449" y="5937249"/>
            <a:ext cx="49214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9450"/>
                </a:moveTo>
                <a:lnTo>
                  <a:pt x="10452" y="0"/>
                </a:lnTo>
                <a:lnTo>
                  <a:pt x="0" y="9450"/>
                </a:lnTo>
                <a:lnTo>
                  <a:pt x="10452" y="21600"/>
                </a:lnTo>
                <a:lnTo>
                  <a:pt x="21600" y="94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Freeform 20"/>
          <p:cNvSpPr/>
          <p:nvPr/>
        </p:nvSpPr>
        <p:spPr>
          <a:xfrm>
            <a:off x="5311774" y="5935662"/>
            <a:ext cx="49214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1148" y="0"/>
                </a:lnTo>
                <a:lnTo>
                  <a:pt x="0" y="10800"/>
                </a:lnTo>
                <a:lnTo>
                  <a:pt x="11148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3" name="Freeform 21"/>
          <p:cNvSpPr/>
          <p:nvPr/>
        </p:nvSpPr>
        <p:spPr>
          <a:xfrm>
            <a:off x="5697537" y="5937249"/>
            <a:ext cx="47626" cy="2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9450"/>
                </a:moveTo>
                <a:lnTo>
                  <a:pt x="10800" y="0"/>
                </a:lnTo>
                <a:lnTo>
                  <a:pt x="0" y="9450"/>
                </a:lnTo>
                <a:lnTo>
                  <a:pt x="10800" y="21600"/>
                </a:lnTo>
                <a:lnTo>
                  <a:pt x="21600" y="945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4" name="Rectangle 22"/>
          <p:cNvSpPr txBox="1"/>
          <p:nvPr/>
        </p:nvSpPr>
        <p:spPr>
          <a:xfrm>
            <a:off x="2444750" y="4568824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</a:t>
            </a:r>
          </a:p>
        </p:txBody>
      </p:sp>
      <p:sp>
        <p:nvSpPr>
          <p:cNvPr id="195" name="Rectangle 23"/>
          <p:cNvSpPr txBox="1"/>
          <p:nvPr/>
        </p:nvSpPr>
        <p:spPr>
          <a:xfrm>
            <a:off x="1820863" y="4381499"/>
            <a:ext cx="431664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key</a:t>
            </a:r>
          </a:p>
        </p:txBody>
      </p:sp>
      <p:sp>
        <p:nvSpPr>
          <p:cNvPr id="196" name="Rectangle 24"/>
          <p:cNvSpPr txBox="1"/>
          <p:nvPr/>
        </p:nvSpPr>
        <p:spPr>
          <a:xfrm>
            <a:off x="2359025" y="6075362"/>
            <a:ext cx="2213571" cy="310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000000"/>
                </a:solidFill>
              </a:defRPr>
            </a:lvl1pPr>
          </a:lstStyle>
          <a:p>
            <a:pPr/>
            <a:r>
              <a:t>Primary bucket pages</a:t>
            </a:r>
          </a:p>
        </p:txBody>
      </p:sp>
      <p:sp>
        <p:nvSpPr>
          <p:cNvPr id="197" name="Rectangle 25"/>
          <p:cNvSpPr txBox="1"/>
          <p:nvPr/>
        </p:nvSpPr>
        <p:spPr>
          <a:xfrm>
            <a:off x="5310187" y="6088062"/>
            <a:ext cx="1614787" cy="310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600">
                <a:solidFill>
                  <a:srgbClr val="000000"/>
                </a:solidFill>
              </a:defRPr>
            </a:lvl1pPr>
          </a:lstStyle>
          <a:p>
            <a:pPr/>
            <a:r>
              <a:t>Overflow pages</a:t>
            </a:r>
          </a:p>
        </p:txBody>
      </p:sp>
      <p:sp>
        <p:nvSpPr>
          <p:cNvPr id="198" name="Rectangle 26"/>
          <p:cNvSpPr txBox="1"/>
          <p:nvPr/>
        </p:nvSpPr>
        <p:spPr>
          <a:xfrm>
            <a:off x="3759200" y="4024312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99" name="Rectangle 27"/>
          <p:cNvSpPr txBox="1"/>
          <p:nvPr/>
        </p:nvSpPr>
        <p:spPr>
          <a:xfrm>
            <a:off x="3759200" y="3714749"/>
            <a:ext cx="215900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00" name="Rectangle 28"/>
          <p:cNvSpPr txBox="1"/>
          <p:nvPr/>
        </p:nvSpPr>
        <p:spPr>
          <a:xfrm>
            <a:off x="3690937" y="5695949"/>
            <a:ext cx="495289" cy="34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M-1</a:t>
            </a:r>
          </a:p>
        </p:txBody>
      </p:sp>
      <p:sp>
        <p:nvSpPr>
          <p:cNvPr id="201" name="Line 29"/>
          <p:cNvSpPr/>
          <p:nvPr/>
        </p:nvSpPr>
        <p:spPr>
          <a:xfrm flipV="1">
            <a:off x="2743200" y="4267199"/>
            <a:ext cx="762001" cy="457201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2" name="Line 30"/>
          <p:cNvSpPr/>
          <p:nvPr/>
        </p:nvSpPr>
        <p:spPr>
          <a:xfrm flipV="1">
            <a:off x="2722563" y="3959224"/>
            <a:ext cx="779463" cy="77629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3" name="Line 31"/>
          <p:cNvSpPr/>
          <p:nvPr/>
        </p:nvSpPr>
        <p:spPr>
          <a:xfrm>
            <a:off x="1752600" y="4800600"/>
            <a:ext cx="6858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4" name="Line 32"/>
          <p:cNvSpPr/>
          <p:nvPr/>
        </p:nvSpPr>
        <p:spPr>
          <a:xfrm>
            <a:off x="2725738" y="4738687"/>
            <a:ext cx="779463" cy="1128713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5" name="Line 33"/>
          <p:cNvSpPr/>
          <p:nvPr/>
        </p:nvSpPr>
        <p:spPr>
          <a:xfrm>
            <a:off x="4191000" y="38862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6" name="Line 34"/>
          <p:cNvSpPr/>
          <p:nvPr/>
        </p:nvSpPr>
        <p:spPr>
          <a:xfrm>
            <a:off x="4191000" y="41910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7" name="Line 35"/>
          <p:cNvSpPr/>
          <p:nvPr/>
        </p:nvSpPr>
        <p:spPr>
          <a:xfrm>
            <a:off x="4191000" y="46482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8" name="Line 36"/>
          <p:cNvSpPr/>
          <p:nvPr/>
        </p:nvSpPr>
        <p:spPr>
          <a:xfrm>
            <a:off x="4267200" y="5943600"/>
            <a:ext cx="838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09" name="Line 37"/>
          <p:cNvSpPr/>
          <p:nvPr/>
        </p:nvSpPr>
        <p:spPr>
          <a:xfrm>
            <a:off x="5715000" y="4267200"/>
            <a:ext cx="457201" cy="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10" name="Line 38"/>
          <p:cNvSpPr/>
          <p:nvPr/>
        </p:nvSpPr>
        <p:spPr>
          <a:xfrm>
            <a:off x="3524249" y="4048125"/>
            <a:ext cx="785814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1" name="Line 39"/>
          <p:cNvSpPr/>
          <p:nvPr/>
        </p:nvSpPr>
        <p:spPr>
          <a:xfrm>
            <a:off x="3522662" y="4402137"/>
            <a:ext cx="785813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2" name="Line 40"/>
          <p:cNvSpPr/>
          <p:nvPr/>
        </p:nvSpPr>
        <p:spPr>
          <a:xfrm>
            <a:off x="3521074" y="4768850"/>
            <a:ext cx="785814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3" name="Line 41"/>
          <p:cNvSpPr/>
          <p:nvPr/>
        </p:nvSpPr>
        <p:spPr>
          <a:xfrm>
            <a:off x="3519487" y="5707062"/>
            <a:ext cx="785813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Static Hashing (Contd.)</a:t>
            </a:r>
          </a:p>
        </p:txBody>
      </p:sp>
      <p:sp>
        <p:nvSpPr>
          <p:cNvPr id="216" name="Rectangle 5"/>
          <p:cNvSpPr txBox="1"/>
          <p:nvPr>
            <p:ph type="body" idx="1"/>
          </p:nvPr>
        </p:nvSpPr>
        <p:spPr>
          <a:xfrm>
            <a:off x="381000" y="1676400"/>
            <a:ext cx="8534400" cy="40767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t>Buckets contain </a:t>
            </a:r>
            <a:r>
              <a:rPr i="1"/>
              <a:t>data entries</a:t>
            </a:r>
            <a:r>
              <a:t>.</a:t>
            </a:r>
          </a:p>
          <a:p>
            <a:pPr>
              <a:spcBef>
                <a:spcPts val="500"/>
              </a:spcBef>
              <a:defRPr sz="2400"/>
            </a:pPr>
            <a:r>
              <a:t>Bucket size could be more than 1 block. </a:t>
            </a:r>
          </a:p>
          <a:p>
            <a:pPr>
              <a:spcBef>
                <a:spcPts val="500"/>
              </a:spcBef>
              <a:defRPr sz="2400"/>
            </a:pPr>
            <a:r>
              <a:t>Hash fn works on </a:t>
            </a:r>
            <a:r>
              <a:rPr i="1"/>
              <a:t>search key </a:t>
            </a:r>
            <a:r>
              <a:t>field of record </a:t>
            </a:r>
            <a:r>
              <a:rPr i="1"/>
              <a:t>r.  </a:t>
            </a:r>
            <a:r>
              <a:t>Must distribute values over range 0 ... M-1.</a:t>
            </a: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b="1" sz="2000"/>
            </a:pPr>
            <a:r>
              <a:t>h</a:t>
            </a:r>
            <a:r>
              <a:rPr b="0"/>
              <a:t>(</a:t>
            </a:r>
            <a:r>
              <a:rPr b="0" i="1"/>
              <a:t>key</a:t>
            </a:r>
            <a:r>
              <a:rPr b="0"/>
              <a:t>) =  (</a:t>
            </a:r>
            <a:r>
              <a:rPr b="0" i="1"/>
              <a:t>key</a:t>
            </a:r>
            <a:r>
              <a:rPr b="0"/>
              <a:t> mod M) usually works well for prime M.</a:t>
            </a:r>
            <a:endParaRPr sz="2800"/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lots known about how to tune </a:t>
            </a:r>
            <a:r>
              <a:rPr b="1"/>
              <a:t>h</a:t>
            </a:r>
            <a:r>
              <a:t>.</a:t>
            </a:r>
            <a:endParaRPr sz="2800"/>
          </a:p>
          <a:p>
            <a:pPr>
              <a:spcBef>
                <a:spcPts val="500"/>
              </a:spcBef>
              <a:defRPr sz="2400">
                <a:solidFill>
                  <a:schemeClr val="accent2"/>
                </a:solidFill>
              </a:defRPr>
            </a:pPr>
            <a:r>
              <a:t>Long overflow chains </a:t>
            </a:r>
            <a:r>
              <a:rPr>
                <a:solidFill>
                  <a:srgbClr val="404040"/>
                </a:solidFill>
              </a:rPr>
              <a:t>can develop and degrade performance (when there are updates). </a:t>
            </a:r>
            <a:endParaRPr>
              <a:solidFill>
                <a:srgbClr val="404040"/>
              </a:solidFill>
            </a:endParaRPr>
          </a:p>
          <a:p>
            <a:pPr lvl="1" marL="742950" indent="-285750">
              <a:spcBef>
                <a:spcPts val="400"/>
              </a:spcBef>
              <a:buClrTx/>
              <a:buSzPct val="75000"/>
              <a:buFont typeface="Arial"/>
              <a:defRPr i="1" sz="2000">
                <a:solidFill>
                  <a:schemeClr val="accent2"/>
                </a:solidFill>
              </a:defRPr>
            </a:pPr>
            <a:r>
              <a:t>Extendible</a:t>
            </a:r>
            <a:r>
              <a:rPr i="0">
                <a:solidFill>
                  <a:srgbClr val="404040"/>
                </a:solidFill>
              </a:rPr>
              <a:t> and </a:t>
            </a:r>
            <a:r>
              <a:t>Linear</a:t>
            </a:r>
            <a:r>
              <a:rPr i="0"/>
              <a:t> </a:t>
            </a:r>
            <a:r>
              <a:t>Hashing</a:t>
            </a:r>
            <a:r>
              <a:rPr i="0">
                <a:solidFill>
                  <a:srgbClr val="404040"/>
                </a:solidFill>
              </a:rPr>
              <a:t>: two major dynamic techniques to fix this problem.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4"/>
          <p:cNvSpPr txBox="1"/>
          <p:nvPr>
            <p:ph type="title"/>
          </p:nvPr>
        </p:nvSpPr>
        <p:spPr>
          <a:xfrm>
            <a:off x="914400" y="228600"/>
            <a:ext cx="7772400" cy="838200"/>
          </a:xfrm>
          <a:prstGeom prst="rect">
            <a:avLst/>
          </a:prstGeom>
        </p:spPr>
        <p:txBody>
          <a:bodyPr/>
          <a:lstStyle/>
          <a:p>
            <a:pPr/>
            <a:r>
              <a:t>Extendible Hashing</a:t>
            </a:r>
          </a:p>
        </p:txBody>
      </p:sp>
      <p:sp>
        <p:nvSpPr>
          <p:cNvPr id="219" name="Rectangle 5"/>
          <p:cNvSpPr txBox="1"/>
          <p:nvPr>
            <p:ph type="body" idx="1"/>
          </p:nvPr>
        </p:nvSpPr>
        <p:spPr>
          <a:xfrm>
            <a:off x="381000" y="1219200"/>
            <a:ext cx="8458200" cy="47863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Situation: Bucket (primary page) becomes full. Why not re-organize file by </a:t>
            </a:r>
            <a:r>
              <a:rPr i="1"/>
              <a:t>doubling </a:t>
            </a:r>
            <a:r>
              <a:t># of buckets?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sz="2500"/>
            </a:pPr>
            <a:r>
              <a:t>Reading and writing all pages is expensive! 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/>
              <a:defRPr sz="2200"/>
            </a:pPr>
            <a:r>
              <a:t>and is needlessly prodigal on resource use. 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i="1" sz="2500" u="sng"/>
            </a:pPr>
            <a:r>
              <a:t>Idea</a:t>
            </a:r>
            <a:r>
              <a:rPr i="0" u="none"/>
              <a:t>:  Use </a:t>
            </a:r>
            <a:r>
              <a:rPr>
                <a:solidFill>
                  <a:schemeClr val="accent2"/>
                </a:solidFill>
              </a:rPr>
              <a:t>directory of pointers to buckets</a:t>
            </a:r>
            <a:r>
              <a:rPr i="0" u="none">
                <a:solidFill>
                  <a:schemeClr val="accent2"/>
                </a:solidFill>
              </a:rPr>
              <a:t>, </a:t>
            </a:r>
            <a:r>
              <a:rPr i="0" u="none"/>
              <a:t>double # of buckets by </a:t>
            </a:r>
            <a:r>
              <a:rPr u="none"/>
              <a:t>doubling the directory </a:t>
            </a:r>
            <a:r>
              <a:rPr baseline="30000" i="0" u="none">
                <a:solidFill>
                  <a:srgbClr val="002060"/>
                </a:solidFill>
              </a:rPr>
              <a:t>†</a:t>
            </a:r>
            <a:r>
              <a:rPr u="none"/>
              <a:t>, </a:t>
            </a:r>
            <a:r>
              <a:rPr i="0" u="none"/>
              <a:t>splitting just the bucket that overflowed!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sz="2500"/>
            </a:pPr>
            <a:r>
              <a:t>Directory much smaller than file, so doubling it is much cheaper.  Only one page of data entries is split.  </a:t>
            </a:r>
            <a:r>
              <a:rPr i="1">
                <a:solidFill>
                  <a:schemeClr val="accent2"/>
                </a:solidFill>
              </a:rPr>
              <a:t>No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i="1">
                <a:solidFill>
                  <a:schemeClr val="accent2"/>
                </a:solidFill>
              </a:rPr>
              <a:t>overflow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i="1">
                <a:solidFill>
                  <a:schemeClr val="accent2"/>
                </a:solidFill>
              </a:rPr>
              <a:t>page</a:t>
            </a:r>
            <a:r>
              <a:rPr>
                <a:solidFill>
                  <a:schemeClr val="accent2"/>
                </a:solidFill>
              </a:rPr>
              <a:t>!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/>
              <a:defRPr sz="2500"/>
            </a:pPr>
            <a:r>
              <a:t>Trick lies in how hash function is adjusted!</a:t>
            </a:r>
          </a:p>
        </p:txBody>
      </p:sp>
      <p:sp>
        <p:nvSpPr>
          <p:cNvPr id="220" name="Rectangle 6"/>
          <p:cNvSpPr txBox="1"/>
          <p:nvPr/>
        </p:nvSpPr>
        <p:spPr>
          <a:xfrm>
            <a:off x="1143000" y="5943600"/>
            <a:ext cx="3365138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aseline="30000" sz="2400">
                <a:solidFill>
                  <a:srgbClr val="002060"/>
                </a:solidFill>
              </a:defRPr>
            </a:pPr>
            <a:r>
              <a:t>†</a:t>
            </a:r>
            <a:r>
              <a:rPr baseline="0"/>
              <a:t>Not always necessary!</a:t>
            </a:r>
            <a:r>
              <a:rPr baseline="0" sz="28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23" name="Rectangle 5"/>
          <p:cNvSpPr txBox="1"/>
          <p:nvPr>
            <p:ph type="body" sz="quarter" idx="1"/>
          </p:nvPr>
        </p:nvSpPr>
        <p:spPr>
          <a:xfrm>
            <a:off x="76200" y="1676400"/>
            <a:ext cx="4343400" cy="2514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Directory is array of size 4.</a:t>
            </a:r>
          </a:p>
          <a:p>
            <a:pPr>
              <a:lnSpc>
                <a:spcPct val="90000"/>
              </a:lnSpc>
              <a:spcBef>
                <a:spcPts val="400"/>
              </a:spcBef>
              <a:defRPr sz="2000"/>
            </a:pPr>
            <a:r>
              <a:t>To find bucket for </a:t>
            </a:r>
            <a:r>
              <a:rPr i="1"/>
              <a:t>r</a:t>
            </a:r>
            <a:r>
              <a:t>, take last `</a:t>
            </a:r>
            <a:r>
              <a:rPr i="1">
                <a:solidFill>
                  <a:schemeClr val="accent2"/>
                </a:solidFill>
              </a:rPr>
              <a:t>global depth</a:t>
            </a:r>
            <a:r>
              <a:t>’ # bits of </a:t>
            </a:r>
            <a:r>
              <a:rPr b="1"/>
              <a:t>h</a:t>
            </a:r>
            <a:r>
              <a:t>(</a:t>
            </a:r>
            <a:r>
              <a:rPr i="1"/>
              <a:t>r</a:t>
            </a:r>
            <a:r>
              <a:t>)</a:t>
            </a:r>
          </a:p>
          <a:p>
            <a:pPr lvl="1" marL="742950" indent="-28575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/>
              <a:defRPr sz="2000"/>
            </a:pPr>
            <a:r>
              <a:t>e.g., </a:t>
            </a:r>
            <a:r>
              <a:rPr b="1"/>
              <a:t>h</a:t>
            </a:r>
            <a:r>
              <a:t>(</a:t>
            </a:r>
            <a:r>
              <a:rPr i="1"/>
              <a:t>r</a:t>
            </a:r>
            <a:r>
              <a:t>) = 5 = binary 1</a:t>
            </a:r>
            <a:r>
              <a:rPr u="sng"/>
              <a:t>01</a:t>
            </a:r>
            <a:r>
              <a:t>,  it is in bucket pointed to by 01.</a:t>
            </a:r>
            <a:endParaRPr sz="2800"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hash fn used: h(k) = k (for illustration only). </a:t>
            </a:r>
          </a:p>
        </p:txBody>
      </p:sp>
      <p:sp>
        <p:nvSpPr>
          <p:cNvPr id="224" name="Rectangle 6"/>
          <p:cNvSpPr txBox="1"/>
          <p:nvPr/>
        </p:nvSpPr>
        <p:spPr>
          <a:xfrm>
            <a:off x="63500" y="4557712"/>
            <a:ext cx="9082634" cy="790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buSzPct val="100000"/>
              <a:buFont typeface="Arial"/>
              <a:buChar char=""/>
              <a:defRPr sz="2400"/>
            </a:pPr>
            <a:r>
              <a:t> </a:t>
            </a:r>
            <a:r>
              <a:rPr b="1" u="sng"/>
              <a:t>Insert</a:t>
            </a:r>
            <a:r>
              <a:t>:  If bucket is full, </a:t>
            </a:r>
            <a:r>
              <a:rPr i="1" u="sng">
                <a:solidFill>
                  <a:schemeClr val="accent2"/>
                </a:solidFill>
              </a:rPr>
              <a:t>split</a:t>
            </a:r>
            <a:r>
              <a:rPr i="1"/>
              <a:t> </a:t>
            </a:r>
            <a:r>
              <a:t>it (</a:t>
            </a:r>
            <a:r>
              <a:rPr i="1"/>
              <a:t>allocate new page, re-distribute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i="1" sz="2400"/>
            </a:pPr>
            <a:r>
              <a:t>	data entries</a:t>
            </a:r>
            <a:r>
              <a:rPr i="0"/>
              <a:t>). E.g., consider </a:t>
            </a:r>
            <a:r>
              <a:rPr i="0">
                <a:solidFill>
                  <a:schemeClr val="accent2"/>
                </a:solidFill>
              </a:rPr>
              <a:t>insert 20* (10100).</a:t>
            </a:r>
            <a:r>
              <a:rPr i="0"/>
              <a:t> </a:t>
            </a:r>
          </a:p>
        </p:txBody>
      </p:sp>
      <p:sp>
        <p:nvSpPr>
          <p:cNvPr id="225" name="Rectangle 7"/>
          <p:cNvSpPr txBox="1"/>
          <p:nvPr/>
        </p:nvSpPr>
        <p:spPr>
          <a:xfrm>
            <a:off x="-1" y="5334000"/>
            <a:ext cx="8805963" cy="114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/>
          <a:p>
            <a:pPr>
              <a:buSzPct val="100000"/>
              <a:buFont typeface="Arial"/>
              <a:buChar char=""/>
              <a:defRPr sz="2400"/>
            </a:pPr>
            <a:r>
              <a:t> </a:t>
            </a:r>
            <a:r>
              <a:rPr i="1"/>
              <a:t>If necessary</a:t>
            </a:r>
            <a:r>
              <a:t>, double the directory.  (As we will see, splitting 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 bucket does not always require doubling; we can tell by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400"/>
            </a:pPr>
            <a:r>
              <a:t>    comparing </a:t>
            </a:r>
            <a:r>
              <a:rPr i="1">
                <a:solidFill>
                  <a:schemeClr val="accent2"/>
                </a:solidFill>
              </a:rPr>
              <a:t>global depth </a:t>
            </a:r>
            <a:r>
              <a:t>with </a:t>
            </a:r>
            <a:r>
              <a:rPr i="1">
                <a:solidFill>
                  <a:schemeClr val="accent2"/>
                </a:solidFill>
              </a:rPr>
              <a:t>local depth </a:t>
            </a:r>
            <a:r>
              <a:t>for the split bucket.)</a:t>
            </a:r>
          </a:p>
        </p:txBody>
      </p:sp>
      <p:sp>
        <p:nvSpPr>
          <p:cNvPr id="226" name="Freeform 9"/>
          <p:cNvSpPr/>
          <p:nvPr/>
        </p:nvSpPr>
        <p:spPr>
          <a:xfrm>
            <a:off x="4956174" y="1216025"/>
            <a:ext cx="350839" cy="349251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7" name="Freeform 10"/>
          <p:cNvSpPr/>
          <p:nvPr/>
        </p:nvSpPr>
        <p:spPr>
          <a:xfrm>
            <a:off x="6356349" y="1565274"/>
            <a:ext cx="1401764" cy="3508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8" name="Freeform 11"/>
          <p:cNvSpPr/>
          <p:nvPr/>
        </p:nvSpPr>
        <p:spPr>
          <a:xfrm>
            <a:off x="6356349" y="2616200"/>
            <a:ext cx="1401764" cy="3492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9" name="Freeform 12"/>
          <p:cNvSpPr/>
          <p:nvPr/>
        </p:nvSpPr>
        <p:spPr>
          <a:xfrm>
            <a:off x="6356349" y="3667125"/>
            <a:ext cx="1401764" cy="3492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0" name="Freeform 13"/>
          <p:cNvSpPr/>
          <p:nvPr/>
        </p:nvSpPr>
        <p:spPr>
          <a:xfrm>
            <a:off x="6356349" y="517525"/>
            <a:ext cx="1401764" cy="349251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Freeform 14"/>
          <p:cNvSpPr/>
          <p:nvPr/>
        </p:nvSpPr>
        <p:spPr>
          <a:xfrm>
            <a:off x="6356349" y="166687"/>
            <a:ext cx="350839" cy="350839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Freeform 15"/>
          <p:cNvSpPr/>
          <p:nvPr/>
        </p:nvSpPr>
        <p:spPr>
          <a:xfrm>
            <a:off x="6356349" y="1216025"/>
            <a:ext cx="350839" cy="349251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3" name="Freeform 16"/>
          <p:cNvSpPr/>
          <p:nvPr/>
        </p:nvSpPr>
        <p:spPr>
          <a:xfrm>
            <a:off x="6356349" y="2265363"/>
            <a:ext cx="350839" cy="350838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4" name="Freeform 17"/>
          <p:cNvSpPr/>
          <p:nvPr/>
        </p:nvSpPr>
        <p:spPr>
          <a:xfrm>
            <a:off x="6356349" y="3316287"/>
            <a:ext cx="350839" cy="350839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5" name="Freeform 18"/>
          <p:cNvSpPr/>
          <p:nvPr/>
        </p:nvSpPr>
        <p:spPr>
          <a:xfrm>
            <a:off x="4956174" y="1565275"/>
            <a:ext cx="700089" cy="140017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6" name="Rectangle 19"/>
          <p:cNvSpPr txBox="1"/>
          <p:nvPr/>
        </p:nvSpPr>
        <p:spPr>
          <a:xfrm>
            <a:off x="7377113" y="1593850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chemeClr val="accent4"/>
                </a:solidFill>
              </a:defRPr>
            </a:lvl1pPr>
          </a:lstStyle>
          <a:p>
            <a:pPr/>
            <a:r>
              <a:t>13*</a:t>
            </a:r>
          </a:p>
        </p:txBody>
      </p:sp>
      <p:sp>
        <p:nvSpPr>
          <p:cNvPr id="237" name="Rectangle 20"/>
          <p:cNvSpPr txBox="1"/>
          <p:nvPr/>
        </p:nvSpPr>
        <p:spPr>
          <a:xfrm>
            <a:off x="4319587" y="1589087"/>
            <a:ext cx="299369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238" name="Rectangle 21"/>
          <p:cNvSpPr txBox="1"/>
          <p:nvPr/>
        </p:nvSpPr>
        <p:spPr>
          <a:xfrm>
            <a:off x="4319587" y="1978025"/>
            <a:ext cx="299369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239" name="Rectangle 22"/>
          <p:cNvSpPr txBox="1"/>
          <p:nvPr/>
        </p:nvSpPr>
        <p:spPr>
          <a:xfrm>
            <a:off x="4319587" y="2311400"/>
            <a:ext cx="299369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240" name="Rectangle 23"/>
          <p:cNvSpPr txBox="1"/>
          <p:nvPr/>
        </p:nvSpPr>
        <p:spPr>
          <a:xfrm>
            <a:off x="4319587" y="2671763"/>
            <a:ext cx="289559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241" name="Rectangle 24"/>
          <p:cNvSpPr txBox="1"/>
          <p:nvPr/>
        </p:nvSpPr>
        <p:spPr>
          <a:xfrm>
            <a:off x="4949825" y="1223962"/>
            <a:ext cx="200484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42" name="Rectangle 25"/>
          <p:cNvSpPr txBox="1"/>
          <p:nvPr/>
        </p:nvSpPr>
        <p:spPr>
          <a:xfrm>
            <a:off x="6397625" y="223838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43" name="Rectangle 26"/>
          <p:cNvSpPr txBox="1"/>
          <p:nvPr/>
        </p:nvSpPr>
        <p:spPr>
          <a:xfrm>
            <a:off x="6373812" y="1227137"/>
            <a:ext cx="200485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44" name="Rectangle 27"/>
          <p:cNvSpPr txBox="1"/>
          <p:nvPr/>
        </p:nvSpPr>
        <p:spPr>
          <a:xfrm>
            <a:off x="6362700" y="2274888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45" name="Rectangle 28"/>
          <p:cNvSpPr/>
          <p:nvPr/>
        </p:nvSpPr>
        <p:spPr>
          <a:xfrm>
            <a:off x="6388100" y="3344862"/>
            <a:ext cx="200484" cy="286285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46" name="Rectangle 29"/>
          <p:cNvSpPr txBox="1"/>
          <p:nvPr/>
        </p:nvSpPr>
        <p:spPr>
          <a:xfrm>
            <a:off x="4321175" y="215900"/>
            <a:ext cx="1362696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LOCAL DEPTH</a:t>
            </a:r>
          </a:p>
        </p:txBody>
      </p:sp>
      <p:sp>
        <p:nvSpPr>
          <p:cNvPr id="247" name="Rectangle 30"/>
          <p:cNvSpPr txBox="1"/>
          <p:nvPr/>
        </p:nvSpPr>
        <p:spPr>
          <a:xfrm>
            <a:off x="4057650" y="619125"/>
            <a:ext cx="150099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GLOBAL DEPTH</a:t>
            </a:r>
          </a:p>
        </p:txBody>
      </p:sp>
      <p:sp>
        <p:nvSpPr>
          <p:cNvPr id="248" name="Rectangle 31"/>
          <p:cNvSpPr txBox="1"/>
          <p:nvPr/>
        </p:nvSpPr>
        <p:spPr>
          <a:xfrm>
            <a:off x="4643437" y="3421062"/>
            <a:ext cx="1138884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DIRECTORY</a:t>
            </a:r>
          </a:p>
        </p:txBody>
      </p:sp>
      <p:sp>
        <p:nvSpPr>
          <p:cNvPr id="249" name="Rectangle 32"/>
          <p:cNvSpPr txBox="1"/>
          <p:nvPr/>
        </p:nvSpPr>
        <p:spPr>
          <a:xfrm>
            <a:off x="7989888" y="423862"/>
            <a:ext cx="86567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</a:t>
            </a:r>
          </a:p>
        </p:txBody>
      </p:sp>
      <p:sp>
        <p:nvSpPr>
          <p:cNvPr id="250" name="Rectangle 33"/>
          <p:cNvSpPr txBox="1"/>
          <p:nvPr/>
        </p:nvSpPr>
        <p:spPr>
          <a:xfrm>
            <a:off x="8004175" y="1487487"/>
            <a:ext cx="872270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B</a:t>
            </a:r>
          </a:p>
        </p:txBody>
      </p:sp>
      <p:sp>
        <p:nvSpPr>
          <p:cNvPr id="251" name="Rectangle 34"/>
          <p:cNvSpPr txBox="1"/>
          <p:nvPr/>
        </p:nvSpPr>
        <p:spPr>
          <a:xfrm>
            <a:off x="8004175" y="2522538"/>
            <a:ext cx="87227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C</a:t>
            </a:r>
          </a:p>
        </p:txBody>
      </p:sp>
      <p:sp>
        <p:nvSpPr>
          <p:cNvPr id="252" name="Rectangle 35"/>
          <p:cNvSpPr txBox="1"/>
          <p:nvPr/>
        </p:nvSpPr>
        <p:spPr>
          <a:xfrm>
            <a:off x="8005763" y="3587750"/>
            <a:ext cx="87227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D</a:t>
            </a:r>
          </a:p>
        </p:txBody>
      </p:sp>
      <p:sp>
        <p:nvSpPr>
          <p:cNvPr id="253" name="Rectangle 36"/>
          <p:cNvSpPr txBox="1"/>
          <p:nvPr/>
        </p:nvSpPr>
        <p:spPr>
          <a:xfrm>
            <a:off x="6302375" y="4203700"/>
            <a:ext cx="1221098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DATA PAGES</a:t>
            </a:r>
          </a:p>
        </p:txBody>
      </p:sp>
      <p:sp>
        <p:nvSpPr>
          <p:cNvPr id="254" name="Rectangle 37"/>
          <p:cNvSpPr txBox="1"/>
          <p:nvPr/>
        </p:nvSpPr>
        <p:spPr>
          <a:xfrm>
            <a:off x="6338887" y="2627313"/>
            <a:ext cx="36856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255" name="Rectangle 38"/>
          <p:cNvSpPr txBox="1"/>
          <p:nvPr/>
        </p:nvSpPr>
        <p:spPr>
          <a:xfrm>
            <a:off x="6353175" y="1593850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1*</a:t>
            </a:r>
          </a:p>
        </p:txBody>
      </p:sp>
      <p:sp>
        <p:nvSpPr>
          <p:cNvPr id="256" name="Rectangle 39"/>
          <p:cNvSpPr txBox="1"/>
          <p:nvPr/>
        </p:nvSpPr>
        <p:spPr>
          <a:xfrm>
            <a:off x="7021513" y="1593850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21*</a:t>
            </a:r>
          </a:p>
        </p:txBody>
      </p:sp>
      <p:sp>
        <p:nvSpPr>
          <p:cNvPr id="257" name="Rectangle 40"/>
          <p:cNvSpPr txBox="1"/>
          <p:nvPr/>
        </p:nvSpPr>
        <p:spPr>
          <a:xfrm>
            <a:off x="6350000" y="541337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4*</a:t>
            </a:r>
          </a:p>
        </p:txBody>
      </p:sp>
      <p:sp>
        <p:nvSpPr>
          <p:cNvPr id="258" name="Rectangle 41"/>
          <p:cNvSpPr txBox="1"/>
          <p:nvPr/>
        </p:nvSpPr>
        <p:spPr>
          <a:xfrm>
            <a:off x="6672263" y="541337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12*</a:t>
            </a:r>
          </a:p>
        </p:txBody>
      </p:sp>
      <p:sp>
        <p:nvSpPr>
          <p:cNvPr id="259" name="Rectangle 42"/>
          <p:cNvSpPr txBox="1"/>
          <p:nvPr/>
        </p:nvSpPr>
        <p:spPr>
          <a:xfrm>
            <a:off x="7051675" y="541337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260" name="Rectangle 43"/>
          <p:cNvSpPr txBox="1"/>
          <p:nvPr/>
        </p:nvSpPr>
        <p:spPr>
          <a:xfrm>
            <a:off x="7372350" y="528637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16*</a:t>
            </a:r>
          </a:p>
        </p:txBody>
      </p:sp>
      <p:sp>
        <p:nvSpPr>
          <p:cNvPr id="261" name="Rectangle 44"/>
          <p:cNvSpPr txBox="1"/>
          <p:nvPr/>
        </p:nvSpPr>
        <p:spPr>
          <a:xfrm>
            <a:off x="6338887" y="3678237"/>
            <a:ext cx="368562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262" name="Rectangle 45"/>
          <p:cNvSpPr txBox="1"/>
          <p:nvPr/>
        </p:nvSpPr>
        <p:spPr>
          <a:xfrm>
            <a:off x="6729413" y="3678237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263" name="Rectangle 46"/>
          <p:cNvSpPr txBox="1"/>
          <p:nvPr/>
        </p:nvSpPr>
        <p:spPr>
          <a:xfrm>
            <a:off x="7023100" y="3678237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19*</a:t>
            </a:r>
          </a:p>
        </p:txBody>
      </p:sp>
      <p:sp>
        <p:nvSpPr>
          <p:cNvPr id="264" name="Rectangle 47"/>
          <p:cNvSpPr txBox="1"/>
          <p:nvPr/>
        </p:nvSpPr>
        <p:spPr>
          <a:xfrm>
            <a:off x="6727825" y="1592262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265" name="Freeform 48"/>
          <p:cNvSpPr/>
          <p:nvPr/>
        </p:nvSpPr>
        <p:spPr>
          <a:xfrm>
            <a:off x="5561012" y="201612"/>
            <a:ext cx="749301" cy="131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8924" y="0"/>
                </a:lnTo>
                <a:lnTo>
                  <a:pt x="8558" y="21600"/>
                </a:lnTo>
                <a:lnTo>
                  <a:pt x="21600" y="15614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66" name="Freeform 49"/>
          <p:cNvSpPr/>
          <p:nvPr/>
        </p:nvSpPr>
        <p:spPr>
          <a:xfrm>
            <a:off x="4559300" y="857249"/>
            <a:ext cx="454026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003" y="17280"/>
                </a:lnTo>
                <a:lnTo>
                  <a:pt x="11933" y="7200"/>
                </a:lnTo>
                <a:lnTo>
                  <a:pt x="21600" y="2160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67" name="Rectangle 50"/>
          <p:cNvSpPr/>
          <p:nvPr/>
        </p:nvSpPr>
        <p:spPr>
          <a:xfrm>
            <a:off x="4959349" y="1565275"/>
            <a:ext cx="684215" cy="333375"/>
          </a:xfrm>
          <a:prstGeom prst="rect">
            <a:avLst/>
          </a:prstGeom>
          <a:ln w="12700">
            <a:solidFill>
              <a:schemeClr val="accent4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68" name="Rectangle 51"/>
          <p:cNvSpPr/>
          <p:nvPr/>
        </p:nvSpPr>
        <p:spPr>
          <a:xfrm>
            <a:off x="4959349" y="1908175"/>
            <a:ext cx="684215" cy="333375"/>
          </a:xfrm>
          <a:prstGeom prst="rect">
            <a:avLst/>
          </a:prstGeom>
          <a:ln w="12700">
            <a:solidFill>
              <a:schemeClr val="accent4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69" name="Rectangle 52"/>
          <p:cNvSpPr/>
          <p:nvPr/>
        </p:nvSpPr>
        <p:spPr>
          <a:xfrm>
            <a:off x="4959349" y="2251075"/>
            <a:ext cx="684215" cy="333375"/>
          </a:xfrm>
          <a:prstGeom prst="rect">
            <a:avLst/>
          </a:prstGeom>
          <a:ln w="12700">
            <a:solidFill>
              <a:schemeClr val="accent4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70" name="Line 53"/>
          <p:cNvSpPr/>
          <p:nvPr/>
        </p:nvSpPr>
        <p:spPr>
          <a:xfrm flipV="1">
            <a:off x="5381625" y="761999"/>
            <a:ext cx="965201" cy="1095376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71" name="Line 54"/>
          <p:cNvSpPr/>
          <p:nvPr/>
        </p:nvSpPr>
        <p:spPr>
          <a:xfrm flipV="1">
            <a:off x="5381625" y="1770063"/>
            <a:ext cx="965201" cy="322263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72" name="Line 55"/>
          <p:cNvSpPr/>
          <p:nvPr/>
        </p:nvSpPr>
        <p:spPr>
          <a:xfrm>
            <a:off x="5418137" y="2428874"/>
            <a:ext cx="939801" cy="357190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73" name="Line 56"/>
          <p:cNvSpPr/>
          <p:nvPr/>
        </p:nvSpPr>
        <p:spPr>
          <a:xfrm>
            <a:off x="5500687" y="2809874"/>
            <a:ext cx="846138" cy="714377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23" grpId="1"/>
      <p:bldP build="whole" bldLvl="1" animBg="1" rev="0" advAuto="0" spid="224" grpId="2"/>
      <p:bldP build="whole" bldLvl="1" animBg="1" rev="0" advAuto="0" spid="225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Rectangle 2"/>
          <p:cNvSpPr txBox="1"/>
          <p:nvPr>
            <p:ph type="title"/>
          </p:nvPr>
        </p:nvSpPr>
        <p:spPr>
          <a:xfrm>
            <a:off x="838200" y="152400"/>
            <a:ext cx="7772400" cy="1104900"/>
          </a:xfrm>
          <a:prstGeom prst="rect">
            <a:avLst/>
          </a:prstGeom>
        </p:spPr>
        <p:txBody>
          <a:bodyPr/>
          <a:lstStyle/>
          <a:p>
            <a:pPr/>
            <a:r>
              <a:t>Example – Remarks</a:t>
            </a:r>
          </a:p>
        </p:txBody>
      </p:sp>
      <p:sp>
        <p:nvSpPr>
          <p:cNvPr id="276" name="Rectangle 3"/>
          <p:cNvSpPr txBox="1"/>
          <p:nvPr>
            <p:ph type="body" idx="1"/>
          </p:nvPr>
        </p:nvSpPr>
        <p:spPr>
          <a:xfrm>
            <a:off x="838200" y="1228996"/>
            <a:ext cx="7772400" cy="48768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spcBef>
                <a:spcPts val="600"/>
              </a:spcBef>
              <a:defRPr sz="2900"/>
            </a:pPr>
            <a:r>
              <a:t>Depth – deals with how many bits from the hash address </a:t>
            </a:r>
            <a:r>
              <a:rPr>
                <a:solidFill>
                  <a:schemeClr val="accent2"/>
                </a:solidFill>
              </a:rPr>
              <a:t>suffix</a:t>
            </a:r>
            <a:r>
              <a:t> we examine at a given time. 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900"/>
            </a:pPr>
            <a:r>
              <a:t>Global depth = what’s the #bits needed to correctly find the home bucket for an arbitrary data entry, in general? 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900"/>
            </a:pPr>
            <a:r>
              <a:t>Local depth of bkt B = how many bits did I really need to look at to get to bucket B? 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900"/>
            </a:pPr>
            <a:r>
              <a:t>Global depth &gt;= local depth. 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900"/>
            </a:pPr>
            <a:r>
              <a:t>Check this on examples. </a:t>
            </a:r>
          </a:p>
          <a:p>
            <a:pPr>
              <a:lnSpc>
                <a:spcPct val="81000"/>
              </a:lnSpc>
              <a:spcBef>
                <a:spcPts val="600"/>
              </a:spcBef>
              <a:defRPr sz="2900"/>
            </a:pPr>
            <a:r>
              <a:t>Is this possible: GD &gt; all LDs?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Insert </a:t>
            </a:r>
            <a:r>
              <a:rPr b="1"/>
              <a:t>h</a:t>
            </a:r>
            <a:r>
              <a:t>(r)=20  - Part 1</a:t>
            </a:r>
          </a:p>
        </p:txBody>
      </p:sp>
      <p:sp>
        <p:nvSpPr>
          <p:cNvPr id="279" name="Freeform 6"/>
          <p:cNvSpPr/>
          <p:nvPr/>
        </p:nvSpPr>
        <p:spPr>
          <a:xfrm>
            <a:off x="1050924" y="2693988"/>
            <a:ext cx="296864" cy="296863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0" name="Freeform 7"/>
          <p:cNvSpPr/>
          <p:nvPr/>
        </p:nvSpPr>
        <p:spPr>
          <a:xfrm>
            <a:off x="2236788" y="2990849"/>
            <a:ext cx="1187450" cy="29686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1" name="Freeform 8"/>
          <p:cNvSpPr/>
          <p:nvPr/>
        </p:nvSpPr>
        <p:spPr>
          <a:xfrm>
            <a:off x="2236788" y="3881437"/>
            <a:ext cx="1187450" cy="29686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2" name="Freeform 9"/>
          <p:cNvSpPr/>
          <p:nvPr/>
        </p:nvSpPr>
        <p:spPr>
          <a:xfrm>
            <a:off x="2236788" y="4772024"/>
            <a:ext cx="1187450" cy="29686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3" name="Freeform 10"/>
          <p:cNvSpPr/>
          <p:nvPr/>
        </p:nvSpPr>
        <p:spPr>
          <a:xfrm>
            <a:off x="2236788" y="2693988"/>
            <a:ext cx="296863" cy="296863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4" name="Freeform 11"/>
          <p:cNvSpPr/>
          <p:nvPr/>
        </p:nvSpPr>
        <p:spPr>
          <a:xfrm>
            <a:off x="2236788" y="3584574"/>
            <a:ext cx="296863" cy="29686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5" name="Freeform 12"/>
          <p:cNvSpPr/>
          <p:nvPr/>
        </p:nvSpPr>
        <p:spPr>
          <a:xfrm>
            <a:off x="2236788" y="4475162"/>
            <a:ext cx="296863" cy="296864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6" name="Freeform 13"/>
          <p:cNvSpPr/>
          <p:nvPr/>
        </p:nvSpPr>
        <p:spPr>
          <a:xfrm>
            <a:off x="2236788" y="2101849"/>
            <a:ext cx="1187450" cy="29527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7" name="Freeform 14"/>
          <p:cNvSpPr/>
          <p:nvPr/>
        </p:nvSpPr>
        <p:spPr>
          <a:xfrm>
            <a:off x="2236788" y="1804988"/>
            <a:ext cx="296863" cy="296863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8" name="Freeform 15"/>
          <p:cNvSpPr/>
          <p:nvPr/>
        </p:nvSpPr>
        <p:spPr>
          <a:xfrm>
            <a:off x="1050924" y="2990849"/>
            <a:ext cx="592139" cy="1187452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89" name="Rectangle 16"/>
          <p:cNvSpPr txBox="1"/>
          <p:nvPr/>
        </p:nvSpPr>
        <p:spPr>
          <a:xfrm>
            <a:off x="2825750" y="5686425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20*</a:t>
            </a:r>
          </a:p>
        </p:txBody>
      </p:sp>
      <p:sp>
        <p:nvSpPr>
          <p:cNvPr id="290" name="Freeform 17"/>
          <p:cNvSpPr/>
          <p:nvPr/>
        </p:nvSpPr>
        <p:spPr>
          <a:xfrm>
            <a:off x="2249488" y="5697537"/>
            <a:ext cx="1185863" cy="29686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1" name="Freeform 18"/>
          <p:cNvSpPr/>
          <p:nvPr/>
        </p:nvSpPr>
        <p:spPr>
          <a:xfrm>
            <a:off x="2249488" y="5402262"/>
            <a:ext cx="296863" cy="295276"/>
          </a:xfrm>
          <a:prstGeom prst="rect">
            <a:avLst/>
          </a:prstGeom>
          <a:blipFill>
            <a:blip r:embed="rId2"/>
          </a:blip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92" name="Rectangle 19"/>
          <p:cNvSpPr txBox="1"/>
          <p:nvPr/>
        </p:nvSpPr>
        <p:spPr>
          <a:xfrm>
            <a:off x="590550" y="3011488"/>
            <a:ext cx="299368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00</a:t>
            </a:r>
          </a:p>
        </p:txBody>
      </p:sp>
      <p:sp>
        <p:nvSpPr>
          <p:cNvPr id="293" name="Rectangle 20"/>
          <p:cNvSpPr txBox="1"/>
          <p:nvPr/>
        </p:nvSpPr>
        <p:spPr>
          <a:xfrm>
            <a:off x="590550" y="3321050"/>
            <a:ext cx="299368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294" name="Rectangle 21"/>
          <p:cNvSpPr txBox="1"/>
          <p:nvPr/>
        </p:nvSpPr>
        <p:spPr>
          <a:xfrm>
            <a:off x="568325" y="3605212"/>
            <a:ext cx="299368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295" name="Rectangle 22"/>
          <p:cNvSpPr txBox="1"/>
          <p:nvPr/>
        </p:nvSpPr>
        <p:spPr>
          <a:xfrm>
            <a:off x="581025" y="3889375"/>
            <a:ext cx="289558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11</a:t>
            </a:r>
          </a:p>
        </p:txBody>
      </p:sp>
      <p:sp>
        <p:nvSpPr>
          <p:cNvPr id="296" name="Rectangle 23"/>
          <p:cNvSpPr txBox="1"/>
          <p:nvPr/>
        </p:nvSpPr>
        <p:spPr>
          <a:xfrm>
            <a:off x="1042987" y="2679700"/>
            <a:ext cx="20048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97" name="Rectangle 24"/>
          <p:cNvSpPr txBox="1"/>
          <p:nvPr/>
        </p:nvSpPr>
        <p:spPr>
          <a:xfrm>
            <a:off x="2243138" y="2644775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98" name="Rectangle 25"/>
          <p:cNvSpPr/>
          <p:nvPr/>
        </p:nvSpPr>
        <p:spPr>
          <a:xfrm>
            <a:off x="2265363" y="3568700"/>
            <a:ext cx="200484" cy="286284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99" name="Rectangle 26"/>
          <p:cNvSpPr txBox="1"/>
          <p:nvPr/>
        </p:nvSpPr>
        <p:spPr>
          <a:xfrm>
            <a:off x="2243138" y="4398962"/>
            <a:ext cx="200484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00" name="Rectangle 27"/>
          <p:cNvSpPr txBox="1"/>
          <p:nvPr/>
        </p:nvSpPr>
        <p:spPr>
          <a:xfrm>
            <a:off x="390525" y="1816100"/>
            <a:ext cx="1362696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LOCAL DEPTH</a:t>
            </a:r>
          </a:p>
        </p:txBody>
      </p:sp>
      <p:sp>
        <p:nvSpPr>
          <p:cNvPr id="301" name="Rectangle 28"/>
          <p:cNvSpPr txBox="1"/>
          <p:nvPr/>
        </p:nvSpPr>
        <p:spPr>
          <a:xfrm>
            <a:off x="2243138" y="1752600"/>
            <a:ext cx="20048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02" name="Rectangle 29"/>
          <p:cNvSpPr txBox="1"/>
          <p:nvPr/>
        </p:nvSpPr>
        <p:spPr>
          <a:xfrm>
            <a:off x="2255838" y="5348287"/>
            <a:ext cx="200484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303" name="Rectangle 30"/>
          <p:cNvSpPr txBox="1"/>
          <p:nvPr/>
        </p:nvSpPr>
        <p:spPr>
          <a:xfrm>
            <a:off x="781050" y="4602162"/>
            <a:ext cx="1138883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DIRECTORY</a:t>
            </a:r>
          </a:p>
        </p:txBody>
      </p:sp>
      <p:sp>
        <p:nvSpPr>
          <p:cNvPr id="304" name="Rectangle 31"/>
          <p:cNvSpPr txBox="1"/>
          <p:nvPr/>
        </p:nvSpPr>
        <p:spPr>
          <a:xfrm>
            <a:off x="292100" y="2170113"/>
            <a:ext cx="1500994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GLOBAL DEPTH</a:t>
            </a:r>
          </a:p>
        </p:txBody>
      </p:sp>
      <p:sp>
        <p:nvSpPr>
          <p:cNvPr id="305" name="Rectangle 32"/>
          <p:cNvSpPr txBox="1"/>
          <p:nvPr/>
        </p:nvSpPr>
        <p:spPr>
          <a:xfrm>
            <a:off x="3463925" y="1989138"/>
            <a:ext cx="865672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</a:t>
            </a:r>
          </a:p>
        </p:txBody>
      </p:sp>
      <p:sp>
        <p:nvSpPr>
          <p:cNvPr id="306" name="Rectangle 33"/>
          <p:cNvSpPr txBox="1"/>
          <p:nvPr/>
        </p:nvSpPr>
        <p:spPr>
          <a:xfrm>
            <a:off x="3463925" y="2928938"/>
            <a:ext cx="87227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B</a:t>
            </a:r>
          </a:p>
        </p:txBody>
      </p:sp>
      <p:sp>
        <p:nvSpPr>
          <p:cNvPr id="307" name="Rectangle 34"/>
          <p:cNvSpPr txBox="1"/>
          <p:nvPr/>
        </p:nvSpPr>
        <p:spPr>
          <a:xfrm>
            <a:off x="3463925" y="3797300"/>
            <a:ext cx="87227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C</a:t>
            </a:r>
          </a:p>
        </p:txBody>
      </p:sp>
      <p:sp>
        <p:nvSpPr>
          <p:cNvPr id="308" name="Rectangle 35"/>
          <p:cNvSpPr txBox="1"/>
          <p:nvPr/>
        </p:nvSpPr>
        <p:spPr>
          <a:xfrm>
            <a:off x="3463925" y="4670425"/>
            <a:ext cx="872270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D</a:t>
            </a:r>
          </a:p>
        </p:txBody>
      </p:sp>
      <p:sp>
        <p:nvSpPr>
          <p:cNvPr id="309" name="Rectangle 36"/>
          <p:cNvSpPr txBox="1"/>
          <p:nvPr/>
        </p:nvSpPr>
        <p:spPr>
          <a:xfrm>
            <a:off x="3463925" y="5608637"/>
            <a:ext cx="964556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Bucket A2</a:t>
            </a:r>
          </a:p>
        </p:txBody>
      </p:sp>
      <p:sp>
        <p:nvSpPr>
          <p:cNvPr id="310" name="Rectangle 37"/>
          <p:cNvSpPr txBox="1"/>
          <p:nvPr/>
        </p:nvSpPr>
        <p:spPr>
          <a:xfrm>
            <a:off x="3463925" y="5808662"/>
            <a:ext cx="1191060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(`split image'</a:t>
            </a:r>
          </a:p>
        </p:txBody>
      </p:sp>
      <p:sp>
        <p:nvSpPr>
          <p:cNvPr id="311" name="Rectangle 38"/>
          <p:cNvSpPr txBox="1"/>
          <p:nvPr/>
        </p:nvSpPr>
        <p:spPr>
          <a:xfrm>
            <a:off x="3463925" y="6010275"/>
            <a:ext cx="1142095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of Bucket A)</a:t>
            </a:r>
          </a:p>
        </p:txBody>
      </p:sp>
      <p:sp>
        <p:nvSpPr>
          <p:cNvPr id="312" name="Rectangle 39"/>
          <p:cNvSpPr txBox="1"/>
          <p:nvPr/>
        </p:nvSpPr>
        <p:spPr>
          <a:xfrm>
            <a:off x="2247900" y="2995613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1*</a:t>
            </a:r>
          </a:p>
        </p:txBody>
      </p:sp>
      <p:sp>
        <p:nvSpPr>
          <p:cNvPr id="313" name="Rectangle 40"/>
          <p:cNvSpPr txBox="1"/>
          <p:nvPr/>
        </p:nvSpPr>
        <p:spPr>
          <a:xfrm>
            <a:off x="2538413" y="2994025"/>
            <a:ext cx="269677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5*</a:t>
            </a:r>
          </a:p>
        </p:txBody>
      </p:sp>
      <p:sp>
        <p:nvSpPr>
          <p:cNvPr id="314" name="Rectangle 41"/>
          <p:cNvSpPr txBox="1"/>
          <p:nvPr/>
        </p:nvSpPr>
        <p:spPr>
          <a:xfrm>
            <a:off x="2838450" y="2994025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21*</a:t>
            </a:r>
          </a:p>
        </p:txBody>
      </p:sp>
      <p:sp>
        <p:nvSpPr>
          <p:cNvPr id="315" name="Rectangle 42"/>
          <p:cNvSpPr txBox="1"/>
          <p:nvPr/>
        </p:nvSpPr>
        <p:spPr>
          <a:xfrm>
            <a:off x="3097213" y="2994025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13*</a:t>
            </a:r>
          </a:p>
        </p:txBody>
      </p:sp>
      <p:sp>
        <p:nvSpPr>
          <p:cNvPr id="316" name="Rectangle 43"/>
          <p:cNvSpPr txBox="1"/>
          <p:nvPr/>
        </p:nvSpPr>
        <p:spPr>
          <a:xfrm>
            <a:off x="2667000" y="2057400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32*</a:t>
            </a:r>
          </a:p>
        </p:txBody>
      </p:sp>
      <p:sp>
        <p:nvSpPr>
          <p:cNvPr id="317" name="Rectangle 44"/>
          <p:cNvSpPr txBox="1"/>
          <p:nvPr/>
        </p:nvSpPr>
        <p:spPr>
          <a:xfrm>
            <a:off x="3097213" y="2090738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16*</a:t>
            </a:r>
          </a:p>
        </p:txBody>
      </p:sp>
      <p:sp>
        <p:nvSpPr>
          <p:cNvPr id="318" name="Rectangle 45"/>
          <p:cNvSpPr txBox="1"/>
          <p:nvPr/>
        </p:nvSpPr>
        <p:spPr>
          <a:xfrm>
            <a:off x="2233613" y="3870325"/>
            <a:ext cx="368561" cy="286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319" name="Rectangle 46"/>
          <p:cNvSpPr txBox="1"/>
          <p:nvPr/>
        </p:nvSpPr>
        <p:spPr>
          <a:xfrm>
            <a:off x="2220913" y="4760912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320" name="Rectangle 47"/>
          <p:cNvSpPr txBox="1"/>
          <p:nvPr/>
        </p:nvSpPr>
        <p:spPr>
          <a:xfrm>
            <a:off x="2536825" y="4760912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7*</a:t>
            </a:r>
          </a:p>
        </p:txBody>
      </p:sp>
      <p:sp>
        <p:nvSpPr>
          <p:cNvPr id="321" name="Rectangle 48"/>
          <p:cNvSpPr txBox="1"/>
          <p:nvPr/>
        </p:nvSpPr>
        <p:spPr>
          <a:xfrm>
            <a:off x="2813050" y="4760912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19*</a:t>
            </a:r>
          </a:p>
        </p:txBody>
      </p:sp>
      <p:sp>
        <p:nvSpPr>
          <p:cNvPr id="322" name="Rectangle 49"/>
          <p:cNvSpPr txBox="1"/>
          <p:nvPr/>
        </p:nvSpPr>
        <p:spPr>
          <a:xfrm>
            <a:off x="2243138" y="5684837"/>
            <a:ext cx="269677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4*</a:t>
            </a:r>
          </a:p>
        </p:txBody>
      </p:sp>
      <p:sp>
        <p:nvSpPr>
          <p:cNvPr id="323" name="Rectangle 50"/>
          <p:cNvSpPr txBox="1"/>
          <p:nvPr/>
        </p:nvSpPr>
        <p:spPr>
          <a:xfrm>
            <a:off x="2530475" y="5684837"/>
            <a:ext cx="368561" cy="2862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450" tIns="44450" rIns="44450" bIns="44450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12*</a:t>
            </a:r>
          </a:p>
        </p:txBody>
      </p:sp>
      <p:sp>
        <p:nvSpPr>
          <p:cNvPr id="324" name="Line 113"/>
          <p:cNvSpPr/>
          <p:nvPr/>
        </p:nvSpPr>
        <p:spPr>
          <a:xfrm>
            <a:off x="1074737" y="3279775"/>
            <a:ext cx="595313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5" name="Line 114"/>
          <p:cNvSpPr/>
          <p:nvPr/>
        </p:nvSpPr>
        <p:spPr>
          <a:xfrm>
            <a:off x="1060449" y="3551237"/>
            <a:ext cx="595314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6" name="Line 115"/>
          <p:cNvSpPr/>
          <p:nvPr/>
        </p:nvSpPr>
        <p:spPr>
          <a:xfrm>
            <a:off x="1057274" y="3857625"/>
            <a:ext cx="595314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7" name="Line 116"/>
          <p:cNvSpPr/>
          <p:nvPr/>
        </p:nvSpPr>
        <p:spPr>
          <a:xfrm flipV="1">
            <a:off x="1306512" y="2259013"/>
            <a:ext cx="915988" cy="868363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28" name="Line 117"/>
          <p:cNvSpPr/>
          <p:nvPr/>
        </p:nvSpPr>
        <p:spPr>
          <a:xfrm flipV="1">
            <a:off x="1306512" y="3127375"/>
            <a:ext cx="928688" cy="322264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29" name="Line 118"/>
          <p:cNvSpPr/>
          <p:nvPr/>
        </p:nvSpPr>
        <p:spPr>
          <a:xfrm>
            <a:off x="1344612" y="3714749"/>
            <a:ext cx="881063" cy="322265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30" name="Line 119"/>
          <p:cNvSpPr/>
          <p:nvPr/>
        </p:nvSpPr>
        <p:spPr>
          <a:xfrm>
            <a:off x="1368425" y="4119562"/>
            <a:ext cx="857251" cy="809626"/>
          </a:xfrm>
          <a:prstGeom prst="line">
            <a:avLst/>
          </a:prstGeom>
          <a:ln w="12700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31" name="Freeform 120"/>
          <p:cNvSpPr/>
          <p:nvPr/>
        </p:nvSpPr>
        <p:spPr>
          <a:xfrm>
            <a:off x="1654174" y="1833563"/>
            <a:ext cx="571502" cy="166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869"/>
                </a:moveTo>
                <a:lnTo>
                  <a:pt x="10800" y="0"/>
                </a:lnTo>
                <a:lnTo>
                  <a:pt x="6300" y="21600"/>
                </a:lnTo>
                <a:lnTo>
                  <a:pt x="21600" y="6171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32" name="Freeform 121"/>
          <p:cNvSpPr/>
          <p:nvPr/>
        </p:nvSpPr>
        <p:spPr>
          <a:xfrm>
            <a:off x="1154112" y="2416174"/>
            <a:ext cx="179389" cy="2746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36" y="0"/>
                </a:moveTo>
                <a:lnTo>
                  <a:pt x="21600" y="8490"/>
                </a:lnTo>
                <a:lnTo>
                  <a:pt x="0" y="4745"/>
                </a:lnTo>
                <a:lnTo>
                  <a:pt x="2867" y="21600"/>
                </a:lnTo>
              </a:path>
            </a:pathLst>
          </a:custGeom>
          <a:ln w="12700" cap="rnd">
            <a:solidFill>
              <a:schemeClr val="accent4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33" name="Text Box 127"/>
          <p:cNvSpPr txBox="1"/>
          <p:nvPr/>
        </p:nvSpPr>
        <p:spPr>
          <a:xfrm>
            <a:off x="4937125" y="1641475"/>
            <a:ext cx="3613657" cy="385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Suppose h(</a:t>
            </a:r>
            <a:r>
              <a:rPr i="1"/>
              <a:t>k</a:t>
            </a:r>
            <a:r>
              <a:t>) = </a:t>
            </a:r>
            <a:r>
              <a:rPr i="1"/>
              <a:t>k</a:t>
            </a:r>
            <a:r>
              <a:t> for this 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example.  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Bucket A split into 2 using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an extra bit, i.e., 3 bits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 divisible by 8, i.e., 1000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A2 divisible by 4, i.e., 100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note that </a:t>
            </a:r>
            <a:r>
              <a:rPr i="1"/>
              <a:t>only one bucket</a:t>
            </a:r>
          </a:p>
          <a:p>
            <a:pPr>
              <a:defRPr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needs to be re-distributed</a:t>
            </a:r>
            <a:r>
              <a:rPr i="0"/>
              <a:t>,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i.e., re-hashed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B, C, D remain unchanged</a:t>
            </a:r>
          </a:p>
          <a:p>
            <a:pPr>
              <a:buSzPct val="10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Where to link A2?</a:t>
            </a:r>
          </a:p>
        </p:txBody>
      </p:sp>
      <p:sp>
        <p:nvSpPr>
          <p:cNvPr id="334" name="Ink 132"/>
          <p:cNvSpPr/>
          <p:nvPr/>
        </p:nvSpPr>
        <p:spPr>
          <a:xfrm>
            <a:off x="6232524" y="1847850"/>
            <a:ext cx="1125179" cy="56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29" fill="norm" stroke="1" extrusionOk="0">
                <a:moveTo>
                  <a:pt x="0" y="0"/>
                </a:moveTo>
                <a:cubicBezTo>
                  <a:pt x="940" y="0"/>
                  <a:pt x="1811" y="659"/>
                  <a:pt x="2744" y="3161"/>
                </a:cubicBezTo>
                <a:cubicBezTo>
                  <a:pt x="4044" y="6717"/>
                  <a:pt x="5384" y="7902"/>
                  <a:pt x="6684" y="9746"/>
                </a:cubicBezTo>
                <a:cubicBezTo>
                  <a:pt x="7534" y="10932"/>
                  <a:pt x="8419" y="11985"/>
                  <a:pt x="9255" y="13039"/>
                </a:cubicBezTo>
                <a:cubicBezTo>
                  <a:pt x="10216" y="14224"/>
                  <a:pt x="11218" y="15937"/>
                  <a:pt x="12172" y="16332"/>
                </a:cubicBezTo>
                <a:cubicBezTo>
                  <a:pt x="13617" y="16859"/>
                  <a:pt x="15020" y="17649"/>
                  <a:pt x="16457" y="19493"/>
                </a:cubicBezTo>
                <a:cubicBezTo>
                  <a:pt x="18158" y="21600"/>
                  <a:pt x="19893" y="19493"/>
                  <a:pt x="21600" y="19493"/>
                </a:cubicBezTo>
              </a:path>
            </a:pathLst>
          </a:custGeom>
          <a:ln w="228600" cap="sq">
            <a:solidFill>
              <a:srgbClr val="FFFF00">
                <a:alpha val="33333"/>
              </a:srgbClr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25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Class="entr" nodeType="after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Class="entr" nodeType="afterEffect" presetSubtype="8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Class="entr" nodeType="after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Class="entr" nodeType="after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Class="entr" nodeType="afterEffect" presetSubtype="8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Class="entr" nodeType="afterEffect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3" grpId="12"/>
      <p:bldP build="whole" bldLvl="1" animBg="1" rev="0" advAuto="0" spid="309" grpId="14"/>
      <p:bldP build="whole" bldLvl="1" animBg="1" rev="0" advAuto="0" spid="310" grpId="15"/>
      <p:bldP build="whole" bldLvl="1" animBg="1" rev="0" advAuto="0" spid="327" grpId="6"/>
      <p:bldP build="whole" bldLvl="1" animBg="1" rev="0" advAuto="0" spid="305" grpId="7"/>
      <p:bldP build="whole" bldLvl="1" animBg="1" rev="0" advAuto="0" spid="311" grpId="16"/>
      <p:bldP build="whole" bldLvl="1" animBg="1" rev="0" advAuto="0" spid="333" grpId="17"/>
      <p:bldP build="whole" bldLvl="1" animBg="1" rev="0" advAuto="0" spid="316" grpId="4"/>
      <p:bldP build="whole" bldLvl="1" animBg="1" rev="0" advAuto="0" spid="322" grpId="11"/>
      <p:bldP build="whole" bldLvl="1" animBg="1" rev="0" advAuto="0" spid="287" grpId="2"/>
      <p:bldP build="whole" bldLvl="1" animBg="1" rev="0" advAuto="0" spid="286" grpId="1"/>
      <p:bldP build="whole" bldLvl="1" animBg="1" rev="0" advAuto="0" spid="317" grpId="5"/>
      <p:bldP build="whole" bldLvl="1" animBg="1" rev="0" advAuto="0" spid="291" grpId="9"/>
      <p:bldP build="whole" bldLvl="1" animBg="1" rev="0" advAuto="0" spid="289" grpId="13"/>
      <p:bldP build="whole" bldLvl="1" animBg="1" rev="0" advAuto="0" spid="290" grpId="8"/>
      <p:bldP build="whole" bldLvl="1" animBg="1" rev="0" advAuto="0" spid="301" grpId="3"/>
      <p:bldP build="whole" bldLvl="1" animBg="1" rev="0" advAuto="0" spid="302" grpId="10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