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2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901" cy="35813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5"/>
            <a:ext cx="6400800" cy="452596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 anchor="t"/>
          <a:lstStyle/>
          <a:p>
            <a: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2" cy="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4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901" cy="3581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9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Renaming</a:t>
            </a:r>
          </a:p>
        </p:txBody>
      </p:sp>
      <p:sp>
        <p:nvSpPr>
          <p:cNvPr id="159" name="Rectangle 3"/>
          <p:cNvSpPr txBox="1"/>
          <p:nvPr>
            <p:ph type="body" idx="1"/>
          </p:nvPr>
        </p:nvSpPr>
        <p:spPr>
          <a:xfrm>
            <a:off x="685800" y="1219200"/>
            <a:ext cx="7772400" cy="4876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Result of expression evaluation is a relation</a:t>
            </a:r>
          </a:p>
          <a:p>
            <a:pPr>
              <a:spcBef>
                <a:spcPts val="600"/>
              </a:spcBef>
              <a:defRPr sz="2800"/>
            </a:pPr>
            <a:r>
              <a:t>Attributes of relation must have distinct names.  This is not guaranteed with Cartesian product</a:t>
            </a:r>
          </a:p>
          <a:p>
            <a:pPr lvl="1" marL="742950" indent="-285750">
              <a:spcBef>
                <a:spcPts val="500"/>
              </a:spcBef>
              <a:buClrTx/>
              <a:buFont typeface="Arial"/>
              <a:defRPr sz="2400"/>
            </a:pPr>
            <a:r>
              <a:t>e.g., suppose in previous example </a:t>
            </a:r>
            <a:r>
              <a:rPr i="1"/>
              <a:t>a </a:t>
            </a:r>
            <a:r>
              <a:t>and</a:t>
            </a:r>
            <a:r>
              <a:rPr i="1"/>
              <a:t> c </a:t>
            </a:r>
            <a:r>
              <a:t>have the same name</a:t>
            </a:r>
            <a:endParaRPr sz="2800"/>
          </a:p>
          <a:p>
            <a:pPr>
              <a:spcBef>
                <a:spcPts val="600"/>
              </a:spcBef>
              <a:defRPr sz="2800"/>
            </a:pPr>
            <a:r>
              <a:t>Renaming operator tidies this up.  To assign the names </a:t>
            </a:r>
            <a:r>
              <a:rPr i="1"/>
              <a:t>A</a:t>
            </a:r>
            <a:r>
              <a:rPr baseline="-25000"/>
              <a:t>1</a:t>
            </a:r>
            <a:r>
              <a:t>, </a:t>
            </a:r>
            <a:r>
              <a:rPr i="1"/>
              <a:t>A</a:t>
            </a:r>
            <a:r>
              <a:rPr baseline="-25000"/>
              <a:t>2</a:t>
            </a:r>
            <a:r>
              <a:t>,… </a:t>
            </a:r>
            <a:r>
              <a:rPr i="1"/>
              <a:t>A</a:t>
            </a:r>
            <a:r>
              <a:rPr baseline="-25000"/>
              <a:t>n</a:t>
            </a:r>
            <a:r>
              <a:t> to the attributes of the </a:t>
            </a:r>
            <a:r>
              <a:rPr i="1"/>
              <a:t>n</a:t>
            </a:r>
            <a:r>
              <a:t> column relation produced by expression </a:t>
            </a:r>
            <a:r>
              <a:rPr i="1"/>
              <a:t>expr </a:t>
            </a:r>
            <a:r>
              <a:t>use       	 </a:t>
            </a:r>
            <a:r>
              <a:rPr i="1"/>
              <a:t>expr </a:t>
            </a:r>
            <a:r>
              <a:t>[</a:t>
            </a:r>
            <a:r>
              <a:rPr i="1"/>
              <a:t>A</a:t>
            </a:r>
            <a:r>
              <a:rPr baseline="-25000" i="1"/>
              <a:t>1</a:t>
            </a:r>
            <a:r>
              <a:rPr i="1"/>
              <a:t>, A</a:t>
            </a:r>
            <a:r>
              <a:rPr baseline="-25000" i="1"/>
              <a:t>2</a:t>
            </a:r>
            <a:r>
              <a:rPr i="1"/>
              <a:t>, … A</a:t>
            </a:r>
            <a:r>
              <a:rPr baseline="-25000" i="1"/>
              <a:t>n</a:t>
            </a:r>
            <a:r>
              <a:t>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seudo-Code for Select: σ P(r)"/>
          <p:cNvSpPr txBox="1"/>
          <p:nvPr>
            <p:ph type="title"/>
          </p:nvPr>
        </p:nvSpPr>
        <p:spPr>
          <a:xfrm>
            <a:off x="304800" y="249235"/>
            <a:ext cx="8534400" cy="1020765"/>
          </a:xfrm>
          <a:prstGeom prst="rect">
            <a:avLst/>
          </a:prstGeom>
        </p:spPr>
        <p:txBody>
          <a:bodyPr/>
          <a:lstStyle/>
          <a:p>
            <a:pPr/>
            <a:r>
              <a:t>Pseudo-Code for Select: </a:t>
            </a:r>
            <a:r>
              <a:t>σ </a:t>
            </a:r>
            <a:r>
              <a:rPr baseline="-5999"/>
              <a:t>P</a:t>
            </a:r>
            <a:r>
              <a:t>(r)</a:t>
            </a:r>
          </a:p>
        </p:txBody>
      </p:sp>
      <p:sp>
        <p:nvSpPr>
          <p:cNvPr id="246" name="s = {}…"/>
          <p:cNvSpPr txBox="1"/>
          <p:nvPr>
            <p:ph type="body" idx="1"/>
          </p:nvPr>
        </p:nvSpPr>
        <p:spPr>
          <a:xfrm>
            <a:off x="876300" y="1662517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859536">
              <a:spcBef>
                <a:spcPts val="1100"/>
              </a:spcBef>
              <a:defRPr sz="2068"/>
            </a:pPr>
            <a:r>
              <a:t>s = {}</a:t>
            </a:r>
          </a:p>
          <a:p>
            <a:pPr defTabSz="859536">
              <a:spcBef>
                <a:spcPts val="1100"/>
              </a:spcBef>
              <a:defRPr sz="2068"/>
            </a:pPr>
            <a:r>
              <a:rPr b="1"/>
              <a:t>for</a:t>
            </a:r>
            <a:r>
              <a:t> t in r </a:t>
            </a:r>
            <a:r>
              <a:rPr b="1"/>
              <a:t>do</a:t>
            </a:r>
          </a:p>
          <a:p>
            <a:pPr lvl="1" defTabSz="859536">
              <a:spcBef>
                <a:spcPts val="1100"/>
              </a:spcBef>
              <a:defRPr sz="2068"/>
            </a:pPr>
            <a:r>
              <a:t>    </a:t>
            </a:r>
            <a:r>
              <a:rPr b="1"/>
              <a:t>if</a:t>
            </a:r>
            <a:r>
              <a:t> P(t) </a:t>
            </a:r>
            <a:r>
              <a:rPr b="1"/>
              <a:t>then</a:t>
            </a:r>
            <a:endParaRPr b="1"/>
          </a:p>
          <a:p>
            <a:pPr lvl="1" defTabSz="859536">
              <a:spcBef>
                <a:spcPts val="1100"/>
              </a:spcBef>
              <a:defRPr sz="2068"/>
            </a:pPr>
            <a:r>
              <a:t>        s += t</a:t>
            </a:r>
          </a:p>
          <a:p>
            <a:pPr lvl="1" defTabSz="859536">
              <a:spcBef>
                <a:spcPts val="1100"/>
              </a:spcBef>
              <a:defRPr sz="2068"/>
            </a:pPr>
            <a:r>
              <a:t>    </a:t>
            </a:r>
            <a:r>
              <a:rPr b="1"/>
              <a:t>endif</a:t>
            </a:r>
          </a:p>
          <a:p>
            <a:pPr lvl="1" defTabSz="859536">
              <a:spcBef>
                <a:spcPts val="1100"/>
              </a:spcBef>
              <a:defRPr b="1" sz="2068"/>
            </a:pPr>
            <a:r>
              <a:t>endfor</a:t>
            </a:r>
          </a:p>
          <a:p>
            <a:pPr lvl="1" defTabSz="859536">
              <a:spcBef>
                <a:spcPts val="1100"/>
              </a:spcBef>
              <a:defRPr sz="2068"/>
            </a:pPr>
            <a:r>
              <a:rPr b="1"/>
              <a:t>return</a:t>
            </a:r>
            <a:r>
              <a:t> s</a:t>
            </a:r>
          </a:p>
          <a:p>
            <a:pPr lvl="1" defTabSz="859536">
              <a:spcBef>
                <a:spcPts val="1100"/>
              </a:spcBef>
              <a:defRPr sz="2068"/>
            </a:pPr>
          </a:p>
          <a:p>
            <a:pPr lvl="1" defTabSz="859536">
              <a:spcBef>
                <a:spcPts val="1100"/>
              </a:spcBef>
              <a:defRPr sz="2068"/>
            </a:pPr>
            <a:r>
              <a:t>What is the complexity of this algorithm?</a:t>
            </a:r>
          </a:p>
          <a:p>
            <a:pPr lvl="1" defTabSz="859536">
              <a:spcBef>
                <a:spcPts val="1100"/>
              </a:spcBef>
              <a:defRPr sz="2068"/>
            </a:pPr>
            <a:r>
              <a:t>How can you use an index to reduce execution time?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seudo-Code for Project: ∏X(r)"/>
          <p:cNvSpPr txBox="1"/>
          <p:nvPr>
            <p:ph type="title"/>
          </p:nvPr>
        </p:nvSpPr>
        <p:spPr>
          <a:xfrm>
            <a:off x="304800" y="249235"/>
            <a:ext cx="8534400" cy="1020765"/>
          </a:xfrm>
          <a:prstGeom prst="rect">
            <a:avLst/>
          </a:prstGeom>
        </p:spPr>
        <p:txBody>
          <a:bodyPr/>
          <a:lstStyle/>
          <a:p>
            <a:pPr/>
            <a:r>
              <a:t>Pseudo-Code for Project: </a:t>
            </a:r>
            <a:r>
              <a:t>∏</a:t>
            </a:r>
            <a:r>
              <a:rPr baseline="-5999"/>
              <a:t>X</a:t>
            </a:r>
            <a:r>
              <a:t>(r)</a:t>
            </a:r>
          </a:p>
        </p:txBody>
      </p:sp>
      <p:sp>
        <p:nvSpPr>
          <p:cNvPr id="249" name="s = {}…"/>
          <p:cNvSpPr txBox="1"/>
          <p:nvPr>
            <p:ph type="body" idx="1"/>
          </p:nvPr>
        </p:nvSpPr>
        <p:spPr>
          <a:xfrm>
            <a:off x="914400" y="1673281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905255">
              <a:spcBef>
                <a:spcPts val="1100"/>
              </a:spcBef>
              <a:defRPr sz="2178"/>
            </a:pPr>
            <a:r>
              <a:t>s = {}</a:t>
            </a:r>
          </a:p>
          <a:p>
            <a:pPr defTabSz="905255">
              <a:spcBef>
                <a:spcPts val="1100"/>
              </a:spcBef>
              <a:defRPr sz="2178"/>
            </a:pPr>
            <a:r>
              <a:rPr b="1"/>
              <a:t>for</a:t>
            </a:r>
            <a:r>
              <a:t> t in r </a:t>
            </a:r>
            <a:r>
              <a:rPr b="1"/>
              <a:t>do</a:t>
            </a:r>
          </a:p>
          <a:p>
            <a:pPr lvl="1" defTabSz="905255">
              <a:spcBef>
                <a:spcPts val="1100"/>
              </a:spcBef>
              <a:defRPr sz="2178"/>
            </a:pPr>
            <a:r>
              <a:t>    u = t[X]           // X subset of r’s attributes</a:t>
            </a:r>
            <a:endParaRPr b="1"/>
          </a:p>
          <a:p>
            <a:pPr lvl="1" defTabSz="905255">
              <a:spcBef>
                <a:spcPts val="1100"/>
              </a:spcBef>
              <a:defRPr sz="2178"/>
            </a:pPr>
            <a:r>
              <a:t>    s += u</a:t>
            </a:r>
          </a:p>
          <a:p>
            <a:pPr lvl="1" defTabSz="905255">
              <a:spcBef>
                <a:spcPts val="1100"/>
              </a:spcBef>
              <a:defRPr b="1" sz="2178"/>
            </a:pPr>
            <a:r>
              <a:t>endfor</a:t>
            </a:r>
          </a:p>
          <a:p>
            <a:pPr lvl="1" defTabSz="905255">
              <a:spcBef>
                <a:spcPts val="1100"/>
              </a:spcBef>
              <a:defRPr sz="2178"/>
            </a:pPr>
            <a:r>
              <a:rPr b="1"/>
              <a:t>return</a:t>
            </a:r>
            <a:r>
              <a:t> s</a:t>
            </a:r>
          </a:p>
          <a:p>
            <a:pPr lvl="1" defTabSz="905255">
              <a:spcBef>
                <a:spcPts val="1100"/>
              </a:spcBef>
              <a:defRPr sz="2178"/>
            </a:pPr>
          </a:p>
          <a:p>
            <a:pPr lvl="1" defTabSz="905255">
              <a:spcBef>
                <a:spcPts val="1100"/>
              </a:spcBef>
              <a:defRPr sz="2178"/>
            </a:pPr>
            <a:r>
              <a:t>What is the complexity of this algorithm?</a:t>
            </a:r>
          </a:p>
          <a:p>
            <a:pPr lvl="1" defTabSz="905255">
              <a:spcBef>
                <a:spcPts val="1100"/>
              </a:spcBef>
              <a:defRPr sz="2178"/>
            </a:pPr>
            <a:r>
              <a:t>How can you use an index to reduce execution time?  Hint: duplicate elimination.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seudo-Code for Union: r U s"/>
          <p:cNvSpPr txBox="1"/>
          <p:nvPr>
            <p:ph type="title"/>
          </p:nvPr>
        </p:nvSpPr>
        <p:spPr>
          <a:xfrm>
            <a:off x="304800" y="249235"/>
            <a:ext cx="8534400" cy="1020765"/>
          </a:xfrm>
          <a:prstGeom prst="rect">
            <a:avLst/>
          </a:prstGeom>
        </p:spPr>
        <p:txBody>
          <a:bodyPr/>
          <a:lstStyle/>
          <a:p>
            <a:pPr/>
            <a:r>
              <a:t>Pseudo-Code for Union: </a:t>
            </a:r>
            <a:r>
              <a:t>r U s</a:t>
            </a:r>
          </a:p>
        </p:txBody>
      </p:sp>
      <p:sp>
        <p:nvSpPr>
          <p:cNvPr id="252" name="q = {}…"/>
          <p:cNvSpPr txBox="1"/>
          <p:nvPr>
            <p:ph type="body" idx="1"/>
          </p:nvPr>
        </p:nvSpPr>
        <p:spPr>
          <a:xfrm>
            <a:off x="876300" y="1662517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905255">
              <a:spcBef>
                <a:spcPts val="1100"/>
              </a:spcBef>
              <a:defRPr sz="2178"/>
            </a:pPr>
            <a:r>
              <a:t>q = {}</a:t>
            </a:r>
          </a:p>
          <a:p>
            <a:pPr defTabSz="905255">
              <a:spcBef>
                <a:spcPts val="1100"/>
              </a:spcBef>
              <a:defRPr sz="2178"/>
            </a:pPr>
            <a:r>
              <a:rPr b="1"/>
              <a:t>for</a:t>
            </a:r>
            <a:r>
              <a:t> t in r </a:t>
            </a:r>
            <a:r>
              <a:rPr b="1"/>
              <a:t>do</a:t>
            </a:r>
            <a:r>
              <a:t> q += t </a:t>
            </a:r>
            <a:r>
              <a:rPr b="1"/>
              <a:t>endfor</a:t>
            </a:r>
          </a:p>
          <a:p>
            <a:pPr lvl="1" defTabSz="905255">
              <a:spcBef>
                <a:spcPts val="1100"/>
              </a:spcBef>
              <a:defRPr b="1" sz="2178"/>
            </a:pPr>
            <a:r>
              <a:t>for </a:t>
            </a:r>
            <a:r>
              <a:rPr b="0"/>
              <a:t>u in s </a:t>
            </a:r>
            <a:r>
              <a:t>do</a:t>
            </a:r>
            <a:endParaRPr b="0"/>
          </a:p>
          <a:p>
            <a:pPr lvl="1" defTabSz="905255">
              <a:spcBef>
                <a:spcPts val="1100"/>
              </a:spcBef>
              <a:defRPr b="1" sz="2178"/>
            </a:pPr>
            <a:r>
              <a:rPr b="0"/>
              <a:t>    </a:t>
            </a:r>
            <a:r>
              <a:t>if</a:t>
            </a:r>
            <a:r>
              <a:rPr b="0"/>
              <a:t> u not in r </a:t>
            </a:r>
            <a:r>
              <a:t>then</a:t>
            </a:r>
            <a:r>
              <a:rPr b="0"/>
              <a:t> q =+ u </a:t>
            </a:r>
            <a:r>
              <a:t>endif</a:t>
            </a:r>
            <a:endParaRPr b="0"/>
          </a:p>
          <a:p>
            <a:pPr lvl="1" defTabSz="905255">
              <a:spcBef>
                <a:spcPts val="1100"/>
              </a:spcBef>
              <a:defRPr b="1" sz="2178"/>
            </a:pPr>
            <a:r>
              <a:t>endfor</a:t>
            </a:r>
          </a:p>
          <a:p>
            <a:pPr lvl="1" defTabSz="905255">
              <a:spcBef>
                <a:spcPts val="1100"/>
              </a:spcBef>
              <a:defRPr sz="2178"/>
            </a:pPr>
            <a:r>
              <a:rPr b="1"/>
              <a:t>return</a:t>
            </a:r>
            <a:r>
              <a:t> q</a:t>
            </a:r>
          </a:p>
          <a:p>
            <a:pPr lvl="1" defTabSz="905255">
              <a:spcBef>
                <a:spcPts val="1100"/>
              </a:spcBef>
              <a:defRPr sz="2178"/>
            </a:pPr>
          </a:p>
          <a:p>
            <a:pPr lvl="1" defTabSz="905255">
              <a:spcBef>
                <a:spcPts val="1100"/>
              </a:spcBef>
              <a:defRPr sz="2178"/>
            </a:pPr>
            <a:r>
              <a:t>What is the complexity of this algorithm?</a:t>
            </a:r>
          </a:p>
          <a:p>
            <a:pPr lvl="1" defTabSz="905255">
              <a:spcBef>
                <a:spcPts val="1100"/>
              </a:spcBef>
              <a:defRPr sz="2178"/>
            </a:pPr>
            <a:r>
              <a:t>How can you use an index to reduce execution time?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seudo-Code for Minus: r - s"/>
          <p:cNvSpPr txBox="1"/>
          <p:nvPr>
            <p:ph type="title"/>
          </p:nvPr>
        </p:nvSpPr>
        <p:spPr>
          <a:xfrm>
            <a:off x="304800" y="249235"/>
            <a:ext cx="8534400" cy="1020765"/>
          </a:xfrm>
          <a:prstGeom prst="rect">
            <a:avLst/>
          </a:prstGeom>
        </p:spPr>
        <p:txBody>
          <a:bodyPr/>
          <a:lstStyle/>
          <a:p>
            <a:pPr/>
            <a:r>
              <a:t>Pseudo-Code for Minus: </a:t>
            </a:r>
            <a:r>
              <a:t>r - s</a:t>
            </a:r>
          </a:p>
        </p:txBody>
      </p:sp>
      <p:sp>
        <p:nvSpPr>
          <p:cNvPr id="255" name="q = {}…"/>
          <p:cNvSpPr txBox="1"/>
          <p:nvPr>
            <p:ph type="body" idx="1"/>
          </p:nvPr>
        </p:nvSpPr>
        <p:spPr>
          <a:xfrm>
            <a:off x="863600" y="1662517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859536">
              <a:spcBef>
                <a:spcPts val="1100"/>
              </a:spcBef>
              <a:defRPr sz="2068"/>
            </a:pPr>
            <a:r>
              <a:t>q = {}</a:t>
            </a:r>
          </a:p>
          <a:p>
            <a:pPr defTabSz="859536">
              <a:spcBef>
                <a:spcPts val="1100"/>
              </a:spcBef>
              <a:defRPr sz="2068"/>
            </a:pPr>
            <a:r>
              <a:rPr b="1"/>
              <a:t>for</a:t>
            </a:r>
            <a:r>
              <a:t> t in r </a:t>
            </a:r>
            <a:r>
              <a:rPr b="1"/>
              <a:t>do</a:t>
            </a:r>
          </a:p>
          <a:p>
            <a:pPr lvl="1" defTabSz="859536">
              <a:spcBef>
                <a:spcPts val="1100"/>
              </a:spcBef>
              <a:defRPr sz="2068"/>
            </a:pPr>
            <a:r>
              <a:t>    </a:t>
            </a:r>
            <a:r>
              <a:rPr b="1"/>
              <a:t>if</a:t>
            </a:r>
            <a:r>
              <a:t> t not in s </a:t>
            </a:r>
            <a:r>
              <a:rPr b="1"/>
              <a:t>then</a:t>
            </a:r>
            <a:endParaRPr b="1"/>
          </a:p>
          <a:p>
            <a:pPr lvl="1" defTabSz="859536">
              <a:spcBef>
                <a:spcPts val="1100"/>
              </a:spcBef>
              <a:defRPr sz="2068"/>
            </a:pPr>
            <a:r>
              <a:t>        q += t</a:t>
            </a:r>
          </a:p>
          <a:p>
            <a:pPr lvl="1" defTabSz="859536">
              <a:spcBef>
                <a:spcPts val="1100"/>
              </a:spcBef>
              <a:defRPr sz="2068"/>
            </a:pPr>
            <a:r>
              <a:t>    </a:t>
            </a:r>
            <a:r>
              <a:rPr b="1"/>
              <a:t>endif</a:t>
            </a:r>
          </a:p>
          <a:p>
            <a:pPr lvl="1" defTabSz="859536">
              <a:spcBef>
                <a:spcPts val="1100"/>
              </a:spcBef>
              <a:defRPr b="1" sz="2068"/>
            </a:pPr>
            <a:r>
              <a:t>endfor</a:t>
            </a:r>
          </a:p>
          <a:p>
            <a:pPr lvl="1" defTabSz="859536">
              <a:spcBef>
                <a:spcPts val="1100"/>
              </a:spcBef>
              <a:defRPr sz="2068"/>
            </a:pPr>
            <a:r>
              <a:rPr b="1"/>
              <a:t>return</a:t>
            </a:r>
            <a:r>
              <a:t> q</a:t>
            </a:r>
          </a:p>
          <a:p>
            <a:pPr lvl="1" defTabSz="859536">
              <a:spcBef>
                <a:spcPts val="1100"/>
              </a:spcBef>
              <a:defRPr sz="2068"/>
            </a:pPr>
          </a:p>
          <a:p>
            <a:pPr lvl="1" defTabSz="859536">
              <a:spcBef>
                <a:spcPts val="1100"/>
              </a:spcBef>
              <a:defRPr sz="2068"/>
            </a:pPr>
            <a:r>
              <a:t>What is the complexity of this algorithm?</a:t>
            </a:r>
          </a:p>
          <a:p>
            <a:pPr lvl="1" defTabSz="859536">
              <a:spcBef>
                <a:spcPts val="1100"/>
              </a:spcBef>
              <a:defRPr sz="2068"/>
            </a:pPr>
            <a:r>
              <a:t>How can you use an index to reduce execution time?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seudo-Code for Join: r *P s"/>
          <p:cNvSpPr txBox="1"/>
          <p:nvPr>
            <p:ph type="title"/>
          </p:nvPr>
        </p:nvSpPr>
        <p:spPr>
          <a:xfrm>
            <a:off x="685800" y="249235"/>
            <a:ext cx="8534400" cy="1020765"/>
          </a:xfrm>
          <a:prstGeom prst="rect">
            <a:avLst/>
          </a:prstGeom>
        </p:spPr>
        <p:txBody>
          <a:bodyPr/>
          <a:lstStyle/>
          <a:p>
            <a:pPr/>
            <a:r>
              <a:t>Pseudo-Code for Join: r *</a:t>
            </a:r>
            <a:r>
              <a:rPr baseline="-5999"/>
              <a:t>P</a:t>
            </a:r>
            <a:r>
              <a:t> s</a:t>
            </a:r>
          </a:p>
        </p:txBody>
      </p:sp>
      <p:sp>
        <p:nvSpPr>
          <p:cNvPr id="258" name="q = {}…"/>
          <p:cNvSpPr txBox="1"/>
          <p:nvPr>
            <p:ph type="body" idx="1"/>
          </p:nvPr>
        </p:nvSpPr>
        <p:spPr>
          <a:xfrm>
            <a:off x="876300" y="1662517"/>
            <a:ext cx="6400800" cy="4525965"/>
          </a:xfrm>
          <a:prstGeom prst="rect">
            <a:avLst/>
          </a:prstGeom>
        </p:spPr>
        <p:txBody>
          <a:bodyPr/>
          <a:lstStyle/>
          <a:p>
            <a:pPr defTabSz="722376">
              <a:spcBef>
                <a:spcPts val="900"/>
              </a:spcBef>
              <a:defRPr sz="1738"/>
            </a:pPr>
            <a:r>
              <a:t>q = {}</a:t>
            </a:r>
          </a:p>
          <a:p>
            <a:pPr defTabSz="722376">
              <a:spcBef>
                <a:spcPts val="900"/>
              </a:spcBef>
              <a:defRPr sz="1738"/>
            </a:pPr>
            <a:r>
              <a:rPr b="1"/>
              <a:t>for</a:t>
            </a:r>
            <a:r>
              <a:t> t in r </a:t>
            </a:r>
            <a:r>
              <a:rPr b="1"/>
              <a:t>do</a:t>
            </a:r>
            <a:endParaRPr b="1"/>
          </a:p>
          <a:p>
            <a:pPr defTabSz="722376">
              <a:spcBef>
                <a:spcPts val="900"/>
              </a:spcBef>
              <a:defRPr sz="1738"/>
            </a:pPr>
            <a:r>
              <a:rPr b="1"/>
              <a:t>    for </a:t>
            </a:r>
            <a:r>
              <a:t>u in s </a:t>
            </a:r>
            <a:r>
              <a:rPr b="1"/>
              <a:t>do</a:t>
            </a:r>
          </a:p>
          <a:p>
            <a:pPr lvl="1" defTabSz="722376">
              <a:spcBef>
                <a:spcPts val="900"/>
              </a:spcBef>
              <a:defRPr sz="1738"/>
            </a:pPr>
            <a:r>
              <a:t>        </a:t>
            </a:r>
            <a:r>
              <a:rPr b="1"/>
              <a:t>if</a:t>
            </a:r>
            <a:r>
              <a:t> P(t, u) </a:t>
            </a:r>
            <a:r>
              <a:rPr b="1"/>
              <a:t>then</a:t>
            </a:r>
            <a:endParaRPr b="1"/>
          </a:p>
          <a:p>
            <a:pPr lvl="1" defTabSz="722376">
              <a:spcBef>
                <a:spcPts val="900"/>
              </a:spcBef>
              <a:defRPr sz="1738"/>
            </a:pPr>
            <a:r>
              <a:t>            q += t cat u.          // concatenate tuples t and u</a:t>
            </a:r>
          </a:p>
          <a:p>
            <a:pPr lvl="1" defTabSz="722376">
              <a:spcBef>
                <a:spcPts val="900"/>
              </a:spcBef>
              <a:defRPr sz="1738"/>
            </a:pPr>
            <a:r>
              <a:t>        </a:t>
            </a:r>
            <a:r>
              <a:rPr b="1"/>
              <a:t>endif</a:t>
            </a:r>
            <a:endParaRPr b="1"/>
          </a:p>
          <a:p>
            <a:pPr lvl="1" defTabSz="722376">
              <a:spcBef>
                <a:spcPts val="900"/>
              </a:spcBef>
              <a:defRPr sz="1738"/>
            </a:pPr>
            <a:r>
              <a:rPr b="1"/>
              <a:t>    endfor</a:t>
            </a:r>
          </a:p>
          <a:p>
            <a:pPr lvl="1" defTabSz="722376">
              <a:spcBef>
                <a:spcPts val="900"/>
              </a:spcBef>
              <a:defRPr b="1" sz="1738"/>
            </a:pPr>
            <a:r>
              <a:t>endfor</a:t>
            </a:r>
          </a:p>
          <a:p>
            <a:pPr lvl="1" defTabSz="722376">
              <a:spcBef>
                <a:spcPts val="900"/>
              </a:spcBef>
              <a:defRPr sz="1738"/>
            </a:pPr>
            <a:r>
              <a:rPr b="1"/>
              <a:t>return</a:t>
            </a:r>
            <a:r>
              <a:t> q</a:t>
            </a:r>
          </a:p>
          <a:p>
            <a:pPr lvl="1" defTabSz="722376">
              <a:spcBef>
                <a:spcPts val="900"/>
              </a:spcBef>
              <a:defRPr sz="1738"/>
            </a:pPr>
          </a:p>
          <a:p>
            <a:pPr lvl="1" defTabSz="722376">
              <a:spcBef>
                <a:spcPts val="900"/>
              </a:spcBef>
              <a:defRPr sz="1738"/>
            </a:pPr>
            <a:r>
              <a:t>What is the complexity of this algorithm?</a:t>
            </a:r>
          </a:p>
          <a:p>
            <a:pPr lvl="1" defTabSz="722376">
              <a:spcBef>
                <a:spcPts val="900"/>
              </a:spcBef>
              <a:defRPr sz="1738"/>
            </a:pPr>
            <a:r>
              <a:t>How can you use an index to reduce execution time?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Example</a:t>
            </a:r>
          </a:p>
        </p:txBody>
      </p:sp>
      <p:sp>
        <p:nvSpPr>
          <p:cNvPr id="162" name="Text Box 5"/>
          <p:cNvSpPr txBox="1"/>
          <p:nvPr/>
        </p:nvSpPr>
        <p:spPr>
          <a:xfrm>
            <a:off x="838200" y="5410199"/>
            <a:ext cx="7696200" cy="764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This is a relation with 4 attributes: 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</a:t>
            </a:r>
            <a:r>
              <a:rPr i="1"/>
              <a:t>StudId, </a:t>
            </a:r>
            <a:r>
              <a:rPr i="1">
                <a:solidFill>
                  <a:schemeClr val="accent2"/>
                </a:solidFill>
              </a:rPr>
              <a:t>CrsCode1</a:t>
            </a:r>
            <a:r>
              <a:rPr i="1"/>
              <a:t>, ProfId, </a:t>
            </a:r>
            <a:r>
              <a:rPr i="1">
                <a:solidFill>
                  <a:srgbClr val="008000"/>
                </a:solidFill>
              </a:rPr>
              <a:t>CrsCode2</a:t>
            </a:r>
          </a:p>
        </p:txBody>
      </p:sp>
      <p:sp>
        <p:nvSpPr>
          <p:cNvPr id="163" name="Text Box 6"/>
          <p:cNvSpPr txBox="1"/>
          <p:nvPr/>
        </p:nvSpPr>
        <p:spPr>
          <a:xfrm>
            <a:off x="914400" y="1684338"/>
            <a:ext cx="7696200" cy="2561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lnSpc>
                <a:spcPct val="120000"/>
              </a:lnSpc>
              <a:defRPr sz="28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Transcript (</a:t>
            </a:r>
            <a:r>
              <a:rPr i="1"/>
              <a:t>StudId, </a:t>
            </a:r>
            <a:r>
              <a:rPr i="1">
                <a:solidFill>
                  <a:schemeClr val="accent2"/>
                </a:solidFill>
              </a:rPr>
              <a:t>CrsCode</a:t>
            </a:r>
            <a:r>
              <a:rPr i="1"/>
              <a:t>, Semester, Grade</a:t>
            </a:r>
            <a:r>
              <a:t>)</a:t>
            </a:r>
            <a:endParaRPr sz="2000"/>
          </a:p>
          <a:p>
            <a:pPr>
              <a:lnSpc>
                <a:spcPct val="120000"/>
              </a:lnSpc>
              <a:defRPr sz="28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Teaching (</a:t>
            </a:r>
            <a:r>
              <a:rPr i="1"/>
              <a:t>ProfId, </a:t>
            </a:r>
            <a:r>
              <a:rPr i="1">
                <a:solidFill>
                  <a:srgbClr val="008000"/>
                </a:solidFill>
              </a:rPr>
              <a:t>CrsCode</a:t>
            </a:r>
            <a:r>
              <a:rPr i="1"/>
              <a:t>, Semester</a:t>
            </a:r>
            <a:r>
              <a:t>)</a:t>
            </a:r>
            <a:endParaRPr sz="2000"/>
          </a:p>
          <a:p>
            <a:pPr>
              <a:lnSpc>
                <a:spcPct val="120000"/>
              </a:lnSpc>
              <a:defRPr i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 </a:t>
            </a:r>
          </a:p>
          <a:p>
            <a:pPr>
              <a:lnSpc>
                <a:spcPct val="110000"/>
              </a:lnSpc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StudId, </a:t>
            </a:r>
            <a:r>
              <a:rPr baseline="-30000" i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CrsCode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Transcript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)[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StudId, </a:t>
            </a:r>
            <a:r>
              <a:rPr i="1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CrsCode1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lnSpc>
                <a:spcPct val="140000"/>
              </a:lnSpc>
              <a:defRPr i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</a:t>
            </a:r>
            <a:r>
              <a:rPr i="0">
                <a:solidFill>
                  <a:srgbClr val="990033"/>
                </a:solidFill>
                <a:latin typeface="Symbol"/>
                <a:ea typeface="Symbol"/>
                <a:cs typeface="Symbol"/>
                <a:sym typeface="Symbol"/>
              </a:rPr>
              <a:t>´ </a:t>
            </a:r>
            <a:r>
              <a:t> 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t> </a:t>
            </a:r>
            <a:r>
              <a:rPr baseline="-30000"/>
              <a:t>ProfId, </a:t>
            </a:r>
            <a:r>
              <a:rPr baseline="-30000">
                <a:solidFill>
                  <a:srgbClr val="008000"/>
                </a:solidFill>
              </a:rPr>
              <a:t>CrsCode</a:t>
            </a:r>
            <a:r>
              <a:rPr i="0"/>
              <a:t>(</a:t>
            </a:r>
            <a:r>
              <a:rPr i="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Teaching</a:t>
            </a:r>
            <a:r>
              <a:rPr i="0"/>
              <a:t>) [</a:t>
            </a:r>
            <a:r>
              <a:t>ProfId, </a:t>
            </a:r>
            <a:r>
              <a:rPr>
                <a:solidFill>
                  <a:srgbClr val="008000"/>
                </a:solidFill>
              </a:rPr>
              <a:t>CrsCode2</a:t>
            </a:r>
            <a:r>
              <a:rPr i="0"/>
              <a:t>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2"/>
          <p:cNvSpPr txBox="1"/>
          <p:nvPr>
            <p:ph type="title"/>
          </p:nvPr>
        </p:nvSpPr>
        <p:spPr>
          <a:xfrm>
            <a:off x="609600" y="152400"/>
            <a:ext cx="7772400" cy="685800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 </a:t>
            </a:r>
            <a:r>
              <a:rPr sz="3600"/>
              <a:t>Derived Operation: Join</a:t>
            </a:r>
          </a:p>
        </p:txBody>
      </p:sp>
      <p:sp>
        <p:nvSpPr>
          <p:cNvPr id="166" name="Rectangle 3"/>
          <p:cNvSpPr txBox="1"/>
          <p:nvPr/>
        </p:nvSpPr>
        <p:spPr>
          <a:xfrm>
            <a:off x="533400" y="1066799"/>
            <a:ext cx="8229600" cy="5031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general</a:t>
            </a:r>
            <a:r>
              <a:t> or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theta</a:t>
            </a:r>
            <a:r>
              <a:t>)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join </a:t>
            </a:r>
            <a:r>
              <a:t> of </a:t>
            </a:r>
            <a:r>
              <a:rPr i="1"/>
              <a:t>R</a:t>
            </a:r>
            <a:r>
              <a:t> and </a:t>
            </a:r>
            <a:r>
              <a:rPr i="1"/>
              <a:t>S </a:t>
            </a:r>
            <a:r>
              <a:t>is the expression 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</a:t>
            </a:r>
            <a:r>
              <a:rPr i="1"/>
              <a:t>R</a:t>
            </a:r>
            <a:r>
              <a:t>        </a:t>
            </a:r>
            <a:r>
              <a:rPr baseline="-25000" i="1"/>
              <a:t>join-condition</a:t>
            </a:r>
            <a:r>
              <a:t> </a:t>
            </a:r>
            <a:r>
              <a:rPr i="1"/>
              <a:t>S</a:t>
            </a:r>
            <a:endParaRPr sz="2000"/>
          </a:p>
          <a:p>
            <a:pPr>
              <a:lnSpc>
                <a:spcPct val="110000"/>
              </a:lnSpc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 </a:t>
            </a:r>
            <a:r>
              <a:rPr i="1" sz="2400"/>
              <a:t>join-condition</a:t>
            </a:r>
            <a:r>
              <a:t> is a </a:t>
            </a:r>
            <a:r>
              <a:rPr i="1"/>
              <a:t>conjunction</a:t>
            </a:r>
            <a:r>
              <a:t> of terms: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</a:t>
            </a:r>
            <a:r>
              <a:rPr i="1"/>
              <a:t>A</a:t>
            </a:r>
            <a:r>
              <a:rPr baseline="-25000" i="1"/>
              <a:t>i</a:t>
            </a:r>
            <a:r>
              <a:rPr i="1"/>
              <a:t>  oper B</a:t>
            </a:r>
            <a:r>
              <a:rPr baseline="-25000" i="1"/>
              <a:t>i</a:t>
            </a:r>
            <a:endParaRPr i="1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which </a:t>
            </a:r>
            <a:r>
              <a:rPr i="1"/>
              <a:t>A</a:t>
            </a:r>
            <a:r>
              <a:rPr baseline="-25000" i="1"/>
              <a:t>i </a:t>
            </a:r>
            <a:r>
              <a:t>is an attribute of </a:t>
            </a:r>
            <a:r>
              <a:rPr i="1"/>
              <a:t>R;</a:t>
            </a:r>
            <a:r>
              <a:t>  </a:t>
            </a:r>
            <a:r>
              <a:rPr i="1"/>
              <a:t>B</a:t>
            </a:r>
            <a:r>
              <a:rPr baseline="-25000" i="1"/>
              <a:t>i</a:t>
            </a:r>
            <a:r>
              <a:t> is an attribute of </a:t>
            </a:r>
            <a:r>
              <a:rPr i="1"/>
              <a:t>S; </a:t>
            </a:r>
            <a:r>
              <a:t>and </a:t>
            </a:r>
            <a:r>
              <a:rPr i="1"/>
              <a:t>oper </a:t>
            </a:r>
            <a:r>
              <a:t>is one of =, &lt;, &gt;,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³ ¹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£</a:t>
            </a:r>
            <a:r>
              <a:t>. 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meaning  is:</a:t>
            </a:r>
            <a:endParaRPr sz="2000"/>
          </a:p>
          <a:p>
            <a:pPr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	s </a:t>
            </a:r>
            <a:r>
              <a:rPr baseline="-25000" i="1">
                <a:latin typeface="Times New Roman"/>
                <a:ea typeface="Times New Roman"/>
                <a:cs typeface="Times New Roman"/>
                <a:sym typeface="Times New Roman"/>
              </a:rPr>
              <a:t>join-condition</a:t>
            </a:r>
            <a:r>
              <a:rPr b="1" baseline="-25000" i="1" sz="3600">
                <a:solidFill>
                  <a:srgbClr val="9900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´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R </a:t>
            </a:r>
            <a:r>
              <a:t>´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S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 </a:t>
            </a:r>
            <a:r>
              <a:rPr i="1" sz="2400"/>
              <a:t>join-condition</a:t>
            </a:r>
            <a:r>
              <a:t> and </a:t>
            </a:r>
            <a:r>
              <a:rPr i="1" sz="2400"/>
              <a:t>join-condition</a:t>
            </a:r>
            <a:r>
              <a:rPr i="1" sz="3200">
                <a:solidFill>
                  <a:srgbClr val="990033"/>
                </a:solidFill>
              </a:rPr>
              <a:t>´</a:t>
            </a:r>
            <a:r>
              <a:t> are the same, except for possible renamings of attributes (next)</a:t>
            </a:r>
          </a:p>
        </p:txBody>
      </p:sp>
      <p:grpSp>
        <p:nvGrpSpPr>
          <p:cNvPr id="169" name="Group 8"/>
          <p:cNvGrpSpPr/>
          <p:nvPr/>
        </p:nvGrpSpPr>
        <p:grpSpPr>
          <a:xfrm>
            <a:off x="1902135" y="1672031"/>
            <a:ext cx="462931" cy="161139"/>
            <a:chOff x="76599" y="14729"/>
            <a:chExt cx="462930" cy="161137"/>
          </a:xfrm>
        </p:grpSpPr>
        <p:sp>
          <p:nvSpPr>
            <p:cNvPr id="167" name="AutoShape 9"/>
            <p:cNvSpPr/>
            <p:nvPr/>
          </p:nvSpPr>
          <p:spPr>
            <a:xfrm rot="5533107">
              <a:off x="117563" y="-19003"/>
              <a:ext cx="152403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68" name="AutoShape 10"/>
            <p:cNvSpPr/>
            <p:nvPr/>
          </p:nvSpPr>
          <p:spPr>
            <a:xfrm rot="16333107">
              <a:off x="346163" y="-19003"/>
              <a:ext cx="152404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Join and Renaming</a:t>
            </a:r>
          </a:p>
        </p:txBody>
      </p:sp>
      <p:sp>
        <p:nvSpPr>
          <p:cNvPr id="172" name="Rectangle 3"/>
          <p:cNvSpPr txBox="1"/>
          <p:nvPr>
            <p:ph type="body" idx="1"/>
          </p:nvPr>
        </p:nvSpPr>
        <p:spPr>
          <a:xfrm>
            <a:off x="685800" y="1371600"/>
            <a:ext cx="7772400" cy="4724400"/>
          </a:xfrm>
          <a:prstGeom prst="rect">
            <a:avLst/>
          </a:prstGeom>
        </p:spPr>
        <p:txBody>
          <a:bodyPr/>
          <a:lstStyle/>
          <a:p>
            <a:pPr marL="597408" indent="-597408" defTabSz="896111">
              <a:lnSpc>
                <a:spcPct val="90000"/>
              </a:lnSpc>
              <a:spcBef>
                <a:spcPts val="600"/>
              </a:spcBef>
              <a:defRPr b="1" sz="2700"/>
            </a:pPr>
            <a:r>
              <a:t>Problem</a:t>
            </a:r>
            <a:r>
              <a:rPr b="0"/>
              <a:t>: </a:t>
            </a:r>
            <a:r>
              <a:rPr b="0" i="1"/>
              <a:t>R</a:t>
            </a:r>
            <a:r>
              <a:rPr b="0"/>
              <a:t> and </a:t>
            </a:r>
            <a:r>
              <a:rPr b="0" i="1"/>
              <a:t>S</a:t>
            </a:r>
            <a:r>
              <a:rPr b="0"/>
              <a:t> might have attributes with the same name – in which case the Cartesian product is not defined</a:t>
            </a:r>
          </a:p>
          <a:p>
            <a:pPr marL="597408" indent="-597408" defTabSz="896111">
              <a:lnSpc>
                <a:spcPct val="90000"/>
              </a:lnSpc>
              <a:spcBef>
                <a:spcPts val="600"/>
              </a:spcBef>
              <a:defRPr b="1" sz="2700"/>
            </a:pPr>
            <a:r>
              <a:t>Solutions</a:t>
            </a:r>
            <a:r>
              <a:rPr b="0"/>
              <a:t>: </a:t>
            </a:r>
          </a:p>
          <a:p>
            <a:pPr lvl="1" marL="970788" indent="-522730" defTabSz="896111">
              <a:lnSpc>
                <a:spcPct val="90000"/>
              </a:lnSpc>
              <a:spcBef>
                <a:spcPts val="500"/>
              </a:spcBef>
              <a:buClrTx/>
              <a:buAutoNum type="arabicPeriod" startAt="1"/>
              <a:defRPr sz="2300"/>
            </a:pPr>
            <a:r>
              <a:t>Rename attributes prior to forming the product and use new names in </a:t>
            </a:r>
            <a:r>
              <a:rPr i="1"/>
              <a:t>join-condition</a:t>
            </a:r>
            <a:r>
              <a:rPr b="1" i="1">
                <a:solidFill>
                  <a:srgbClr val="990033"/>
                </a:solidFill>
              </a:rPr>
              <a:t>´</a:t>
            </a:r>
            <a:r>
              <a:t>.</a:t>
            </a:r>
            <a:endParaRPr sz="2700"/>
          </a:p>
          <a:p>
            <a:pPr lvl="1" marL="970788" indent="-522730" defTabSz="896111">
              <a:lnSpc>
                <a:spcPct val="90000"/>
              </a:lnSpc>
              <a:spcBef>
                <a:spcPts val="500"/>
              </a:spcBef>
              <a:buClrTx/>
              <a:buAutoNum type="arabicPeriod" startAt="1"/>
              <a:defRPr sz="2300"/>
            </a:pPr>
            <a:r>
              <a:t>Qualify common attribute names with relation names (thereby disambiguating the names). For instance: </a:t>
            </a:r>
            <a:r>
              <a:rPr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Transcript.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CrsCode</a:t>
            </a:r>
            <a:r>
              <a:t> or </a:t>
            </a:r>
            <a:r>
              <a:rPr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Teaching.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CrsCode</a:t>
            </a:r>
            <a:endParaRPr sz="2700"/>
          </a:p>
          <a:p>
            <a:pPr lvl="2" marL="1344167" indent="-448055" defTabSz="896111">
              <a:lnSpc>
                <a:spcPct val="90000"/>
              </a:lnSpc>
              <a:spcBef>
                <a:spcPts val="400"/>
              </a:spcBef>
              <a:buClrTx/>
              <a:buChar char="–"/>
              <a:defRPr sz="1900"/>
            </a:pPr>
            <a:r>
              <a:t>This solution is nice, but doesn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always work: consider</a:t>
            </a:r>
            <a:endParaRPr sz="2300"/>
          </a:p>
          <a:p>
            <a:pPr lvl="3" marL="0" indent="1344168" algn="ctr" defTabSz="896111">
              <a:lnSpc>
                <a:spcPct val="110000"/>
              </a:lnSpc>
              <a:spcBef>
                <a:spcPts val="600"/>
              </a:spcBef>
              <a:buSzTx/>
              <a:buNone/>
              <a:defRPr i="1" sz="1700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defRPr>
            </a:pPr>
            <a:r>
              <a:t>R</a:t>
            </a:r>
            <a:r>
              <a:rPr i="0"/>
              <a:t>             </a:t>
            </a:r>
            <a:r>
              <a:rPr baseline="-25387" sz="2700"/>
              <a:t>join_condition</a:t>
            </a:r>
            <a:r>
              <a:rPr i="0"/>
              <a:t>  </a:t>
            </a:r>
            <a:r>
              <a:t>R</a:t>
            </a:r>
            <a:endParaRPr sz="1900"/>
          </a:p>
          <a:p>
            <a:pPr lvl="3" marL="0" indent="1344168" defTabSz="896111">
              <a:lnSpc>
                <a:spcPct val="140000"/>
              </a:lnSpc>
              <a:spcBef>
                <a:spcPts val="400"/>
              </a:spcBef>
              <a:buSzTx/>
              <a:buNone/>
              <a:defRPr sz="1700"/>
            </a:pPr>
            <a:r>
              <a:t>In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R</a:t>
            </a:r>
            <a:r>
              <a:rPr i="1"/>
              <a:t>.A</a:t>
            </a:r>
            <a:r>
              <a:t>, how do we know which R is meant?</a:t>
            </a:r>
          </a:p>
        </p:txBody>
      </p:sp>
      <p:grpSp>
        <p:nvGrpSpPr>
          <p:cNvPr id="175" name="Group 4"/>
          <p:cNvGrpSpPr/>
          <p:nvPr/>
        </p:nvGrpSpPr>
        <p:grpSpPr>
          <a:xfrm>
            <a:off x="4340535" y="5329631"/>
            <a:ext cx="462932" cy="161139"/>
            <a:chOff x="76599" y="14729"/>
            <a:chExt cx="462930" cy="161137"/>
          </a:xfrm>
        </p:grpSpPr>
        <p:sp>
          <p:nvSpPr>
            <p:cNvPr id="173" name="AutoShape 5"/>
            <p:cNvSpPr/>
            <p:nvPr/>
          </p:nvSpPr>
          <p:spPr>
            <a:xfrm rot="5533107">
              <a:off x="117563" y="-19003"/>
              <a:ext cx="152403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74" name="AutoShape 6"/>
            <p:cNvSpPr/>
            <p:nvPr/>
          </p:nvSpPr>
          <p:spPr>
            <a:xfrm rot="16333107">
              <a:off x="346163" y="-19003"/>
              <a:ext cx="152404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1026"/>
          <p:cNvSpPr txBox="1"/>
          <p:nvPr>
            <p:ph type="title"/>
          </p:nvPr>
        </p:nvSpPr>
        <p:spPr>
          <a:xfrm>
            <a:off x="685800" y="381000"/>
            <a:ext cx="7772400" cy="610823"/>
          </a:xfrm>
          <a:prstGeom prst="rect">
            <a:avLst/>
          </a:prstGeom>
        </p:spPr>
        <p:txBody>
          <a:bodyPr/>
          <a:lstStyle/>
          <a:p>
            <a:pPr defTabSz="311078">
              <a:defRPr sz="1296"/>
            </a:pPr>
            <a:r>
              <a:rPr sz="2160"/>
              <a:t>Theta Join – Example</a:t>
            </a:r>
            <a:br/>
          </a:p>
        </p:txBody>
      </p:sp>
      <p:sp>
        <p:nvSpPr>
          <p:cNvPr id="178" name="Text Box 1028"/>
          <p:cNvSpPr txBox="1"/>
          <p:nvPr/>
        </p:nvSpPr>
        <p:spPr>
          <a:xfrm>
            <a:off x="696912" y="1138175"/>
            <a:ext cx="8016876" cy="2148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pPr>
            <a:r>
              <a:t>     </a:t>
            </a:r>
            <a:r>
              <a:rPr sz="2400"/>
              <a:t>Employee (</a:t>
            </a:r>
            <a:r>
              <a:rPr i="1" sz="2400"/>
              <a:t>Name, Id, MngrId, Salary</a:t>
            </a:r>
            <a:r>
              <a:rPr sz="2400"/>
              <a:t>)</a:t>
            </a:r>
            <a:endParaRPr sz="2400"/>
          </a:p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pPr>
            <a:r>
              <a:t>      Manager (</a:t>
            </a:r>
            <a:r>
              <a:rPr i="1"/>
              <a:t>Name, Id, Salary</a:t>
            </a:r>
            <a:r>
              <a:t>)</a:t>
            </a:r>
          </a:p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pPr>
          </a:p>
          <a:p>
            <a:pPr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Output  the names of all employees that earn more than their managers.</a:t>
            </a:r>
          </a:p>
        </p:txBody>
      </p:sp>
      <p:sp>
        <p:nvSpPr>
          <p:cNvPr id="179" name="Text Box 1029"/>
          <p:cNvSpPr txBox="1"/>
          <p:nvPr/>
        </p:nvSpPr>
        <p:spPr>
          <a:xfrm>
            <a:off x="476250" y="3433367"/>
            <a:ext cx="8458200" cy="565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baseline="-25000"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rPr>
              <a:t>Employee</a:t>
            </a:r>
            <a:r>
              <a:rPr baseline="-25000" i="1" sz="2400">
                <a:latin typeface="+mn-lt"/>
                <a:ea typeface="+mn-ea"/>
                <a:cs typeface="+mn-cs"/>
                <a:sym typeface="Calibri"/>
              </a:rPr>
              <a:t>.Name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(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rPr>
              <a:t>Employee</a:t>
            </a:r>
            <a:r>
              <a:rPr i="1">
                <a:latin typeface="+mn-lt"/>
                <a:ea typeface="+mn-ea"/>
                <a:cs typeface="+mn-cs"/>
                <a:sym typeface="Calibri"/>
              </a:rPr>
              <a:t>         </a:t>
            </a:r>
            <a:r>
              <a:rPr baseline="-25000" i="1" sz="2400">
                <a:latin typeface="+mn-lt"/>
                <a:ea typeface="+mn-ea"/>
                <a:cs typeface="+mn-cs"/>
                <a:sym typeface="Calibri"/>
              </a:rPr>
              <a:t>MngrId=Id  </a:t>
            </a:r>
            <a:r>
              <a:rPr baseline="-25000" sz="1800">
                <a:latin typeface="+mn-lt"/>
                <a:ea typeface="+mn-ea"/>
                <a:cs typeface="+mn-cs"/>
                <a:sym typeface="Calibri"/>
              </a:rPr>
              <a:t>AND</a:t>
            </a:r>
            <a:r>
              <a:rPr baseline="-25000" sz="2400"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 baseline="-25000" i="1" sz="2400">
                <a:latin typeface="+mn-lt"/>
                <a:ea typeface="+mn-ea"/>
                <a:cs typeface="+mn-cs"/>
                <a:sym typeface="Calibri"/>
              </a:rPr>
              <a:t> Salary&gt;Salary</a:t>
            </a:r>
            <a:r>
              <a:rPr i="1">
                <a:latin typeface="+mn-lt"/>
                <a:ea typeface="+mn-ea"/>
                <a:cs typeface="+mn-cs"/>
                <a:sym typeface="Calibri"/>
              </a:rPr>
              <a:t>  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rPr>
              <a:t>Manager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)</a:t>
            </a:r>
          </a:p>
        </p:txBody>
      </p:sp>
      <p:sp>
        <p:nvSpPr>
          <p:cNvPr id="180" name="Text Box 1032"/>
          <p:cNvSpPr txBox="1"/>
          <p:nvPr/>
        </p:nvSpPr>
        <p:spPr>
          <a:xfrm>
            <a:off x="805180" y="4046729"/>
            <a:ext cx="6929993" cy="151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The join yields a table with seven attributes:</a:t>
            </a:r>
          </a:p>
          <a:p>
            <a:pPr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	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Employee</a:t>
            </a:r>
            <a:r>
              <a:t>.</a:t>
            </a:r>
            <a:r>
              <a:rPr i="1"/>
              <a:t>Name</a:t>
            </a:r>
            <a:r>
              <a:t>,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Employee</a:t>
            </a:r>
            <a:r>
              <a:t>.</a:t>
            </a:r>
            <a:r>
              <a:rPr i="1"/>
              <a:t>Id</a:t>
            </a:r>
            <a:r>
              <a:t>, </a:t>
            </a:r>
            <a:r>
              <a:rPr i="1"/>
              <a:t>MngId</a:t>
            </a:r>
          </a:p>
          <a:p>
            <a:pPr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   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Employee</a:t>
            </a:r>
            <a:r>
              <a:t>.</a:t>
            </a:r>
            <a:r>
              <a:rPr i="1"/>
              <a:t>Salary</a:t>
            </a:r>
            <a:r>
              <a:t>,</a:t>
            </a:r>
            <a:endParaRPr i="1"/>
          </a:p>
          <a:p>
            <a:pPr>
              <a:defRPr sz="2400">
                <a:latin typeface="+mn-lt"/>
                <a:ea typeface="+mn-ea"/>
                <a:cs typeface="+mn-cs"/>
                <a:sym typeface="Calibri"/>
              </a:defRPr>
            </a:pPr>
            <a:r>
              <a:t>	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Manager</a:t>
            </a:r>
            <a:r>
              <a:t>.</a:t>
            </a:r>
            <a:r>
              <a:rPr i="1"/>
              <a:t>Name</a:t>
            </a:r>
            <a:r>
              <a:t>,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Manager</a:t>
            </a:r>
            <a:r>
              <a:t>.</a:t>
            </a:r>
            <a:r>
              <a:rPr i="1"/>
              <a:t>Id</a:t>
            </a:r>
            <a:r>
              <a:t>,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Manager</a:t>
            </a:r>
            <a:r>
              <a:t>.</a:t>
            </a:r>
            <a:r>
              <a:rPr i="1"/>
              <a:t>Salary</a:t>
            </a:r>
          </a:p>
        </p:txBody>
      </p:sp>
      <p:grpSp>
        <p:nvGrpSpPr>
          <p:cNvPr id="183" name="Group 1034"/>
          <p:cNvGrpSpPr/>
          <p:nvPr/>
        </p:nvGrpSpPr>
        <p:grpSpPr>
          <a:xfrm>
            <a:off x="3845235" y="3689560"/>
            <a:ext cx="462932" cy="161139"/>
            <a:chOff x="76599" y="14729"/>
            <a:chExt cx="462930" cy="161137"/>
          </a:xfrm>
        </p:grpSpPr>
        <p:sp>
          <p:nvSpPr>
            <p:cNvPr id="181" name="AutoShape 1030"/>
            <p:cNvSpPr/>
            <p:nvPr/>
          </p:nvSpPr>
          <p:spPr>
            <a:xfrm rot="5533107">
              <a:off x="117563" y="-19003"/>
              <a:ext cx="152403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182" name="AutoShape 1033"/>
            <p:cNvSpPr/>
            <p:nvPr/>
          </p:nvSpPr>
          <p:spPr>
            <a:xfrm rot="16333107">
              <a:off x="346163" y="-19003"/>
              <a:ext cx="152404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2"/>
          <p:cNvSpPr txBox="1"/>
          <p:nvPr>
            <p:ph type="title"/>
          </p:nvPr>
        </p:nvSpPr>
        <p:spPr>
          <a:xfrm>
            <a:off x="685800" y="1524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Equijoin Join - Example</a:t>
            </a:r>
          </a:p>
        </p:txBody>
      </p:sp>
      <p:sp>
        <p:nvSpPr>
          <p:cNvPr id="186" name="Text Box 4"/>
          <p:cNvSpPr txBox="1"/>
          <p:nvPr/>
        </p:nvSpPr>
        <p:spPr>
          <a:xfrm>
            <a:off x="304800" y="1600199"/>
            <a:ext cx="3200400" cy="6176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25000" i="1" sz="2800"/>
              <a:t>Name,CrsCode</a:t>
            </a:r>
            <a:r>
              <a:rPr sz="2800"/>
              <a:t>(</a:t>
            </a:r>
            <a:r>
              <a: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Student</a:t>
            </a:r>
            <a:r>
              <a:rPr i="1" sz="2800"/>
              <a:t> </a:t>
            </a:r>
          </a:p>
        </p:txBody>
      </p:sp>
      <p:sp>
        <p:nvSpPr>
          <p:cNvPr id="187" name="Text Box 7"/>
          <p:cNvSpPr txBox="1"/>
          <p:nvPr/>
        </p:nvSpPr>
        <p:spPr>
          <a:xfrm>
            <a:off x="3962399" y="1676400"/>
            <a:ext cx="4351950" cy="555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aseline="-25000" i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Id=StudId   </a:t>
            </a:r>
            <a:r>
              <a:rPr baseline="0" i="0">
                <a:latin typeface="Symbol"/>
                <a:ea typeface="Symbol"/>
                <a:cs typeface="Symbol"/>
                <a:sym typeface="Symbol"/>
              </a:rPr>
              <a:t>s</a:t>
            </a:r>
            <a:r>
              <a:t>Grade=</a:t>
            </a:r>
            <a:r>
              <a:rPr>
                <a:latin typeface="Arial"/>
                <a:ea typeface="Arial"/>
                <a:cs typeface="Arial"/>
                <a:sym typeface="Arial"/>
              </a:rPr>
              <a:t>‘</a:t>
            </a:r>
            <a:r>
              <a:t>A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 </a:t>
            </a:r>
            <a:r>
              <a:rPr baseline="0" i="0"/>
              <a:t>(</a:t>
            </a:r>
            <a:r>
              <a:rPr baseline="0" i="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Transcript</a:t>
            </a:r>
            <a:r>
              <a:rPr baseline="0" i="0"/>
              <a:t>))</a:t>
            </a:r>
          </a:p>
        </p:txBody>
      </p:sp>
      <p:sp>
        <p:nvSpPr>
          <p:cNvPr id="188" name="Text Box 10"/>
          <p:cNvSpPr txBox="1"/>
          <p:nvPr/>
        </p:nvSpPr>
        <p:spPr>
          <a:xfrm>
            <a:off x="365125" y="2936875"/>
            <a:ext cx="3815416" cy="2044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Id       Name     Addr     Status</a:t>
            </a:r>
            <a:endParaRPr sz="32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111  John      …..      …..</a:t>
            </a:r>
            <a:endParaRPr sz="32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222  Mary     …..      …..</a:t>
            </a:r>
            <a:endParaRPr sz="32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333  Bill        …..      …..</a:t>
            </a:r>
            <a:endParaRPr sz="32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444  Joe         …..      …..</a:t>
            </a:r>
          </a:p>
        </p:txBody>
      </p:sp>
      <p:sp>
        <p:nvSpPr>
          <p:cNvPr id="189" name="Text Box 11"/>
          <p:cNvSpPr txBox="1"/>
          <p:nvPr/>
        </p:nvSpPr>
        <p:spPr>
          <a:xfrm>
            <a:off x="4343400" y="2946399"/>
            <a:ext cx="4324557" cy="1638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StudId      CrsCode   Sem    Grade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111      CSE305  S00     B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222      CSE306  S99     A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333      CSE304  F99     A</a:t>
            </a:r>
          </a:p>
        </p:txBody>
      </p:sp>
      <p:sp>
        <p:nvSpPr>
          <p:cNvPr id="190" name="Line 12"/>
          <p:cNvSpPr/>
          <p:nvPr/>
        </p:nvSpPr>
        <p:spPr>
          <a:xfrm>
            <a:off x="380999" y="2895600"/>
            <a:ext cx="37338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1" name="Line 13"/>
          <p:cNvSpPr/>
          <p:nvPr/>
        </p:nvSpPr>
        <p:spPr>
          <a:xfrm flipH="1">
            <a:off x="380999" y="2895600"/>
            <a:ext cx="3" cy="2133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2" name="Line 14"/>
          <p:cNvSpPr/>
          <p:nvPr/>
        </p:nvSpPr>
        <p:spPr>
          <a:xfrm>
            <a:off x="4419600" y="2895600"/>
            <a:ext cx="0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3" name="Line 15"/>
          <p:cNvSpPr/>
          <p:nvPr/>
        </p:nvSpPr>
        <p:spPr>
          <a:xfrm>
            <a:off x="4419599" y="2895600"/>
            <a:ext cx="42672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4" name="Line 17"/>
          <p:cNvSpPr/>
          <p:nvPr/>
        </p:nvSpPr>
        <p:spPr>
          <a:xfrm>
            <a:off x="4419599" y="3352800"/>
            <a:ext cx="42672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5" name="Line 18"/>
          <p:cNvSpPr/>
          <p:nvPr/>
        </p:nvSpPr>
        <p:spPr>
          <a:xfrm>
            <a:off x="4419599" y="4648200"/>
            <a:ext cx="42672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" name="Line 19"/>
          <p:cNvSpPr/>
          <p:nvPr/>
        </p:nvSpPr>
        <p:spPr>
          <a:xfrm>
            <a:off x="8686800" y="2895600"/>
            <a:ext cx="0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7" name="Line 20"/>
          <p:cNvSpPr/>
          <p:nvPr/>
        </p:nvSpPr>
        <p:spPr>
          <a:xfrm flipH="1">
            <a:off x="4114798" y="2895600"/>
            <a:ext cx="2" cy="2133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" name="Line 21"/>
          <p:cNvSpPr/>
          <p:nvPr/>
        </p:nvSpPr>
        <p:spPr>
          <a:xfrm>
            <a:off x="380999" y="5029200"/>
            <a:ext cx="37338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" name="Line 22"/>
          <p:cNvSpPr/>
          <p:nvPr/>
        </p:nvSpPr>
        <p:spPr>
          <a:xfrm>
            <a:off x="380999" y="3352800"/>
            <a:ext cx="37338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0" name="Text Box 23"/>
          <p:cNvSpPr txBox="1"/>
          <p:nvPr/>
        </p:nvSpPr>
        <p:spPr>
          <a:xfrm>
            <a:off x="2117725" y="5324474"/>
            <a:ext cx="2479039" cy="88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Mary    CSE306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Bill       CSE304</a:t>
            </a:r>
          </a:p>
        </p:txBody>
      </p:sp>
      <p:sp>
        <p:nvSpPr>
          <p:cNvPr id="201" name="Line 25"/>
          <p:cNvSpPr/>
          <p:nvPr/>
        </p:nvSpPr>
        <p:spPr>
          <a:xfrm>
            <a:off x="2133600" y="5334000"/>
            <a:ext cx="25146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2" name="Line 26"/>
          <p:cNvSpPr/>
          <p:nvPr/>
        </p:nvSpPr>
        <p:spPr>
          <a:xfrm>
            <a:off x="2133600" y="5334000"/>
            <a:ext cx="0" cy="91440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3" name="Line 28"/>
          <p:cNvSpPr/>
          <p:nvPr/>
        </p:nvSpPr>
        <p:spPr>
          <a:xfrm>
            <a:off x="4648200" y="5334000"/>
            <a:ext cx="0" cy="91440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4" name="Line 29"/>
          <p:cNvSpPr/>
          <p:nvPr/>
        </p:nvSpPr>
        <p:spPr>
          <a:xfrm>
            <a:off x="2133600" y="6248400"/>
            <a:ext cx="25146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5" name="Text Box 31"/>
          <p:cNvSpPr txBox="1"/>
          <p:nvPr/>
        </p:nvSpPr>
        <p:spPr>
          <a:xfrm>
            <a:off x="5257800" y="4926012"/>
            <a:ext cx="3525697" cy="956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200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equijoin is used very</a:t>
            </a:r>
          </a:p>
          <a:p>
            <a:pPr>
              <a:defRPr i="1" sz="200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frequently since it combines</a:t>
            </a:r>
          </a:p>
          <a:p>
            <a:pPr>
              <a:defRPr i="1" sz="200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related data in different relations.</a:t>
            </a:r>
          </a:p>
        </p:txBody>
      </p:sp>
      <p:sp>
        <p:nvSpPr>
          <p:cNvPr id="206" name="Text Box 35"/>
          <p:cNvSpPr txBox="1"/>
          <p:nvPr/>
        </p:nvSpPr>
        <p:spPr>
          <a:xfrm>
            <a:off x="1676400" y="2362199"/>
            <a:ext cx="1161562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Student</a:t>
            </a:r>
          </a:p>
        </p:txBody>
      </p:sp>
      <p:sp>
        <p:nvSpPr>
          <p:cNvPr id="207" name="Text Box 36"/>
          <p:cNvSpPr txBox="1"/>
          <p:nvPr/>
        </p:nvSpPr>
        <p:spPr>
          <a:xfrm>
            <a:off x="5486399" y="2438399"/>
            <a:ext cx="1463089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Transcript</a:t>
            </a:r>
          </a:p>
        </p:txBody>
      </p:sp>
      <p:sp>
        <p:nvSpPr>
          <p:cNvPr id="208" name="Text Box 37"/>
          <p:cNvSpPr txBox="1"/>
          <p:nvPr/>
        </p:nvSpPr>
        <p:spPr>
          <a:xfrm>
            <a:off x="304799" y="990599"/>
            <a:ext cx="8807831" cy="497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pPr>
            <a:r>
              <a:t>Equijoin</a:t>
            </a:r>
            <a:r>
              <a:rPr i="0"/>
              <a:t>: Join condition is a conjunction of </a:t>
            </a:r>
            <a:r>
              <a:t>equalities</a:t>
            </a:r>
            <a:r>
              <a:rPr i="0"/>
              <a:t>.</a:t>
            </a:r>
          </a:p>
        </p:txBody>
      </p:sp>
      <p:grpSp>
        <p:nvGrpSpPr>
          <p:cNvPr id="211" name="Group 38"/>
          <p:cNvGrpSpPr/>
          <p:nvPr/>
        </p:nvGrpSpPr>
        <p:grpSpPr>
          <a:xfrm>
            <a:off x="3502335" y="1824431"/>
            <a:ext cx="462931" cy="161139"/>
            <a:chOff x="76599" y="14729"/>
            <a:chExt cx="462930" cy="161137"/>
          </a:xfrm>
        </p:grpSpPr>
        <p:sp>
          <p:nvSpPr>
            <p:cNvPr id="209" name="AutoShape 39"/>
            <p:cNvSpPr/>
            <p:nvPr/>
          </p:nvSpPr>
          <p:spPr>
            <a:xfrm rot="5533107">
              <a:off x="117563" y="-19003"/>
              <a:ext cx="152403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10" name="AutoShape 40"/>
            <p:cNvSpPr/>
            <p:nvPr/>
          </p:nvSpPr>
          <p:spPr>
            <a:xfrm rot="16333107">
              <a:off x="346163" y="-19003"/>
              <a:ext cx="152404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"/>
          <p:cNvSpPr txBox="1"/>
          <p:nvPr>
            <p:ph type="title"/>
          </p:nvPr>
        </p:nvSpPr>
        <p:spPr>
          <a:xfrm>
            <a:off x="685800" y="3810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Natural Join</a:t>
            </a:r>
          </a:p>
        </p:txBody>
      </p:sp>
      <p:sp>
        <p:nvSpPr>
          <p:cNvPr id="214" name="Rectangle 3"/>
          <p:cNvSpPr txBox="1"/>
          <p:nvPr>
            <p:ph type="body" sz="half" idx="1"/>
          </p:nvPr>
        </p:nvSpPr>
        <p:spPr>
          <a:xfrm>
            <a:off x="381000" y="1219200"/>
            <a:ext cx="8229600" cy="1981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Special case of equijoin: 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join condition equates </a:t>
            </a:r>
            <a:r>
              <a:rPr i="1"/>
              <a:t>all</a:t>
            </a:r>
            <a:r>
              <a:t> and </a:t>
            </a:r>
            <a:r>
              <a:rPr i="1"/>
              <a:t>only</a:t>
            </a:r>
            <a:r>
              <a:t> those attributes with the same name (condition doesn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have to be explicitly stated)</a:t>
            </a:r>
            <a:endParaRPr sz="2800"/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duplicate columns eliminated from the result</a:t>
            </a:r>
          </a:p>
        </p:txBody>
      </p:sp>
      <p:sp>
        <p:nvSpPr>
          <p:cNvPr id="215" name="Text Box 4"/>
          <p:cNvSpPr txBox="1"/>
          <p:nvPr/>
        </p:nvSpPr>
        <p:spPr>
          <a:xfrm>
            <a:off x="1142999" y="3174999"/>
            <a:ext cx="5862151" cy="812164"/>
          </a:xfrm>
          <a:prstGeom prst="rect">
            <a:avLst/>
          </a:prstGeom>
          <a:ln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pPr>
            <a:r>
              <a:t>Transcript (</a:t>
            </a:r>
            <a:r>
              <a:rPr i="1"/>
              <a:t>StudId, </a:t>
            </a:r>
            <a:r>
              <a:rPr i="1">
                <a:solidFill>
                  <a:srgbClr val="990033"/>
                </a:solidFill>
              </a:rPr>
              <a:t>CrsCode</a:t>
            </a:r>
            <a:r>
              <a:rPr i="1"/>
              <a:t>, </a:t>
            </a:r>
            <a:r>
              <a:rPr i="1">
                <a:solidFill>
                  <a:srgbClr val="008000"/>
                </a:solidFill>
              </a:rPr>
              <a:t>Sem</a:t>
            </a:r>
            <a:r>
              <a:rPr i="1"/>
              <a:t>, Grade</a:t>
            </a:r>
            <a:r>
              <a:t>)</a:t>
            </a:r>
          </a:p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pPr>
            <a:r>
              <a:t>Teaching (</a:t>
            </a:r>
            <a:r>
              <a:rPr i="1"/>
              <a:t>ProfId, </a:t>
            </a:r>
            <a:r>
              <a:rPr i="1">
                <a:solidFill>
                  <a:srgbClr val="990033"/>
                </a:solidFill>
              </a:rPr>
              <a:t>CrsCode</a:t>
            </a:r>
            <a:r>
              <a:rPr i="1"/>
              <a:t>, </a:t>
            </a:r>
            <a:r>
              <a:rPr i="1">
                <a:solidFill>
                  <a:srgbClr val="008000"/>
                </a:solidFill>
              </a:rPr>
              <a:t>Sem</a:t>
            </a:r>
            <a:r>
              <a:t>)</a:t>
            </a:r>
          </a:p>
        </p:txBody>
      </p:sp>
      <p:sp>
        <p:nvSpPr>
          <p:cNvPr id="216" name="Text Box 5"/>
          <p:cNvSpPr txBox="1"/>
          <p:nvPr/>
        </p:nvSpPr>
        <p:spPr>
          <a:xfrm>
            <a:off x="380999" y="4365624"/>
            <a:ext cx="1554916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pPr>
            <a:r>
              <a:t>Transcript</a:t>
            </a:r>
            <a:r>
              <a:rPr i="1"/>
              <a:t> </a:t>
            </a:r>
          </a:p>
        </p:txBody>
      </p:sp>
      <p:sp>
        <p:nvSpPr>
          <p:cNvPr id="217" name="Text Box 8"/>
          <p:cNvSpPr txBox="1"/>
          <p:nvPr/>
        </p:nvSpPr>
        <p:spPr>
          <a:xfrm>
            <a:off x="2514600" y="4267200"/>
            <a:ext cx="1709473" cy="56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pPr>
            <a:r>
              <a:t>Teaching</a:t>
            </a:r>
            <a:r>
              <a:rPr i="1" sz="2800"/>
              <a:t> =</a:t>
            </a:r>
            <a:r>
              <a:rPr sz="3200"/>
              <a:t> </a:t>
            </a:r>
          </a:p>
        </p:txBody>
      </p:sp>
      <p:sp>
        <p:nvSpPr>
          <p:cNvPr id="218" name="Text Box 9"/>
          <p:cNvSpPr txBox="1"/>
          <p:nvPr/>
        </p:nvSpPr>
        <p:spPr>
          <a:xfrm>
            <a:off x="609599" y="4697412"/>
            <a:ext cx="5813939" cy="971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baseline="-25000" i="1" sz="2400">
                <a:latin typeface="+mn-lt"/>
                <a:ea typeface="+mn-ea"/>
                <a:cs typeface="+mn-cs"/>
                <a:sym typeface="Calibri"/>
              </a:rPr>
              <a:t>StudId, Transcript.</a:t>
            </a:r>
            <a:r>
              <a:rPr baseline="-25000" i="1" sz="2400">
                <a:solidFill>
                  <a:srgbClr val="990033"/>
                </a:solidFill>
                <a:latin typeface="+mn-lt"/>
                <a:ea typeface="+mn-ea"/>
                <a:cs typeface="+mn-cs"/>
                <a:sym typeface="Calibri"/>
              </a:rPr>
              <a:t>CrsCode</a:t>
            </a:r>
            <a:r>
              <a:rPr baseline="-25000" i="1" sz="2400">
                <a:latin typeface="+mn-lt"/>
                <a:ea typeface="+mn-ea"/>
                <a:cs typeface="+mn-cs"/>
                <a:sym typeface="Calibri"/>
              </a:rPr>
              <a:t>, Transcript.</a:t>
            </a:r>
            <a:r>
              <a:rPr baseline="-25000" i="1" sz="2400">
                <a:solidFill>
                  <a:srgbClr val="008000"/>
                </a:solidFill>
                <a:latin typeface="+mn-lt"/>
                <a:ea typeface="+mn-ea"/>
                <a:cs typeface="+mn-cs"/>
                <a:sym typeface="Calibri"/>
              </a:rPr>
              <a:t>Sem</a:t>
            </a:r>
            <a:r>
              <a:rPr baseline="-25000" i="1" sz="2400">
                <a:latin typeface="+mn-lt"/>
                <a:ea typeface="+mn-ea"/>
                <a:cs typeface="+mn-cs"/>
                <a:sym typeface="Calibri"/>
              </a:rPr>
              <a:t>, Grade, ProfId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 </a:t>
            </a:r>
            <a:endParaRPr i="1">
              <a:latin typeface="+mn-lt"/>
              <a:ea typeface="+mn-ea"/>
              <a:cs typeface="+mn-cs"/>
              <a:sym typeface="Calibri"/>
            </a:endParaRPr>
          </a:p>
          <a:p>
            <a:pPr>
              <a:defRPr i="1" sz="2800">
                <a:latin typeface="+mn-lt"/>
                <a:ea typeface="+mn-ea"/>
                <a:cs typeface="+mn-cs"/>
                <a:sym typeface="Calibri"/>
              </a:defRPr>
            </a:pPr>
            <a:r>
              <a:t>          </a:t>
            </a:r>
            <a:r>
              <a:rPr i="0"/>
              <a:t>(</a:t>
            </a:r>
            <a:r>
              <a:t> </a:t>
            </a:r>
            <a:r>
              <a:rPr i="0"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Transcript</a:t>
            </a:r>
            <a:r>
              <a:t> </a:t>
            </a:r>
          </a:p>
        </p:txBody>
      </p:sp>
      <p:sp>
        <p:nvSpPr>
          <p:cNvPr id="219" name="Text Box 12"/>
          <p:cNvSpPr txBox="1"/>
          <p:nvPr/>
        </p:nvSpPr>
        <p:spPr>
          <a:xfrm>
            <a:off x="3276599" y="5105400"/>
            <a:ext cx="5071526" cy="544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baseline="-25000" i="1" sz="2400">
                <a:latin typeface="+mn-lt"/>
                <a:ea typeface="+mn-ea"/>
                <a:cs typeface="+mn-cs"/>
                <a:sym typeface="Calibri"/>
              </a:defRPr>
            </a:pPr>
            <a:r>
              <a:t>         </a:t>
            </a:r>
            <a:r>
              <a:rPr>
                <a:solidFill>
                  <a:srgbClr val="990033"/>
                </a:solidFill>
              </a:rPr>
              <a:t>CrsCode</a:t>
            </a:r>
            <a:r>
              <a:t>=</a:t>
            </a:r>
            <a:r>
              <a:rPr>
                <a:solidFill>
                  <a:srgbClr val="990033"/>
                </a:solidFill>
              </a:rPr>
              <a:t>CrsCode</a:t>
            </a:r>
            <a:r>
              <a:t> </a:t>
            </a:r>
            <a:r>
              <a:rPr i="0"/>
              <a:t>AND</a:t>
            </a:r>
            <a:r>
              <a:t> </a:t>
            </a:r>
            <a:r>
              <a:rPr>
                <a:solidFill>
                  <a:srgbClr val="008000"/>
                </a:solidFill>
              </a:rPr>
              <a:t>Sem</a:t>
            </a:r>
            <a:r>
              <a:t>=</a:t>
            </a:r>
            <a:r>
              <a:rPr>
                <a:solidFill>
                  <a:srgbClr val="008000"/>
                </a:solidFill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Sem </a:t>
            </a:r>
            <a:r>
              <a:rPr baseline="0"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Teaching </a:t>
            </a:r>
            <a:r>
              <a:rPr baseline="0" i="0" sz="2800"/>
              <a:t>)</a:t>
            </a:r>
          </a:p>
        </p:txBody>
      </p:sp>
      <p:sp>
        <p:nvSpPr>
          <p:cNvPr id="220" name="Text Box 15"/>
          <p:cNvSpPr txBox="1"/>
          <p:nvPr/>
        </p:nvSpPr>
        <p:spPr>
          <a:xfrm>
            <a:off x="2743199" y="5562599"/>
            <a:ext cx="5345866" cy="482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[</a:t>
            </a:r>
            <a:r>
              <a:rPr i="1" sz="2400"/>
              <a:t>StudId, CrsCode, Sem, Grade, ProfId</a:t>
            </a:r>
            <a:r>
              <a:rPr i="1"/>
              <a:t> </a:t>
            </a:r>
            <a:r>
              <a:t>]</a:t>
            </a:r>
          </a:p>
        </p:txBody>
      </p:sp>
      <p:grpSp>
        <p:nvGrpSpPr>
          <p:cNvPr id="223" name="Group 16"/>
          <p:cNvGrpSpPr/>
          <p:nvPr/>
        </p:nvGrpSpPr>
        <p:grpSpPr>
          <a:xfrm>
            <a:off x="3412104" y="5297064"/>
            <a:ext cx="462932" cy="161138"/>
            <a:chOff x="76599" y="14729"/>
            <a:chExt cx="462930" cy="161137"/>
          </a:xfrm>
        </p:grpSpPr>
        <p:sp>
          <p:nvSpPr>
            <p:cNvPr id="221" name="AutoShape 17"/>
            <p:cNvSpPr/>
            <p:nvPr/>
          </p:nvSpPr>
          <p:spPr>
            <a:xfrm rot="5533107">
              <a:off x="117563" y="-19003"/>
              <a:ext cx="152403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2" name="AutoShape 18"/>
            <p:cNvSpPr/>
            <p:nvPr/>
          </p:nvSpPr>
          <p:spPr>
            <a:xfrm rot="16333107">
              <a:off x="346163" y="-19003"/>
              <a:ext cx="152404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  <p:grpSp>
        <p:nvGrpSpPr>
          <p:cNvPr id="226" name="Group 19"/>
          <p:cNvGrpSpPr/>
          <p:nvPr/>
        </p:nvGrpSpPr>
        <p:grpSpPr>
          <a:xfrm>
            <a:off x="1902134" y="4491431"/>
            <a:ext cx="462932" cy="161139"/>
            <a:chOff x="76599" y="14729"/>
            <a:chExt cx="462930" cy="161137"/>
          </a:xfrm>
        </p:grpSpPr>
        <p:sp>
          <p:nvSpPr>
            <p:cNvPr id="224" name="AutoShape 20"/>
            <p:cNvSpPr/>
            <p:nvPr/>
          </p:nvSpPr>
          <p:spPr>
            <a:xfrm rot="5533107">
              <a:off x="117563" y="-19003"/>
              <a:ext cx="152403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25" name="AutoShape 21"/>
            <p:cNvSpPr/>
            <p:nvPr/>
          </p:nvSpPr>
          <p:spPr>
            <a:xfrm rot="16333107">
              <a:off x="346163" y="-19003"/>
              <a:ext cx="152404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Rectangle 2"/>
          <p:cNvSpPr txBox="1"/>
          <p:nvPr>
            <p:ph type="title"/>
          </p:nvPr>
        </p:nvSpPr>
        <p:spPr>
          <a:xfrm>
            <a:off x="685800" y="609600"/>
            <a:ext cx="7772400" cy="685800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Natural Join (cont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d)</a:t>
            </a:r>
          </a:p>
        </p:txBody>
      </p:sp>
      <p:sp>
        <p:nvSpPr>
          <p:cNvPr id="229" name="Rectangle 3"/>
          <p:cNvSpPr txBox="1"/>
          <p:nvPr>
            <p:ph type="body" sz="quarter" idx="1"/>
          </p:nvPr>
        </p:nvSpPr>
        <p:spPr>
          <a:xfrm>
            <a:off x="685800" y="1600200"/>
            <a:ext cx="7543800" cy="685800"/>
          </a:xfrm>
          <a:prstGeom prst="rect">
            <a:avLst/>
          </a:prstGeom>
        </p:spPr>
        <p:txBody>
          <a:bodyPr/>
          <a:lstStyle/>
          <a:p>
            <a:pPr/>
            <a:r>
              <a:t>More generally:</a:t>
            </a:r>
          </a:p>
        </p:txBody>
      </p:sp>
      <p:sp>
        <p:nvSpPr>
          <p:cNvPr id="230" name="Text Box 4"/>
          <p:cNvSpPr txBox="1"/>
          <p:nvPr/>
        </p:nvSpPr>
        <p:spPr>
          <a:xfrm>
            <a:off x="1752600" y="2133600"/>
            <a:ext cx="340676" cy="56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32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R</a:t>
            </a:r>
          </a:p>
        </p:txBody>
      </p:sp>
      <p:sp>
        <p:nvSpPr>
          <p:cNvPr id="231" name="Text Box 7"/>
          <p:cNvSpPr txBox="1"/>
          <p:nvPr/>
        </p:nvSpPr>
        <p:spPr>
          <a:xfrm>
            <a:off x="2743200" y="2133599"/>
            <a:ext cx="4873782" cy="6212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i="1" sz="32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 = 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-25000"/>
              <a:t>attr-list</a:t>
            </a:r>
            <a:r>
              <a:t> </a:t>
            </a:r>
            <a:r>
              <a:rPr i="0"/>
              <a:t>(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s</a:t>
            </a:r>
            <a:r>
              <a:rPr baseline="-25000"/>
              <a:t>join-cond</a:t>
            </a:r>
            <a:r>
              <a:t> </a:t>
            </a:r>
            <a:r>
              <a:rPr i="0"/>
              <a:t>(</a:t>
            </a:r>
            <a:r>
              <a:t>R × S</a:t>
            </a:r>
            <a:r>
              <a:rPr i="0"/>
              <a:t>) )</a:t>
            </a:r>
          </a:p>
        </p:txBody>
      </p:sp>
      <p:sp>
        <p:nvSpPr>
          <p:cNvPr id="232" name="Text Box 8"/>
          <p:cNvSpPr txBox="1"/>
          <p:nvPr/>
        </p:nvSpPr>
        <p:spPr>
          <a:xfrm>
            <a:off x="990600" y="2861368"/>
            <a:ext cx="7848600" cy="3551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</a:t>
            </a:r>
            <a:r>
              <a:rPr i="1"/>
              <a:t>attr-list = attributes </a:t>
            </a:r>
            <a:r>
              <a:t>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t>)</a:t>
            </a:r>
            <a:r>
              <a:rPr i="1"/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È</a:t>
            </a:r>
            <a:r>
              <a:rPr i="1"/>
              <a:t> attributes </a:t>
            </a:r>
            <a:r>
              <a:t>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  <a:r>
              <a:t>)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(duplicates are eliminated) and  </a:t>
            </a:r>
            <a:r>
              <a:rPr i="1"/>
              <a:t>join-cond</a:t>
            </a:r>
            <a:r>
              <a:t> has 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form: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</a:t>
            </a:r>
            <a:r>
              <a:rPr i="1"/>
              <a:t>A</a:t>
            </a:r>
            <a:r>
              <a:rPr baseline="-25000" i="1"/>
              <a:t>1</a:t>
            </a:r>
            <a:r>
              <a:rPr i="1"/>
              <a:t> = A</a:t>
            </a:r>
            <a:r>
              <a:rPr baseline="-25000" i="1"/>
              <a:t>1</a:t>
            </a:r>
            <a:r>
              <a:rPr baseline="-25000"/>
              <a:t> </a:t>
            </a:r>
            <a:r>
              <a:rPr sz="2400"/>
              <a:t>AND</a:t>
            </a:r>
            <a:r>
              <a:t> … </a:t>
            </a:r>
            <a:r>
              <a:rPr sz="2400"/>
              <a:t>AND</a:t>
            </a:r>
            <a:r>
              <a:t> </a:t>
            </a:r>
            <a:r>
              <a:rPr i="1"/>
              <a:t>A</a:t>
            </a:r>
            <a:r>
              <a:rPr baseline="-25000" i="1"/>
              <a:t>n</a:t>
            </a:r>
            <a:r>
              <a:rPr i="1"/>
              <a:t> = A</a:t>
            </a:r>
            <a:r>
              <a:rPr baseline="-25000" i="1"/>
              <a:t>n</a:t>
            </a:r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where </a:t>
            </a:r>
            <a:endParaRPr sz="2000"/>
          </a:p>
          <a:p>
            <a:pPr>
              <a:defRPr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{</a:t>
            </a:r>
            <a:r>
              <a:rPr i="1"/>
              <a:t>A</a:t>
            </a:r>
            <a:r>
              <a:rPr baseline="-25000" i="1"/>
              <a:t>1</a:t>
            </a:r>
            <a:r>
              <a:rPr i="1"/>
              <a:t> … A</a:t>
            </a:r>
            <a:r>
              <a:rPr baseline="-25000" i="1"/>
              <a:t>n</a:t>
            </a:r>
            <a:r>
              <a:t>}</a:t>
            </a:r>
            <a:r>
              <a:rPr i="1"/>
              <a:t> = attributes</a:t>
            </a:r>
            <a:r>
              <a:t>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t>)</a:t>
            </a:r>
            <a:r>
              <a:rPr i="1"/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Ç</a:t>
            </a:r>
            <a:r>
              <a:rPr i="1"/>
              <a:t> attributes</a:t>
            </a:r>
            <a:r>
              <a:t>(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  <a:r>
              <a:t>)</a:t>
            </a:r>
          </a:p>
        </p:txBody>
      </p:sp>
      <p:grpSp>
        <p:nvGrpSpPr>
          <p:cNvPr id="235" name="Group 10"/>
          <p:cNvGrpSpPr/>
          <p:nvPr/>
        </p:nvGrpSpPr>
        <p:grpSpPr>
          <a:xfrm>
            <a:off x="2206935" y="2357831"/>
            <a:ext cx="462931" cy="161139"/>
            <a:chOff x="76599" y="14729"/>
            <a:chExt cx="462930" cy="161137"/>
          </a:xfrm>
        </p:grpSpPr>
        <p:sp>
          <p:nvSpPr>
            <p:cNvPr id="233" name="AutoShape 11"/>
            <p:cNvSpPr/>
            <p:nvPr/>
          </p:nvSpPr>
          <p:spPr>
            <a:xfrm rot="5533107">
              <a:off x="117563" y="-19003"/>
              <a:ext cx="152403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34" name="AutoShape 12"/>
            <p:cNvSpPr/>
            <p:nvPr/>
          </p:nvSpPr>
          <p:spPr>
            <a:xfrm rot="16333107">
              <a:off x="346163" y="-19003"/>
              <a:ext cx="152404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Natural Join Example</a:t>
            </a:r>
          </a:p>
        </p:txBody>
      </p:sp>
      <p:sp>
        <p:nvSpPr>
          <p:cNvPr id="238" name="Rectangle 3"/>
          <p:cNvSpPr txBox="1"/>
          <p:nvPr>
            <p:ph type="body" sz="quarter" idx="1"/>
          </p:nvPr>
        </p:nvSpPr>
        <p:spPr>
          <a:xfrm>
            <a:off x="685800" y="1981200"/>
            <a:ext cx="7772400" cy="9906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</a:lvl1pPr>
          </a:lstStyle>
          <a:p>
            <a:pPr/>
            <a:r>
              <a:t>List all Ids of students who took at least two different courses:</a:t>
            </a:r>
          </a:p>
        </p:txBody>
      </p:sp>
      <p:sp>
        <p:nvSpPr>
          <p:cNvPr id="239" name="Text Box 4"/>
          <p:cNvSpPr txBox="1"/>
          <p:nvPr/>
        </p:nvSpPr>
        <p:spPr>
          <a:xfrm>
            <a:off x="380999" y="3200400"/>
            <a:ext cx="4488087" cy="1139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32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StudId</a:t>
            </a:r>
            <a:r>
              <a:rPr i="1">
                <a:latin typeface="+mn-lt"/>
                <a:ea typeface="+mn-ea"/>
                <a:cs typeface="+mn-cs"/>
                <a:sym typeface="Calibri"/>
              </a:rPr>
              <a:t> 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(</a:t>
            </a:r>
            <a:r>
              <a:t> s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CrsCode </a:t>
            </a:r>
            <a:r>
              <a:rPr baseline="-25000"/>
              <a:t>¹ </a:t>
            </a:r>
            <a:r>
              <a:rPr baseline="-25000" i="1">
                <a:latin typeface="+mn-lt"/>
                <a:ea typeface="+mn-ea"/>
                <a:cs typeface="+mn-cs"/>
                <a:sym typeface="Calibri"/>
              </a:rPr>
              <a:t>CrsCode2 </a:t>
            </a:r>
            <a:r>
              <a:rPr>
                <a:latin typeface="+mn-lt"/>
                <a:ea typeface="+mn-ea"/>
                <a:cs typeface="+mn-cs"/>
                <a:sym typeface="Calibri"/>
              </a:rPr>
              <a:t>(</a:t>
            </a:r>
            <a:endParaRPr>
              <a:latin typeface="+mn-lt"/>
              <a:ea typeface="+mn-ea"/>
              <a:cs typeface="+mn-cs"/>
              <a:sym typeface="Calibri"/>
            </a:endParaRPr>
          </a:p>
          <a:p>
            <a:pPr>
              <a:defRPr i="1" sz="3200">
                <a:latin typeface="+mn-lt"/>
                <a:ea typeface="+mn-ea"/>
                <a:cs typeface="+mn-cs"/>
                <a:sym typeface="Calibri"/>
              </a:defRPr>
            </a:pPr>
            <a:r>
              <a:t>     </a:t>
            </a:r>
            <a:r>
              <a:rPr i="0"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Transcript</a:t>
            </a:r>
            <a:r>
              <a:t> </a:t>
            </a:r>
          </a:p>
        </p:txBody>
      </p:sp>
      <p:sp>
        <p:nvSpPr>
          <p:cNvPr id="240" name="Text Box 8"/>
          <p:cNvSpPr txBox="1"/>
          <p:nvPr/>
        </p:nvSpPr>
        <p:spPr>
          <a:xfrm>
            <a:off x="1108073" y="4191000"/>
            <a:ext cx="7719774" cy="172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Transcript</a:t>
            </a:r>
            <a:r>
              <a:rPr i="1" sz="3200"/>
              <a:t> </a:t>
            </a:r>
            <a:r>
              <a:rPr sz="3200"/>
              <a:t>[</a:t>
            </a:r>
            <a:r>
              <a:rPr i="1"/>
              <a:t>StudId, CrsCode2, Sem2, Grade2</a:t>
            </a:r>
            <a:r>
              <a:rPr sz="3200"/>
              <a:t>] ))</a:t>
            </a:r>
            <a:endParaRPr sz="2000"/>
          </a:p>
          <a:p>
            <a:pPr>
              <a:defRPr i="1" sz="3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We 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want to join on </a:t>
            </a:r>
            <a:r>
              <a:rPr i="1"/>
              <a:t>CrsCode</a:t>
            </a:r>
            <a:r>
              <a:t>, </a:t>
            </a:r>
            <a:r>
              <a:rPr i="1"/>
              <a:t>Sem</a:t>
            </a:r>
            <a:r>
              <a:t>, and </a:t>
            </a:r>
            <a:r>
              <a:rPr i="1"/>
              <a:t>Grade</a:t>
            </a:r>
            <a:r>
              <a:t> attributes,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hence renaming!</a:t>
            </a:r>
          </a:p>
        </p:txBody>
      </p:sp>
      <p:grpSp>
        <p:nvGrpSpPr>
          <p:cNvPr id="243" name="Group 9"/>
          <p:cNvGrpSpPr/>
          <p:nvPr/>
        </p:nvGrpSpPr>
        <p:grpSpPr>
          <a:xfrm>
            <a:off x="2740334" y="3958031"/>
            <a:ext cx="462932" cy="161139"/>
            <a:chOff x="76599" y="14729"/>
            <a:chExt cx="462930" cy="161137"/>
          </a:xfrm>
        </p:grpSpPr>
        <p:sp>
          <p:nvSpPr>
            <p:cNvPr id="241" name="AutoShape 10"/>
            <p:cNvSpPr/>
            <p:nvPr/>
          </p:nvSpPr>
          <p:spPr>
            <a:xfrm rot="5533107">
              <a:off x="117563" y="-19003"/>
              <a:ext cx="152403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242" name="AutoShape 11"/>
            <p:cNvSpPr/>
            <p:nvPr/>
          </p:nvSpPr>
          <p:spPr>
            <a:xfrm rot="16333107">
              <a:off x="346163" y="-19003"/>
              <a:ext cx="152404" cy="228602"/>
            </a:xfrm>
            <a:prstGeom prst="triangle">
              <a:avLst/>
            </a:prstGeom>
            <a:solidFill>
              <a:srgbClr val="FFFFFF"/>
            </a:solidFill>
            <a:ln w="9525" cap="flat">
              <a:solidFill>
                <a:srgbClr val="40404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