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  <Override PartName="/ppt/media/media6.m4a" ContentType="audio/unknown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CADFF1"/>
          </a:solidFill>
        </a:fill>
      </a:tcStyle>
    </a:wholeTbl>
    <a:band2H>
      <a:tcTxStyle b="def" i="def"/>
      <a:tcStyle>
        <a:tcBdr/>
        <a:fill>
          <a:solidFill>
            <a:srgbClr val="E6EFF8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381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381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F5E4CB"/>
          </a:solidFill>
        </a:fill>
      </a:tcStyle>
    </a:wholeTbl>
    <a:band2H>
      <a:tcTxStyle b="def" i="def"/>
      <a:tcStyle>
        <a:tcBdr/>
        <a:fill>
          <a:solidFill>
            <a:srgbClr val="FAF2E7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381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381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CAE0CF"/>
          </a:solidFill>
        </a:fill>
      </a:tcStyle>
    </a:wholeTbl>
    <a:band2H>
      <a:tcTxStyle b="def" i="def"/>
      <a:tcStyle>
        <a:tcBdr/>
        <a:fill>
          <a:solidFill>
            <a:srgbClr val="E6F0E8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381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381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 b="def" i="def"/>
      <a:tcStyle>
        <a:tcBdr/>
        <a:fill>
          <a:solidFill>
            <a:srgbClr val="F3F3E7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E7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CDCDCD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firstCol>
    <a:la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38100" cap="flat">
              <a:solidFill>
                <a:srgbClr val="F3F3E7"/>
              </a:solidFill>
              <a:prstDash val="solid"/>
              <a:round/>
            </a:ln>
          </a:top>
          <a:bottom>
            <a:ln w="127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lastRow>
    <a:firstRow>
      <a:tcTxStyle b="on" i="off">
        <a:fontRef idx="minor">
          <a:srgbClr val="F3F3E7"/>
        </a:fontRef>
        <a:srgbClr val="F3F3E7"/>
      </a:tcTxStyle>
      <a:tcStyle>
        <a:tcBdr>
          <a:left>
            <a:ln w="12700" cap="flat">
              <a:solidFill>
                <a:srgbClr val="F3F3E7"/>
              </a:solidFill>
              <a:prstDash val="solid"/>
              <a:round/>
            </a:ln>
          </a:left>
          <a:right>
            <a:ln w="12700" cap="flat">
              <a:solidFill>
                <a:srgbClr val="F3F3E7"/>
              </a:solidFill>
              <a:prstDash val="solid"/>
              <a:round/>
            </a:ln>
          </a:right>
          <a:top>
            <a:ln w="12700" cap="flat">
              <a:solidFill>
                <a:srgbClr val="F3F3E7"/>
              </a:solidFill>
              <a:prstDash val="solid"/>
              <a:round/>
            </a:ln>
          </a:top>
          <a:bottom>
            <a:ln w="38100" cap="flat">
              <a:solidFill>
                <a:srgbClr val="F3F3E7"/>
              </a:solidFill>
              <a:prstDash val="solid"/>
              <a:round/>
            </a:ln>
          </a:bottom>
          <a:insideH>
            <a:ln w="12700" cap="flat">
              <a:solidFill>
                <a:srgbClr val="F3F3E7"/>
              </a:solidFill>
              <a:prstDash val="solid"/>
              <a:round/>
            </a:ln>
          </a:insideH>
          <a:insideV>
            <a:ln w="12700" cap="flat">
              <a:solidFill>
                <a:srgbClr val="F3F3E7"/>
              </a:solidFill>
              <a:prstDash val="solid"/>
              <a:round/>
            </a:ln>
          </a:insideV>
        </a:tcBdr>
        <a:fill>
          <a:solidFill>
            <a:srgbClr val="40404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solidFill>
            <a:srgbClr val="40404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solidFill>
            <a:srgbClr val="404040">
              <a:alpha val="20000"/>
            </a:srgbClr>
          </a:solidFill>
        </a:fill>
      </a:tcStyle>
    </a:firstCol>
    <a:la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50800" cap="flat">
              <a:solidFill>
                <a:srgbClr val="404040"/>
              </a:solidFill>
              <a:prstDash val="solid"/>
              <a:round/>
            </a:ln>
          </a:top>
          <a:bottom>
            <a:ln w="127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404040"/>
              </a:solidFill>
              <a:prstDash val="solid"/>
              <a:round/>
            </a:ln>
          </a:left>
          <a:right>
            <a:ln w="12700" cap="flat">
              <a:solidFill>
                <a:srgbClr val="404040"/>
              </a:solidFill>
              <a:prstDash val="solid"/>
              <a:round/>
            </a:ln>
          </a:right>
          <a:top>
            <a:ln w="12700" cap="flat">
              <a:solidFill>
                <a:srgbClr val="404040"/>
              </a:solidFill>
              <a:prstDash val="solid"/>
              <a:round/>
            </a:ln>
          </a:top>
          <a:bottom>
            <a:ln w="25400" cap="flat">
              <a:solidFill>
                <a:srgbClr val="404040"/>
              </a:solidFill>
              <a:prstDash val="solid"/>
              <a:round/>
            </a:ln>
          </a:bottom>
          <a:insideH>
            <a:ln w="12700" cap="flat">
              <a:solidFill>
                <a:srgbClr val="404040"/>
              </a:solidFill>
              <a:prstDash val="solid"/>
              <a:round/>
            </a:ln>
          </a:insideH>
          <a:insideV>
            <a:ln w="12700" cap="flat">
              <a:solidFill>
                <a:srgbClr val="40404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Arial"/>
      </a:defRPr>
    </a:lvl1pPr>
    <a:lvl2pPr indent="228600" defTabSz="457200" latinLnBrk="0">
      <a:defRPr sz="1200">
        <a:latin typeface="+mn-lt"/>
        <a:ea typeface="+mn-ea"/>
        <a:cs typeface="+mn-cs"/>
        <a:sym typeface="Arial"/>
      </a:defRPr>
    </a:lvl2pPr>
    <a:lvl3pPr indent="457200" defTabSz="457200" latinLnBrk="0">
      <a:defRPr sz="1200">
        <a:latin typeface="+mn-lt"/>
        <a:ea typeface="+mn-ea"/>
        <a:cs typeface="+mn-cs"/>
        <a:sym typeface="Arial"/>
      </a:defRPr>
    </a:lvl3pPr>
    <a:lvl4pPr indent="685800" defTabSz="457200" latinLnBrk="0">
      <a:defRPr sz="1200">
        <a:latin typeface="+mn-lt"/>
        <a:ea typeface="+mn-ea"/>
        <a:cs typeface="+mn-cs"/>
        <a:sym typeface="Arial"/>
      </a:defRPr>
    </a:lvl4pPr>
    <a:lvl5pPr indent="914400" defTabSz="457200" latinLnBrk="0">
      <a:defRPr sz="1200"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/>
          <p:nvPr>
            <p:ph type="title"/>
          </p:nvPr>
        </p:nvSpPr>
        <p:spPr>
          <a:xfrm>
            <a:off x="914400" y="685800"/>
            <a:ext cx="5486400" cy="2819400"/>
          </a:xfrm>
          <a:prstGeom prst="rect">
            <a:avLst/>
          </a:prstGeom>
        </p:spPr>
        <p:txBody>
          <a:bodyPr/>
          <a:lstStyle>
            <a:lvl1pPr>
              <a:lnSpc>
                <a:spcPts val="6200"/>
              </a:lnSpc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16" name="Body Level One…"/>
          <p:cNvSpPr txBox="1"/>
          <p:nvPr>
            <p:ph type="body" sz="quarter" idx="1"/>
          </p:nvPr>
        </p:nvSpPr>
        <p:spPr>
          <a:xfrm>
            <a:off x="838200" y="4225159"/>
            <a:ext cx="5486400" cy="533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Rectangle 4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F3F3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18" name="Rectangle 6"/>
          <p:cNvSpPr/>
          <p:nvPr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rgbClr val="F3F3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19" name="Rectangle 9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20" name="TextBox 11"/>
          <p:cNvSpPr txBox="1"/>
          <p:nvPr/>
        </p:nvSpPr>
        <p:spPr>
          <a:xfrm>
            <a:off x="5257800" y="6453003"/>
            <a:ext cx="3886200" cy="442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1200">
                <a:solidFill>
                  <a:srgbClr val="F3F3E7"/>
                </a:solidFill>
              </a:defRPr>
            </a:pPr>
            <a:r>
              <a:t>Textbook to be published by Pearson Ed in early 2014</a:t>
            </a:r>
          </a:p>
          <a:p>
            <a:pPr algn="r">
              <a:defRPr sz="1200">
                <a:solidFill>
                  <a:srgbClr val="F3F3E7"/>
                </a:solidFill>
              </a:defRPr>
            </a:pPr>
            <a:r>
              <a:t>http://www.funwebdev.com</a:t>
            </a:r>
          </a:p>
        </p:txBody>
      </p:sp>
      <p:sp>
        <p:nvSpPr>
          <p:cNvPr id="21" name="Rectangle 12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F3F3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22" name="Rectangle 13"/>
          <p:cNvSpPr/>
          <p:nvPr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rgbClr val="F3F3E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3F3E7"/>
                </a:solidFill>
              </a:defRPr>
            </a:pP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02" name="Picture Placeholder 2"/>
          <p:cNvSpPr/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03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2" name="Body Level One…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 txBox="1"/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1" name="Body Level One…"/>
          <p:cNvSpPr txBox="1"/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/>
          <p:nvPr>
            <p:ph type="title"/>
          </p:nvPr>
        </p:nvSpPr>
        <p:spPr>
          <a:xfrm>
            <a:off x="914400" y="198437"/>
            <a:ext cx="7772400" cy="10207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0" name="Body Level One…"/>
          <p:cNvSpPr txBox="1"/>
          <p:nvPr>
            <p:ph type="body" idx="1"/>
          </p:nvPr>
        </p:nvSpPr>
        <p:spPr>
          <a:xfrm>
            <a:off x="3048000" y="1676400"/>
            <a:ext cx="56388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xfrm>
            <a:off x="914400" y="122237"/>
            <a:ext cx="7772400" cy="10207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idx="1"/>
          </p:nvPr>
        </p:nvSpPr>
        <p:spPr>
          <a:xfrm>
            <a:off x="914400" y="1646236"/>
            <a:ext cx="6400800" cy="45259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Tx/>
              <a:buSzTx/>
              <a:buFontTx/>
              <a:buNone/>
              <a:defRPr sz="2200"/>
            </a:lvl1pPr>
            <a:lvl2pPr marL="0" indent="457200">
              <a:spcBef>
                <a:spcPts val="1200"/>
              </a:spcBef>
              <a:buClrTx/>
              <a:buSzTx/>
              <a:buFontTx/>
              <a:buNone/>
              <a:defRPr sz="2200"/>
            </a:lvl2pPr>
            <a:lvl3pPr marL="0" indent="914400">
              <a:spcBef>
                <a:spcPts val="1200"/>
              </a:spcBef>
              <a:buClrTx/>
              <a:buSzTx/>
              <a:buFontTx/>
              <a:buNone/>
              <a:defRPr sz="2200"/>
            </a:lvl3pPr>
            <a:lvl4pPr marL="0" indent="1371600">
              <a:spcBef>
                <a:spcPts val="1200"/>
              </a:spcBef>
              <a:buClrTx/>
              <a:buSzTx/>
              <a:buFontTx/>
              <a:buNone/>
              <a:defRPr sz="2200"/>
            </a:lvl4pPr>
            <a:lvl5pPr marL="0" indent="1828800">
              <a:spcBef>
                <a:spcPts val="1200"/>
              </a:spcBef>
              <a:buClrTx/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553200" y="6248400"/>
            <a:ext cx="358413" cy="35066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81000" y="198437"/>
            <a:ext cx="8305800" cy="10207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idx="1"/>
          </p:nvPr>
        </p:nvSpPr>
        <p:spPr>
          <a:xfrm>
            <a:off x="3048000" y="1676400"/>
            <a:ext cx="56388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xfrm>
            <a:off x="304800" y="122237"/>
            <a:ext cx="8534400" cy="102076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idx="1"/>
          </p:nvPr>
        </p:nvSpPr>
        <p:spPr>
          <a:xfrm>
            <a:off x="914400" y="1646236"/>
            <a:ext cx="6400800" cy="45259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ClrTx/>
              <a:buSzTx/>
              <a:buFontTx/>
              <a:buNone/>
              <a:defRPr sz="2200"/>
            </a:lvl1pPr>
            <a:lvl2pPr marL="0" indent="457200">
              <a:spcBef>
                <a:spcPts val="1200"/>
              </a:spcBef>
              <a:buClrTx/>
              <a:buSzTx/>
              <a:buFontTx/>
              <a:buNone/>
              <a:defRPr sz="2200"/>
            </a:lvl2pPr>
            <a:lvl3pPr marL="0" indent="914400">
              <a:spcBef>
                <a:spcPts val="1200"/>
              </a:spcBef>
              <a:buClrTx/>
              <a:buSzTx/>
              <a:buFontTx/>
              <a:buNone/>
              <a:defRPr sz="2200"/>
            </a:lvl3pPr>
            <a:lvl4pPr marL="0" indent="1371600">
              <a:spcBef>
                <a:spcPts val="1200"/>
              </a:spcBef>
              <a:buClrTx/>
              <a:buSzTx/>
              <a:buFontTx/>
              <a:buNone/>
              <a:defRPr sz="2200"/>
            </a:lvl4pPr>
            <a:lvl5pPr marL="0" indent="1828800">
              <a:spcBef>
                <a:spcPts val="1200"/>
              </a:spcBef>
              <a:buClrTx/>
              <a:buSzTx/>
              <a:buFontTx/>
              <a:buNone/>
              <a:defRPr sz="2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381000" y="5334000"/>
            <a:ext cx="8037514" cy="838200"/>
          </a:xfrm>
          <a:prstGeom prst="rect">
            <a:avLst/>
          </a:prstGeom>
        </p:spPr>
        <p:txBody>
          <a:bodyPr/>
          <a:lstStyle>
            <a:lvl1pPr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Body Level One…"/>
          <p:cNvSpPr txBox="1"/>
          <p:nvPr>
            <p:ph type="body" sz="quarter" idx="1"/>
          </p:nvPr>
        </p:nvSpPr>
        <p:spPr>
          <a:xfrm>
            <a:off x="457200" y="3962400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90909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half" idx="1"/>
          </p:nvPr>
        </p:nvSpPr>
        <p:spPr>
          <a:xfrm>
            <a:off x="914400" y="1600200"/>
            <a:ext cx="3657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Text Placeholder 4"/>
          <p:cNvSpPr/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ClrTx/>
              <a:buSzTx/>
              <a:buFontTx/>
              <a:buNone/>
              <a:defRPr b="1" sz="2400"/>
            </a:pP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Text"/>
          <p:cNvSpPr txBox="1"/>
          <p:nvPr>
            <p:ph type="title"/>
          </p:nvPr>
        </p:nvSpPr>
        <p:spPr>
          <a:xfrm>
            <a:off x="152400" y="152400"/>
            <a:ext cx="8839200" cy="1066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Text Placeholder 3"/>
          <p:cNvSpPr/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ClrTx/>
              <a:buSzTx/>
              <a:buFontTx/>
              <a:buNone/>
              <a:defRPr sz="1400"/>
            </a:pP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9"/>
          <p:cNvSpPr/>
          <p:nvPr/>
        </p:nvSpPr>
        <p:spPr>
          <a:xfrm flipH="1" flipV="1">
            <a:off x="457199" y="6553199"/>
            <a:ext cx="8001001" cy="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" name="Straight Connector 13"/>
          <p:cNvSpPr/>
          <p:nvPr/>
        </p:nvSpPr>
        <p:spPr>
          <a:xfrm flipH="1" flipV="1">
            <a:off x="457199" y="6553199"/>
            <a:ext cx="8001001" cy="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" name="TextBox 14"/>
          <p:cNvSpPr txBox="1"/>
          <p:nvPr/>
        </p:nvSpPr>
        <p:spPr>
          <a:xfrm>
            <a:off x="6044826" y="6581000"/>
            <a:ext cx="2493130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200">
                <a:solidFill>
                  <a:srgbClr val="808080"/>
                </a:solidFill>
              </a:defRPr>
            </a:lvl1pPr>
          </a:lstStyle>
          <a:p>
            <a:pPr/>
            <a:r>
              <a:t>CSCIX370: Database Management</a:t>
            </a:r>
          </a:p>
        </p:txBody>
      </p:sp>
      <p:pic>
        <p:nvPicPr>
          <p:cNvPr id="5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6602527"/>
            <a:ext cx="2286000" cy="26012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Text"/>
          <p:cNvSpPr txBox="1"/>
          <p:nvPr>
            <p:ph type="title"/>
          </p:nvPr>
        </p:nvSpPr>
        <p:spPr>
          <a:xfrm>
            <a:off x="457200" y="274637"/>
            <a:ext cx="8229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8915400" y="6553200"/>
            <a:ext cx="358413" cy="35066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▪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B18714"/>
        </a:buClr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40404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3" Type="http://schemas.microsoft.com/office/2007/relationships/media" Target="../media/media10.m4a"/><Relationship Id="rId4" Type="http://schemas.openxmlformats.org/officeDocument/2006/relationships/image" Target="../media/image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3" Type="http://schemas.microsoft.com/office/2007/relationships/media" Target="../media/media11.m4a"/><Relationship Id="rId4" Type="http://schemas.openxmlformats.org/officeDocument/2006/relationships/image" Target="../media/image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2.m4a"/><Relationship Id="rId3" Type="http://schemas.microsoft.com/office/2007/relationships/media" Target="../media/media12.m4a"/><Relationship Id="rId4" Type="http://schemas.openxmlformats.org/officeDocument/2006/relationships/image" Target="../media/image2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3" Type="http://schemas.microsoft.com/office/2007/relationships/media" Target="../media/media13.m4a"/><Relationship Id="rId4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3" Type="http://schemas.microsoft.com/office/2007/relationships/media" Target="../media/media4.m4a"/><Relationship Id="rId4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2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B+tree Indexes</a:t>
            </a:r>
          </a:p>
        </p:txBody>
      </p:sp>
      <p:sp>
        <p:nvSpPr>
          <p:cNvPr id="159" name="Subtitle 2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Credits: Garcia-Molina</a:t>
            </a:r>
          </a:p>
        </p:txBody>
      </p:sp>
      <p:pic>
        <p:nvPicPr>
          <p:cNvPr id="160" name="Audio 3" descr="Audio 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2000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u="sng"/>
            </a:lvl1pPr>
          </a:lstStyle>
          <a:p>
            <a:pPr/>
            <a:r>
              <a:t>Don’t want nodes to be too empty</a:t>
            </a:r>
          </a:p>
        </p:txBody>
      </p:sp>
      <p:sp>
        <p:nvSpPr>
          <p:cNvPr id="347" name="Rectangle 3"/>
          <p:cNvSpPr txBox="1"/>
          <p:nvPr>
            <p:ph type="body" idx="1"/>
          </p:nvPr>
        </p:nvSpPr>
        <p:spPr>
          <a:xfrm>
            <a:off x="914400" y="1143000"/>
            <a:ext cx="7924800" cy="4525963"/>
          </a:xfrm>
          <a:prstGeom prst="rect">
            <a:avLst/>
          </a:prstGeom>
        </p:spPr>
        <p:txBody>
          <a:bodyPr/>
          <a:lstStyle/>
          <a:p>
            <a:pPr/>
            <a:r>
              <a:t>Use at least</a:t>
            </a:r>
          </a:p>
          <a:p>
            <a:pPr/>
          </a:p>
          <a:p>
            <a:pPr lvl="1" marL="285750" indent="171450">
              <a:buSzTx/>
              <a:buNone/>
            </a:pPr>
            <a:r>
              <a:t>Non-leaf:	</a:t>
            </a:r>
            <a:r>
              <a:t>⎡</a:t>
            </a:r>
            <a:r>
              <a:t>(n+1)/2</a:t>
            </a:r>
            <a:r>
              <a:t>⎤</a:t>
            </a:r>
            <a:r>
              <a:t>	pointers</a:t>
            </a:r>
            <a:endParaRPr sz="2800"/>
          </a:p>
          <a:p>
            <a:pPr lvl="1" marL="285750" indent="171450">
              <a:spcBef>
                <a:spcPts val="600"/>
              </a:spcBef>
              <a:buSzTx/>
              <a:buNone/>
            </a:pPr>
            <a:endParaRPr sz="2800"/>
          </a:p>
          <a:p>
            <a:pPr lvl="1" marL="285750" indent="171450">
              <a:buSzTx/>
              <a:buNone/>
            </a:pPr>
            <a:r>
              <a:t>Leaf:		</a:t>
            </a:r>
            <a:r>
              <a:t>⎣</a:t>
            </a:r>
            <a:r>
              <a:t>(n+1)/2</a:t>
            </a:r>
            <a:r>
              <a:t>⎦</a:t>
            </a:r>
            <a:r>
              <a:t>  pointers to data</a:t>
            </a:r>
          </a:p>
        </p:txBody>
      </p:sp>
      <p:pic>
        <p:nvPicPr>
          <p:cNvPr id="348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64000" fill="hold"/>
                                        <p:tgtEl>
                                          <p:spTgt spid="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4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ctangle 3"/>
          <p:cNvSpPr txBox="1"/>
          <p:nvPr>
            <p:ph type="body" idx="1"/>
          </p:nvPr>
        </p:nvSpPr>
        <p:spPr>
          <a:xfrm>
            <a:off x="673100" y="1485900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				Full node		min. node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Non-leaf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Leaf</a:t>
            </a:r>
          </a:p>
        </p:txBody>
      </p:sp>
      <p:grpSp>
        <p:nvGrpSpPr>
          <p:cNvPr id="353" name="Rectangle 4"/>
          <p:cNvGrpSpPr/>
          <p:nvPr/>
        </p:nvGrpSpPr>
        <p:grpSpPr>
          <a:xfrm>
            <a:off x="609600" y="444500"/>
            <a:ext cx="1295400" cy="685800"/>
            <a:chOff x="0" y="0"/>
            <a:chExt cx="1295400" cy="685800"/>
          </a:xfrm>
        </p:grpSpPr>
        <p:sp>
          <p:nvSpPr>
            <p:cNvPr id="351" name="Rectangle"/>
            <p:cNvSpPr/>
            <p:nvPr/>
          </p:nvSpPr>
          <p:spPr>
            <a:xfrm>
              <a:off x="0" y="0"/>
              <a:ext cx="1295400" cy="6858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52" name="n=3"/>
            <p:cNvSpPr txBox="1"/>
            <p:nvPr/>
          </p:nvSpPr>
          <p:spPr>
            <a:xfrm>
              <a:off x="207858" y="37958"/>
              <a:ext cx="879684" cy="6098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3600"/>
              </a:lvl1pPr>
            </a:lstStyle>
            <a:p>
              <a:pPr/>
              <a:r>
                <a:t>n=3</a:t>
              </a:r>
            </a:p>
          </p:txBody>
        </p:sp>
      </p:grpSp>
      <p:sp>
        <p:nvSpPr>
          <p:cNvPr id="354" name="AutoShape 15"/>
          <p:cNvSpPr/>
          <p:nvPr/>
        </p:nvSpPr>
        <p:spPr>
          <a:xfrm>
            <a:off x="2501900" y="2324100"/>
            <a:ext cx="228601" cy="144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>
            <a:solidFill>
              <a:srgbClr val="404040"/>
            </a:solidFill>
          </a:ln>
        </p:spPr>
        <p:txBody>
          <a:bodyPr lIns="45719" rIns="45719" anchor="ctr"/>
          <a:lstStyle/>
          <a:p>
            <a:pPr>
              <a:defRPr sz="3600"/>
            </a:pPr>
          </a:p>
        </p:txBody>
      </p:sp>
      <p:sp>
        <p:nvSpPr>
          <p:cNvPr id="355" name="AutoShape 16"/>
          <p:cNvSpPr/>
          <p:nvPr/>
        </p:nvSpPr>
        <p:spPr>
          <a:xfrm>
            <a:off x="2425700" y="4064000"/>
            <a:ext cx="228601" cy="1447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>
            <a:solidFill>
              <a:srgbClr val="404040"/>
            </a:solidFill>
          </a:ln>
        </p:spPr>
        <p:txBody>
          <a:bodyPr lIns="45719" rIns="45719" anchor="ctr"/>
          <a:lstStyle/>
          <a:p>
            <a:pPr>
              <a:defRPr sz="3600"/>
            </a:pPr>
          </a:p>
        </p:txBody>
      </p:sp>
      <p:grpSp>
        <p:nvGrpSpPr>
          <p:cNvPr id="358" name="Rectangle 17"/>
          <p:cNvGrpSpPr/>
          <p:nvPr/>
        </p:nvGrpSpPr>
        <p:grpSpPr>
          <a:xfrm>
            <a:off x="3568700" y="2552700"/>
            <a:ext cx="1524000" cy="990600"/>
            <a:chOff x="0" y="0"/>
            <a:chExt cx="1524000" cy="990600"/>
          </a:xfrm>
        </p:grpSpPr>
        <p:sp>
          <p:nvSpPr>
            <p:cNvPr id="356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57" name="120…"/>
            <p:cNvSpPr txBox="1"/>
            <p:nvPr/>
          </p:nvSpPr>
          <p:spPr>
            <a:xfrm rot="16200000">
              <a:off x="399201" y="-78835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120</a:t>
              </a:r>
              <a:endParaRPr sz="3200"/>
            </a:p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180</a:t>
              </a:r>
            </a:p>
          </p:txBody>
        </p:sp>
      </p:grpSp>
      <p:grpSp>
        <p:nvGrpSpPr>
          <p:cNvPr id="361" name="Rectangle 18"/>
          <p:cNvGrpSpPr/>
          <p:nvPr/>
        </p:nvGrpSpPr>
        <p:grpSpPr>
          <a:xfrm>
            <a:off x="6311900" y="2552700"/>
            <a:ext cx="1524000" cy="990600"/>
            <a:chOff x="0" y="0"/>
            <a:chExt cx="1524000" cy="990600"/>
          </a:xfrm>
        </p:grpSpPr>
        <p:sp>
          <p:nvSpPr>
            <p:cNvPr id="359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60" name="30"/>
            <p:cNvSpPr txBox="1"/>
            <p:nvPr/>
          </p:nvSpPr>
          <p:spPr>
            <a:xfrm rot="16200000">
              <a:off x="540414" y="27676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30</a:t>
              </a:r>
            </a:p>
          </p:txBody>
        </p:sp>
      </p:grpSp>
      <p:grpSp>
        <p:nvGrpSpPr>
          <p:cNvPr id="364" name="Rectangle 19"/>
          <p:cNvGrpSpPr/>
          <p:nvPr/>
        </p:nvGrpSpPr>
        <p:grpSpPr>
          <a:xfrm>
            <a:off x="3568700" y="4229100"/>
            <a:ext cx="1524000" cy="990600"/>
            <a:chOff x="0" y="0"/>
            <a:chExt cx="1524000" cy="990600"/>
          </a:xfrm>
        </p:grpSpPr>
        <p:sp>
          <p:nvSpPr>
            <p:cNvPr id="362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63" name="3…"/>
            <p:cNvSpPr txBox="1"/>
            <p:nvPr/>
          </p:nvSpPr>
          <p:spPr>
            <a:xfrm rot="16200000">
              <a:off x="551725" y="-78835"/>
              <a:ext cx="420550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</a:t>
              </a:r>
              <a:endParaRPr sz="3200"/>
            </a:p>
            <a:p>
              <a:pPr algn="ctr">
                <a:defRPr sz="2400"/>
              </a:pPr>
              <a:r>
                <a:t>5</a:t>
              </a:r>
              <a:endParaRPr sz="3200"/>
            </a:p>
            <a:p>
              <a:pPr algn="ctr">
                <a:defRPr sz="2400"/>
              </a:pPr>
              <a:r>
                <a:t>11</a:t>
              </a:r>
            </a:p>
          </p:txBody>
        </p:sp>
      </p:grpSp>
      <p:grpSp>
        <p:nvGrpSpPr>
          <p:cNvPr id="367" name="Rectangle 20"/>
          <p:cNvGrpSpPr/>
          <p:nvPr/>
        </p:nvGrpSpPr>
        <p:grpSpPr>
          <a:xfrm>
            <a:off x="6311900" y="4229100"/>
            <a:ext cx="1524000" cy="990600"/>
            <a:chOff x="0" y="0"/>
            <a:chExt cx="1524000" cy="990600"/>
          </a:xfrm>
        </p:grpSpPr>
        <p:sp>
          <p:nvSpPr>
            <p:cNvPr id="365" name="Rectangle"/>
            <p:cNvSpPr/>
            <p:nvPr/>
          </p:nvSpPr>
          <p:spPr>
            <a:xfrm rot="16200000">
              <a:off x="266700" y="-266700"/>
              <a:ext cx="990600" cy="15240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66" name="30…"/>
            <p:cNvSpPr txBox="1"/>
            <p:nvPr/>
          </p:nvSpPr>
          <p:spPr>
            <a:xfrm rot="16200000">
              <a:off x="483959" y="98965"/>
              <a:ext cx="556082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35</a:t>
              </a:r>
            </a:p>
          </p:txBody>
        </p:sp>
      </p:grpSp>
      <p:sp>
        <p:nvSpPr>
          <p:cNvPr id="368" name="Line 21"/>
          <p:cNvSpPr/>
          <p:nvPr/>
        </p:nvSpPr>
        <p:spPr>
          <a:xfrm>
            <a:off x="6617969" y="3086100"/>
            <a:ext cx="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69" name="Line 22"/>
          <p:cNvSpPr/>
          <p:nvPr/>
        </p:nvSpPr>
        <p:spPr>
          <a:xfrm>
            <a:off x="7532369" y="3086100"/>
            <a:ext cx="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0" name="Line 23"/>
          <p:cNvSpPr/>
          <p:nvPr/>
        </p:nvSpPr>
        <p:spPr>
          <a:xfrm flipH="1">
            <a:off x="3568699" y="3086100"/>
            <a:ext cx="1524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1" name="Line 24"/>
          <p:cNvSpPr/>
          <p:nvPr/>
        </p:nvSpPr>
        <p:spPr>
          <a:xfrm flipH="1">
            <a:off x="4025899" y="3162300"/>
            <a:ext cx="152401" cy="7620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2" name="Line 25"/>
          <p:cNvSpPr/>
          <p:nvPr/>
        </p:nvSpPr>
        <p:spPr>
          <a:xfrm>
            <a:off x="4560570" y="3086100"/>
            <a:ext cx="0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3" name="Line 26"/>
          <p:cNvSpPr/>
          <p:nvPr/>
        </p:nvSpPr>
        <p:spPr>
          <a:xfrm>
            <a:off x="4941570" y="3086100"/>
            <a:ext cx="0" cy="838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4" name="Line 27"/>
          <p:cNvSpPr/>
          <p:nvPr/>
        </p:nvSpPr>
        <p:spPr>
          <a:xfrm>
            <a:off x="4914900" y="4381500"/>
            <a:ext cx="4064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5" name="Line 28"/>
          <p:cNvSpPr/>
          <p:nvPr/>
        </p:nvSpPr>
        <p:spPr>
          <a:xfrm>
            <a:off x="3949700" y="50673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6" name="Line 29"/>
          <p:cNvSpPr/>
          <p:nvPr/>
        </p:nvSpPr>
        <p:spPr>
          <a:xfrm>
            <a:off x="4330700" y="50673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7" name="Line 30"/>
          <p:cNvSpPr/>
          <p:nvPr/>
        </p:nvSpPr>
        <p:spPr>
          <a:xfrm>
            <a:off x="4711700" y="50673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8" name="Line 31"/>
          <p:cNvSpPr/>
          <p:nvPr/>
        </p:nvSpPr>
        <p:spPr>
          <a:xfrm>
            <a:off x="7226300" y="49911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79" name="Line 32"/>
          <p:cNvSpPr/>
          <p:nvPr/>
        </p:nvSpPr>
        <p:spPr>
          <a:xfrm>
            <a:off x="6845300" y="4991100"/>
            <a:ext cx="0" cy="457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80" name="Line 33"/>
          <p:cNvSpPr/>
          <p:nvPr/>
        </p:nvSpPr>
        <p:spPr>
          <a:xfrm>
            <a:off x="7607300" y="4381500"/>
            <a:ext cx="4572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81" name="AutoShape 35"/>
          <p:cNvSpPr/>
          <p:nvPr/>
        </p:nvSpPr>
        <p:spPr>
          <a:xfrm rot="5400000">
            <a:off x="4178299" y="1358899"/>
            <a:ext cx="228601" cy="144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>
            <a:solidFill>
              <a:srgbClr val="404040"/>
            </a:solidFill>
          </a:ln>
        </p:spPr>
        <p:txBody>
          <a:bodyPr lIns="45719" rIns="45719" anchor="ctr"/>
          <a:lstStyle/>
          <a:p>
            <a:pPr>
              <a:defRPr sz="3600"/>
            </a:pPr>
          </a:p>
        </p:txBody>
      </p:sp>
      <p:sp>
        <p:nvSpPr>
          <p:cNvPr id="382" name="AutoShape 36"/>
          <p:cNvSpPr/>
          <p:nvPr/>
        </p:nvSpPr>
        <p:spPr>
          <a:xfrm rot="5400000">
            <a:off x="6946899" y="1358899"/>
            <a:ext cx="228601" cy="1447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>
            <a:solidFill>
              <a:srgbClr val="404040"/>
            </a:solidFill>
          </a:ln>
        </p:spPr>
        <p:txBody>
          <a:bodyPr lIns="45719" rIns="45719" anchor="ctr"/>
          <a:lstStyle/>
          <a:p>
            <a:pPr>
              <a:defRPr sz="3600"/>
            </a:pPr>
          </a:p>
        </p:txBody>
      </p:sp>
      <p:sp>
        <p:nvSpPr>
          <p:cNvPr id="383" name="Text Box 37"/>
          <p:cNvSpPr txBox="1"/>
          <p:nvPr/>
        </p:nvSpPr>
        <p:spPr>
          <a:xfrm rot="16200000">
            <a:off x="7622996" y="4437529"/>
            <a:ext cx="1730733" cy="31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1600"/>
            </a:lvl1pPr>
          </a:lstStyle>
          <a:p>
            <a:pPr/>
            <a:r>
              <a:t>counts even if null</a:t>
            </a:r>
          </a:p>
        </p:txBody>
      </p:sp>
      <p:sp>
        <p:nvSpPr>
          <p:cNvPr id="384" name="Freeform 38"/>
          <p:cNvSpPr/>
          <p:nvPr/>
        </p:nvSpPr>
        <p:spPr>
          <a:xfrm>
            <a:off x="7924800" y="4419600"/>
            <a:ext cx="406401" cy="4866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12" fill="norm" stroke="1" extrusionOk="0">
                <a:moveTo>
                  <a:pt x="21600" y="18552"/>
                </a:moveTo>
                <a:cubicBezTo>
                  <a:pt x="18647" y="20076"/>
                  <a:pt x="15694" y="21600"/>
                  <a:pt x="12150" y="18552"/>
                </a:cubicBezTo>
                <a:cubicBezTo>
                  <a:pt x="8606" y="15504"/>
                  <a:pt x="1941" y="3114"/>
                  <a:pt x="0" y="0"/>
                </a:cubicBezTo>
              </a:path>
            </a:pathLst>
          </a:custGeom>
          <a:ln>
            <a:solidFill>
              <a:srgbClr val="404040"/>
            </a:solidFill>
            <a:prstDash val="dash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385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84000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 u="sng"/>
            </a:pPr>
            <a:r>
              <a:t>B+tree rules		</a:t>
            </a:r>
            <a:r>
              <a:rPr u="none"/>
              <a:t>tree of order </a:t>
            </a:r>
            <a:r>
              <a:rPr i="1" u="none"/>
              <a:t>n</a:t>
            </a:r>
          </a:p>
        </p:txBody>
      </p:sp>
      <p:sp>
        <p:nvSpPr>
          <p:cNvPr id="388" name="Rectangle 3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(1) All leaves at same lowest level				(balanced tree)</a:t>
            </a:r>
          </a:p>
          <a:p>
            <a:pPr>
              <a:buSzTx/>
              <a:buNone/>
            </a:pPr>
            <a:r>
              <a:t>(2) Pointers in leaves point to records			except for “sequence pointer”</a:t>
            </a:r>
          </a:p>
        </p:txBody>
      </p:sp>
      <p:pic>
        <p:nvPicPr>
          <p:cNvPr id="389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7333" fill="hold"/>
                                        <p:tgtEl>
                                          <p:spTgt spid="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8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 3"/>
          <p:cNvSpPr txBox="1"/>
          <p:nvPr>
            <p:ph type="body" idx="1"/>
          </p:nvPr>
        </p:nvSpPr>
        <p:spPr>
          <a:xfrm>
            <a:off x="685800" y="914400"/>
            <a:ext cx="7772400" cy="5181600"/>
          </a:xfrm>
          <a:prstGeom prst="rect">
            <a:avLst/>
          </a:prstGeom>
        </p:spPr>
        <p:txBody>
          <a:bodyPr/>
          <a:lstStyle>
            <a:lvl1pPr>
              <a:buSzTx/>
              <a:buNone/>
            </a:lvl1pPr>
          </a:lstStyle>
          <a:p>
            <a:pPr/>
            <a:r>
              <a:t>(3) Number of pointers/keys for B+tree</a:t>
            </a:r>
          </a:p>
        </p:txBody>
      </p:sp>
      <p:grpSp>
        <p:nvGrpSpPr>
          <p:cNvPr id="394" name="Rectangle 4"/>
          <p:cNvGrpSpPr/>
          <p:nvPr/>
        </p:nvGrpSpPr>
        <p:grpSpPr>
          <a:xfrm>
            <a:off x="914400" y="2689765"/>
            <a:ext cx="1828800" cy="792670"/>
            <a:chOff x="0" y="17685"/>
            <a:chExt cx="1828800" cy="792668"/>
          </a:xfrm>
        </p:grpSpPr>
        <p:sp>
          <p:nvSpPr>
            <p:cNvPr id="392" name="Rectangle"/>
            <p:cNvSpPr/>
            <p:nvPr/>
          </p:nvSpPr>
          <p:spPr>
            <a:xfrm>
              <a:off x="0" y="147319"/>
              <a:ext cx="1828800" cy="533401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60000"/>
                </a:lnSpc>
                <a:defRPr sz="3200"/>
              </a:pPr>
            </a:p>
          </p:txBody>
        </p:sp>
        <p:sp>
          <p:nvSpPr>
            <p:cNvPr id="393" name="Non-leaf…"/>
            <p:cNvSpPr txBox="1"/>
            <p:nvPr/>
          </p:nvSpPr>
          <p:spPr>
            <a:xfrm>
              <a:off x="193198" y="17685"/>
              <a:ext cx="1442404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Non-leaf</a:t>
              </a:r>
              <a:endParaRPr sz="3200"/>
            </a:p>
            <a:p>
              <a:pPr algn="ctr">
                <a:lnSpc>
                  <a:spcPct val="60000"/>
                </a:lnSpc>
                <a:defRPr sz="2400"/>
              </a:pPr>
              <a:r>
                <a:t>(non-root)</a:t>
              </a:r>
            </a:p>
          </p:txBody>
        </p:sp>
      </p:grpSp>
      <p:grpSp>
        <p:nvGrpSpPr>
          <p:cNvPr id="397" name="Rectangle 5"/>
          <p:cNvGrpSpPr/>
          <p:nvPr/>
        </p:nvGrpSpPr>
        <p:grpSpPr>
          <a:xfrm>
            <a:off x="2743200" y="2819400"/>
            <a:ext cx="762000" cy="533400"/>
            <a:chOff x="0" y="0"/>
            <a:chExt cx="762000" cy="533400"/>
          </a:xfrm>
        </p:grpSpPr>
        <p:sp>
          <p:nvSpPr>
            <p:cNvPr id="395" name="Rectangle"/>
            <p:cNvSpPr/>
            <p:nvPr/>
          </p:nvSpPr>
          <p:spPr>
            <a:xfrm>
              <a:off x="0" y="0"/>
              <a:ext cx="7620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96" name="n+1"/>
            <p:cNvSpPr txBox="1"/>
            <p:nvPr/>
          </p:nvSpPr>
          <p:spPr>
            <a:xfrm>
              <a:off x="70415" y="48165"/>
              <a:ext cx="621170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n+1</a:t>
              </a:r>
            </a:p>
          </p:txBody>
        </p:sp>
      </p:grpSp>
      <p:grpSp>
        <p:nvGrpSpPr>
          <p:cNvPr id="400" name="Rectangle 7"/>
          <p:cNvGrpSpPr/>
          <p:nvPr/>
        </p:nvGrpSpPr>
        <p:grpSpPr>
          <a:xfrm>
            <a:off x="3505200" y="2819400"/>
            <a:ext cx="762000" cy="533400"/>
            <a:chOff x="0" y="0"/>
            <a:chExt cx="762000" cy="533400"/>
          </a:xfrm>
        </p:grpSpPr>
        <p:sp>
          <p:nvSpPr>
            <p:cNvPr id="398" name="Rectangle"/>
            <p:cNvSpPr/>
            <p:nvPr/>
          </p:nvSpPr>
          <p:spPr>
            <a:xfrm>
              <a:off x="0" y="0"/>
              <a:ext cx="7620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99" name="n"/>
            <p:cNvSpPr txBox="1"/>
            <p:nvPr/>
          </p:nvSpPr>
          <p:spPr>
            <a:xfrm>
              <a:off x="244172" y="48165"/>
              <a:ext cx="27365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n</a:t>
              </a:r>
            </a:p>
          </p:txBody>
        </p:sp>
      </p:grpSp>
      <p:grpSp>
        <p:nvGrpSpPr>
          <p:cNvPr id="403" name="Rectangle 8"/>
          <p:cNvGrpSpPr/>
          <p:nvPr/>
        </p:nvGrpSpPr>
        <p:grpSpPr>
          <a:xfrm>
            <a:off x="4224741" y="2819400"/>
            <a:ext cx="1659718" cy="533400"/>
            <a:chOff x="-42458" y="0"/>
            <a:chExt cx="1659716" cy="533400"/>
          </a:xfrm>
        </p:grpSpPr>
        <p:sp>
          <p:nvSpPr>
            <p:cNvPr id="401" name="Rectangle"/>
            <p:cNvSpPr/>
            <p:nvPr/>
          </p:nvSpPr>
          <p:spPr>
            <a:xfrm>
              <a:off x="0" y="0"/>
              <a:ext cx="15748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02" name="⎡(n+1)/2⎤"/>
            <p:cNvSpPr txBox="1"/>
            <p:nvPr/>
          </p:nvSpPr>
          <p:spPr>
            <a:xfrm>
              <a:off x="-42459" y="48165"/>
              <a:ext cx="1659718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⎡</a:t>
              </a:r>
              <a:r>
                <a:t>(n+1)/</a:t>
              </a:r>
              <a:r>
                <a:rPr sz="2000"/>
                <a:t>2</a:t>
              </a:r>
              <a:r>
                <a:t>⎤</a:t>
              </a:r>
            </a:p>
          </p:txBody>
        </p:sp>
      </p:grpSp>
      <p:grpSp>
        <p:nvGrpSpPr>
          <p:cNvPr id="406" name="Rectangle 9"/>
          <p:cNvGrpSpPr/>
          <p:nvPr/>
        </p:nvGrpSpPr>
        <p:grpSpPr>
          <a:xfrm>
            <a:off x="5711299" y="2819400"/>
            <a:ext cx="2026702" cy="533400"/>
            <a:chOff x="-126131" y="0"/>
            <a:chExt cx="2026701" cy="533400"/>
          </a:xfrm>
        </p:grpSpPr>
        <p:sp>
          <p:nvSpPr>
            <p:cNvPr id="404" name="Rectangle"/>
            <p:cNvSpPr/>
            <p:nvPr/>
          </p:nvSpPr>
          <p:spPr>
            <a:xfrm>
              <a:off x="10919" y="0"/>
              <a:ext cx="1752601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05" name="⎡(n+1)/2⎤- 1"/>
            <p:cNvSpPr txBox="1"/>
            <p:nvPr/>
          </p:nvSpPr>
          <p:spPr>
            <a:xfrm>
              <a:off x="-126132" y="48165"/>
              <a:ext cx="202670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000"/>
              </a:pPr>
              <a:r>
                <a:t> </a:t>
              </a:r>
              <a:r>
                <a:rPr sz="2400"/>
                <a:t>⎡</a:t>
              </a:r>
              <a:r>
                <a:rPr sz="2400"/>
                <a:t>(n+1)/</a:t>
              </a:r>
              <a:r>
                <a:t>2</a:t>
              </a:r>
              <a:r>
                <a:rPr sz="2400"/>
                <a:t>⎤</a:t>
              </a:r>
              <a:r>
                <a:t>- 1</a:t>
              </a:r>
            </a:p>
          </p:txBody>
        </p:sp>
      </p:grpSp>
      <p:grpSp>
        <p:nvGrpSpPr>
          <p:cNvPr id="409" name="Rectangle 10"/>
          <p:cNvGrpSpPr/>
          <p:nvPr/>
        </p:nvGrpSpPr>
        <p:grpSpPr>
          <a:xfrm>
            <a:off x="914400" y="3223165"/>
            <a:ext cx="1828800" cy="792670"/>
            <a:chOff x="0" y="17685"/>
            <a:chExt cx="1828800" cy="792668"/>
          </a:xfrm>
        </p:grpSpPr>
        <p:sp>
          <p:nvSpPr>
            <p:cNvPr id="407" name="Rectangle"/>
            <p:cNvSpPr/>
            <p:nvPr/>
          </p:nvSpPr>
          <p:spPr>
            <a:xfrm>
              <a:off x="0" y="147319"/>
              <a:ext cx="1828800" cy="533401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50000"/>
                </a:lnSpc>
                <a:defRPr sz="3200"/>
              </a:pPr>
            </a:p>
          </p:txBody>
        </p:sp>
        <p:sp>
          <p:nvSpPr>
            <p:cNvPr id="408" name="Leaf…"/>
            <p:cNvSpPr txBox="1"/>
            <p:nvPr/>
          </p:nvSpPr>
          <p:spPr>
            <a:xfrm>
              <a:off x="193198" y="17685"/>
              <a:ext cx="1442404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Leaf</a:t>
              </a:r>
              <a:endParaRPr sz="3200"/>
            </a:p>
            <a:p>
              <a:pPr algn="ctr">
                <a:lnSpc>
                  <a:spcPct val="50000"/>
                </a:lnSpc>
                <a:defRPr sz="2400"/>
              </a:pPr>
              <a:r>
                <a:t>(non-root)</a:t>
              </a:r>
            </a:p>
          </p:txBody>
        </p:sp>
      </p:grpSp>
      <p:grpSp>
        <p:nvGrpSpPr>
          <p:cNvPr id="412" name="Rectangle 11"/>
          <p:cNvGrpSpPr/>
          <p:nvPr/>
        </p:nvGrpSpPr>
        <p:grpSpPr>
          <a:xfrm>
            <a:off x="2743200" y="3352800"/>
            <a:ext cx="762000" cy="533400"/>
            <a:chOff x="0" y="0"/>
            <a:chExt cx="762000" cy="533400"/>
          </a:xfrm>
        </p:grpSpPr>
        <p:sp>
          <p:nvSpPr>
            <p:cNvPr id="410" name="Rectangle"/>
            <p:cNvSpPr/>
            <p:nvPr/>
          </p:nvSpPr>
          <p:spPr>
            <a:xfrm>
              <a:off x="0" y="0"/>
              <a:ext cx="7620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11" name="n+1"/>
            <p:cNvSpPr txBox="1"/>
            <p:nvPr/>
          </p:nvSpPr>
          <p:spPr>
            <a:xfrm>
              <a:off x="70415" y="48165"/>
              <a:ext cx="621170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n+1</a:t>
              </a:r>
            </a:p>
          </p:txBody>
        </p:sp>
      </p:grpSp>
      <p:grpSp>
        <p:nvGrpSpPr>
          <p:cNvPr id="415" name="Rectangle 12"/>
          <p:cNvGrpSpPr/>
          <p:nvPr/>
        </p:nvGrpSpPr>
        <p:grpSpPr>
          <a:xfrm>
            <a:off x="3505200" y="3352800"/>
            <a:ext cx="762000" cy="533400"/>
            <a:chOff x="0" y="0"/>
            <a:chExt cx="762000" cy="533400"/>
          </a:xfrm>
        </p:grpSpPr>
        <p:sp>
          <p:nvSpPr>
            <p:cNvPr id="413" name="Rectangle"/>
            <p:cNvSpPr/>
            <p:nvPr/>
          </p:nvSpPr>
          <p:spPr>
            <a:xfrm>
              <a:off x="0" y="0"/>
              <a:ext cx="7620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14" name="n"/>
            <p:cNvSpPr txBox="1"/>
            <p:nvPr/>
          </p:nvSpPr>
          <p:spPr>
            <a:xfrm>
              <a:off x="244172" y="48165"/>
              <a:ext cx="27365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n</a:t>
              </a:r>
            </a:p>
          </p:txBody>
        </p:sp>
      </p:grpSp>
      <p:sp>
        <p:nvSpPr>
          <p:cNvPr id="416" name="Rectangle 13"/>
          <p:cNvSpPr/>
          <p:nvPr/>
        </p:nvSpPr>
        <p:spPr>
          <a:xfrm>
            <a:off x="4267200" y="3352800"/>
            <a:ext cx="990600" cy="533400"/>
          </a:xfrm>
          <a:prstGeom prst="rect">
            <a:avLst/>
          </a:prstGeom>
          <a:solidFill>
            <a:srgbClr val="F3F3E7"/>
          </a:solidFill>
          <a:ln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>
              <a:defRPr sz="3600"/>
            </a:pPr>
          </a:p>
        </p:txBody>
      </p:sp>
      <p:grpSp>
        <p:nvGrpSpPr>
          <p:cNvPr id="419" name="Rectangle 15"/>
          <p:cNvGrpSpPr/>
          <p:nvPr/>
        </p:nvGrpSpPr>
        <p:grpSpPr>
          <a:xfrm>
            <a:off x="914400" y="3886200"/>
            <a:ext cx="1828800" cy="533400"/>
            <a:chOff x="0" y="0"/>
            <a:chExt cx="1828800" cy="533400"/>
          </a:xfrm>
        </p:grpSpPr>
        <p:sp>
          <p:nvSpPr>
            <p:cNvPr id="417" name="Rectangle"/>
            <p:cNvSpPr/>
            <p:nvPr/>
          </p:nvSpPr>
          <p:spPr>
            <a:xfrm>
              <a:off x="0" y="0"/>
              <a:ext cx="18288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18" name="Root"/>
            <p:cNvSpPr txBox="1"/>
            <p:nvPr/>
          </p:nvSpPr>
          <p:spPr>
            <a:xfrm>
              <a:off x="540414" y="48165"/>
              <a:ext cx="7479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Root</a:t>
              </a:r>
            </a:p>
          </p:txBody>
        </p:sp>
      </p:grpSp>
      <p:grpSp>
        <p:nvGrpSpPr>
          <p:cNvPr id="422" name="Rectangle 16"/>
          <p:cNvGrpSpPr/>
          <p:nvPr/>
        </p:nvGrpSpPr>
        <p:grpSpPr>
          <a:xfrm>
            <a:off x="2743200" y="3886200"/>
            <a:ext cx="762000" cy="533400"/>
            <a:chOff x="0" y="0"/>
            <a:chExt cx="762000" cy="533400"/>
          </a:xfrm>
        </p:grpSpPr>
        <p:sp>
          <p:nvSpPr>
            <p:cNvPr id="420" name="Rectangle"/>
            <p:cNvSpPr/>
            <p:nvPr/>
          </p:nvSpPr>
          <p:spPr>
            <a:xfrm>
              <a:off x="0" y="0"/>
              <a:ext cx="7620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21" name="n+1"/>
            <p:cNvSpPr txBox="1"/>
            <p:nvPr/>
          </p:nvSpPr>
          <p:spPr>
            <a:xfrm>
              <a:off x="70415" y="48165"/>
              <a:ext cx="621170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n+1</a:t>
              </a:r>
            </a:p>
          </p:txBody>
        </p:sp>
      </p:grpSp>
      <p:grpSp>
        <p:nvGrpSpPr>
          <p:cNvPr id="425" name="Rectangle 17"/>
          <p:cNvGrpSpPr/>
          <p:nvPr/>
        </p:nvGrpSpPr>
        <p:grpSpPr>
          <a:xfrm>
            <a:off x="3505200" y="3886200"/>
            <a:ext cx="762000" cy="533400"/>
            <a:chOff x="0" y="0"/>
            <a:chExt cx="762000" cy="533400"/>
          </a:xfrm>
        </p:grpSpPr>
        <p:sp>
          <p:nvSpPr>
            <p:cNvPr id="423" name="Rectangle"/>
            <p:cNvSpPr/>
            <p:nvPr/>
          </p:nvSpPr>
          <p:spPr>
            <a:xfrm>
              <a:off x="0" y="0"/>
              <a:ext cx="7620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24" name="n"/>
            <p:cNvSpPr txBox="1"/>
            <p:nvPr/>
          </p:nvSpPr>
          <p:spPr>
            <a:xfrm>
              <a:off x="244172" y="48165"/>
              <a:ext cx="27365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n</a:t>
              </a:r>
            </a:p>
          </p:txBody>
        </p:sp>
      </p:grpSp>
      <p:grpSp>
        <p:nvGrpSpPr>
          <p:cNvPr id="428" name="Rectangle 18"/>
          <p:cNvGrpSpPr/>
          <p:nvPr/>
        </p:nvGrpSpPr>
        <p:grpSpPr>
          <a:xfrm>
            <a:off x="4267200" y="3886200"/>
            <a:ext cx="1587500" cy="533400"/>
            <a:chOff x="0" y="0"/>
            <a:chExt cx="1587500" cy="533400"/>
          </a:xfrm>
        </p:grpSpPr>
        <p:sp>
          <p:nvSpPr>
            <p:cNvPr id="426" name="Rectangle"/>
            <p:cNvSpPr/>
            <p:nvPr/>
          </p:nvSpPr>
          <p:spPr>
            <a:xfrm>
              <a:off x="0" y="0"/>
              <a:ext cx="15875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27" name="1"/>
            <p:cNvSpPr txBox="1"/>
            <p:nvPr/>
          </p:nvSpPr>
          <p:spPr>
            <a:xfrm>
              <a:off x="656922" y="48165"/>
              <a:ext cx="27365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</a:t>
              </a:r>
            </a:p>
          </p:txBody>
        </p:sp>
      </p:grpSp>
      <p:grpSp>
        <p:nvGrpSpPr>
          <p:cNvPr id="431" name="Rectangle 19"/>
          <p:cNvGrpSpPr/>
          <p:nvPr/>
        </p:nvGrpSpPr>
        <p:grpSpPr>
          <a:xfrm>
            <a:off x="5854700" y="3886200"/>
            <a:ext cx="1752600" cy="533400"/>
            <a:chOff x="0" y="0"/>
            <a:chExt cx="1752600" cy="533400"/>
          </a:xfrm>
        </p:grpSpPr>
        <p:sp>
          <p:nvSpPr>
            <p:cNvPr id="429" name="Rectangle"/>
            <p:cNvSpPr/>
            <p:nvPr/>
          </p:nvSpPr>
          <p:spPr>
            <a:xfrm>
              <a:off x="0" y="0"/>
              <a:ext cx="17526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30" name="1"/>
            <p:cNvSpPr txBox="1"/>
            <p:nvPr/>
          </p:nvSpPr>
          <p:spPr>
            <a:xfrm>
              <a:off x="739472" y="48165"/>
              <a:ext cx="273656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</a:t>
              </a:r>
            </a:p>
          </p:txBody>
        </p:sp>
      </p:grpSp>
      <p:sp>
        <p:nvSpPr>
          <p:cNvPr id="432" name="Text Box 22"/>
          <p:cNvSpPr txBox="1"/>
          <p:nvPr/>
        </p:nvSpPr>
        <p:spPr>
          <a:xfrm>
            <a:off x="2743200" y="1963484"/>
            <a:ext cx="3959930" cy="7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>
              <a:defRPr sz="2400"/>
            </a:pPr>
            <a:r>
              <a:t>Max   Max  Min             Min </a:t>
            </a:r>
            <a:endParaRPr sz="3200"/>
          </a:p>
          <a:p>
            <a:pPr>
              <a:lnSpc>
                <a:spcPct val="70000"/>
              </a:lnSpc>
              <a:defRPr sz="2400"/>
            </a:pPr>
            <a:r>
              <a:t>ptrs   keys  ptrs</a:t>
            </a:r>
            <a:r>
              <a:rPr sz="1400"/>
              <a:t>→</a:t>
            </a:r>
            <a:r>
              <a:t>data    keys</a:t>
            </a:r>
          </a:p>
        </p:txBody>
      </p:sp>
      <p:sp>
        <p:nvSpPr>
          <p:cNvPr id="433" name="Line 25"/>
          <p:cNvSpPr/>
          <p:nvPr/>
        </p:nvSpPr>
        <p:spPr>
          <a:xfrm>
            <a:off x="3505200" y="205740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4" name="Line 26"/>
          <p:cNvSpPr/>
          <p:nvPr/>
        </p:nvSpPr>
        <p:spPr>
          <a:xfrm>
            <a:off x="2743200" y="205740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5" name="Line 27"/>
          <p:cNvSpPr/>
          <p:nvPr/>
        </p:nvSpPr>
        <p:spPr>
          <a:xfrm>
            <a:off x="4267200" y="205740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6" name="Line 28"/>
          <p:cNvSpPr/>
          <p:nvPr/>
        </p:nvSpPr>
        <p:spPr>
          <a:xfrm>
            <a:off x="5842000" y="206375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7" name="Line 29"/>
          <p:cNvSpPr/>
          <p:nvPr/>
        </p:nvSpPr>
        <p:spPr>
          <a:xfrm>
            <a:off x="7607300" y="2070100"/>
            <a:ext cx="0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8" name="Line 30"/>
          <p:cNvSpPr/>
          <p:nvPr/>
        </p:nvSpPr>
        <p:spPr>
          <a:xfrm flipH="1">
            <a:off x="914399" y="2057400"/>
            <a:ext cx="1" cy="762001"/>
          </a:xfrm>
          <a:prstGeom prst="line">
            <a:avLst/>
          </a:prstGeom>
          <a:ln>
            <a:solidFill>
              <a:srgbClr val="404040"/>
            </a:solidFill>
          </a:ln>
        </p:spPr>
        <p:txBody>
          <a:bodyPr lIns="45719" rIns="45719"/>
          <a:lstStyle/>
          <a:p>
            <a:pPr/>
          </a:p>
        </p:txBody>
      </p:sp>
      <p:grpSp>
        <p:nvGrpSpPr>
          <p:cNvPr id="441" name="Rectangle 31"/>
          <p:cNvGrpSpPr/>
          <p:nvPr/>
        </p:nvGrpSpPr>
        <p:grpSpPr>
          <a:xfrm>
            <a:off x="4247326" y="3352800"/>
            <a:ext cx="1614548" cy="533400"/>
            <a:chOff x="-19873" y="0"/>
            <a:chExt cx="1614546" cy="533400"/>
          </a:xfrm>
        </p:grpSpPr>
        <p:sp>
          <p:nvSpPr>
            <p:cNvPr id="439" name="Rectangle"/>
            <p:cNvSpPr/>
            <p:nvPr/>
          </p:nvSpPr>
          <p:spPr>
            <a:xfrm>
              <a:off x="0" y="0"/>
              <a:ext cx="15748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440" name="⎣(n+1)/2⎦"/>
            <p:cNvSpPr txBox="1"/>
            <p:nvPr/>
          </p:nvSpPr>
          <p:spPr>
            <a:xfrm>
              <a:off x="-19874" y="48165"/>
              <a:ext cx="1614548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⎣</a:t>
              </a:r>
              <a:r>
                <a:t>(n+</a:t>
              </a:r>
              <a:r>
                <a:rPr sz="2000"/>
                <a:t>1)</a:t>
              </a:r>
              <a:r>
                <a:t>/</a:t>
              </a:r>
              <a:r>
                <a:rPr sz="2000"/>
                <a:t>2</a:t>
              </a:r>
              <a:r>
                <a:t>⎦</a:t>
              </a:r>
            </a:p>
          </p:txBody>
        </p:sp>
      </p:grpSp>
      <p:grpSp>
        <p:nvGrpSpPr>
          <p:cNvPr id="444" name="Rectangle 32"/>
          <p:cNvGrpSpPr/>
          <p:nvPr/>
        </p:nvGrpSpPr>
        <p:grpSpPr>
          <a:xfrm>
            <a:off x="5845175" y="3352800"/>
            <a:ext cx="1762125" cy="533400"/>
            <a:chOff x="0" y="0"/>
            <a:chExt cx="1762125" cy="533400"/>
          </a:xfrm>
        </p:grpSpPr>
        <p:sp>
          <p:nvSpPr>
            <p:cNvPr id="442" name="Rectangle"/>
            <p:cNvSpPr/>
            <p:nvPr/>
          </p:nvSpPr>
          <p:spPr>
            <a:xfrm>
              <a:off x="0" y="0"/>
              <a:ext cx="1762125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/>
              </a:pPr>
            </a:p>
          </p:txBody>
        </p:sp>
        <p:sp>
          <p:nvSpPr>
            <p:cNvPr id="443" name="⎣(n+1)/2⎦"/>
            <p:cNvSpPr txBox="1"/>
            <p:nvPr/>
          </p:nvSpPr>
          <p:spPr>
            <a:xfrm>
              <a:off x="38504" y="48165"/>
              <a:ext cx="1685117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000"/>
              </a:pPr>
              <a:r>
                <a:t> </a:t>
              </a:r>
              <a:r>
                <a:rPr sz="2400"/>
                <a:t>⎣</a:t>
              </a:r>
              <a:r>
                <a:rPr sz="2400"/>
                <a:t>(n+</a:t>
              </a:r>
              <a:r>
                <a:t>1)</a:t>
              </a:r>
              <a:r>
                <a:rPr sz="2400"/>
                <a:t>/</a:t>
              </a:r>
              <a:r>
                <a:t>2</a:t>
              </a:r>
              <a:r>
                <a:rPr sz="2400"/>
                <a:t>⎦</a:t>
              </a:r>
            </a:p>
          </p:txBody>
        </p:sp>
      </p:grpSp>
      <p:pic>
        <p:nvPicPr>
          <p:cNvPr id="445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22666" fill="hold"/>
                                        <p:tgtEl>
                                          <p:spTgt spid="4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4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3"/>
          <p:cNvSpPr txBox="1"/>
          <p:nvPr>
            <p:ph type="body" sz="half" idx="1"/>
          </p:nvPr>
        </p:nvSpPr>
        <p:spPr>
          <a:xfrm>
            <a:off x="609600" y="711200"/>
            <a:ext cx="7772400" cy="1778000"/>
          </a:xfrm>
          <a:prstGeom prst="rect">
            <a:avLst/>
          </a:prstGeom>
        </p:spPr>
        <p:txBody>
          <a:bodyPr/>
          <a:lstStyle/>
          <a:p>
            <a:pPr/>
            <a:r>
              <a:t>B+tree:</a:t>
            </a:r>
          </a:p>
          <a:p>
            <a:pPr lvl="1" marL="742950" indent="-285750">
              <a:spcBef>
                <a:spcPts val="600"/>
              </a:spcBef>
              <a:buClrTx/>
              <a:defRPr sz="2800"/>
            </a:pPr>
            <a:r>
              <a:t>Give up on sequentiality of index</a:t>
            </a:r>
          </a:p>
          <a:p>
            <a:pPr lvl="1" marL="742950" indent="-285750">
              <a:spcBef>
                <a:spcPts val="600"/>
              </a:spcBef>
              <a:buClrTx/>
              <a:defRPr sz="2800"/>
            </a:pPr>
            <a:r>
              <a:t>Try to get “balance”</a:t>
            </a:r>
          </a:p>
        </p:txBody>
      </p:sp>
      <p:pic>
        <p:nvPicPr>
          <p:cNvPr id="163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333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tangle 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B+ Tree:  The Most Widely Used Index</a:t>
            </a:r>
          </a:p>
        </p:txBody>
      </p:sp>
      <p:sp>
        <p:nvSpPr>
          <p:cNvPr id="166" name="Rectangle 5"/>
          <p:cNvSpPr txBox="1"/>
          <p:nvPr>
            <p:ph type="body" idx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Insert/delete at log </a:t>
            </a:r>
            <a:r>
              <a:rPr baseline="-25000"/>
              <a:t>F</a:t>
            </a:r>
            <a:r>
              <a:t> N cost;                                     keep tree </a:t>
            </a:r>
            <a:r>
              <a:rPr i="1" u="sng">
                <a:solidFill>
                  <a:schemeClr val="accent2"/>
                </a:solidFill>
              </a:rPr>
              <a:t>height-balanced</a:t>
            </a:r>
            <a:r>
              <a:rPr>
                <a:solidFill>
                  <a:schemeClr val="accent2"/>
                </a:solidFill>
              </a:rPr>
              <a:t>. </a:t>
            </a:r>
            <a:endParaRPr>
              <a:solidFill>
                <a:schemeClr val="accent2"/>
              </a:solidFill>
            </a:endParaRPr>
          </a:p>
          <a:p>
            <a:pPr lvl="1" marL="285750" indent="171450">
              <a:lnSpc>
                <a:spcPct val="90000"/>
              </a:lnSpc>
              <a:spcBef>
                <a:spcPts val="600"/>
              </a:spcBef>
              <a:buSzTx/>
              <a:buNone/>
              <a:defRPr sz="2800"/>
            </a:pPr>
            <a:r>
              <a:t>N = # leaf pages</a:t>
            </a:r>
          </a:p>
        </p:txBody>
      </p:sp>
      <p:grpSp>
        <p:nvGrpSpPr>
          <p:cNvPr id="212" name="Group 33"/>
          <p:cNvGrpSpPr/>
          <p:nvPr/>
        </p:nvGrpSpPr>
        <p:grpSpPr>
          <a:xfrm>
            <a:off x="4446587" y="990600"/>
            <a:ext cx="4603885" cy="1779784"/>
            <a:chOff x="0" y="0"/>
            <a:chExt cx="4603884" cy="1779783"/>
          </a:xfrm>
        </p:grpSpPr>
        <p:grpSp>
          <p:nvGrpSpPr>
            <p:cNvPr id="169" name="Freeform 6"/>
            <p:cNvGrpSpPr/>
            <p:nvPr/>
          </p:nvGrpSpPr>
          <p:grpSpPr>
            <a:xfrm>
              <a:off x="484068" y="1109205"/>
              <a:ext cx="1993904" cy="1"/>
              <a:chOff x="0" y="0"/>
              <a:chExt cx="1993902" cy="0"/>
            </a:xfrm>
          </p:grpSpPr>
          <p:sp>
            <p:nvSpPr>
              <p:cNvPr id="167" name="Line"/>
              <p:cNvSpPr/>
              <p:nvPr/>
            </p:nvSpPr>
            <p:spPr>
              <a:xfrm>
                <a:off x="0" y="0"/>
                <a:ext cx="199390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68" name="Line"/>
              <p:cNvSpPr/>
              <p:nvPr/>
            </p:nvSpPr>
            <p:spPr>
              <a:xfrm flipH="1" flipV="1">
                <a:off x="0" y="0"/>
                <a:ext cx="1993903" cy="1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" name="Freeform 7"/>
            <p:cNvGrpSpPr/>
            <p:nvPr/>
          </p:nvGrpSpPr>
          <p:grpSpPr>
            <a:xfrm>
              <a:off x="484068" y="88791"/>
              <a:ext cx="1052275" cy="1020415"/>
              <a:chOff x="0" y="0"/>
              <a:chExt cx="1052273" cy="1020414"/>
            </a:xfrm>
          </p:grpSpPr>
          <p:sp>
            <p:nvSpPr>
              <p:cNvPr id="170" name="Line"/>
              <p:cNvSpPr/>
              <p:nvPr/>
            </p:nvSpPr>
            <p:spPr>
              <a:xfrm flipV="1">
                <a:off x="0" y="0"/>
                <a:ext cx="1052274" cy="102041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1" name="Line"/>
              <p:cNvSpPr/>
              <p:nvPr/>
            </p:nvSpPr>
            <p:spPr>
              <a:xfrm flipH="1">
                <a:off x="-1" y="0"/>
                <a:ext cx="1052275" cy="102041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5" name="Freeform 8"/>
            <p:cNvGrpSpPr/>
            <p:nvPr/>
          </p:nvGrpSpPr>
          <p:grpSpPr>
            <a:xfrm>
              <a:off x="1536342" y="88791"/>
              <a:ext cx="953156" cy="1020415"/>
              <a:chOff x="0" y="0"/>
              <a:chExt cx="953154" cy="1020414"/>
            </a:xfrm>
          </p:grpSpPr>
          <p:sp>
            <p:nvSpPr>
              <p:cNvPr id="173" name="Line"/>
              <p:cNvSpPr/>
              <p:nvPr/>
            </p:nvSpPr>
            <p:spPr>
              <a:xfrm>
                <a:off x="0" y="0"/>
                <a:ext cx="953155" cy="102041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4" name="Line"/>
              <p:cNvSpPr/>
              <p:nvPr/>
            </p:nvSpPr>
            <p:spPr>
              <a:xfrm flipH="1" flipV="1">
                <a:off x="0" y="0"/>
                <a:ext cx="953155" cy="1020415"/>
              </a:xfrm>
              <a:prstGeom prst="line">
                <a:avLst/>
              </a:prstGeom>
              <a:noFill/>
              <a:ln w="12700" cap="rnd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76" name="Freeform 9"/>
            <p:cNvSpPr/>
            <p:nvPr/>
          </p:nvSpPr>
          <p:spPr>
            <a:xfrm>
              <a:off x="1149087" y="0"/>
              <a:ext cx="387256" cy="88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536" y="3323"/>
                  </a:lnTo>
                  <a:lnTo>
                    <a:pt x="21600" y="216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7" name="Freeform 10"/>
            <p:cNvSpPr/>
            <p:nvPr/>
          </p:nvSpPr>
          <p:spPr>
            <a:xfrm>
              <a:off x="1423393" y="40980"/>
              <a:ext cx="112950" cy="47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45" y="0"/>
                  </a:moveTo>
                  <a:lnTo>
                    <a:pt x="21600" y="21600"/>
                  </a:lnTo>
                  <a:lnTo>
                    <a:pt x="0" y="20983"/>
                  </a:lnTo>
                  <a:lnTo>
                    <a:pt x="2645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8" name="Freeform 11"/>
            <p:cNvSpPr/>
            <p:nvPr/>
          </p:nvSpPr>
          <p:spPr>
            <a:xfrm>
              <a:off x="0" y="1382409"/>
              <a:ext cx="540544" cy="337407"/>
            </a:xfrm>
            <a:prstGeom prst="rect">
              <a:avLst/>
            </a:pr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79" name="Freeform 12"/>
            <p:cNvSpPr/>
            <p:nvPr/>
          </p:nvSpPr>
          <p:spPr>
            <a:xfrm>
              <a:off x="540543" y="1508082"/>
              <a:ext cx="84137" cy="3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82" name="Freeform 13"/>
            <p:cNvGrpSpPr/>
            <p:nvPr/>
          </p:nvGrpSpPr>
          <p:grpSpPr>
            <a:xfrm>
              <a:off x="540543" y="1527207"/>
              <a:ext cx="322714" cy="1"/>
              <a:chOff x="0" y="0"/>
              <a:chExt cx="322712" cy="0"/>
            </a:xfrm>
          </p:grpSpPr>
          <p:sp>
            <p:nvSpPr>
              <p:cNvPr id="180" name="Line"/>
              <p:cNvSpPr/>
              <p:nvPr/>
            </p:nvSpPr>
            <p:spPr>
              <a:xfrm>
                <a:off x="0" y="0"/>
                <a:ext cx="322713" cy="0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1" name="Line"/>
              <p:cNvSpPr/>
              <p:nvPr/>
            </p:nvSpPr>
            <p:spPr>
              <a:xfrm flipH="1" flipV="1">
                <a:off x="0" y="-1"/>
                <a:ext cx="322713" cy="1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83" name="Freeform 14"/>
            <p:cNvSpPr/>
            <p:nvPr/>
          </p:nvSpPr>
          <p:spPr>
            <a:xfrm>
              <a:off x="776815" y="1508082"/>
              <a:ext cx="86442" cy="3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4" name="Freeform 15"/>
            <p:cNvSpPr/>
            <p:nvPr/>
          </p:nvSpPr>
          <p:spPr>
            <a:xfrm>
              <a:off x="863256" y="1382409"/>
              <a:ext cx="540544" cy="337407"/>
            </a:xfrm>
            <a:prstGeom prst="rect">
              <a:avLst/>
            </a:pr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5" name="Freeform 16"/>
            <p:cNvSpPr/>
            <p:nvPr/>
          </p:nvSpPr>
          <p:spPr>
            <a:xfrm>
              <a:off x="1403799" y="1508082"/>
              <a:ext cx="86442" cy="3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88" name="Freeform 17"/>
            <p:cNvGrpSpPr/>
            <p:nvPr/>
          </p:nvGrpSpPr>
          <p:grpSpPr>
            <a:xfrm>
              <a:off x="1403799" y="1527207"/>
              <a:ext cx="269697" cy="1"/>
              <a:chOff x="0" y="0"/>
              <a:chExt cx="269695" cy="0"/>
            </a:xfrm>
          </p:grpSpPr>
          <p:sp>
            <p:nvSpPr>
              <p:cNvPr id="186" name="Line"/>
              <p:cNvSpPr/>
              <p:nvPr/>
            </p:nvSpPr>
            <p:spPr>
              <a:xfrm>
                <a:off x="0" y="0"/>
                <a:ext cx="269696" cy="0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87" name="Line"/>
              <p:cNvSpPr/>
              <p:nvPr/>
            </p:nvSpPr>
            <p:spPr>
              <a:xfrm flipH="1" flipV="1">
                <a:off x="0" y="-1"/>
                <a:ext cx="269696" cy="1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89" name="Freeform 18"/>
            <p:cNvSpPr/>
            <p:nvPr/>
          </p:nvSpPr>
          <p:spPr>
            <a:xfrm>
              <a:off x="1587054" y="1508082"/>
              <a:ext cx="86442" cy="3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92" name="Freeform 19"/>
            <p:cNvGrpSpPr/>
            <p:nvPr/>
          </p:nvGrpSpPr>
          <p:grpSpPr>
            <a:xfrm>
              <a:off x="376882" y="1091447"/>
              <a:ext cx="215527" cy="290963"/>
              <a:chOff x="0" y="0"/>
              <a:chExt cx="215525" cy="290961"/>
            </a:xfrm>
          </p:grpSpPr>
          <p:sp>
            <p:nvSpPr>
              <p:cNvPr id="190" name="Line"/>
              <p:cNvSpPr/>
              <p:nvPr/>
            </p:nvSpPr>
            <p:spPr>
              <a:xfrm flipH="1">
                <a:off x="0" y="0"/>
                <a:ext cx="215526" cy="290962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1" name="Line"/>
              <p:cNvSpPr/>
              <p:nvPr/>
            </p:nvSpPr>
            <p:spPr>
              <a:xfrm flipV="1">
                <a:off x="0" y="-1"/>
                <a:ext cx="215526" cy="290963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93" name="Freeform 20"/>
            <p:cNvSpPr/>
            <p:nvPr/>
          </p:nvSpPr>
          <p:spPr>
            <a:xfrm>
              <a:off x="376882" y="1305912"/>
              <a:ext cx="65696" cy="7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6557"/>
                  </a:moveTo>
                  <a:lnTo>
                    <a:pt x="0" y="21600"/>
                  </a:lnTo>
                  <a:lnTo>
                    <a:pt x="9853" y="0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196" name="Freeform 21"/>
            <p:cNvGrpSpPr/>
            <p:nvPr/>
          </p:nvGrpSpPr>
          <p:grpSpPr>
            <a:xfrm>
              <a:off x="1132951" y="1091447"/>
              <a:ext cx="1" cy="290963"/>
              <a:chOff x="0" y="0"/>
              <a:chExt cx="0" cy="290961"/>
            </a:xfrm>
          </p:grpSpPr>
          <p:sp>
            <p:nvSpPr>
              <p:cNvPr id="194" name="Line"/>
              <p:cNvSpPr/>
              <p:nvPr/>
            </p:nvSpPr>
            <p:spPr>
              <a:xfrm flipH="1">
                <a:off x="-1" y="0"/>
                <a:ext cx="2" cy="290962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95" name="Line"/>
              <p:cNvSpPr/>
              <p:nvPr/>
            </p:nvSpPr>
            <p:spPr>
              <a:xfrm flipV="1">
                <a:off x="-1" y="0"/>
                <a:ext cx="2" cy="290962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97" name="Freeform 22"/>
            <p:cNvSpPr/>
            <p:nvPr/>
          </p:nvSpPr>
          <p:spPr>
            <a:xfrm>
              <a:off x="1113358" y="1305912"/>
              <a:ext cx="41493" cy="7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0800" y="2160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8" name="Freeform 23"/>
            <p:cNvSpPr/>
            <p:nvPr/>
          </p:nvSpPr>
          <p:spPr>
            <a:xfrm>
              <a:off x="2321225" y="1382409"/>
              <a:ext cx="540545" cy="337407"/>
            </a:xfrm>
            <a:prstGeom prst="rect">
              <a:avLst/>
            </a:pr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99" name="Freeform 24"/>
            <p:cNvSpPr/>
            <p:nvPr/>
          </p:nvSpPr>
          <p:spPr>
            <a:xfrm>
              <a:off x="2052682" y="1508082"/>
              <a:ext cx="85289" cy="3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02" name="Freeform 25"/>
            <p:cNvGrpSpPr/>
            <p:nvPr/>
          </p:nvGrpSpPr>
          <p:grpSpPr>
            <a:xfrm>
              <a:off x="2052682" y="1527207"/>
              <a:ext cx="268544" cy="1"/>
              <a:chOff x="0" y="0"/>
              <a:chExt cx="268543" cy="0"/>
            </a:xfrm>
          </p:grpSpPr>
          <p:sp>
            <p:nvSpPr>
              <p:cNvPr id="200" name="Line"/>
              <p:cNvSpPr/>
              <p:nvPr/>
            </p:nvSpPr>
            <p:spPr>
              <a:xfrm>
                <a:off x="0" y="0"/>
                <a:ext cx="268543" cy="0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1" name="Line"/>
              <p:cNvSpPr/>
              <p:nvPr/>
            </p:nvSpPr>
            <p:spPr>
              <a:xfrm flipH="1" flipV="1">
                <a:off x="0" y="-1"/>
                <a:ext cx="268543" cy="1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03" name="Freeform 26"/>
            <p:cNvSpPr/>
            <p:nvPr/>
          </p:nvSpPr>
          <p:spPr>
            <a:xfrm>
              <a:off x="2235937" y="1508082"/>
              <a:ext cx="85289" cy="3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grpSp>
          <p:nvGrpSpPr>
            <p:cNvPr id="206" name="Freeform 27"/>
            <p:cNvGrpSpPr/>
            <p:nvPr/>
          </p:nvGrpSpPr>
          <p:grpSpPr>
            <a:xfrm>
              <a:off x="2375395" y="1091447"/>
              <a:ext cx="217832" cy="290963"/>
              <a:chOff x="0" y="0"/>
              <a:chExt cx="217831" cy="290961"/>
            </a:xfrm>
          </p:grpSpPr>
          <p:sp>
            <p:nvSpPr>
              <p:cNvPr id="204" name="Line"/>
              <p:cNvSpPr/>
              <p:nvPr/>
            </p:nvSpPr>
            <p:spPr>
              <a:xfrm>
                <a:off x="0" y="0"/>
                <a:ext cx="217832" cy="290962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05" name="Line"/>
              <p:cNvSpPr/>
              <p:nvPr/>
            </p:nvSpPr>
            <p:spPr>
              <a:xfrm flipH="1" flipV="1">
                <a:off x="0" y="-1"/>
                <a:ext cx="217832" cy="290963"/>
              </a:xfrm>
              <a:prstGeom prst="line">
                <a:avLst/>
              </a:prstGeom>
              <a:noFill/>
              <a:ln w="12700" cap="rnd">
                <a:solidFill>
                  <a:srgbClr val="FF82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207" name="Freeform 28"/>
            <p:cNvSpPr/>
            <p:nvPr/>
          </p:nvSpPr>
          <p:spPr>
            <a:xfrm>
              <a:off x="2526378" y="1305912"/>
              <a:ext cx="66849" cy="7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45" y="0"/>
                  </a:moveTo>
                  <a:lnTo>
                    <a:pt x="21600" y="21600"/>
                  </a:lnTo>
                  <a:lnTo>
                    <a:pt x="0" y="6557"/>
                  </a:lnTo>
                </a:path>
              </a:pathLst>
            </a:custGeom>
            <a:noFill/>
            <a:ln w="12700" cap="rnd">
              <a:solidFill>
                <a:srgbClr val="FF82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8" name="Rectangle 29"/>
            <p:cNvSpPr txBox="1"/>
            <p:nvPr/>
          </p:nvSpPr>
          <p:spPr>
            <a:xfrm>
              <a:off x="3065769" y="184412"/>
              <a:ext cx="1221323" cy="289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6037" tIns="46037" rIns="46037" bIns="46037" numCol="1" anchor="t">
              <a:spAutoFit/>
            </a:bodyPr>
            <a:lstStyle>
              <a:lvl1pPr>
                <a:defRPr b="1" sz="1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Index Entries</a:t>
              </a:r>
            </a:p>
          </p:txBody>
        </p:sp>
        <p:sp>
          <p:nvSpPr>
            <p:cNvPr id="209" name="Rectangle 30"/>
            <p:cNvSpPr txBox="1"/>
            <p:nvPr/>
          </p:nvSpPr>
          <p:spPr>
            <a:xfrm>
              <a:off x="3065769" y="1296350"/>
              <a:ext cx="1142320" cy="289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6037" tIns="46037" rIns="46037" bIns="46037" numCol="1" anchor="t">
              <a:spAutoFit/>
            </a:bodyPr>
            <a:lstStyle>
              <a:lvl1pPr>
                <a:defRPr b="1" sz="1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Data Entries</a:t>
              </a:r>
            </a:p>
          </p:txBody>
        </p:sp>
        <p:sp>
          <p:nvSpPr>
            <p:cNvPr id="210" name="Rectangle 31"/>
            <p:cNvSpPr txBox="1"/>
            <p:nvPr/>
          </p:nvSpPr>
          <p:spPr>
            <a:xfrm>
              <a:off x="3065769" y="1490324"/>
              <a:ext cx="1538116" cy="289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6037" tIns="46037" rIns="46037" bIns="46037" numCol="1" anchor="t">
              <a:spAutoFit/>
            </a:bodyPr>
            <a:lstStyle>
              <a:lvl1pPr>
                <a:defRPr b="1" sz="1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("Sequence set")</a:t>
              </a:r>
            </a:p>
          </p:txBody>
        </p:sp>
        <p:sp>
          <p:nvSpPr>
            <p:cNvPr id="211" name="Rectangle 32"/>
            <p:cNvSpPr txBox="1"/>
            <p:nvPr/>
          </p:nvSpPr>
          <p:spPr>
            <a:xfrm>
              <a:off x="3065769" y="427563"/>
              <a:ext cx="1349898" cy="2894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6037" tIns="46037" rIns="46037" bIns="46037" numCol="1" anchor="t">
              <a:spAutoFit/>
            </a:bodyPr>
            <a:lstStyle>
              <a:lvl1pPr>
                <a:defRPr b="1" sz="1400">
                  <a:solidFill>
                    <a:srgbClr val="000000"/>
                  </a:solidFill>
                </a:defRPr>
              </a:lvl1pPr>
            </a:lstStyle>
            <a:p>
              <a:pPr/>
              <a:r>
                <a:t>(Direct search)</a:t>
              </a:r>
            </a:p>
          </p:txBody>
        </p:sp>
      </p:grpSp>
      <p:sp>
        <p:nvSpPr>
          <p:cNvPr id="213" name="Rectangle 34"/>
          <p:cNvSpPr txBox="1"/>
          <p:nvPr/>
        </p:nvSpPr>
        <p:spPr>
          <a:xfrm>
            <a:off x="304800" y="2856578"/>
            <a:ext cx="8382000" cy="354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2800">
                <a:solidFill>
                  <a:srgbClr val="000000"/>
                </a:solidFill>
              </a:defRPr>
            </a:pPr>
            <a:r>
              <a:t>Each node </a:t>
            </a:r>
            <a:r>
              <a:rPr>
                <a:solidFill>
                  <a:srgbClr val="404040"/>
                </a:solidFill>
              </a:rPr>
              <a:t>(except for root)</a:t>
            </a:r>
            <a:r>
              <a:t> contains m entries:  n/2 &lt;= m &lt;= n entries. 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SzPct val="100000"/>
              <a:buChar char="•"/>
              <a:defRPr sz="2800">
                <a:solidFill>
                  <a:srgbClr val="000000"/>
                </a:solidFill>
              </a:defRPr>
            </a:pPr>
            <a:r>
              <a:t>“d” is called the </a:t>
            </a:r>
            <a:r>
              <a:rPr u="sng">
                <a:solidFill>
                  <a:srgbClr val="FF0000"/>
                </a:solidFill>
              </a:rPr>
              <a:t>order</a:t>
            </a:r>
            <a:r>
              <a:t> of the tree.  </a:t>
            </a:r>
          </a:p>
          <a:p>
            <a:pPr lvl="2" marL="342900" indent="571500">
              <a:lnSpc>
                <a:spcPct val="90000"/>
              </a:lnSpc>
              <a:spcBef>
                <a:spcPts val="600"/>
              </a:spcBef>
              <a:defRPr sz="2800">
                <a:solidFill>
                  <a:srgbClr val="000000"/>
                </a:solidFill>
              </a:defRPr>
            </a:pPr>
            <a:r>
              <a:t>(maintain 50% min occupancy)</a:t>
            </a:r>
          </a:p>
          <a:p>
            <a:pPr marL="342900" indent="-342900">
              <a:lnSpc>
                <a:spcPct val="90000"/>
              </a:lnSpc>
              <a:buSzPct val="100000"/>
              <a:buFont typeface="Arial"/>
              <a:buChar char="•"/>
              <a:defRPr sz="2400">
                <a:solidFill>
                  <a:srgbClr val="000000"/>
                </a:solidFill>
              </a:defRPr>
            </a:pPr>
          </a:p>
          <a:p>
            <a:pPr marL="342900" indent="-342900">
              <a:lnSpc>
                <a:spcPct val="90000"/>
              </a:lnSpc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pPr>
            <a:r>
              <a:t>Supports equality and range-searches efficiently.</a:t>
            </a:r>
          </a:p>
          <a:p>
            <a:pPr marL="342900" indent="-342900">
              <a:lnSpc>
                <a:spcPct val="90000"/>
              </a:lnSpc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pPr>
          </a:p>
          <a:p>
            <a:pPr marL="342900" indent="-342900">
              <a:lnSpc>
                <a:spcPct val="90000"/>
              </a:lnSpc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pPr>
            <a:r>
              <a:t>As in ISAM, all searches go from root to leaves, but structure is </a:t>
            </a:r>
            <a:r>
              <a:rPr u="sng"/>
              <a:t>dynamic</a:t>
            </a:r>
            <a:r>
              <a:t>.</a:t>
            </a:r>
          </a:p>
        </p:txBody>
      </p:sp>
      <p:pic>
        <p:nvPicPr>
          <p:cNvPr id="214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74666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34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audio>
          </p:childTnLst>
        </p:cTn>
      </p:par>
    </p:tnLst>
    <p:bldLst>
      <p:bldP build="p" bldLvl="5" animBg="1" rev="0" advAuto="0" spid="21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Note on Terminology</a:t>
            </a:r>
          </a:p>
        </p:txBody>
      </p:sp>
      <p:sp>
        <p:nvSpPr>
          <p:cNvPr id="217" name="Rectangle 3"/>
          <p:cNvSpPr txBox="1"/>
          <p:nvPr>
            <p:ph type="body" idx="1"/>
          </p:nvPr>
        </p:nvSpPr>
        <p:spPr>
          <a:xfrm>
            <a:off x="609600" y="9906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ts val="600"/>
              </a:spcBef>
              <a:defRPr sz="2500"/>
            </a:pPr>
            <a:r>
              <a:t>The “+” in B</a:t>
            </a:r>
            <a:r>
              <a:rPr baseline="30000"/>
              <a:t>+</a:t>
            </a:r>
            <a:r>
              <a:t>Tree indicates that it is a special kind of “B Tree” in which </a:t>
            </a:r>
            <a:r>
              <a:rPr>
                <a:solidFill>
                  <a:schemeClr val="accent2"/>
                </a:solidFill>
              </a:rPr>
              <a:t>all the data entries reside in leaf pages</a:t>
            </a:r>
            <a:r>
              <a:t>.</a:t>
            </a:r>
            <a:endParaRPr sz="2900"/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buClrTx/>
              <a:defRPr sz="2500"/>
            </a:pPr>
            <a:r>
              <a:t>In a vanilla “B Tree”, data entries are sprinkled throughout the tree.</a:t>
            </a:r>
            <a:endParaRPr b="1" sz="2800"/>
          </a:p>
          <a:p>
            <a:pPr>
              <a:lnSpc>
                <a:spcPct val="80000"/>
              </a:lnSpc>
              <a:spcBef>
                <a:spcPts val="600"/>
              </a:spcBef>
              <a:defRPr sz="2800"/>
            </a:pPr>
          </a:p>
          <a:p>
            <a:pPr marL="342900" indent="-342900">
              <a:lnSpc>
                <a:spcPct val="80000"/>
              </a:lnSpc>
              <a:spcBef>
                <a:spcPts val="600"/>
              </a:spcBef>
              <a:defRPr sz="2500"/>
            </a:pPr>
            <a:r>
              <a:t>B</a:t>
            </a:r>
            <a:r>
              <a:rPr baseline="30000"/>
              <a:t>+</a:t>
            </a:r>
            <a:r>
              <a:t>Trees are in many ways simpler to implement than B Trees. </a:t>
            </a:r>
            <a:endParaRPr sz="2900"/>
          </a:p>
          <a:p>
            <a:pPr lvl="1" marL="742950" indent="-285750">
              <a:lnSpc>
                <a:spcPct val="80000"/>
              </a:lnSpc>
              <a:spcBef>
                <a:spcPts val="600"/>
              </a:spcBef>
              <a:buClrTx/>
              <a:defRPr sz="2500"/>
            </a:pPr>
            <a:r>
              <a:t>And since we have a large fanout, the upper levels comprise only a tiny fraction of the total storage space in the tree.</a:t>
            </a:r>
          </a:p>
        </p:txBody>
      </p:sp>
      <p:pic>
        <p:nvPicPr>
          <p:cNvPr id="218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74666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25" fill="hold" display="0">
                  <p:stCondLst>
                    <p:cond delay="indefinite"/>
                  </p:stCondLst>
                </p:cTn>
                <p:tgtEl>
                  <p:spTgt spid="218"/>
                </p:tgtEl>
              </p:cMediaNode>
            </p:audio>
          </p:childTnLst>
        </p:cTn>
      </p:par>
    </p:tnLst>
    <p:bldLst>
      <p:bldP build="p" bldLvl="1" animBg="1" rev="0" advAuto="0" spid="21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 5"/>
          <p:cNvSpPr txBox="1"/>
          <p:nvPr>
            <p:ph type="body" idx="1"/>
          </p:nvPr>
        </p:nvSpPr>
        <p:spPr>
          <a:xfrm>
            <a:off x="673100" y="1612900"/>
            <a:ext cx="7772400" cy="4114800"/>
          </a:xfrm>
          <a:prstGeom prst="rect">
            <a:avLst/>
          </a:prstGeom>
        </p:spPr>
        <p:txBody>
          <a:bodyPr/>
          <a:lstStyle>
            <a:lvl1pPr algn="ctr">
              <a:buSzTx/>
              <a:buNone/>
            </a:lvl1pPr>
          </a:lstStyle>
          <a:p>
            <a:pPr/>
            <a:r>
              <a:t>Root</a:t>
            </a:r>
          </a:p>
        </p:txBody>
      </p:sp>
      <p:sp>
        <p:nvSpPr>
          <p:cNvPr id="221" name="Rectangle 6"/>
          <p:cNvSpPr txBox="1"/>
          <p:nvPr/>
        </p:nvSpPr>
        <p:spPr>
          <a:xfrm>
            <a:off x="715858" y="514208"/>
            <a:ext cx="7280484" cy="609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defRPr sz="3600" u="sng"/>
            </a:pPr>
            <a:r>
              <a:t>B+Tree Example</a:t>
            </a:r>
            <a:r>
              <a:rPr u="none"/>
              <a:t>				n=3</a:t>
            </a:r>
          </a:p>
        </p:txBody>
      </p:sp>
      <p:grpSp>
        <p:nvGrpSpPr>
          <p:cNvPr id="224" name="Rectangle 7"/>
          <p:cNvGrpSpPr/>
          <p:nvPr/>
        </p:nvGrpSpPr>
        <p:grpSpPr>
          <a:xfrm>
            <a:off x="3911600" y="2263819"/>
            <a:ext cx="1211264" cy="612687"/>
            <a:chOff x="0" y="-4688"/>
            <a:chExt cx="1211262" cy="612685"/>
          </a:xfrm>
        </p:grpSpPr>
        <p:sp>
          <p:nvSpPr>
            <p:cNvPr id="222" name="Rectangle"/>
            <p:cNvSpPr/>
            <p:nvPr/>
          </p:nvSpPr>
          <p:spPr>
            <a:xfrm rot="16200000">
              <a:off x="324643" y="-303977"/>
              <a:ext cx="561976" cy="1211264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23" name="100"/>
            <p:cNvSpPr txBox="1"/>
            <p:nvPr/>
          </p:nvSpPr>
          <p:spPr>
            <a:xfrm rot="16200000">
              <a:off x="299288" y="83120"/>
              <a:ext cx="612687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100</a:t>
              </a:r>
            </a:p>
          </p:txBody>
        </p:sp>
      </p:grpSp>
      <p:grpSp>
        <p:nvGrpSpPr>
          <p:cNvPr id="227" name="Rectangle 8"/>
          <p:cNvGrpSpPr/>
          <p:nvPr/>
        </p:nvGrpSpPr>
        <p:grpSpPr>
          <a:xfrm>
            <a:off x="6127749" y="3109064"/>
            <a:ext cx="1427164" cy="725597"/>
            <a:chOff x="0" y="2356"/>
            <a:chExt cx="1427162" cy="725596"/>
          </a:xfrm>
        </p:grpSpPr>
        <p:sp>
          <p:nvSpPr>
            <p:cNvPr id="225" name="Rectangle"/>
            <p:cNvSpPr/>
            <p:nvPr/>
          </p:nvSpPr>
          <p:spPr>
            <a:xfrm rot="16200000">
              <a:off x="432593" y="-348427"/>
              <a:ext cx="561976" cy="1427164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26" name="120…"/>
            <p:cNvSpPr txBox="1"/>
            <p:nvPr/>
          </p:nvSpPr>
          <p:spPr>
            <a:xfrm rot="16200000">
              <a:off x="350783" y="-208980"/>
              <a:ext cx="725597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120</a:t>
              </a:r>
              <a:endParaRPr sz="3200"/>
            </a:p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180</a:t>
              </a:r>
            </a:p>
          </p:txBody>
        </p:sp>
      </p:grpSp>
      <p:grpSp>
        <p:nvGrpSpPr>
          <p:cNvPr id="230" name="Rectangle 9"/>
          <p:cNvGrpSpPr/>
          <p:nvPr/>
        </p:nvGrpSpPr>
        <p:grpSpPr>
          <a:xfrm>
            <a:off x="1824037" y="3201988"/>
            <a:ext cx="1325563" cy="561976"/>
            <a:chOff x="0" y="0"/>
            <a:chExt cx="1325562" cy="561975"/>
          </a:xfrm>
        </p:grpSpPr>
        <p:sp>
          <p:nvSpPr>
            <p:cNvPr id="228" name="Rectangle"/>
            <p:cNvSpPr/>
            <p:nvPr/>
          </p:nvSpPr>
          <p:spPr>
            <a:xfrm rot="16200000">
              <a:off x="381793" y="-381794"/>
              <a:ext cx="561976" cy="1325563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29" name="30"/>
            <p:cNvSpPr txBox="1"/>
            <p:nvPr/>
          </p:nvSpPr>
          <p:spPr>
            <a:xfrm rot="16200000">
              <a:off x="441195" y="62453"/>
              <a:ext cx="443172" cy="4370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30</a:t>
              </a:r>
            </a:p>
          </p:txBody>
        </p:sp>
      </p:grpSp>
      <p:sp>
        <p:nvSpPr>
          <p:cNvPr id="231" name="Line 10"/>
          <p:cNvSpPr/>
          <p:nvPr/>
        </p:nvSpPr>
        <p:spPr>
          <a:xfrm flipH="1">
            <a:off x="3278187" y="2576513"/>
            <a:ext cx="865188" cy="54768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Line 11"/>
          <p:cNvSpPr/>
          <p:nvPr/>
        </p:nvSpPr>
        <p:spPr>
          <a:xfrm>
            <a:off x="4849812" y="2517774"/>
            <a:ext cx="1184276" cy="665164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35" name="Rectangle 18"/>
          <p:cNvGrpSpPr/>
          <p:nvPr/>
        </p:nvGrpSpPr>
        <p:grpSpPr>
          <a:xfrm>
            <a:off x="417512" y="4422775"/>
            <a:ext cx="1223963" cy="561976"/>
            <a:chOff x="0" y="0"/>
            <a:chExt cx="1223962" cy="561975"/>
          </a:xfrm>
        </p:grpSpPr>
        <p:sp>
          <p:nvSpPr>
            <p:cNvPr id="233" name="Rectangle"/>
            <p:cNvSpPr/>
            <p:nvPr/>
          </p:nvSpPr>
          <p:spPr>
            <a:xfrm rot="16200000">
              <a:off x="330993" y="-330994"/>
              <a:ext cx="561976" cy="1223963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34" name="3…"/>
            <p:cNvSpPr txBox="1"/>
            <p:nvPr/>
          </p:nvSpPr>
          <p:spPr>
            <a:xfrm rot="16200000">
              <a:off x="401706" y="-293147"/>
              <a:ext cx="420550" cy="1148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</a:t>
              </a:r>
              <a:endParaRPr sz="3200"/>
            </a:p>
            <a:p>
              <a:pPr algn="ctr">
                <a:defRPr sz="2400"/>
              </a:pPr>
              <a:r>
                <a:t>5</a:t>
              </a:r>
              <a:endParaRPr sz="3200"/>
            </a:p>
            <a:p>
              <a:pPr algn="ctr">
                <a:defRPr sz="2400"/>
              </a:pPr>
              <a:r>
                <a:t>11</a:t>
              </a:r>
            </a:p>
          </p:txBody>
        </p:sp>
      </p:grpSp>
      <p:grpSp>
        <p:nvGrpSpPr>
          <p:cNvPr id="238" name="Rectangle 19"/>
          <p:cNvGrpSpPr/>
          <p:nvPr/>
        </p:nvGrpSpPr>
        <p:grpSpPr>
          <a:xfrm>
            <a:off x="1984374" y="4443413"/>
            <a:ext cx="1008064" cy="561976"/>
            <a:chOff x="0" y="972"/>
            <a:chExt cx="1008062" cy="561975"/>
          </a:xfrm>
        </p:grpSpPr>
        <p:sp>
          <p:nvSpPr>
            <p:cNvPr id="236" name="Rectangle"/>
            <p:cNvSpPr/>
            <p:nvPr/>
          </p:nvSpPr>
          <p:spPr>
            <a:xfrm rot="16200000">
              <a:off x="223043" y="-222072"/>
              <a:ext cx="561976" cy="1008064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37" name="30…"/>
            <p:cNvSpPr txBox="1"/>
            <p:nvPr/>
          </p:nvSpPr>
          <p:spPr>
            <a:xfrm rot="16200000">
              <a:off x="225990" y="-114375"/>
              <a:ext cx="556083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35</a:t>
              </a:r>
            </a:p>
          </p:txBody>
        </p:sp>
      </p:grpSp>
      <p:grpSp>
        <p:nvGrpSpPr>
          <p:cNvPr id="241" name="Rectangle 20"/>
          <p:cNvGrpSpPr/>
          <p:nvPr/>
        </p:nvGrpSpPr>
        <p:grpSpPr>
          <a:xfrm>
            <a:off x="3163634" y="4358427"/>
            <a:ext cx="1148269" cy="725598"/>
            <a:chOff x="24035" y="2356"/>
            <a:chExt cx="1148268" cy="725596"/>
          </a:xfrm>
        </p:grpSpPr>
        <p:sp>
          <p:nvSpPr>
            <p:cNvPr id="239" name="Rectangle"/>
            <p:cNvSpPr/>
            <p:nvPr/>
          </p:nvSpPr>
          <p:spPr>
            <a:xfrm rot="16200000">
              <a:off x="317182" y="-181740"/>
              <a:ext cx="561976" cy="1093789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40" name="100…"/>
            <p:cNvSpPr txBox="1"/>
            <p:nvPr/>
          </p:nvSpPr>
          <p:spPr>
            <a:xfrm rot="16200000">
              <a:off x="235371" y="-208980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100</a:t>
              </a:r>
              <a:endParaRPr sz="3200"/>
            </a:p>
            <a:p>
              <a:pPr algn="ctr">
                <a:defRPr sz="2400"/>
              </a:pPr>
              <a:r>
                <a:t>101</a:t>
              </a:r>
              <a:endParaRPr sz="3200"/>
            </a:p>
            <a:p>
              <a:pPr algn="ctr">
                <a:defRPr sz="2400"/>
              </a:pPr>
              <a:r>
                <a:t>110</a:t>
              </a:r>
            </a:p>
          </p:txBody>
        </p:sp>
      </p:grpSp>
      <p:grpSp>
        <p:nvGrpSpPr>
          <p:cNvPr id="244" name="Rectangle 21"/>
          <p:cNvGrpSpPr/>
          <p:nvPr/>
        </p:nvGrpSpPr>
        <p:grpSpPr>
          <a:xfrm>
            <a:off x="4614862" y="4353664"/>
            <a:ext cx="1209676" cy="725597"/>
            <a:chOff x="0" y="2356"/>
            <a:chExt cx="1209675" cy="725596"/>
          </a:xfrm>
        </p:grpSpPr>
        <p:sp>
          <p:nvSpPr>
            <p:cNvPr id="242" name="Rectangle"/>
            <p:cNvSpPr/>
            <p:nvPr/>
          </p:nvSpPr>
          <p:spPr>
            <a:xfrm rot="16200000">
              <a:off x="323850" y="-239683"/>
              <a:ext cx="561975" cy="1209676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43" name="120…"/>
            <p:cNvSpPr txBox="1"/>
            <p:nvPr/>
          </p:nvSpPr>
          <p:spPr>
            <a:xfrm rot="16200000">
              <a:off x="242039" y="-31180"/>
              <a:ext cx="725597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120</a:t>
              </a:r>
              <a:endParaRPr sz="3200"/>
            </a:p>
            <a:p>
              <a:pPr algn="ctr">
                <a:defRPr sz="2400"/>
              </a:pPr>
              <a:r>
                <a:t>130</a:t>
              </a:r>
            </a:p>
          </p:txBody>
        </p:sp>
      </p:grpSp>
      <p:grpSp>
        <p:nvGrpSpPr>
          <p:cNvPr id="247" name="Rectangle 22"/>
          <p:cNvGrpSpPr/>
          <p:nvPr/>
        </p:nvGrpSpPr>
        <p:grpSpPr>
          <a:xfrm>
            <a:off x="6037009" y="4360014"/>
            <a:ext cx="1148269" cy="725598"/>
            <a:chOff x="24035" y="2356"/>
            <a:chExt cx="1148268" cy="725596"/>
          </a:xfrm>
        </p:grpSpPr>
        <p:sp>
          <p:nvSpPr>
            <p:cNvPr id="245" name="Rectangle"/>
            <p:cNvSpPr/>
            <p:nvPr/>
          </p:nvSpPr>
          <p:spPr>
            <a:xfrm rot="16200000">
              <a:off x="317182" y="-153165"/>
              <a:ext cx="561976" cy="1036639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46" name="150…"/>
            <p:cNvSpPr txBox="1"/>
            <p:nvPr/>
          </p:nvSpPr>
          <p:spPr>
            <a:xfrm rot="16200000">
              <a:off x="235371" y="-208980"/>
              <a:ext cx="725598" cy="11482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150</a:t>
              </a:r>
              <a:endParaRPr sz="3200"/>
            </a:p>
            <a:p>
              <a:pPr algn="ctr">
                <a:defRPr sz="2400"/>
              </a:pPr>
              <a:r>
                <a:t>156</a:t>
              </a:r>
              <a:endParaRPr sz="3200"/>
            </a:p>
            <a:p>
              <a:pPr algn="ctr">
                <a:defRPr sz="2400"/>
              </a:pPr>
              <a:r>
                <a:t>179</a:t>
              </a:r>
            </a:p>
          </p:txBody>
        </p:sp>
      </p:grpSp>
      <p:grpSp>
        <p:nvGrpSpPr>
          <p:cNvPr id="250" name="Rectangle 23"/>
          <p:cNvGrpSpPr/>
          <p:nvPr/>
        </p:nvGrpSpPr>
        <p:grpSpPr>
          <a:xfrm>
            <a:off x="7327899" y="4352077"/>
            <a:ext cx="1181101" cy="725598"/>
            <a:chOff x="0" y="2356"/>
            <a:chExt cx="1181100" cy="725596"/>
          </a:xfrm>
        </p:grpSpPr>
        <p:sp>
          <p:nvSpPr>
            <p:cNvPr id="248" name="Rectangle"/>
            <p:cNvSpPr/>
            <p:nvPr/>
          </p:nvSpPr>
          <p:spPr>
            <a:xfrm rot="16200000">
              <a:off x="309562" y="-225396"/>
              <a:ext cx="561976" cy="1181101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49" name="180…"/>
            <p:cNvSpPr txBox="1"/>
            <p:nvPr/>
          </p:nvSpPr>
          <p:spPr>
            <a:xfrm rot="16200000">
              <a:off x="227751" y="-31180"/>
              <a:ext cx="725598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180</a:t>
              </a:r>
              <a:endParaRPr sz="3200"/>
            </a:p>
            <a:p>
              <a:pPr algn="ctr">
                <a:defRPr sz="2400"/>
              </a:pPr>
              <a:r>
                <a:t>200</a:t>
              </a:r>
            </a:p>
          </p:txBody>
        </p:sp>
      </p:grpSp>
      <p:sp>
        <p:nvSpPr>
          <p:cNvPr id="251" name="Line 24"/>
          <p:cNvSpPr/>
          <p:nvPr/>
        </p:nvSpPr>
        <p:spPr>
          <a:xfrm flipH="1">
            <a:off x="1387474" y="3543299"/>
            <a:ext cx="779465" cy="808039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2" name="Line 25"/>
          <p:cNvSpPr/>
          <p:nvPr/>
        </p:nvSpPr>
        <p:spPr>
          <a:xfrm flipH="1">
            <a:off x="2454275" y="3529012"/>
            <a:ext cx="274639" cy="879476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3" name="Line 26"/>
          <p:cNvSpPr/>
          <p:nvPr/>
        </p:nvSpPr>
        <p:spPr>
          <a:xfrm flipH="1">
            <a:off x="4229099" y="3384549"/>
            <a:ext cx="2035176" cy="952502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4" name="Line 27"/>
          <p:cNvSpPr/>
          <p:nvPr/>
        </p:nvSpPr>
        <p:spPr>
          <a:xfrm flipH="1">
            <a:off x="5484812" y="3441700"/>
            <a:ext cx="1169988" cy="881064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5" name="Line 28"/>
          <p:cNvSpPr/>
          <p:nvPr/>
        </p:nvSpPr>
        <p:spPr>
          <a:xfrm flipH="1">
            <a:off x="6783388" y="3484562"/>
            <a:ext cx="260351" cy="86995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Line 29"/>
          <p:cNvSpPr/>
          <p:nvPr/>
        </p:nvSpPr>
        <p:spPr>
          <a:xfrm>
            <a:off x="7375524" y="3455987"/>
            <a:ext cx="274639" cy="923926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7" name="Line 30"/>
          <p:cNvSpPr/>
          <p:nvPr/>
        </p:nvSpPr>
        <p:spPr>
          <a:xfrm flipH="1">
            <a:off x="622299" y="4870450"/>
            <a:ext cx="1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8" name="Line 31"/>
          <p:cNvSpPr/>
          <p:nvPr/>
        </p:nvSpPr>
        <p:spPr>
          <a:xfrm>
            <a:off x="1035050" y="4878387"/>
            <a:ext cx="0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59" name="Line 32"/>
          <p:cNvSpPr/>
          <p:nvPr/>
        </p:nvSpPr>
        <p:spPr>
          <a:xfrm>
            <a:off x="1395412" y="4906962"/>
            <a:ext cx="1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0" name="Line 33"/>
          <p:cNvSpPr/>
          <p:nvPr/>
        </p:nvSpPr>
        <p:spPr>
          <a:xfrm>
            <a:off x="2260600" y="4935537"/>
            <a:ext cx="0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1" name="Line 34"/>
          <p:cNvSpPr/>
          <p:nvPr/>
        </p:nvSpPr>
        <p:spPr>
          <a:xfrm>
            <a:off x="3386137" y="4965700"/>
            <a:ext cx="1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2" name="Line 35"/>
          <p:cNvSpPr/>
          <p:nvPr/>
        </p:nvSpPr>
        <p:spPr>
          <a:xfrm>
            <a:off x="2687638" y="4929187"/>
            <a:ext cx="1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3" name="Line 36"/>
          <p:cNvSpPr/>
          <p:nvPr/>
        </p:nvSpPr>
        <p:spPr>
          <a:xfrm>
            <a:off x="3740150" y="4973637"/>
            <a:ext cx="0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4" name="Line 37"/>
          <p:cNvSpPr/>
          <p:nvPr/>
        </p:nvSpPr>
        <p:spPr>
          <a:xfrm>
            <a:off x="4065587" y="4967287"/>
            <a:ext cx="1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5" name="Line 38"/>
          <p:cNvSpPr/>
          <p:nvPr/>
        </p:nvSpPr>
        <p:spPr>
          <a:xfrm>
            <a:off x="5003800" y="4967287"/>
            <a:ext cx="0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6" name="Line 39"/>
          <p:cNvSpPr/>
          <p:nvPr/>
        </p:nvSpPr>
        <p:spPr>
          <a:xfrm>
            <a:off x="5387975" y="4975225"/>
            <a:ext cx="0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7" name="Line 40"/>
          <p:cNvSpPr/>
          <p:nvPr/>
        </p:nvSpPr>
        <p:spPr>
          <a:xfrm>
            <a:off x="6232525" y="5011737"/>
            <a:ext cx="0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8" name="Line 41"/>
          <p:cNvSpPr/>
          <p:nvPr/>
        </p:nvSpPr>
        <p:spPr>
          <a:xfrm>
            <a:off x="6615113" y="5019675"/>
            <a:ext cx="1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69" name="Line 42"/>
          <p:cNvSpPr/>
          <p:nvPr/>
        </p:nvSpPr>
        <p:spPr>
          <a:xfrm>
            <a:off x="6985000" y="5029200"/>
            <a:ext cx="0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70" name="Line 43"/>
          <p:cNvSpPr/>
          <p:nvPr/>
        </p:nvSpPr>
        <p:spPr>
          <a:xfrm>
            <a:off x="7729538" y="4949825"/>
            <a:ext cx="1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71" name="Line 44"/>
          <p:cNvSpPr/>
          <p:nvPr/>
        </p:nvSpPr>
        <p:spPr>
          <a:xfrm>
            <a:off x="8069263" y="4943475"/>
            <a:ext cx="1" cy="490538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72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66666" fill="hold"/>
                                        <p:tgtEl>
                                          <p:spTgt spid="2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7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u="sng"/>
            </a:lvl1pPr>
          </a:lstStyle>
          <a:p>
            <a:pPr/>
            <a:r>
              <a:t>Sample non-leaf</a:t>
            </a:r>
          </a:p>
        </p:txBody>
      </p:sp>
      <p:sp>
        <p:nvSpPr>
          <p:cNvPr id="275" name="Rectangle 3"/>
          <p:cNvSpPr txBox="1"/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spcBef>
                <a:spcPts val="500"/>
              </a:spcBef>
              <a:buSzTx/>
              <a:buNone/>
              <a:defRPr sz="2400"/>
            </a:pPr>
            <a:r>
              <a:t>to keys		to keys			to keys  	to keys</a:t>
            </a:r>
          </a:p>
          <a:p>
            <a:pPr>
              <a:buSzTx/>
              <a:buNone/>
              <a:defRPr sz="2400"/>
            </a:pPr>
            <a:r>
              <a:t>&lt; 57		57</a:t>
            </a:r>
            <a:r>
              <a:rPr sz="2800"/>
              <a:t>≤</a:t>
            </a:r>
            <a:r>
              <a:t> k&lt;81		81</a:t>
            </a:r>
            <a:r>
              <a:rPr sz="3200"/>
              <a:t>≤</a:t>
            </a:r>
            <a:r>
              <a:t>k&lt;95	 </a:t>
            </a:r>
            <a:r>
              <a:rPr sz="3200"/>
              <a:t>≥</a:t>
            </a:r>
            <a:r>
              <a:t>95</a:t>
            </a:r>
          </a:p>
        </p:txBody>
      </p:sp>
      <p:grpSp>
        <p:nvGrpSpPr>
          <p:cNvPr id="278" name="Rectangle 5"/>
          <p:cNvGrpSpPr/>
          <p:nvPr/>
        </p:nvGrpSpPr>
        <p:grpSpPr>
          <a:xfrm>
            <a:off x="3211513" y="2185987"/>
            <a:ext cx="2238376" cy="1443038"/>
            <a:chOff x="0" y="0"/>
            <a:chExt cx="2238375" cy="1443037"/>
          </a:xfrm>
        </p:grpSpPr>
        <p:sp>
          <p:nvSpPr>
            <p:cNvPr id="276" name="Rectangle"/>
            <p:cNvSpPr/>
            <p:nvPr/>
          </p:nvSpPr>
          <p:spPr>
            <a:xfrm rot="16200000">
              <a:off x="397668" y="-397669"/>
              <a:ext cx="1443039" cy="2238376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77" name="57…"/>
            <p:cNvSpPr txBox="1"/>
            <p:nvPr/>
          </p:nvSpPr>
          <p:spPr>
            <a:xfrm rot="16200000">
              <a:off x="841146" y="-208216"/>
              <a:ext cx="556083" cy="1859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57</a:t>
              </a:r>
              <a:endParaRPr sz="3200"/>
            </a:p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81</a:t>
              </a:r>
              <a:endParaRPr sz="3200"/>
            </a:p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95</a:t>
              </a:r>
            </a:p>
          </p:txBody>
        </p:sp>
      </p:grpSp>
      <p:sp>
        <p:nvSpPr>
          <p:cNvPr id="279" name="Line 6"/>
          <p:cNvSpPr/>
          <p:nvPr/>
        </p:nvSpPr>
        <p:spPr>
          <a:xfrm flipH="1">
            <a:off x="4862512" y="1595437"/>
            <a:ext cx="314326" cy="525463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0" name="Line 7"/>
          <p:cNvSpPr/>
          <p:nvPr/>
        </p:nvSpPr>
        <p:spPr>
          <a:xfrm flipH="1">
            <a:off x="1831974" y="2900363"/>
            <a:ext cx="1544639" cy="1414463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1" name="Line 8"/>
          <p:cNvSpPr/>
          <p:nvPr/>
        </p:nvSpPr>
        <p:spPr>
          <a:xfrm flipH="1">
            <a:off x="3246438" y="2930525"/>
            <a:ext cx="606426" cy="132715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2" name="Line 9"/>
          <p:cNvSpPr/>
          <p:nvPr/>
        </p:nvSpPr>
        <p:spPr>
          <a:xfrm>
            <a:off x="4618037" y="2900363"/>
            <a:ext cx="1038226" cy="14732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83" name="Line 10"/>
          <p:cNvSpPr/>
          <p:nvPr/>
        </p:nvSpPr>
        <p:spPr>
          <a:xfrm>
            <a:off x="5310187" y="2900363"/>
            <a:ext cx="2179638" cy="1357313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84" name="Audio 5" descr="Audio 5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69333" fill="hold"/>
                                        <p:tgtEl>
                                          <p:spTgt spid="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8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 2"/>
          <p:cNvSpPr txBox="1"/>
          <p:nvPr>
            <p:ph type="title"/>
          </p:nvPr>
        </p:nvSpPr>
        <p:spPr>
          <a:xfrm>
            <a:off x="609600" y="4445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sz="3600" u="sng"/>
            </a:lvl1pPr>
          </a:lstStyle>
          <a:p>
            <a:pPr/>
            <a:r>
              <a:t>Sample leaf node:</a:t>
            </a:r>
          </a:p>
        </p:txBody>
      </p:sp>
      <p:sp>
        <p:nvSpPr>
          <p:cNvPr id="287" name="Rectangle 3"/>
          <p:cNvSpPr txBox="1"/>
          <p:nvPr>
            <p:ph type="body" idx="1"/>
          </p:nvPr>
        </p:nvSpPr>
        <p:spPr>
          <a:xfrm>
            <a:off x="711200" y="1663700"/>
            <a:ext cx="7772400" cy="411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SzTx/>
              <a:buNone/>
              <a:defRPr sz="2400"/>
            </a:pPr>
            <a:r>
              <a:t>					From non-leaf node</a:t>
            </a:r>
          </a:p>
          <a:p>
            <a:pPr>
              <a:buSzTx/>
              <a:buNone/>
              <a:defRPr sz="2400"/>
            </a:pPr>
          </a:p>
          <a:p>
            <a:pPr>
              <a:spcBef>
                <a:spcPts val="500"/>
              </a:spcBef>
              <a:buSzTx/>
              <a:buNone/>
              <a:defRPr sz="2400"/>
            </a:pPr>
            <a:r>
              <a:t>							to next leaf</a:t>
            </a:r>
          </a:p>
          <a:p>
            <a:pPr>
              <a:spcBef>
                <a:spcPts val="500"/>
              </a:spcBef>
              <a:buSzTx/>
              <a:buNone/>
              <a:defRPr sz="2400"/>
            </a:pPr>
            <a:r>
              <a:t>							in sequence</a:t>
            </a:r>
          </a:p>
        </p:txBody>
      </p:sp>
      <p:grpSp>
        <p:nvGrpSpPr>
          <p:cNvPr id="290" name="Rectangle 5"/>
          <p:cNvGrpSpPr/>
          <p:nvPr/>
        </p:nvGrpSpPr>
        <p:grpSpPr>
          <a:xfrm>
            <a:off x="3395663" y="2589212"/>
            <a:ext cx="2238376" cy="1227138"/>
            <a:chOff x="0" y="0"/>
            <a:chExt cx="2238375" cy="1227137"/>
          </a:xfrm>
        </p:grpSpPr>
        <p:sp>
          <p:nvSpPr>
            <p:cNvPr id="288" name="Rectangle"/>
            <p:cNvSpPr/>
            <p:nvPr/>
          </p:nvSpPr>
          <p:spPr>
            <a:xfrm rot="16200000">
              <a:off x="505618" y="-505619"/>
              <a:ext cx="1227139" cy="2238376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289" name="57…"/>
            <p:cNvSpPr txBox="1"/>
            <p:nvPr/>
          </p:nvSpPr>
          <p:spPr>
            <a:xfrm rot="16200000">
              <a:off x="841146" y="-316166"/>
              <a:ext cx="556083" cy="18594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57</a:t>
              </a:r>
              <a:endParaRPr sz="3200"/>
            </a:p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81</a:t>
              </a:r>
              <a:endParaRPr sz="3200"/>
            </a:p>
            <a:p>
              <a:pPr algn="ctr">
                <a:defRPr sz="2400"/>
              </a:pPr>
            </a:p>
            <a:p>
              <a:pPr algn="ctr">
                <a:defRPr sz="2400"/>
              </a:pPr>
              <a:r>
                <a:t>95</a:t>
              </a:r>
            </a:p>
          </p:txBody>
        </p:sp>
      </p:grpSp>
      <p:sp>
        <p:nvSpPr>
          <p:cNvPr id="291" name="Line 6"/>
          <p:cNvSpPr/>
          <p:nvPr/>
        </p:nvSpPr>
        <p:spPr>
          <a:xfrm flipH="1">
            <a:off x="4470399" y="2106613"/>
            <a:ext cx="158751" cy="392113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2" name="Line 7"/>
          <p:cNvSpPr/>
          <p:nvPr/>
        </p:nvSpPr>
        <p:spPr>
          <a:xfrm flipV="1">
            <a:off x="5494337" y="2800349"/>
            <a:ext cx="592138" cy="14289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3" name="Text Box 8"/>
          <p:cNvSpPr txBox="1"/>
          <p:nvPr/>
        </p:nvSpPr>
        <p:spPr>
          <a:xfrm rot="16200000">
            <a:off x="3759902" y="3782623"/>
            <a:ext cx="1487672" cy="2307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/>
          <a:p>
            <a:pPr algn="ctr">
              <a:spcBef>
                <a:spcPts val="1200"/>
              </a:spcBef>
              <a:defRPr sz="2000"/>
            </a:pPr>
            <a:r>
              <a:t>To record </a:t>
            </a:r>
            <a:endParaRPr sz="3200"/>
          </a:p>
          <a:p>
            <a:pPr algn="ctr">
              <a:lnSpc>
                <a:spcPct val="20000"/>
              </a:lnSpc>
              <a:spcBef>
                <a:spcPts val="1200"/>
              </a:spcBef>
              <a:defRPr sz="2000"/>
            </a:pPr>
            <a:r>
              <a:t>with key 57</a:t>
            </a:r>
            <a:endParaRPr sz="3200"/>
          </a:p>
          <a:p>
            <a:pPr algn="ctr">
              <a:lnSpc>
                <a:spcPct val="20000"/>
              </a:lnSpc>
              <a:spcBef>
                <a:spcPts val="1900"/>
              </a:spcBef>
              <a:defRPr sz="2000"/>
            </a:pPr>
          </a:p>
          <a:p>
            <a:pPr algn="ctr">
              <a:lnSpc>
                <a:spcPct val="20000"/>
              </a:lnSpc>
              <a:spcBef>
                <a:spcPts val="1200"/>
              </a:spcBef>
              <a:defRPr sz="2000"/>
            </a:pPr>
            <a:r>
              <a:t>To record </a:t>
            </a:r>
            <a:endParaRPr sz="3200"/>
          </a:p>
          <a:p>
            <a:pPr algn="ctr">
              <a:lnSpc>
                <a:spcPct val="20000"/>
              </a:lnSpc>
              <a:spcBef>
                <a:spcPts val="1200"/>
              </a:spcBef>
              <a:defRPr sz="2000"/>
            </a:pPr>
            <a:r>
              <a:t>with key 81</a:t>
            </a:r>
            <a:endParaRPr sz="3200"/>
          </a:p>
          <a:p>
            <a:pPr algn="ctr">
              <a:lnSpc>
                <a:spcPct val="20000"/>
              </a:lnSpc>
              <a:spcBef>
                <a:spcPts val="1900"/>
              </a:spcBef>
              <a:defRPr sz="2000"/>
            </a:pPr>
          </a:p>
          <a:p>
            <a:pPr algn="ctr">
              <a:lnSpc>
                <a:spcPct val="20000"/>
              </a:lnSpc>
              <a:spcBef>
                <a:spcPts val="1200"/>
              </a:spcBef>
              <a:defRPr sz="2000"/>
            </a:pPr>
            <a:r>
              <a:t>To record </a:t>
            </a:r>
            <a:endParaRPr sz="3200"/>
          </a:p>
          <a:p>
            <a:pPr algn="ctr">
              <a:lnSpc>
                <a:spcPct val="20000"/>
              </a:lnSpc>
              <a:spcBef>
                <a:spcPts val="1200"/>
              </a:spcBef>
              <a:defRPr sz="2000"/>
            </a:pPr>
            <a:r>
              <a:t>with key 85</a:t>
            </a:r>
          </a:p>
        </p:txBody>
      </p:sp>
      <p:sp>
        <p:nvSpPr>
          <p:cNvPr id="294" name="Line 9"/>
          <p:cNvSpPr/>
          <p:nvPr/>
        </p:nvSpPr>
        <p:spPr>
          <a:xfrm>
            <a:off x="3835400" y="3579812"/>
            <a:ext cx="0" cy="59055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5" name="Line 10"/>
          <p:cNvSpPr/>
          <p:nvPr/>
        </p:nvSpPr>
        <p:spPr>
          <a:xfrm>
            <a:off x="4549775" y="3530600"/>
            <a:ext cx="0" cy="59055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96" name="Line 11"/>
          <p:cNvSpPr/>
          <p:nvPr/>
        </p:nvSpPr>
        <p:spPr>
          <a:xfrm>
            <a:off x="5235575" y="3552825"/>
            <a:ext cx="0" cy="59055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97" name="Audio 1" descr="Audio 1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58666" fill="hold"/>
                                        <p:tgtEl>
                                          <p:spTgt spid="2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9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Rectang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600" u="sng"/>
            </a:pPr>
            <a:r>
              <a:t>In textbook’s notation	</a:t>
            </a:r>
            <a:r>
              <a:rPr u="none"/>
              <a:t>		n=3</a:t>
            </a:r>
          </a:p>
        </p:txBody>
      </p:sp>
      <p:sp>
        <p:nvSpPr>
          <p:cNvPr id="300" name="Rectangle 3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</a:p>
          <a:p>
            <a:pPr>
              <a:buSzTx/>
              <a:buNone/>
            </a:pPr>
            <a:r>
              <a:t>Leaf:</a:t>
            </a: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</a:p>
          <a:p>
            <a:pPr>
              <a:buSzTx/>
              <a:buNone/>
            </a:pPr>
            <a:r>
              <a:t>Non-leaf:</a:t>
            </a:r>
          </a:p>
        </p:txBody>
      </p:sp>
      <p:grpSp>
        <p:nvGrpSpPr>
          <p:cNvPr id="303" name="Rectangle 4"/>
          <p:cNvGrpSpPr/>
          <p:nvPr/>
        </p:nvGrpSpPr>
        <p:grpSpPr>
          <a:xfrm>
            <a:off x="1663700" y="2501899"/>
            <a:ext cx="1268414" cy="635001"/>
            <a:chOff x="0" y="0"/>
            <a:chExt cx="1268412" cy="635000"/>
          </a:xfrm>
        </p:grpSpPr>
        <p:sp>
          <p:nvSpPr>
            <p:cNvPr id="301" name="Rectangle"/>
            <p:cNvSpPr/>
            <p:nvPr/>
          </p:nvSpPr>
          <p:spPr>
            <a:xfrm rot="16200000">
              <a:off x="316706" y="-316707"/>
              <a:ext cx="635001" cy="1268414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02" name="30…"/>
            <p:cNvSpPr txBox="1"/>
            <p:nvPr/>
          </p:nvSpPr>
          <p:spPr>
            <a:xfrm rot="16200000">
              <a:off x="356165" y="-78835"/>
              <a:ext cx="556083" cy="792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/>
            <a:p>
              <a:pPr algn="ctr">
                <a:defRPr sz="2400"/>
              </a:pPr>
              <a:r>
                <a:t>30</a:t>
              </a:r>
              <a:endParaRPr sz="3200"/>
            </a:p>
            <a:p>
              <a:pPr algn="ctr">
                <a:defRPr sz="2400"/>
              </a:pPr>
              <a:r>
                <a:t>35</a:t>
              </a:r>
            </a:p>
          </p:txBody>
        </p:sp>
      </p:grpSp>
      <p:sp>
        <p:nvSpPr>
          <p:cNvPr id="304" name="Line 5"/>
          <p:cNvSpPr/>
          <p:nvPr/>
        </p:nvSpPr>
        <p:spPr>
          <a:xfrm>
            <a:off x="2857500" y="2670175"/>
            <a:ext cx="606426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05" name="Line 6"/>
          <p:cNvSpPr/>
          <p:nvPr/>
        </p:nvSpPr>
        <p:spPr>
          <a:xfrm>
            <a:off x="2092325" y="3028950"/>
            <a:ext cx="0" cy="390526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08" name="Rectangle 8"/>
          <p:cNvGrpSpPr/>
          <p:nvPr/>
        </p:nvGrpSpPr>
        <p:grpSpPr>
          <a:xfrm>
            <a:off x="1665288" y="4624387"/>
            <a:ext cx="1339851" cy="749301"/>
            <a:chOff x="0" y="0"/>
            <a:chExt cx="1339850" cy="749300"/>
          </a:xfrm>
        </p:grpSpPr>
        <p:sp>
          <p:nvSpPr>
            <p:cNvPr id="306" name="Rectangle"/>
            <p:cNvSpPr/>
            <p:nvPr/>
          </p:nvSpPr>
          <p:spPr>
            <a:xfrm rot="16200000">
              <a:off x="295275" y="-295275"/>
              <a:ext cx="749300" cy="133985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07" name="30"/>
            <p:cNvSpPr txBox="1"/>
            <p:nvPr/>
          </p:nvSpPr>
          <p:spPr>
            <a:xfrm rot="16200000">
              <a:off x="448339" y="156115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30</a:t>
              </a:r>
            </a:p>
          </p:txBody>
        </p:sp>
      </p:grpSp>
      <p:sp>
        <p:nvSpPr>
          <p:cNvPr id="309" name="Line 9"/>
          <p:cNvSpPr/>
          <p:nvPr/>
        </p:nvSpPr>
        <p:spPr>
          <a:xfrm>
            <a:off x="1990725" y="5208587"/>
            <a:ext cx="0" cy="606426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10" name="Line 10"/>
          <p:cNvSpPr/>
          <p:nvPr/>
        </p:nvSpPr>
        <p:spPr>
          <a:xfrm>
            <a:off x="2749550" y="5218112"/>
            <a:ext cx="0" cy="606426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11" name="Line 19"/>
          <p:cNvSpPr/>
          <p:nvPr/>
        </p:nvSpPr>
        <p:spPr>
          <a:xfrm>
            <a:off x="2474913" y="3051175"/>
            <a:ext cx="1" cy="390526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14" name="Rectangle 20"/>
          <p:cNvGrpSpPr/>
          <p:nvPr/>
        </p:nvGrpSpPr>
        <p:grpSpPr>
          <a:xfrm>
            <a:off x="5486399" y="2468563"/>
            <a:ext cx="617540" cy="519113"/>
            <a:chOff x="0" y="0"/>
            <a:chExt cx="617538" cy="519112"/>
          </a:xfrm>
        </p:grpSpPr>
        <p:sp>
          <p:nvSpPr>
            <p:cNvPr id="312" name="Rectangle"/>
            <p:cNvSpPr/>
            <p:nvPr/>
          </p:nvSpPr>
          <p:spPr>
            <a:xfrm>
              <a:off x="-1" y="-1"/>
              <a:ext cx="617540" cy="519114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13" name="30"/>
            <p:cNvSpPr txBox="1"/>
            <p:nvPr/>
          </p:nvSpPr>
          <p:spPr>
            <a:xfrm>
              <a:off x="87183" y="41021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30</a:t>
              </a:r>
            </a:p>
          </p:txBody>
        </p:sp>
      </p:grpSp>
      <p:grpSp>
        <p:nvGrpSpPr>
          <p:cNvPr id="317" name="Rectangle 21"/>
          <p:cNvGrpSpPr/>
          <p:nvPr/>
        </p:nvGrpSpPr>
        <p:grpSpPr>
          <a:xfrm>
            <a:off x="6083299" y="2474913"/>
            <a:ext cx="592140" cy="519113"/>
            <a:chOff x="0" y="0"/>
            <a:chExt cx="592138" cy="519112"/>
          </a:xfrm>
        </p:grpSpPr>
        <p:sp>
          <p:nvSpPr>
            <p:cNvPr id="315" name="Rectangle"/>
            <p:cNvSpPr/>
            <p:nvPr/>
          </p:nvSpPr>
          <p:spPr>
            <a:xfrm>
              <a:off x="-1" y="-1"/>
              <a:ext cx="592140" cy="519114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16" name="35"/>
            <p:cNvSpPr txBox="1"/>
            <p:nvPr/>
          </p:nvSpPr>
          <p:spPr>
            <a:xfrm>
              <a:off x="74483" y="41021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35</a:t>
              </a:r>
            </a:p>
          </p:txBody>
        </p:sp>
      </p:grpSp>
      <p:sp>
        <p:nvSpPr>
          <p:cNvPr id="318" name="Rectangle 22"/>
          <p:cNvSpPr/>
          <p:nvPr/>
        </p:nvSpPr>
        <p:spPr>
          <a:xfrm>
            <a:off x="6683375" y="2470150"/>
            <a:ext cx="631825" cy="519113"/>
          </a:xfrm>
          <a:prstGeom prst="rect">
            <a:avLst/>
          </a:prstGeom>
          <a:solidFill>
            <a:srgbClr val="F3F3E7"/>
          </a:solidFill>
          <a:ln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>
              <a:defRPr sz="3600"/>
            </a:pPr>
          </a:p>
        </p:txBody>
      </p:sp>
      <p:grpSp>
        <p:nvGrpSpPr>
          <p:cNvPr id="323" name="Group 33"/>
          <p:cNvGrpSpPr/>
          <p:nvPr/>
        </p:nvGrpSpPr>
        <p:grpSpPr>
          <a:xfrm>
            <a:off x="5486400" y="2971800"/>
            <a:ext cx="1828800" cy="533400"/>
            <a:chOff x="0" y="0"/>
            <a:chExt cx="1828800" cy="533400"/>
          </a:xfrm>
        </p:grpSpPr>
        <p:sp>
          <p:nvSpPr>
            <p:cNvPr id="319" name="Rectangle 29"/>
            <p:cNvSpPr/>
            <p:nvPr/>
          </p:nvSpPr>
          <p:spPr>
            <a:xfrm>
              <a:off x="0" y="0"/>
              <a:ext cx="4572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20" name="Rectangle 30"/>
            <p:cNvSpPr/>
            <p:nvPr/>
          </p:nvSpPr>
          <p:spPr>
            <a:xfrm>
              <a:off x="457200" y="0"/>
              <a:ext cx="4572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21" name="Rectangle 31"/>
            <p:cNvSpPr/>
            <p:nvPr/>
          </p:nvSpPr>
          <p:spPr>
            <a:xfrm>
              <a:off x="914400" y="0"/>
              <a:ext cx="4572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22" name="Rectangle 32"/>
            <p:cNvSpPr/>
            <p:nvPr/>
          </p:nvSpPr>
          <p:spPr>
            <a:xfrm>
              <a:off x="1371600" y="0"/>
              <a:ext cx="4572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sp>
        <p:nvSpPr>
          <p:cNvPr id="324" name="Line 34"/>
          <p:cNvSpPr/>
          <p:nvPr/>
        </p:nvSpPr>
        <p:spPr>
          <a:xfrm>
            <a:off x="5791200" y="3276600"/>
            <a:ext cx="0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25" name="Line 35"/>
          <p:cNvSpPr/>
          <p:nvPr/>
        </p:nvSpPr>
        <p:spPr>
          <a:xfrm>
            <a:off x="6172200" y="3276600"/>
            <a:ext cx="0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28" name="Rectangle 36"/>
          <p:cNvGrpSpPr/>
          <p:nvPr/>
        </p:nvGrpSpPr>
        <p:grpSpPr>
          <a:xfrm>
            <a:off x="5410199" y="4373562"/>
            <a:ext cx="617540" cy="519113"/>
            <a:chOff x="0" y="0"/>
            <a:chExt cx="617538" cy="519112"/>
          </a:xfrm>
        </p:grpSpPr>
        <p:sp>
          <p:nvSpPr>
            <p:cNvPr id="326" name="Rectangle"/>
            <p:cNvSpPr/>
            <p:nvPr/>
          </p:nvSpPr>
          <p:spPr>
            <a:xfrm>
              <a:off x="-1" y="-1"/>
              <a:ext cx="617540" cy="519114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/>
              </a:pPr>
            </a:p>
          </p:txBody>
        </p:sp>
        <p:sp>
          <p:nvSpPr>
            <p:cNvPr id="327" name="30"/>
            <p:cNvSpPr txBox="1"/>
            <p:nvPr/>
          </p:nvSpPr>
          <p:spPr>
            <a:xfrm>
              <a:off x="87183" y="41021"/>
              <a:ext cx="443172" cy="437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2400"/>
              </a:lvl1pPr>
            </a:lstStyle>
            <a:p>
              <a:pPr/>
              <a:r>
                <a:t>30</a:t>
              </a:r>
            </a:p>
          </p:txBody>
        </p:sp>
      </p:grpSp>
      <p:sp>
        <p:nvSpPr>
          <p:cNvPr id="329" name="Rectangle 37"/>
          <p:cNvSpPr/>
          <p:nvPr/>
        </p:nvSpPr>
        <p:spPr>
          <a:xfrm>
            <a:off x="6007099" y="4379912"/>
            <a:ext cx="592140" cy="519113"/>
          </a:xfrm>
          <a:prstGeom prst="rect">
            <a:avLst/>
          </a:prstGeom>
          <a:solidFill>
            <a:srgbClr val="F3F3E7"/>
          </a:solidFill>
          <a:ln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 algn="ctr">
              <a:defRPr sz="2400"/>
            </a:pPr>
          </a:p>
        </p:txBody>
      </p:sp>
      <p:sp>
        <p:nvSpPr>
          <p:cNvPr id="330" name="Rectangle 38"/>
          <p:cNvSpPr/>
          <p:nvPr/>
        </p:nvSpPr>
        <p:spPr>
          <a:xfrm>
            <a:off x="6607175" y="4375150"/>
            <a:ext cx="631825" cy="519113"/>
          </a:xfrm>
          <a:prstGeom prst="rect">
            <a:avLst/>
          </a:prstGeom>
          <a:solidFill>
            <a:srgbClr val="F3F3E7"/>
          </a:solidFill>
          <a:ln>
            <a:solidFill>
              <a:srgbClr val="404040"/>
            </a:solidFill>
            <a:miter/>
          </a:ln>
        </p:spPr>
        <p:txBody>
          <a:bodyPr lIns="45719" rIns="45719" anchor="ctr"/>
          <a:lstStyle/>
          <a:p>
            <a:pPr>
              <a:defRPr sz="3600"/>
            </a:pPr>
          </a:p>
        </p:txBody>
      </p:sp>
      <p:grpSp>
        <p:nvGrpSpPr>
          <p:cNvPr id="335" name="Group 39"/>
          <p:cNvGrpSpPr/>
          <p:nvPr/>
        </p:nvGrpSpPr>
        <p:grpSpPr>
          <a:xfrm>
            <a:off x="5410200" y="4876800"/>
            <a:ext cx="1828800" cy="533400"/>
            <a:chOff x="0" y="0"/>
            <a:chExt cx="1828800" cy="533400"/>
          </a:xfrm>
        </p:grpSpPr>
        <p:sp>
          <p:nvSpPr>
            <p:cNvPr id="331" name="Rectangle 40"/>
            <p:cNvSpPr/>
            <p:nvPr/>
          </p:nvSpPr>
          <p:spPr>
            <a:xfrm>
              <a:off x="0" y="0"/>
              <a:ext cx="4572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32" name="Rectangle 41"/>
            <p:cNvSpPr/>
            <p:nvPr/>
          </p:nvSpPr>
          <p:spPr>
            <a:xfrm>
              <a:off x="457200" y="0"/>
              <a:ext cx="4572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33" name="Rectangle 42"/>
            <p:cNvSpPr/>
            <p:nvPr/>
          </p:nvSpPr>
          <p:spPr>
            <a:xfrm>
              <a:off x="914400" y="0"/>
              <a:ext cx="4572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34" name="Rectangle 43"/>
            <p:cNvSpPr/>
            <p:nvPr/>
          </p:nvSpPr>
          <p:spPr>
            <a:xfrm>
              <a:off x="1371600" y="0"/>
              <a:ext cx="457200" cy="533400"/>
            </a:xfrm>
            <a:prstGeom prst="rect">
              <a:avLst/>
            </a:prstGeom>
            <a:solidFill>
              <a:srgbClr val="F3F3E7"/>
            </a:solidFill>
            <a:ln w="9525" cap="flat">
              <a:solidFill>
                <a:srgbClr val="40404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sp>
        <p:nvSpPr>
          <p:cNvPr id="336" name="Line 44"/>
          <p:cNvSpPr/>
          <p:nvPr/>
        </p:nvSpPr>
        <p:spPr>
          <a:xfrm>
            <a:off x="5715000" y="5181600"/>
            <a:ext cx="0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37" name="Line 45"/>
          <p:cNvSpPr/>
          <p:nvPr/>
        </p:nvSpPr>
        <p:spPr>
          <a:xfrm>
            <a:off x="6096000" y="5181600"/>
            <a:ext cx="0" cy="685801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338" name="Line 46"/>
          <p:cNvSpPr/>
          <p:nvPr/>
        </p:nvSpPr>
        <p:spPr>
          <a:xfrm>
            <a:off x="7086600" y="3200400"/>
            <a:ext cx="685801" cy="0"/>
          </a:xfrm>
          <a:prstGeom prst="line">
            <a:avLst/>
          </a:prstGeom>
          <a:ln>
            <a:solidFill>
              <a:srgbClr val="40404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339" name="Audio 2" descr="Audio 2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86666" fill="hold"/>
                                        <p:tgtEl>
                                          <p:spTgt spid="3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"/>
          <p:cNvSpPr txBox="1"/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/>
          <a:lstStyle/>
          <a:p>
            <a:pPr>
              <a:buSzTx/>
              <a:buNone/>
            </a:pPr>
            <a:r>
              <a:t>Size of nodes:		</a:t>
            </a:r>
          </a:p>
          <a:p>
            <a:pPr>
              <a:buSzTx/>
              <a:buNone/>
            </a:pPr>
            <a:r>
              <a:t>					n+1 pointers</a:t>
            </a:r>
          </a:p>
          <a:p>
            <a:pPr>
              <a:buSzTx/>
              <a:buNone/>
            </a:pPr>
            <a:r>
              <a:t>					n keys</a:t>
            </a:r>
            <a:r>
              <a:rPr u="sng"/>
              <a:t>  </a:t>
            </a:r>
          </a:p>
        </p:txBody>
      </p:sp>
      <p:sp>
        <p:nvSpPr>
          <p:cNvPr id="342" name="AutoShape 4"/>
          <p:cNvSpPr/>
          <p:nvPr/>
        </p:nvSpPr>
        <p:spPr>
          <a:xfrm>
            <a:off x="3962400" y="1981200"/>
            <a:ext cx="76201" cy="1295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794"/>
                  <a:pt x="10800" y="19800"/>
                </a:cubicBezTo>
                <a:lnTo>
                  <a:pt x="10800" y="12600"/>
                </a:lnTo>
                <a:cubicBezTo>
                  <a:pt x="10800" y="11606"/>
                  <a:pt x="5965" y="10800"/>
                  <a:pt x="0" y="10800"/>
                </a:cubicBezTo>
                <a:cubicBezTo>
                  <a:pt x="5965" y="10800"/>
                  <a:pt x="10800" y="9994"/>
                  <a:pt x="10800" y="9000"/>
                </a:cubicBezTo>
                <a:lnTo>
                  <a:pt x="10800" y="1800"/>
                </a:lnTo>
                <a:cubicBezTo>
                  <a:pt x="10800" y="806"/>
                  <a:pt x="15635" y="0"/>
                  <a:pt x="21600" y="0"/>
                </a:cubicBezTo>
              </a:path>
            </a:pathLst>
          </a:custGeom>
          <a:ln>
            <a:solidFill>
              <a:srgbClr val="404040"/>
            </a:solidFill>
          </a:ln>
        </p:spPr>
        <p:txBody>
          <a:bodyPr lIns="45719" rIns="45719" anchor="ctr"/>
          <a:lstStyle/>
          <a:p>
            <a:pPr>
              <a:defRPr sz="3600"/>
            </a:pPr>
          </a:p>
        </p:txBody>
      </p:sp>
      <p:sp>
        <p:nvSpPr>
          <p:cNvPr id="343" name="Text Box 5"/>
          <p:cNvSpPr txBox="1"/>
          <p:nvPr/>
        </p:nvSpPr>
        <p:spPr>
          <a:xfrm>
            <a:off x="6765895" y="2410365"/>
            <a:ext cx="950973" cy="43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spcBef>
                <a:spcPts val="1400"/>
              </a:spcBef>
              <a:defRPr sz="2400" u="sng"/>
            </a:lvl1pPr>
          </a:lstStyle>
          <a:p>
            <a:pPr/>
            <a:r>
              <a:t>(fixed)</a:t>
            </a:r>
          </a:p>
        </p:txBody>
      </p:sp>
      <p:pic>
        <p:nvPicPr>
          <p:cNvPr id="344" name="Audio 2" descr="Audio 2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178800" y="58928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96000" fill="hold"/>
                                        <p:tgtEl>
                                          <p:spTgt spid="3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80000">
                <p:cTn id="7" fill="hold" display="0">
                  <p:stCondLst>
                    <p:cond delay="indefinite"/>
                  </p:stCondLst>
                </p:cTn>
                <p:tgtEl>
                  <p:spTgt spid="34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Presentation">
  <a:themeElements>
    <a:clrScheme name="Presentation">
      <a:dk1>
        <a:srgbClr val="404040"/>
      </a:dk1>
      <a:lt1>
        <a:srgbClr val="F3F3E7"/>
      </a:lt1>
      <a:dk2>
        <a:srgbClr val="A7A7A7"/>
      </a:dk2>
      <a:lt2>
        <a:srgbClr val="535353"/>
      </a:lt2>
      <a:accent1>
        <a:srgbClr val="009FDA"/>
      </a:accent1>
      <a:accent2>
        <a:srgbClr val="CE2933"/>
      </a:accent2>
      <a:accent3>
        <a:srgbClr val="E6B120"/>
      </a:accent3>
      <a:accent4>
        <a:srgbClr val="467082"/>
      </a:accent4>
      <a:accent5>
        <a:srgbClr val="F3703A"/>
      </a:accent5>
      <a:accent6>
        <a:srgbClr val="00A651"/>
      </a:accent6>
      <a:hlink>
        <a:srgbClr val="0000FF"/>
      </a:hlink>
      <a:folHlink>
        <a:srgbClr val="FF00FF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E7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resentation">
  <a:themeElements>
    <a:clrScheme name="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FDA"/>
      </a:accent1>
      <a:accent2>
        <a:srgbClr val="CE2933"/>
      </a:accent2>
      <a:accent3>
        <a:srgbClr val="E6B120"/>
      </a:accent3>
      <a:accent4>
        <a:srgbClr val="467082"/>
      </a:accent4>
      <a:accent5>
        <a:srgbClr val="F3703A"/>
      </a:accent5>
      <a:accent6>
        <a:srgbClr val="00A651"/>
      </a:accent6>
      <a:hlink>
        <a:srgbClr val="0000FF"/>
      </a:hlink>
      <a:folHlink>
        <a:srgbClr val="FF00FF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E7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