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Arial"/>
      </a:defRPr>
    </a:lvl1pPr>
    <a:lvl2pPr indent="228600" defTabSz="457200" latinLnBrk="0">
      <a:defRPr sz="1200">
        <a:latin typeface="+mj-lt"/>
        <a:ea typeface="+mj-ea"/>
        <a:cs typeface="+mj-cs"/>
        <a:sym typeface="Arial"/>
      </a:defRPr>
    </a:lvl2pPr>
    <a:lvl3pPr indent="457200" defTabSz="457200" latinLnBrk="0">
      <a:defRPr sz="1200">
        <a:latin typeface="+mj-lt"/>
        <a:ea typeface="+mj-ea"/>
        <a:cs typeface="+mj-cs"/>
        <a:sym typeface="Arial"/>
      </a:defRPr>
    </a:lvl3pPr>
    <a:lvl4pPr indent="685800" defTabSz="457200" latinLnBrk="0">
      <a:defRPr sz="1200">
        <a:latin typeface="+mj-lt"/>
        <a:ea typeface="+mj-ea"/>
        <a:cs typeface="+mj-cs"/>
        <a:sym typeface="Arial"/>
      </a:defRPr>
    </a:lvl4pPr>
    <a:lvl5pPr indent="914400" defTabSz="457200" latinLnBrk="0">
      <a:defRPr sz="1200">
        <a:latin typeface="+mj-lt"/>
        <a:ea typeface="+mj-ea"/>
        <a:cs typeface="+mj-cs"/>
        <a:sym typeface="Arial"/>
      </a:defRPr>
    </a:lvl5pPr>
    <a:lvl6pPr indent="1143000" defTabSz="457200" latinLnBrk="0">
      <a:defRPr sz="1200">
        <a:latin typeface="+mj-lt"/>
        <a:ea typeface="+mj-ea"/>
        <a:cs typeface="+mj-cs"/>
        <a:sym typeface="Arial"/>
      </a:defRPr>
    </a:lvl6pPr>
    <a:lvl7pPr indent="1371600" defTabSz="457200" latinLnBrk="0">
      <a:defRPr sz="1200">
        <a:latin typeface="+mj-lt"/>
        <a:ea typeface="+mj-ea"/>
        <a:cs typeface="+mj-cs"/>
        <a:sym typeface="Arial"/>
      </a:defRPr>
    </a:lvl7pPr>
    <a:lvl8pPr indent="1600200" defTabSz="457200" latinLnBrk="0">
      <a:defRPr sz="1200">
        <a:latin typeface="+mj-lt"/>
        <a:ea typeface="+mj-ea"/>
        <a:cs typeface="+mj-cs"/>
        <a:sym typeface="Arial"/>
      </a:defRPr>
    </a:lvl8pPr>
    <a:lvl9pPr indent="1828800" defTabSz="4572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79550" y="6224225"/>
            <a:ext cx="273652" cy="26425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4" cy="804867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58409" cy="35065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▪"/>
              <a:defRPr sz="2800">
                <a:solidFill>
                  <a:srgbClr val="404040"/>
                </a:solidFill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–"/>
              <a:defRPr sz="2800">
                <a:solidFill>
                  <a:srgbClr val="404040"/>
                </a:solidFill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•"/>
              <a:defRPr sz="2800">
                <a:solidFill>
                  <a:srgbClr val="404040"/>
                </a:solidFill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–"/>
              <a:defRPr sz="2800">
                <a:solidFill>
                  <a:srgbClr val="404040"/>
                </a:solidFill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»"/>
              <a:defRPr sz="28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7" y="6553199"/>
            <a:ext cx="8001005" cy="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7" y="6553199"/>
            <a:ext cx="8001005" cy="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044822" y="6580999"/>
            <a:ext cx="2493126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3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58409" cy="35065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2"/>
          <p:cNvSpPr txBox="1"/>
          <p:nvPr>
            <p:ph type="title"/>
          </p:nvPr>
        </p:nvSpPr>
        <p:spPr>
          <a:xfrm>
            <a:off x="584200" y="2413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sz="4000" u="sng"/>
            </a:lvl1pPr>
          </a:lstStyle>
          <a:p>
            <a:pPr/>
            <a:r>
              <a:t>Complexity of B+trees (cont.)</a:t>
            </a:r>
          </a:p>
        </p:txBody>
      </p:sp>
      <p:sp>
        <p:nvSpPr>
          <p:cNvPr id="159" name="Rectangle 3"/>
          <p:cNvSpPr txBox="1"/>
          <p:nvPr>
            <p:ph type="body" idx="1"/>
          </p:nvPr>
        </p:nvSpPr>
        <p:spPr>
          <a:xfrm>
            <a:off x="469900" y="1930400"/>
            <a:ext cx="8204200" cy="4295329"/>
          </a:xfrm>
          <a:prstGeom prst="rect">
            <a:avLst/>
          </a:prstGeom>
        </p:spPr>
        <p:txBody>
          <a:bodyPr/>
          <a:lstStyle/>
          <a:p>
            <a:pPr marL="291465" indent="-291465" defTabSz="77724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Given nr</a:t>
            </a:r>
            <a:r>
              <a:rPr baseline="-5999"/>
              <a:t>1</a:t>
            </a:r>
            <a:r>
              <a:t> = 10,000 records/tuples in relation r</a:t>
            </a:r>
          </a:p>
          <a:p>
            <a:pPr marL="291465" indent="-291465" defTabSz="77724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           sr</a:t>
            </a:r>
            <a:r>
              <a:rPr baseline="-5999"/>
              <a:t>1</a:t>
            </a:r>
            <a:r>
              <a:t> = 200 bytes per record</a:t>
            </a:r>
          </a:p>
          <a:p>
            <a:pPr marL="291465" indent="-291465" defTabSz="77724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           bf</a:t>
            </a:r>
            <a:r>
              <a:rPr baseline="-5999"/>
              <a:t>1</a:t>
            </a:r>
            <a:r>
              <a:t> = floor (sb / sr) = floor (4096 / 200) = 20</a:t>
            </a:r>
          </a:p>
          <a:p>
            <a:pPr marL="291465" indent="-291465" defTabSz="77724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           nb</a:t>
            </a:r>
            <a:r>
              <a:rPr baseline="-5999"/>
              <a:t>1</a:t>
            </a:r>
            <a:r>
              <a:t> = ceil (nr / bf) = 500 blocks</a:t>
            </a:r>
          </a:p>
          <a:p>
            <a:pPr marL="291465" indent="-291465" defTabSz="77724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</a:p>
          <a:p>
            <a:pPr marL="291465" indent="-291465" defTabSz="77724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            nr</a:t>
            </a:r>
            <a:r>
              <a:rPr baseline="-5999"/>
              <a:t>2</a:t>
            </a:r>
            <a:r>
              <a:t> = 1,000                              </a:t>
            </a:r>
            <a:r>
              <a:rPr b="1"/>
              <a:t>r join s</a:t>
            </a:r>
          </a:p>
          <a:p>
            <a:pPr marL="291465" indent="-291465" defTabSz="77724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            sr</a:t>
            </a:r>
            <a:r>
              <a:rPr baseline="-5999"/>
              <a:t>2</a:t>
            </a:r>
            <a:r>
              <a:t> = 400                                </a:t>
            </a:r>
            <a:r>
              <a:rPr b="1"/>
              <a:t>PK = FK</a:t>
            </a:r>
          </a:p>
          <a:p>
            <a:pPr marL="291465" indent="-291465" defTabSz="77724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            bf</a:t>
            </a:r>
            <a:r>
              <a:rPr baseline="-5999"/>
              <a:t>2</a:t>
            </a:r>
            <a:r>
              <a:t> = 10</a:t>
            </a:r>
          </a:p>
          <a:p>
            <a:pPr marL="291465" indent="-291465" defTabSz="77724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            nb</a:t>
            </a:r>
            <a:r>
              <a:rPr baseline="-5999"/>
              <a:t>2</a:t>
            </a:r>
            <a:r>
              <a:t> = 100 blocks</a:t>
            </a:r>
          </a:p>
          <a:p>
            <a:pPr marL="291465" indent="-291465" defTabSz="77724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</a:p>
          <a:p>
            <a:pPr marL="291465" indent="-291465" defTabSz="77724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Compare </a:t>
            </a:r>
            <a:r>
              <a:rPr b="1"/>
              <a:t>Nested Loop Join</a:t>
            </a:r>
            <a:r>
              <a:t> vs. </a:t>
            </a:r>
            <a:r>
              <a:rPr b="1"/>
              <a:t>Indexed Join </a:t>
            </a:r>
            <a:r>
              <a:t>(B+Tree</a:t>
            </a:r>
            <a:r>
              <a:rPr b="1"/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Nested Loop Join (NLJ) (Block-oriented)…"/>
          <p:cNvSpPr txBox="1"/>
          <p:nvPr>
            <p:ph type="title"/>
          </p:nvPr>
        </p:nvSpPr>
        <p:spPr>
          <a:xfrm>
            <a:off x="304800" y="109537"/>
            <a:ext cx="8534400" cy="1396407"/>
          </a:xfrm>
          <a:prstGeom prst="rect">
            <a:avLst/>
          </a:prstGeom>
        </p:spPr>
        <p:txBody>
          <a:bodyPr/>
          <a:lstStyle/>
          <a:p>
            <a:pPr defTabSz="630936">
              <a:defRPr sz="3036"/>
            </a:pPr>
            <a:r>
              <a:t>Nested Loop Join (</a:t>
            </a:r>
            <a:r>
              <a:rPr b="1"/>
              <a:t>NLJ</a:t>
            </a:r>
            <a:r>
              <a:t>) (Block-oriented)</a:t>
            </a:r>
          </a:p>
          <a:p>
            <a:pPr defTabSz="630936">
              <a:defRPr sz="3036"/>
            </a:pPr>
            <a:r>
              <a:t>                           r join s</a:t>
            </a:r>
          </a:p>
          <a:p>
            <a:pPr defTabSz="630936">
              <a:defRPr sz="3036"/>
            </a:pPr>
            <a:r>
              <a:t>                          PK = FK</a:t>
            </a:r>
          </a:p>
        </p:txBody>
      </p:sp>
      <p:sp>
        <p:nvSpPr>
          <p:cNvPr id="162" name="Number of block accesses…"/>
          <p:cNvSpPr txBox="1"/>
          <p:nvPr>
            <p:ph type="body" idx="1"/>
          </p:nvPr>
        </p:nvSpPr>
        <p:spPr>
          <a:xfrm>
            <a:off x="892729" y="1764206"/>
            <a:ext cx="7544446" cy="452596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Number of block accesses</a:t>
            </a:r>
          </a:p>
          <a:p>
            <a:pPr algn="ctr">
              <a:defRPr sz="2800"/>
            </a:pPr>
            <a:r>
              <a:t>nba = nb</a:t>
            </a:r>
            <a:r>
              <a:rPr baseline="-5999"/>
              <a:t>2</a:t>
            </a:r>
            <a:r>
              <a:t> + nb</a:t>
            </a:r>
            <a:r>
              <a:rPr baseline="-5999"/>
              <a:t>1</a:t>
            </a:r>
            <a:r>
              <a:t> * nb</a:t>
            </a:r>
            <a:r>
              <a:rPr baseline="-5999"/>
              <a:t>2</a:t>
            </a:r>
            <a:endParaRPr baseline="-5999"/>
          </a:p>
          <a:p>
            <a:pPr algn="ctr">
              <a:defRPr sz="2800"/>
            </a:pPr>
            <a:endParaRPr baseline="-5999"/>
          </a:p>
          <a:p>
            <a:pPr algn="ctr">
              <a:defRPr sz="2800"/>
            </a:pPr>
            <a:endParaRPr baseline="-5999"/>
          </a:p>
          <a:p>
            <a:pPr algn="ctr">
              <a:defRPr sz="2800"/>
            </a:pPr>
            <a:endParaRPr baseline="-5999"/>
          </a:p>
          <a:p>
            <a:pPr algn="ctr">
              <a:defRPr sz="2800"/>
            </a:pPr>
            <a:endParaRPr baseline="-5999"/>
          </a:p>
          <a:p>
            <a:pPr algn="ctr">
              <a:defRPr sz="2800"/>
            </a:pPr>
            <a:r>
              <a:t>nba = min (nb</a:t>
            </a:r>
            <a:r>
              <a:rPr baseline="-5999"/>
              <a:t>1</a:t>
            </a:r>
            <a:r>
              <a:t>, nb</a:t>
            </a:r>
            <a:r>
              <a:rPr baseline="-5999"/>
              <a:t>2</a:t>
            </a:r>
            <a:r>
              <a:t>) + nb</a:t>
            </a:r>
            <a:r>
              <a:rPr baseline="-5999"/>
              <a:t>1</a:t>
            </a:r>
            <a:r>
              <a:t> * nb</a:t>
            </a:r>
            <a:r>
              <a:rPr baseline="-5999"/>
              <a:t>2</a:t>
            </a:r>
          </a:p>
        </p:txBody>
      </p:sp>
      <p:sp>
        <p:nvSpPr>
          <p:cNvPr id="163" name="Square"/>
          <p:cNvSpPr/>
          <p:nvPr/>
        </p:nvSpPr>
        <p:spPr>
          <a:xfrm>
            <a:off x="1404044" y="3074144"/>
            <a:ext cx="1270001" cy="1270001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64" name="Square"/>
          <p:cNvSpPr/>
          <p:nvPr/>
        </p:nvSpPr>
        <p:spPr>
          <a:xfrm>
            <a:off x="6656386" y="3074144"/>
            <a:ext cx="1270001" cy="1270001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65" name="Line"/>
          <p:cNvSpPr/>
          <p:nvPr/>
        </p:nvSpPr>
        <p:spPr>
          <a:xfrm>
            <a:off x="2716422" y="3317527"/>
            <a:ext cx="3899469" cy="753578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6" name="Rectangle"/>
          <p:cNvSpPr/>
          <p:nvPr/>
        </p:nvSpPr>
        <p:spPr>
          <a:xfrm>
            <a:off x="6656386" y="3982674"/>
            <a:ext cx="1270001" cy="238852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67" name="Rectangle"/>
          <p:cNvSpPr/>
          <p:nvPr/>
        </p:nvSpPr>
        <p:spPr>
          <a:xfrm>
            <a:off x="1404044" y="3202849"/>
            <a:ext cx="1270001" cy="238852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68" name="Table 1: r"/>
          <p:cNvSpPr txBox="1"/>
          <p:nvPr/>
        </p:nvSpPr>
        <p:spPr>
          <a:xfrm>
            <a:off x="1516828" y="4437381"/>
            <a:ext cx="1044433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Table 1: r</a:t>
            </a:r>
          </a:p>
        </p:txBody>
      </p:sp>
      <p:sp>
        <p:nvSpPr>
          <p:cNvPr id="169" name="Table 2: s"/>
          <p:cNvSpPr txBox="1"/>
          <p:nvPr/>
        </p:nvSpPr>
        <p:spPr>
          <a:xfrm>
            <a:off x="6737593" y="4437381"/>
            <a:ext cx="1082608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Table 2: s</a:t>
            </a:r>
          </a:p>
        </p:txBody>
      </p:sp>
      <p:sp>
        <p:nvSpPr>
          <p:cNvPr id="170" name="500 blocks"/>
          <p:cNvSpPr txBox="1"/>
          <p:nvPr/>
        </p:nvSpPr>
        <p:spPr>
          <a:xfrm>
            <a:off x="1440535" y="2604773"/>
            <a:ext cx="1197019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500 blocks</a:t>
            </a:r>
          </a:p>
        </p:txBody>
      </p:sp>
      <p:sp>
        <p:nvSpPr>
          <p:cNvPr id="171" name="100 blocks"/>
          <p:cNvSpPr txBox="1"/>
          <p:nvPr/>
        </p:nvSpPr>
        <p:spPr>
          <a:xfrm>
            <a:off x="6692877" y="2610070"/>
            <a:ext cx="1197019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100 blocks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Indexed Join (IJ):   r join s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640079">
              <a:defRPr sz="3220"/>
            </a:pPr>
            <a:r>
              <a:t>Indexed Join (</a:t>
            </a:r>
            <a:r>
              <a:rPr b="1"/>
              <a:t>IJ</a:t>
            </a:r>
            <a:r>
              <a:t>):   r join s</a:t>
            </a:r>
          </a:p>
          <a:p>
            <a:pPr defTabSz="640079">
              <a:defRPr sz="3080"/>
            </a:pPr>
            <a:r>
              <a:rPr sz="3220"/>
              <a:t>                              PK = FK  </a:t>
            </a:r>
            <a:r>
              <a:t> </a:t>
            </a:r>
          </a:p>
        </p:txBody>
      </p:sp>
      <p:sp>
        <p:nvSpPr>
          <p:cNvPr id="174" name="Number of block accesses…"/>
          <p:cNvSpPr txBox="1"/>
          <p:nvPr>
            <p:ph type="body" idx="1"/>
          </p:nvPr>
        </p:nvSpPr>
        <p:spPr>
          <a:xfrm>
            <a:off x="952500" y="1609781"/>
            <a:ext cx="7544445" cy="452596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Number of block accesses</a:t>
            </a:r>
          </a:p>
          <a:p>
            <a:pPr algn="ctr">
              <a:defRPr sz="2800"/>
            </a:pPr>
            <a:r>
              <a:t>nba = nb</a:t>
            </a:r>
            <a:r>
              <a:rPr baseline="-5999"/>
              <a:t>2</a:t>
            </a:r>
            <a:r>
              <a:t> + nr</a:t>
            </a:r>
            <a:r>
              <a:rPr baseline="-5999"/>
              <a:t>2</a:t>
            </a:r>
            <a:r>
              <a:t> * (h(nr</a:t>
            </a:r>
            <a:r>
              <a:rPr baseline="-5999"/>
              <a:t>1</a:t>
            </a:r>
            <a:r>
              <a:t>) + 2)</a:t>
            </a:r>
          </a:p>
        </p:txBody>
      </p:sp>
      <p:sp>
        <p:nvSpPr>
          <p:cNvPr id="175" name="Square"/>
          <p:cNvSpPr/>
          <p:nvPr/>
        </p:nvSpPr>
        <p:spPr>
          <a:xfrm>
            <a:off x="1404044" y="3074144"/>
            <a:ext cx="1270001" cy="1270001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76" name="Square"/>
          <p:cNvSpPr/>
          <p:nvPr/>
        </p:nvSpPr>
        <p:spPr>
          <a:xfrm>
            <a:off x="6656386" y="3074144"/>
            <a:ext cx="1270001" cy="1270001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77" name="Rectangle"/>
          <p:cNvSpPr/>
          <p:nvPr/>
        </p:nvSpPr>
        <p:spPr>
          <a:xfrm>
            <a:off x="6656386" y="3982674"/>
            <a:ext cx="1270001" cy="238852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78" name="Rectangle"/>
          <p:cNvSpPr/>
          <p:nvPr/>
        </p:nvSpPr>
        <p:spPr>
          <a:xfrm>
            <a:off x="1404044" y="3202849"/>
            <a:ext cx="1270001" cy="238852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79" name="Table 2: s"/>
          <p:cNvSpPr txBox="1"/>
          <p:nvPr/>
        </p:nvSpPr>
        <p:spPr>
          <a:xfrm>
            <a:off x="1497741" y="4450081"/>
            <a:ext cx="1082607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Table 2: s</a:t>
            </a:r>
          </a:p>
        </p:txBody>
      </p:sp>
      <p:sp>
        <p:nvSpPr>
          <p:cNvPr id="180" name="Triangle"/>
          <p:cNvSpPr/>
          <p:nvPr/>
        </p:nvSpPr>
        <p:spPr>
          <a:xfrm flipH="1" rot="16203494">
            <a:off x="4094373" y="3122872"/>
            <a:ext cx="997853" cy="1227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81" name="B+tree"/>
          <p:cNvSpPr txBox="1"/>
          <p:nvPr/>
        </p:nvSpPr>
        <p:spPr>
          <a:xfrm>
            <a:off x="4310307" y="3014981"/>
            <a:ext cx="784021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B+tree</a:t>
            </a:r>
          </a:p>
        </p:txBody>
      </p:sp>
      <p:sp>
        <p:nvSpPr>
          <p:cNvPr id="182" name="Line"/>
          <p:cNvSpPr/>
          <p:nvPr/>
        </p:nvSpPr>
        <p:spPr>
          <a:xfrm>
            <a:off x="2716575" y="3347591"/>
            <a:ext cx="1291595" cy="337100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3" name="Line"/>
          <p:cNvSpPr/>
          <p:nvPr/>
        </p:nvSpPr>
        <p:spPr>
          <a:xfrm>
            <a:off x="5270433" y="3853824"/>
            <a:ext cx="1325115" cy="210177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4" name="Table 1: r"/>
          <p:cNvSpPr txBox="1"/>
          <p:nvPr/>
        </p:nvSpPr>
        <p:spPr>
          <a:xfrm>
            <a:off x="6801093" y="4450081"/>
            <a:ext cx="1044434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Table 1: r</a:t>
            </a:r>
          </a:p>
        </p:txBody>
      </p:sp>
      <p:sp>
        <p:nvSpPr>
          <p:cNvPr id="185" name="Foreign key table"/>
          <p:cNvSpPr txBox="1"/>
          <p:nvPr/>
        </p:nvSpPr>
        <p:spPr>
          <a:xfrm>
            <a:off x="1110192" y="5326772"/>
            <a:ext cx="1857705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Foreign key table</a:t>
            </a:r>
          </a:p>
        </p:txBody>
      </p:sp>
      <p:sp>
        <p:nvSpPr>
          <p:cNvPr id="186" name="Primary key table"/>
          <p:cNvSpPr txBox="1"/>
          <p:nvPr/>
        </p:nvSpPr>
        <p:spPr>
          <a:xfrm>
            <a:off x="6532807" y="5326772"/>
            <a:ext cx="1869983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Primary key table</a:t>
            </a:r>
          </a:p>
        </p:txBody>
      </p:sp>
      <p:sp>
        <p:nvSpPr>
          <p:cNvPr id="187" name="100 blocks"/>
          <p:cNvSpPr txBox="1"/>
          <p:nvPr/>
        </p:nvSpPr>
        <p:spPr>
          <a:xfrm>
            <a:off x="1440535" y="2611123"/>
            <a:ext cx="1197019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100 blocks</a:t>
            </a:r>
          </a:p>
        </p:txBody>
      </p:sp>
      <p:sp>
        <p:nvSpPr>
          <p:cNvPr id="188" name="500 blocks"/>
          <p:cNvSpPr txBox="1"/>
          <p:nvPr/>
        </p:nvSpPr>
        <p:spPr>
          <a:xfrm>
            <a:off x="6717890" y="2710181"/>
            <a:ext cx="1197019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500 blocks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Indexed Join (IJ):   r join s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640079">
              <a:defRPr sz="3220"/>
            </a:pPr>
            <a:r>
              <a:rPr b="1"/>
              <a:t>Indexed Join (IJ)</a:t>
            </a:r>
            <a:r>
              <a:t>:   r join s</a:t>
            </a:r>
          </a:p>
          <a:p>
            <a:pPr defTabSz="640079">
              <a:defRPr sz="3080"/>
            </a:pPr>
            <a:r>
              <a:rPr sz="3220"/>
              <a:t>                               PK = FK  </a:t>
            </a:r>
            <a:r>
              <a:t> </a:t>
            </a:r>
          </a:p>
        </p:txBody>
      </p:sp>
      <p:sp>
        <p:nvSpPr>
          <p:cNvPr id="191" name="Number of block accesses…"/>
          <p:cNvSpPr txBox="1"/>
          <p:nvPr>
            <p:ph type="body" idx="1"/>
          </p:nvPr>
        </p:nvSpPr>
        <p:spPr>
          <a:xfrm>
            <a:off x="930095" y="1609781"/>
            <a:ext cx="7825185" cy="452596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Number of block accesses</a:t>
            </a:r>
          </a:p>
          <a:p>
            <a:pPr algn="ctr">
              <a:defRPr sz="2800"/>
            </a:pPr>
            <a:r>
              <a:t>nba = nb</a:t>
            </a:r>
            <a:r>
              <a:rPr baseline="-5999"/>
              <a:t>2</a:t>
            </a:r>
            <a:r>
              <a:t> + nr</a:t>
            </a:r>
            <a:r>
              <a:rPr baseline="-5999"/>
              <a:t>2</a:t>
            </a:r>
            <a:r>
              <a:t> * (h(nr</a:t>
            </a:r>
            <a:r>
              <a:rPr baseline="-5999"/>
              <a:t>1</a:t>
            </a:r>
            <a:r>
              <a:t>) + 2)</a:t>
            </a:r>
          </a:p>
          <a:p>
            <a:pPr algn="ctr">
              <a:defRPr sz="2800"/>
            </a:pPr>
          </a:p>
          <a:p>
            <a:pPr algn="ctr">
              <a:defRPr sz="2800"/>
            </a:pPr>
          </a:p>
          <a:p>
            <a:pPr algn="ctr">
              <a:defRPr sz="2800"/>
            </a:pPr>
          </a:p>
          <a:p>
            <a:pPr algn="ctr">
              <a:defRPr sz="2800"/>
            </a:pPr>
          </a:p>
          <a:p>
            <a:pPr algn="ctr">
              <a:defRPr sz="2800"/>
            </a:pPr>
            <a:r>
              <a:rPr b="1"/>
              <a:t>IJ</a:t>
            </a:r>
            <a:r>
              <a:t>: nba = 100 + 1000 (4 + 2) = 6100</a:t>
            </a:r>
          </a:p>
          <a:p>
            <a:pPr algn="ctr">
              <a:defRPr sz="2800"/>
            </a:pPr>
            <a:r>
              <a:rPr b="1"/>
              <a:t>NLJ</a:t>
            </a:r>
            <a:r>
              <a:t>: nba = 100 + 500 * 100 = 50100</a:t>
            </a:r>
          </a:p>
        </p:txBody>
      </p:sp>
      <p:sp>
        <p:nvSpPr>
          <p:cNvPr id="192" name="Square"/>
          <p:cNvSpPr/>
          <p:nvPr/>
        </p:nvSpPr>
        <p:spPr>
          <a:xfrm>
            <a:off x="1404044" y="3074144"/>
            <a:ext cx="1270001" cy="1270001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93" name="Square"/>
          <p:cNvSpPr/>
          <p:nvPr/>
        </p:nvSpPr>
        <p:spPr>
          <a:xfrm>
            <a:off x="6656386" y="3074144"/>
            <a:ext cx="1270001" cy="1270001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94" name="Rectangle"/>
          <p:cNvSpPr/>
          <p:nvPr/>
        </p:nvSpPr>
        <p:spPr>
          <a:xfrm>
            <a:off x="6656386" y="3982674"/>
            <a:ext cx="1270001" cy="238852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95" name="Rectangle"/>
          <p:cNvSpPr/>
          <p:nvPr/>
        </p:nvSpPr>
        <p:spPr>
          <a:xfrm>
            <a:off x="1404044" y="3202849"/>
            <a:ext cx="1270001" cy="238852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96" name="Triangle"/>
          <p:cNvSpPr/>
          <p:nvPr/>
        </p:nvSpPr>
        <p:spPr>
          <a:xfrm flipH="1" rot="16203494">
            <a:off x="4094373" y="3122872"/>
            <a:ext cx="997853" cy="1227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97" name="B+tree"/>
          <p:cNvSpPr txBox="1"/>
          <p:nvPr/>
        </p:nvSpPr>
        <p:spPr>
          <a:xfrm>
            <a:off x="4310307" y="3014982"/>
            <a:ext cx="784021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B+tree</a:t>
            </a:r>
          </a:p>
        </p:txBody>
      </p:sp>
      <p:sp>
        <p:nvSpPr>
          <p:cNvPr id="198" name="Line"/>
          <p:cNvSpPr/>
          <p:nvPr/>
        </p:nvSpPr>
        <p:spPr>
          <a:xfrm>
            <a:off x="2716575" y="3347591"/>
            <a:ext cx="1291595" cy="337100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" name="Line"/>
          <p:cNvSpPr/>
          <p:nvPr/>
        </p:nvSpPr>
        <p:spPr>
          <a:xfrm>
            <a:off x="5270433" y="3853824"/>
            <a:ext cx="1325115" cy="210176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0" name="Table 1: r"/>
          <p:cNvSpPr txBox="1"/>
          <p:nvPr/>
        </p:nvSpPr>
        <p:spPr>
          <a:xfrm>
            <a:off x="6717890" y="2672081"/>
            <a:ext cx="1044433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Table 1: r</a:t>
            </a:r>
          </a:p>
        </p:txBody>
      </p:sp>
      <p:sp>
        <p:nvSpPr>
          <p:cNvPr id="201" name="Table 2: s"/>
          <p:cNvSpPr txBox="1"/>
          <p:nvPr/>
        </p:nvSpPr>
        <p:spPr>
          <a:xfrm>
            <a:off x="1497741" y="2672081"/>
            <a:ext cx="1082607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Table 2: s</a:t>
            </a:r>
          </a:p>
        </p:txBody>
      </p:sp>
      <p:sp>
        <p:nvSpPr>
          <p:cNvPr id="202" name="PK"/>
          <p:cNvSpPr txBox="1"/>
          <p:nvPr/>
        </p:nvSpPr>
        <p:spPr>
          <a:xfrm>
            <a:off x="8183807" y="3338676"/>
            <a:ext cx="409086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PK</a:t>
            </a:r>
          </a:p>
        </p:txBody>
      </p:sp>
      <p:sp>
        <p:nvSpPr>
          <p:cNvPr id="203" name="FK"/>
          <p:cNvSpPr txBox="1"/>
          <p:nvPr/>
        </p:nvSpPr>
        <p:spPr>
          <a:xfrm>
            <a:off x="841336" y="3523726"/>
            <a:ext cx="396249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FK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Insert the following keys:…"/>
          <p:cNvSpPr txBox="1"/>
          <p:nvPr>
            <p:ph type="title"/>
          </p:nvPr>
        </p:nvSpPr>
        <p:spPr>
          <a:xfrm>
            <a:off x="577843" y="228815"/>
            <a:ext cx="8534401" cy="102076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4200"/>
            </a:lvl1pPr>
          </a:lstStyle>
          <a:p>
            <a:pPr/>
            <a:r>
              <a:t>Height of B+Tree</a:t>
            </a:r>
          </a:p>
        </p:txBody>
      </p:sp>
      <p:sp>
        <p:nvSpPr>
          <p:cNvPr id="206" name="ORDER = 4, MAX = 3…"/>
          <p:cNvSpPr txBox="1"/>
          <p:nvPr>
            <p:ph type="body" idx="1"/>
          </p:nvPr>
        </p:nvSpPr>
        <p:spPr>
          <a:xfrm>
            <a:off x="40247" y="1337093"/>
            <a:ext cx="9063506" cy="4870852"/>
          </a:xfrm>
          <a:prstGeom prst="rect">
            <a:avLst/>
          </a:prstGeom>
        </p:spPr>
        <p:txBody>
          <a:bodyPr/>
          <a:lstStyle/>
          <a:p>
            <a:pPr defTabSz="886968">
              <a:spcBef>
                <a:spcPts val="1100"/>
              </a:spcBef>
              <a:defRPr sz="2716"/>
            </a:pPr>
            <a:r>
              <a:t>Recall for p = 10, n</a:t>
            </a:r>
            <a:r>
              <a:rPr baseline="-5999"/>
              <a:t>1</a:t>
            </a:r>
            <a:r>
              <a:t> = nr</a:t>
            </a:r>
            <a:r>
              <a:rPr baseline="-5999"/>
              <a:t>1</a:t>
            </a:r>
            <a:endParaRPr baseline="-5999"/>
          </a:p>
          <a:p>
            <a:pPr defTabSz="886968">
              <a:spcBef>
                <a:spcPts val="1100"/>
              </a:spcBef>
              <a:defRPr sz="2716"/>
            </a:pPr>
          </a:p>
          <a:p>
            <a:pPr lvl="1" algn="ctr" defTabSz="886968">
              <a:spcBef>
                <a:spcPts val="1100"/>
              </a:spcBef>
              <a:defRPr sz="2716"/>
            </a:pPr>
            <a:r>
              <a:t>h(n</a:t>
            </a:r>
            <a:r>
              <a:rPr baseline="-5999"/>
              <a:t>1</a:t>
            </a:r>
            <a:r>
              <a:t>) = ceil (log</a:t>
            </a:r>
            <a:r>
              <a:rPr baseline="-5997"/>
              <a:t>10</a:t>
            </a:r>
            <a:r>
              <a:t> (n</a:t>
            </a:r>
            <a:r>
              <a:rPr baseline="-5999"/>
              <a:t>1</a:t>
            </a:r>
            <a:r>
              <a:t>/9))</a:t>
            </a:r>
          </a:p>
          <a:p>
            <a:pPr lvl="1" algn="ctr" defTabSz="886968">
              <a:spcBef>
                <a:spcPts val="1100"/>
              </a:spcBef>
              <a:defRPr sz="2716"/>
            </a:pPr>
            <a:r>
              <a:t>h(n</a:t>
            </a:r>
            <a:r>
              <a:rPr baseline="-5999"/>
              <a:t>1</a:t>
            </a:r>
            <a:r>
              <a:t>) = ceil (log</a:t>
            </a:r>
            <a:r>
              <a:rPr baseline="-5997"/>
              <a:t>10</a:t>
            </a:r>
            <a:r>
              <a:t> (10,000/9)) = 4</a:t>
            </a:r>
          </a:p>
          <a:p>
            <a:pPr lvl="1" defTabSz="886968">
              <a:spcBef>
                <a:spcPts val="1100"/>
              </a:spcBef>
              <a:defRPr sz="2716"/>
            </a:pPr>
          </a:p>
          <a:p>
            <a:pPr lvl="1" defTabSz="886968">
              <a:spcBef>
                <a:spcPts val="1100"/>
              </a:spcBef>
              <a:defRPr sz="2716"/>
            </a:pPr>
            <a:r>
              <a:t>Number of block accesses (nba) = </a:t>
            </a:r>
          </a:p>
          <a:p>
            <a:pPr lvl="1" defTabSz="886968">
              <a:spcBef>
                <a:spcPts val="1100"/>
              </a:spcBef>
              <a:defRPr sz="2522"/>
            </a:pPr>
            <a:r>
              <a:t>read internal nodes + read leaf node + read block in table</a:t>
            </a:r>
          </a:p>
          <a:p>
            <a:pPr lvl="1" algn="ctr" defTabSz="886968">
              <a:spcBef>
                <a:spcPts val="1100"/>
              </a:spcBef>
              <a:defRPr sz="2716"/>
            </a:pPr>
            <a:r>
              <a:t>nba = h(n</a:t>
            </a:r>
            <a:r>
              <a:rPr baseline="-5999"/>
              <a:t>1</a:t>
            </a:r>
            <a:r>
              <a:t>) + 1 + 1 = h(n</a:t>
            </a:r>
            <a:r>
              <a:rPr baseline="-5999"/>
              <a:t>1</a:t>
            </a:r>
            <a:r>
              <a:t>) + 2 = 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Insert the following keys:…"/>
          <p:cNvSpPr txBox="1"/>
          <p:nvPr>
            <p:ph type="title"/>
          </p:nvPr>
        </p:nvSpPr>
        <p:spPr>
          <a:xfrm>
            <a:off x="577843" y="241515"/>
            <a:ext cx="8534401" cy="102076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b="1" sz="3300"/>
            </a:lvl1pPr>
          </a:lstStyle>
          <a:p>
            <a:pPr/>
            <a:r>
              <a:t>Complexity of Join Operator</a:t>
            </a:r>
          </a:p>
        </p:txBody>
      </p:sp>
      <p:sp>
        <p:nvSpPr>
          <p:cNvPr id="209" name="ORDER = 4, MAX = 3…"/>
          <p:cNvSpPr txBox="1"/>
          <p:nvPr>
            <p:ph type="body" idx="1"/>
          </p:nvPr>
        </p:nvSpPr>
        <p:spPr>
          <a:xfrm>
            <a:off x="40247" y="910155"/>
            <a:ext cx="9063506" cy="5310490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</a:p>
          <a:p>
            <a:pPr>
              <a:defRPr sz="2800"/>
            </a:pPr>
            <a:r>
              <a:t>Suppose n</a:t>
            </a:r>
            <a:r>
              <a:rPr baseline="-5999"/>
              <a:t>1</a:t>
            </a:r>
            <a:r>
              <a:t> and n</a:t>
            </a:r>
            <a:r>
              <a:rPr baseline="-5999"/>
              <a:t>2</a:t>
            </a:r>
            <a:r>
              <a:t> are proportional to n</a:t>
            </a:r>
          </a:p>
          <a:p>
            <a:pPr>
              <a:defRPr sz="2800"/>
            </a:pPr>
          </a:p>
          <a:p>
            <a:pPr lvl="1">
              <a:defRPr sz="2800"/>
            </a:pPr>
            <a:r>
              <a:t>Nested Loop Join (</a:t>
            </a:r>
            <a:r>
              <a:rPr b="1"/>
              <a:t>NLJ</a:t>
            </a:r>
            <a:r>
              <a:t>) </a:t>
            </a:r>
            <a:r>
              <a:t>is O(n</a:t>
            </a:r>
            <a:r>
              <a:rPr baseline="31999"/>
              <a:t>2</a:t>
            </a:r>
            <a:r>
              <a:t>)</a:t>
            </a:r>
          </a:p>
          <a:p>
            <a:pPr lvl="1">
              <a:defRPr sz="2800"/>
            </a:pPr>
          </a:p>
          <a:p>
            <a:pPr lvl="1">
              <a:defRPr sz="2800"/>
            </a:pPr>
            <a:r>
              <a:t>Indexed Join (</a:t>
            </a:r>
            <a:r>
              <a:rPr b="1"/>
              <a:t>IJ</a:t>
            </a:r>
            <a:r>
              <a:t>) is O(n log 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