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ery Processing"/>
          <p:cNvSpPr txBox="1"/>
          <p:nvPr>
            <p:ph type="ctrTitle"/>
          </p:nvPr>
        </p:nvSpPr>
        <p:spPr>
          <a:xfrm>
            <a:off x="1270000" y="16256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Files and Disks</a:t>
            </a:r>
          </a:p>
          <a:p>
            <a:pPr/>
            <a:r>
              <a:t>Persistent Memory</a:t>
            </a:r>
          </a:p>
        </p:txBody>
      </p:sp>
      <p:sp>
        <p:nvSpPr>
          <p:cNvPr id="120" name="John A. Miller"/>
          <p:cNvSpPr txBox="1"/>
          <p:nvPr>
            <p:ph type="subTitle" sz="quarter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John A. Miller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Types of Files</a:t>
            </a:r>
          </a:p>
        </p:txBody>
      </p:sp>
      <p:sp>
        <p:nvSpPr>
          <p:cNvPr id="123" name="Translate SQL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00"/>
            </a:pPr>
            <a:r>
              <a:t>File = Collection of Blocks (4096 Bytes) containing Records (e.g., 200 bytes)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Fixed Length vs. Variable Length Records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Binary vs. Text File (typically encoded in ASCII or Unicode)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Sequential vs. Direct Access (e.g., RandomAccessFile in Java)</a:t>
            </a:r>
          </a:p>
          <a:p>
            <a:pPr marL="413384" indent="-413384" defTabSz="543305">
              <a:spcBef>
                <a:spcPts val="3900"/>
              </a:spcBef>
              <a:defRPr sz="2900"/>
            </a:pPr>
            <a:r>
              <a:t>Spanning vs. Nonspanning (record may not cross a block boundary</a:t>
            </a:r>
          </a:p>
          <a:p>
            <a:pPr marL="413384" indent="-413384" defTabSz="543305">
              <a:spcBef>
                <a:spcPts val="3900"/>
              </a:spcBef>
              <a:defRPr sz="2900">
                <a:latin typeface="+mj-lt"/>
                <a:ea typeface="+mj-ea"/>
                <a:cs typeface="+mj-cs"/>
                <a:sym typeface="Helvetica"/>
              </a:defRPr>
            </a:pPr>
            <a:r>
              <a:t>Contiguous vs. Noncontiguous Files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Direct Access Files</a:t>
            </a:r>
          </a:p>
        </p:txBody>
      </p:sp>
      <p:sp>
        <p:nvSpPr>
          <p:cNvPr id="126" name="Translate SQL…"/>
          <p:cNvSpPr txBox="1"/>
          <p:nvPr>
            <p:ph type="body" idx="4294967295"/>
          </p:nvPr>
        </p:nvSpPr>
        <p:spPr>
          <a:xfrm>
            <a:off x="952500" y="26162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01770" indent="-301770" defTabSz="396612">
              <a:spcBef>
                <a:spcPts val="2800"/>
              </a:spcBef>
              <a:defRPr sz="2300"/>
            </a:pPr>
            <a:r>
              <a:t>Sequential Access: Open the file and read each record, one after the other</a:t>
            </a:r>
          </a:p>
          <a:p>
            <a:pPr marL="301770" indent="-301770" defTabSz="396612">
              <a:spcBef>
                <a:spcPts val="2800"/>
              </a:spcBef>
              <a:defRPr sz="2300"/>
            </a:pPr>
            <a:r>
              <a:t>Direct Access: Seek directly to the i-th record and read it, skipping prior records</a:t>
            </a:r>
          </a:p>
          <a:p>
            <a:pPr marL="301770" indent="-301770" defTabSz="396612">
              <a:spcBef>
                <a:spcPts val="2800"/>
              </a:spcBef>
              <a:defRPr sz="2100"/>
            </a:pPr>
            <a:r>
              <a:t>   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try {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raf     = new RandomAccessFile ("/tmp/rad.dbf", "rw");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recSize = 12;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record  = new byte [recSize];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One  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Two  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Three".getBytes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raf.write ("Record Four ".getBytes ());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raf.seek (2 * recSize);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var nBytes = raf.read (record, 0, recSize);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out.println ("record = " + new String (record));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    raf.close ();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} catch (Exception ex) {</a:t>
            </a:r>
          </a:p>
          <a:p>
            <a:pPr marL="0" indent="0" defTabSz="914400">
              <a:spcBef>
                <a:spcPts val="0"/>
              </a:spcBef>
              <a:buSzTx/>
              <a:buNone/>
              <a:tabLst>
                <a:tab pos="254000" algn="l"/>
                <a:tab pos="508000" algn="l"/>
                <a:tab pos="774700" algn="l"/>
                <a:tab pos="1028700" algn="l"/>
                <a:tab pos="1295400" algn="l"/>
                <a:tab pos="1549400" algn="l"/>
                <a:tab pos="1816100" algn="l"/>
                <a:tab pos="2070100" algn="l"/>
                <a:tab pos="2324100" algn="l"/>
                <a:tab pos="2590800" algn="l"/>
                <a:tab pos="2844800" algn="l"/>
                <a:tab pos="3111500" algn="l"/>
              </a:tabLst>
              <a:defRPr sz="2100">
                <a:latin typeface="Menlo"/>
                <a:ea typeface="Menlo"/>
                <a:cs typeface="Menlo"/>
                <a:sym typeface="Menlo"/>
              </a:defRPr>
            </a:pPr>
            <a:r>
              <a:t>    } // 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21557">
              <a:defRPr sz="5700"/>
            </a:pPr>
            <a:r>
              <a:t>Reading a Record</a:t>
            </a:r>
          </a:p>
          <a:p>
            <a:pPr defTabSz="421557">
              <a:defRPr sz="5700"/>
            </a:pPr>
            <a:r>
              <a:t>Nonspanning Case</a:t>
            </a:r>
          </a:p>
        </p:txBody>
      </p:sp>
      <p:sp>
        <p:nvSpPr>
          <p:cNvPr id="129" name="Write as a Relational Algebra Expression Tree…"/>
          <p:cNvSpPr txBox="1"/>
          <p:nvPr>
            <p:ph type="body" idx="4294967295"/>
          </p:nvPr>
        </p:nvSpPr>
        <p:spPr>
          <a:xfrm>
            <a:off x="380354" y="2565400"/>
            <a:ext cx="12079290" cy="6286500"/>
          </a:xfrm>
          <a:prstGeom prst="rect">
            <a:avLst/>
          </a:prstGeom>
        </p:spPr>
        <p:txBody>
          <a:bodyPr/>
          <a:lstStyle/>
          <a:p>
            <a:pPr/>
            <a:r>
              <a:t>Blocking factor bf = floor (sb/sr), e.g., floor (4096 / 200) = 20 records per block</a:t>
            </a:r>
          </a:p>
          <a:p>
            <a:pPr/>
            <a:r>
              <a:t>Seek to i-th record: in block j = floor (i/bf), e.g., i = 57 =&gt; j = 2), block 0, block 1, block 2 </a:t>
            </a:r>
          </a:p>
          <a:p>
            <a:pPr/>
            <a:r>
              <a:t>Transfer block 2 from disk into main memory cache</a:t>
            </a:r>
          </a:p>
          <a:p>
            <a:pPr/>
            <a:r>
              <a:t>Copy the 17-th record in block 2 from cache to user’ program</a:t>
            </a:r>
            <a:endParaRPr sz="2700"/>
          </a:p>
          <a:p>
            <a:pPr/>
            <a:r>
              <a:t>File offest: 3400 bytes from start of block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teps in Query Processing"/>
          <p:cNvSpPr txBox="1"/>
          <p:nvPr>
            <p:ph type="title"/>
          </p:nvPr>
        </p:nvSpPr>
        <p:spPr>
          <a:xfrm>
            <a:off x="952500" y="2667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Components of Disk Drive</a:t>
            </a:r>
          </a:p>
        </p:txBody>
      </p:sp>
      <p:sp>
        <p:nvSpPr>
          <p:cNvPr id="132" name="Write as a Relational Algebra Expression Tree…"/>
          <p:cNvSpPr txBox="1"/>
          <p:nvPr>
            <p:ph type="body" idx="4294967295"/>
          </p:nvPr>
        </p:nvSpPr>
        <p:spPr>
          <a:xfrm>
            <a:off x="462755" y="2565400"/>
            <a:ext cx="12079290" cy="6286500"/>
          </a:xfrm>
          <a:prstGeom prst="rect">
            <a:avLst/>
          </a:prstGeom>
        </p:spPr>
        <p:txBody>
          <a:bodyPr/>
          <a:lstStyle/>
          <a:p>
            <a:pPr marL="417830" indent="-417830" defTabSz="549148">
              <a:spcBef>
                <a:spcPts val="3900"/>
              </a:spcBef>
              <a:defRPr b="1" sz="3000"/>
            </a:pPr>
            <a:r>
              <a:t>Cylinder</a:t>
            </a:r>
            <a:r>
              <a:rPr b="0"/>
              <a:t> - Region of Disk Drive accessible without moving the read/write head assembly</a:t>
            </a:r>
          </a:p>
          <a:p>
            <a:pPr marL="417830" indent="-417830" defTabSz="549148">
              <a:spcBef>
                <a:spcPts val="3900"/>
              </a:spcBef>
              <a:defRPr b="1" sz="3000"/>
            </a:pPr>
            <a:r>
              <a:t>Surface</a:t>
            </a:r>
            <a:r>
              <a:rPr b="0"/>
              <a:t> - Drive may have 1 to 4 disks, giving 2 to 8 recording surfaces (on top and bottom of each disk)</a:t>
            </a:r>
          </a:p>
          <a:p>
            <a:pPr marL="417830" indent="-417830" defTabSz="549148">
              <a:spcBef>
                <a:spcPts val="3900"/>
              </a:spcBef>
              <a:defRPr b="1" sz="3000"/>
            </a:pPr>
            <a:r>
              <a:t>Track</a:t>
            </a:r>
            <a:r>
              <a:rPr b="0"/>
              <a:t> - intersection of a cylinder and a surface or region accessible to one head without moving the read/write head assembly</a:t>
            </a:r>
          </a:p>
          <a:p>
            <a:pPr marL="417830" indent="-417830" defTabSz="549148">
              <a:spcBef>
                <a:spcPts val="3900"/>
              </a:spcBef>
              <a:defRPr b="1" sz="3000"/>
            </a:pPr>
            <a:r>
              <a:t>Sector</a:t>
            </a:r>
            <a:r>
              <a:rPr b="0"/>
              <a:t> - smallest addressable/transferrable component of a disk drive, several sectors per track, common sector size 512B</a:t>
            </a:r>
          </a:p>
          <a:p>
            <a:pPr marL="417830" indent="-417830" defTabSz="549148">
              <a:spcBef>
                <a:spcPts val="3900"/>
              </a:spcBef>
              <a:defRPr sz="3000"/>
            </a:pPr>
            <a:r>
              <a:t>Outer Tracks have move sectors than Inner Tracks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