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Arial"/>
      </a:defRPr>
    </a:lvl1pPr>
    <a:lvl2pPr indent="228600" defTabSz="457200" latinLnBrk="0">
      <a:defRPr sz="1200">
        <a:latin typeface="+mj-lt"/>
        <a:ea typeface="+mj-ea"/>
        <a:cs typeface="+mj-cs"/>
        <a:sym typeface="Arial"/>
      </a:defRPr>
    </a:lvl2pPr>
    <a:lvl3pPr indent="457200" defTabSz="457200" latinLnBrk="0">
      <a:defRPr sz="1200">
        <a:latin typeface="+mj-lt"/>
        <a:ea typeface="+mj-ea"/>
        <a:cs typeface="+mj-cs"/>
        <a:sym typeface="Arial"/>
      </a:defRPr>
    </a:lvl3pPr>
    <a:lvl4pPr indent="685800" defTabSz="457200" latinLnBrk="0">
      <a:defRPr sz="1200">
        <a:latin typeface="+mj-lt"/>
        <a:ea typeface="+mj-ea"/>
        <a:cs typeface="+mj-cs"/>
        <a:sym typeface="Arial"/>
      </a:defRPr>
    </a:lvl4pPr>
    <a:lvl5pPr indent="914400" defTabSz="457200" latinLnBrk="0">
      <a:defRPr sz="1200">
        <a:latin typeface="+mj-lt"/>
        <a:ea typeface="+mj-ea"/>
        <a:cs typeface="+mj-cs"/>
        <a:sym typeface="Arial"/>
      </a:defRPr>
    </a:lvl5pPr>
    <a:lvl6pPr indent="1143000" defTabSz="457200" latinLnBrk="0">
      <a:defRPr sz="1200">
        <a:latin typeface="+mj-lt"/>
        <a:ea typeface="+mj-ea"/>
        <a:cs typeface="+mj-cs"/>
        <a:sym typeface="Arial"/>
      </a:defRPr>
    </a:lvl6pPr>
    <a:lvl7pPr indent="1371600" defTabSz="457200" latinLnBrk="0">
      <a:defRPr sz="1200">
        <a:latin typeface="+mj-lt"/>
        <a:ea typeface="+mj-ea"/>
        <a:cs typeface="+mj-cs"/>
        <a:sym typeface="Arial"/>
      </a:defRPr>
    </a:lvl7pPr>
    <a:lvl8pPr indent="1600200" defTabSz="457200" latinLnBrk="0">
      <a:defRPr sz="1200">
        <a:latin typeface="+mj-lt"/>
        <a:ea typeface="+mj-ea"/>
        <a:cs typeface="+mj-cs"/>
        <a:sym typeface="Arial"/>
      </a:defRPr>
    </a:lvl8pPr>
    <a:lvl9pPr indent="1828800" defTabSz="4572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/>
          <p:nvPr>
            <p:ph type="title"/>
          </p:nvPr>
        </p:nvSpPr>
        <p:spPr>
          <a:xfrm>
            <a:off x="838200" y="419100"/>
            <a:ext cx="7772400" cy="11049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sz="half" idx="1"/>
          </p:nvPr>
        </p:nvSpPr>
        <p:spPr>
          <a:xfrm>
            <a:off x="838200" y="1981200"/>
            <a:ext cx="3810000" cy="4076700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5" y="6580999"/>
            <a:ext cx="2493129" cy="26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11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7pPr>
      <a:lvl8pPr marL="34289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8pPr>
      <a:lvl9pPr marL="38861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 txBox="1"/>
          <p:nvPr>
            <p:ph type="ctrTitle"/>
          </p:nvPr>
        </p:nvSpPr>
        <p:spPr>
          <a:xfrm>
            <a:off x="914400" y="685800"/>
            <a:ext cx="6934200" cy="2819400"/>
          </a:xfrm>
          <a:prstGeom prst="rect">
            <a:avLst/>
          </a:prstGeom>
        </p:spPr>
        <p:txBody>
          <a:bodyPr/>
          <a:lstStyle/>
          <a:p>
            <a:pPr/>
            <a:r>
              <a:t>Hash-Based Indexes</a:t>
            </a:r>
          </a:p>
        </p:txBody>
      </p:sp>
      <p:sp>
        <p:nvSpPr>
          <p:cNvPr id="168" name="Subtitle 2"/>
          <p:cNvSpPr txBox="1"/>
          <p:nvPr>
            <p:ph type="subTitle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/>
          <a:lstStyle/>
          <a:p>
            <a:pPr/>
            <a:r>
              <a:t>Credits: Ramakrishnan &amp; Gehrke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What you will learn from this lecture</a:t>
            </a:r>
          </a:p>
        </p:txBody>
      </p:sp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838200" y="1524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Review of static hashing </a:t>
            </a:r>
          </a:p>
          <a:p>
            <a:pPr/>
            <a:r>
              <a:t>How to adjust hash structure dynamically against inserts and deletes? 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Extendible hashing 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Linear hashing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Relative strengths of B+trees and Hashing: when to use what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4"/>
          <p:cNvSpPr txBox="1"/>
          <p:nvPr>
            <p:ph type="title"/>
          </p:nvPr>
        </p:nvSpPr>
        <p:spPr>
          <a:xfrm>
            <a:off x="876300" y="2667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Introduction</a:t>
            </a:r>
          </a:p>
        </p:txBody>
      </p:sp>
      <p:sp>
        <p:nvSpPr>
          <p:cNvPr id="174" name="Rectangle 5"/>
          <p:cNvSpPr txBox="1"/>
          <p:nvPr>
            <p:ph type="body" idx="1"/>
          </p:nvPr>
        </p:nvSpPr>
        <p:spPr>
          <a:xfrm>
            <a:off x="457200" y="1714500"/>
            <a:ext cx="8534400" cy="4876800"/>
          </a:xfrm>
          <a:prstGeom prst="rect">
            <a:avLst/>
          </a:prstGeom>
        </p:spPr>
        <p:txBody>
          <a:bodyPr/>
          <a:lstStyle/>
          <a:p>
            <a:pPr>
              <a:defRPr i="1" u="sng">
                <a:solidFill>
                  <a:schemeClr val="accent2"/>
                </a:solidFill>
              </a:defRPr>
            </a:pPr>
            <a:r>
              <a:t>Hash-based</a:t>
            </a:r>
            <a:r>
              <a:rPr i="0" u="none">
                <a:solidFill>
                  <a:srgbClr val="404040"/>
                </a:solidFill>
              </a:rPr>
              <a:t> indexes are best for </a:t>
            </a:r>
            <a:r>
              <a:rPr u="none"/>
              <a:t>equality</a:t>
            </a:r>
            <a:r>
              <a:rPr i="0" u="none">
                <a:solidFill>
                  <a:srgbClr val="404040"/>
                </a:solidFill>
              </a:rPr>
              <a:t> </a:t>
            </a:r>
            <a:r>
              <a:rPr u="none"/>
              <a:t>selections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no traversal; direct computation of where </a:t>
            </a:r>
            <a:r>
              <a:rPr b="1"/>
              <a:t>key</a:t>
            </a:r>
            <a:r>
              <a:t> should be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b="1" i="1" sz="2800"/>
            </a:pPr>
            <a:r>
              <a:t>cannot</a:t>
            </a:r>
            <a:r>
              <a:rPr b="0" i="0"/>
              <a:t> support range searches</a:t>
            </a:r>
          </a:p>
          <a:p>
            <a:pPr/>
            <a:r>
              <a:t>Static and dynamic hashing techniques exist; trade-offs similar to ISAM vs. B+ trees, on a certain level.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4"/>
          <p:cNvSpPr txBox="1"/>
          <p:nvPr>
            <p:ph type="title"/>
          </p:nvPr>
        </p:nvSpPr>
        <p:spPr>
          <a:xfrm>
            <a:off x="800100" y="152400"/>
            <a:ext cx="7772401" cy="914400"/>
          </a:xfrm>
          <a:prstGeom prst="rect">
            <a:avLst/>
          </a:prstGeom>
        </p:spPr>
        <p:txBody>
          <a:bodyPr/>
          <a:lstStyle/>
          <a:p>
            <a:pPr/>
            <a:r>
              <a:t>Direct Mapping Table</a:t>
            </a:r>
          </a:p>
        </p:txBody>
      </p:sp>
      <p:sp>
        <p:nvSpPr>
          <p:cNvPr id="177" name="Rectangle 5"/>
          <p:cNvSpPr txBox="1"/>
          <p:nvPr>
            <p:ph type="body" sz="half" idx="1"/>
          </p:nvPr>
        </p:nvSpPr>
        <p:spPr>
          <a:xfrm>
            <a:off x="571500" y="995362"/>
            <a:ext cx="8077201" cy="22098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# </a:t>
            </a:r>
            <a:r>
              <a:rPr>
                <a:solidFill>
                  <a:srgbClr val="3365FB"/>
                </a:solidFill>
              </a:rPr>
              <a:t>primary/home buckets</a:t>
            </a:r>
            <a:r>
              <a:t> fixed, allocated sequentially, never de-allocated</a:t>
            </a:r>
          </a:p>
          <a:p>
            <a:pPr>
              <a:spcBef>
                <a:spcPts val="500"/>
              </a:spcBef>
              <a:defRPr b="1" sz="2400">
                <a:solidFill>
                  <a:schemeClr val="accent2"/>
                </a:solidFill>
              </a:defRPr>
            </a:pPr>
            <a:r>
              <a:t>h</a:t>
            </a:r>
            <a:r>
              <a:rPr b="0"/>
              <a:t>(</a:t>
            </a:r>
            <a:r>
              <a:rPr b="0" i="1"/>
              <a:t>k</a:t>
            </a:r>
            <a:r>
              <a:rPr b="0"/>
              <a:t>) = k </a:t>
            </a:r>
            <a:r>
              <a:rPr b="0">
                <a:solidFill>
                  <a:srgbClr val="404040"/>
                </a:solidFill>
              </a:rPr>
              <a:t>= bucket to which data entry with</a:t>
            </a:r>
            <a:r>
              <a:rPr b="0" i="1">
                <a:solidFill>
                  <a:srgbClr val="404040"/>
                </a:solidFill>
              </a:rPr>
              <a:t> </a:t>
            </a:r>
            <a:r>
              <a:rPr b="0">
                <a:solidFill>
                  <a:srgbClr val="404040"/>
                </a:solidFill>
              </a:rPr>
              <a:t>key</a:t>
            </a:r>
            <a:r>
              <a:rPr b="0" i="1">
                <a:solidFill>
                  <a:srgbClr val="404040"/>
                </a:solidFill>
              </a:rPr>
              <a:t> k </a:t>
            </a:r>
            <a:r>
              <a:rPr b="0">
                <a:solidFill>
                  <a:srgbClr val="404040"/>
                </a:solidFill>
              </a:rPr>
              <a:t>belongs</a:t>
            </a:r>
            <a:r>
              <a:rPr b="0" i="1">
                <a:solidFill>
                  <a:srgbClr val="404040"/>
                </a:solidFill>
              </a:rPr>
              <a:t>. </a:t>
            </a:r>
            <a:r>
              <a:rPr b="0">
                <a:solidFill>
                  <a:srgbClr val="404040"/>
                </a:solidFill>
              </a:rPr>
              <a:t>(M = # of buckets)</a:t>
            </a:r>
            <a:endParaRPr b="0">
              <a:solidFill>
                <a:srgbClr val="404040"/>
              </a:solidFill>
            </a:endParaRPr>
          </a:p>
          <a:p>
            <a:pPr>
              <a:spcBef>
                <a:spcPts val="500"/>
              </a:spcBef>
              <a:defRPr b="1" sz="2400">
                <a:solidFill>
                  <a:schemeClr val="accent2"/>
                </a:solidFill>
              </a:defRPr>
            </a:pPr>
            <a:r>
              <a:rPr b="0">
                <a:solidFill>
                  <a:srgbClr val="404040"/>
                </a:solidFill>
              </a:rPr>
              <a:t>#slots per bucket s, let s = 1 here</a:t>
            </a:r>
          </a:p>
        </p:txBody>
      </p:sp>
      <p:sp>
        <p:nvSpPr>
          <p:cNvPr id="178" name="Freeform 7"/>
          <p:cNvSpPr/>
          <p:nvPr/>
        </p:nvSpPr>
        <p:spPr>
          <a:xfrm>
            <a:off x="2425699" y="4605337"/>
            <a:ext cx="292103" cy="35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751"/>
                </a:moveTo>
                <a:lnTo>
                  <a:pt x="20661" y="6548"/>
                </a:lnTo>
                <a:lnTo>
                  <a:pt x="18313" y="3128"/>
                </a:lnTo>
                <a:lnTo>
                  <a:pt x="14909" y="782"/>
                </a:lnTo>
                <a:lnTo>
                  <a:pt x="10800" y="0"/>
                </a:lnTo>
                <a:lnTo>
                  <a:pt x="6574" y="782"/>
                </a:lnTo>
                <a:lnTo>
                  <a:pt x="3170" y="3128"/>
                </a:lnTo>
                <a:lnTo>
                  <a:pt x="822" y="6548"/>
                </a:lnTo>
                <a:lnTo>
                  <a:pt x="0" y="10751"/>
                </a:lnTo>
                <a:lnTo>
                  <a:pt x="822" y="14954"/>
                </a:lnTo>
                <a:lnTo>
                  <a:pt x="3170" y="18375"/>
                </a:lnTo>
                <a:lnTo>
                  <a:pt x="6574" y="20720"/>
                </a:lnTo>
                <a:lnTo>
                  <a:pt x="10800" y="21600"/>
                </a:lnTo>
                <a:lnTo>
                  <a:pt x="14909" y="20720"/>
                </a:lnTo>
                <a:lnTo>
                  <a:pt x="18313" y="18375"/>
                </a:lnTo>
                <a:lnTo>
                  <a:pt x="20661" y="14954"/>
                </a:lnTo>
                <a:lnTo>
                  <a:pt x="21600" y="10751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9" name="Freeform 8"/>
          <p:cNvSpPr/>
          <p:nvPr/>
        </p:nvSpPr>
        <p:spPr>
          <a:xfrm>
            <a:off x="3522662" y="3730623"/>
            <a:ext cx="782640" cy="2355853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0" name="Rectangle 9"/>
          <p:cNvSpPr txBox="1"/>
          <p:nvPr/>
        </p:nvSpPr>
        <p:spPr>
          <a:xfrm>
            <a:off x="1766888" y="3840162"/>
            <a:ext cx="142219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h(key) mod M</a:t>
            </a:r>
          </a:p>
        </p:txBody>
      </p:sp>
      <p:sp>
        <p:nvSpPr>
          <p:cNvPr id="181" name="Freeform 11"/>
          <p:cNvSpPr/>
          <p:nvPr/>
        </p:nvSpPr>
        <p:spPr>
          <a:xfrm>
            <a:off x="5299073" y="4616448"/>
            <a:ext cx="47628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2" name="Freeform 12"/>
          <p:cNvSpPr/>
          <p:nvPr/>
        </p:nvSpPr>
        <p:spPr>
          <a:xfrm>
            <a:off x="5245098" y="3892548"/>
            <a:ext cx="47628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3" name="Freeform 13"/>
          <p:cNvSpPr/>
          <p:nvPr/>
        </p:nvSpPr>
        <p:spPr>
          <a:xfrm>
            <a:off x="5449887" y="3892548"/>
            <a:ext cx="49215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452" y="0"/>
                </a:lnTo>
                <a:lnTo>
                  <a:pt x="0" y="10800"/>
                </a:lnTo>
                <a:lnTo>
                  <a:pt x="10452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4" name="Freeform 14"/>
          <p:cNvSpPr/>
          <p:nvPr/>
        </p:nvSpPr>
        <p:spPr>
          <a:xfrm>
            <a:off x="5656262" y="3892548"/>
            <a:ext cx="47627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5" name="Freeform 15"/>
          <p:cNvSpPr/>
          <p:nvPr/>
        </p:nvSpPr>
        <p:spPr>
          <a:xfrm>
            <a:off x="5478462" y="4611687"/>
            <a:ext cx="47627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6" name="Freeform 16"/>
          <p:cNvSpPr/>
          <p:nvPr/>
        </p:nvSpPr>
        <p:spPr>
          <a:xfrm>
            <a:off x="5654673" y="4610098"/>
            <a:ext cx="49215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2150"/>
                </a:moveTo>
                <a:lnTo>
                  <a:pt x="11148" y="0"/>
                </a:lnTo>
                <a:lnTo>
                  <a:pt x="0" y="12150"/>
                </a:lnTo>
                <a:lnTo>
                  <a:pt x="11148" y="21600"/>
                </a:lnTo>
                <a:lnTo>
                  <a:pt x="21600" y="1215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7" name="Freeform 19"/>
          <p:cNvSpPr/>
          <p:nvPr/>
        </p:nvSpPr>
        <p:spPr>
          <a:xfrm>
            <a:off x="5505448" y="5937248"/>
            <a:ext cx="49215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9450"/>
                </a:moveTo>
                <a:lnTo>
                  <a:pt x="10452" y="0"/>
                </a:lnTo>
                <a:lnTo>
                  <a:pt x="0" y="9450"/>
                </a:lnTo>
                <a:lnTo>
                  <a:pt x="10452" y="21600"/>
                </a:lnTo>
                <a:lnTo>
                  <a:pt x="21600" y="945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8" name="Freeform 20"/>
          <p:cNvSpPr/>
          <p:nvPr/>
        </p:nvSpPr>
        <p:spPr>
          <a:xfrm>
            <a:off x="5311773" y="5935662"/>
            <a:ext cx="49215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1148" y="0"/>
                </a:lnTo>
                <a:lnTo>
                  <a:pt x="0" y="10800"/>
                </a:lnTo>
                <a:lnTo>
                  <a:pt x="11148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9" name="Freeform 21"/>
          <p:cNvSpPr/>
          <p:nvPr/>
        </p:nvSpPr>
        <p:spPr>
          <a:xfrm>
            <a:off x="5697537" y="5937248"/>
            <a:ext cx="47627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9450"/>
                </a:moveTo>
                <a:lnTo>
                  <a:pt x="10800" y="0"/>
                </a:lnTo>
                <a:lnTo>
                  <a:pt x="0" y="9450"/>
                </a:lnTo>
                <a:lnTo>
                  <a:pt x="10800" y="21600"/>
                </a:lnTo>
                <a:lnTo>
                  <a:pt x="21600" y="945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0" name="Rectangle 22"/>
          <p:cNvSpPr txBox="1"/>
          <p:nvPr/>
        </p:nvSpPr>
        <p:spPr>
          <a:xfrm>
            <a:off x="2444750" y="4568823"/>
            <a:ext cx="21590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191" name="Rectangle 23"/>
          <p:cNvSpPr txBox="1"/>
          <p:nvPr/>
        </p:nvSpPr>
        <p:spPr>
          <a:xfrm>
            <a:off x="1820863" y="4381498"/>
            <a:ext cx="431664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key</a:t>
            </a:r>
          </a:p>
        </p:txBody>
      </p:sp>
      <p:sp>
        <p:nvSpPr>
          <p:cNvPr id="192" name="Rectangle 24"/>
          <p:cNvSpPr txBox="1"/>
          <p:nvPr/>
        </p:nvSpPr>
        <p:spPr>
          <a:xfrm>
            <a:off x="2359024" y="6075362"/>
            <a:ext cx="2213572" cy="310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600">
                <a:solidFill>
                  <a:srgbClr val="000000"/>
                </a:solidFill>
              </a:defRPr>
            </a:lvl1pPr>
          </a:lstStyle>
          <a:p>
            <a:pPr/>
            <a:r>
              <a:t>Primary bucket pages</a:t>
            </a:r>
          </a:p>
        </p:txBody>
      </p:sp>
      <p:sp>
        <p:nvSpPr>
          <p:cNvPr id="193" name="Rectangle 26"/>
          <p:cNvSpPr txBox="1"/>
          <p:nvPr/>
        </p:nvSpPr>
        <p:spPr>
          <a:xfrm>
            <a:off x="3759200" y="4024312"/>
            <a:ext cx="21590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94" name="Rectangle 27"/>
          <p:cNvSpPr txBox="1"/>
          <p:nvPr/>
        </p:nvSpPr>
        <p:spPr>
          <a:xfrm>
            <a:off x="3759200" y="3714748"/>
            <a:ext cx="21590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95" name="Rectangle 28"/>
          <p:cNvSpPr txBox="1"/>
          <p:nvPr/>
        </p:nvSpPr>
        <p:spPr>
          <a:xfrm>
            <a:off x="3690937" y="5695948"/>
            <a:ext cx="495288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M-1</a:t>
            </a:r>
          </a:p>
        </p:txBody>
      </p:sp>
      <p:sp>
        <p:nvSpPr>
          <p:cNvPr id="196" name="Line 29"/>
          <p:cNvSpPr/>
          <p:nvPr/>
        </p:nvSpPr>
        <p:spPr>
          <a:xfrm flipV="1">
            <a:off x="2743199" y="4267198"/>
            <a:ext cx="762003" cy="457202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7" name="Line 30"/>
          <p:cNvSpPr/>
          <p:nvPr/>
        </p:nvSpPr>
        <p:spPr>
          <a:xfrm flipV="1">
            <a:off x="2722563" y="3959223"/>
            <a:ext cx="779464" cy="77629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" name="Line 31"/>
          <p:cNvSpPr/>
          <p:nvPr/>
        </p:nvSpPr>
        <p:spPr>
          <a:xfrm>
            <a:off x="1752599" y="4800600"/>
            <a:ext cx="685803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" name="Line 32"/>
          <p:cNvSpPr/>
          <p:nvPr/>
        </p:nvSpPr>
        <p:spPr>
          <a:xfrm>
            <a:off x="2725738" y="4738687"/>
            <a:ext cx="779464" cy="1128714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0" name="Line 33"/>
          <p:cNvSpPr/>
          <p:nvPr/>
        </p:nvSpPr>
        <p:spPr>
          <a:xfrm>
            <a:off x="4191000" y="38862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1" name="Line 34"/>
          <p:cNvSpPr/>
          <p:nvPr/>
        </p:nvSpPr>
        <p:spPr>
          <a:xfrm>
            <a:off x="4191000" y="41910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2" name="Line 35"/>
          <p:cNvSpPr/>
          <p:nvPr/>
        </p:nvSpPr>
        <p:spPr>
          <a:xfrm>
            <a:off x="4191000" y="46482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3" name="Line 36"/>
          <p:cNvSpPr/>
          <p:nvPr/>
        </p:nvSpPr>
        <p:spPr>
          <a:xfrm>
            <a:off x="4267200" y="59436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4" name="Line 38"/>
          <p:cNvSpPr/>
          <p:nvPr/>
        </p:nvSpPr>
        <p:spPr>
          <a:xfrm>
            <a:off x="3524248" y="4048125"/>
            <a:ext cx="78581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5" name="Line 39"/>
          <p:cNvSpPr/>
          <p:nvPr/>
        </p:nvSpPr>
        <p:spPr>
          <a:xfrm>
            <a:off x="3522662" y="4402137"/>
            <a:ext cx="785814" cy="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6" name="Line 40"/>
          <p:cNvSpPr/>
          <p:nvPr/>
        </p:nvSpPr>
        <p:spPr>
          <a:xfrm>
            <a:off x="3521073" y="4768850"/>
            <a:ext cx="78581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7" name="Line 41"/>
          <p:cNvSpPr/>
          <p:nvPr/>
        </p:nvSpPr>
        <p:spPr>
          <a:xfrm>
            <a:off x="3519487" y="5707062"/>
            <a:ext cx="785814" cy="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4"/>
          <p:cNvSpPr txBox="1"/>
          <p:nvPr>
            <p:ph type="title"/>
          </p:nvPr>
        </p:nvSpPr>
        <p:spPr>
          <a:xfrm>
            <a:off x="774700" y="177800"/>
            <a:ext cx="7772401" cy="6166992"/>
          </a:xfrm>
          <a:prstGeom prst="rect">
            <a:avLst/>
          </a:prstGeom>
        </p:spPr>
        <p:txBody>
          <a:bodyPr/>
          <a:lstStyle/>
          <a:p>
            <a:pPr/>
            <a:r>
              <a:t>Direct Mapping Table Bucket</a:t>
            </a:r>
          </a:p>
          <a:p>
            <a:pPr/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private class Bucket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{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int     nKeys = 0;                        // 0 or 1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Integer key   = null;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V       value = null;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Bucket  next  = null;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V find (Integer k)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{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  if (key != null &amp;&amp; key.equals (k)) return value;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  return null;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} // find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void add (Integer k, V v) { nKeys = 1; key = k; value = v; } 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void print () { out.println ("[ " + key + " . ]" ); } 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} // Bucket inner class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ctangle 4"/>
          <p:cNvSpPr txBox="1"/>
          <p:nvPr>
            <p:ph type="title"/>
          </p:nvPr>
        </p:nvSpPr>
        <p:spPr>
          <a:xfrm>
            <a:off x="1358900" y="190500"/>
            <a:ext cx="7772401" cy="6166992"/>
          </a:xfrm>
          <a:prstGeom prst="rect">
            <a:avLst/>
          </a:prstGeom>
        </p:spPr>
        <p:txBody>
          <a:bodyPr/>
          <a:lstStyle/>
          <a:p>
            <a:pPr/>
            <a:r>
              <a:t>Direct Mapping Table</a:t>
            </a:r>
          </a:p>
          <a:p>
            <a:pPr/>
          </a:p>
          <a:p>
            <a:pPr>
              <a:defRPr sz="3200"/>
            </a:pPr>
            <a:r>
              <a:t>Hash Function</a:t>
            </a:r>
          </a:p>
          <a:p>
            <a:pPr>
              <a:defRPr sz="3200"/>
            </a:pP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private int h (Object key) { return (int) key; }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defRPr sz="3200"/>
            </a:pPr>
            <a:r>
              <a:t>get Method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@SuppressWarnings("unchecked")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public V get (Object key)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{   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var i  = h (key);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var bh = hTable.get (i);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return bh.find ((Integer) key);</a:t>
            </a:r>
          </a:p>
          <a:p>
            <a:pPr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5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} // get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4"/>
          <p:cNvSpPr txBox="1"/>
          <p:nvPr>
            <p:ph type="title"/>
          </p:nvPr>
        </p:nvSpPr>
        <p:spPr>
          <a:xfrm>
            <a:off x="838200" y="152400"/>
            <a:ext cx="7772400" cy="914400"/>
          </a:xfrm>
          <a:prstGeom prst="rect">
            <a:avLst/>
          </a:prstGeom>
        </p:spPr>
        <p:txBody>
          <a:bodyPr/>
          <a:lstStyle/>
          <a:p>
            <a:pPr/>
            <a:r>
              <a:t>Static Hashing</a:t>
            </a:r>
          </a:p>
        </p:txBody>
      </p:sp>
      <p:sp>
        <p:nvSpPr>
          <p:cNvPr id="214" name="Rectangle 5"/>
          <p:cNvSpPr txBox="1"/>
          <p:nvPr>
            <p:ph type="body" sz="half" idx="1"/>
          </p:nvPr>
        </p:nvSpPr>
        <p:spPr>
          <a:xfrm>
            <a:off x="571500" y="996950"/>
            <a:ext cx="8077201" cy="22098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# </a:t>
            </a:r>
            <a:r>
              <a:rPr>
                <a:solidFill>
                  <a:srgbClr val="3365FB"/>
                </a:solidFill>
              </a:rPr>
              <a:t>primary/home buckets</a:t>
            </a:r>
            <a:r>
              <a:t> fixed, allocated sequentially, never de-allocated; </a:t>
            </a:r>
            <a:r>
              <a:rPr>
                <a:solidFill>
                  <a:srgbClr val="3365FB"/>
                </a:solidFill>
              </a:rPr>
              <a:t>overflow buckets</a:t>
            </a:r>
            <a:r>
              <a:t> if needed.</a:t>
            </a:r>
          </a:p>
          <a:p>
            <a:pPr>
              <a:spcBef>
                <a:spcPts val="500"/>
              </a:spcBef>
              <a:defRPr b="1" sz="2400">
                <a:solidFill>
                  <a:schemeClr val="accent2"/>
                </a:solidFill>
              </a:defRPr>
            </a:pPr>
            <a:r>
              <a:t>h</a:t>
            </a:r>
            <a:r>
              <a:rPr b="0"/>
              <a:t>(</a:t>
            </a:r>
            <a:r>
              <a:rPr b="0" i="1"/>
              <a:t>k</a:t>
            </a:r>
            <a:r>
              <a:rPr b="0"/>
              <a:t>) mod M </a:t>
            </a:r>
            <a:r>
              <a:rPr b="0">
                <a:solidFill>
                  <a:srgbClr val="404040"/>
                </a:solidFill>
              </a:rPr>
              <a:t>= bucket to which data entry with</a:t>
            </a:r>
            <a:r>
              <a:rPr b="0" i="1">
                <a:solidFill>
                  <a:srgbClr val="404040"/>
                </a:solidFill>
              </a:rPr>
              <a:t> </a:t>
            </a:r>
            <a:r>
              <a:rPr b="0">
                <a:solidFill>
                  <a:srgbClr val="404040"/>
                </a:solidFill>
              </a:rPr>
              <a:t>key</a:t>
            </a:r>
            <a:r>
              <a:rPr b="0" i="1">
                <a:solidFill>
                  <a:srgbClr val="404040"/>
                </a:solidFill>
              </a:rPr>
              <a:t> k   </a:t>
            </a:r>
            <a:r>
              <a:rPr b="0">
                <a:solidFill>
                  <a:srgbClr val="404040"/>
                </a:solidFill>
              </a:rPr>
              <a:t>belongs</a:t>
            </a:r>
            <a:r>
              <a:rPr b="0" i="1">
                <a:solidFill>
                  <a:srgbClr val="404040"/>
                </a:solidFill>
              </a:rPr>
              <a:t>. </a:t>
            </a:r>
            <a:r>
              <a:rPr b="0">
                <a:solidFill>
                  <a:srgbClr val="404040"/>
                </a:solidFill>
              </a:rPr>
              <a:t>(M = # of buckets)</a:t>
            </a:r>
          </a:p>
        </p:txBody>
      </p:sp>
      <p:sp>
        <p:nvSpPr>
          <p:cNvPr id="215" name="Freeform 6"/>
          <p:cNvSpPr/>
          <p:nvPr/>
        </p:nvSpPr>
        <p:spPr>
          <a:xfrm>
            <a:off x="5138737" y="4073523"/>
            <a:ext cx="744540" cy="35084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6" name="Freeform 7"/>
          <p:cNvSpPr/>
          <p:nvPr/>
        </p:nvSpPr>
        <p:spPr>
          <a:xfrm>
            <a:off x="2425699" y="4605337"/>
            <a:ext cx="292103" cy="35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751"/>
                </a:moveTo>
                <a:lnTo>
                  <a:pt x="20661" y="6548"/>
                </a:lnTo>
                <a:lnTo>
                  <a:pt x="18313" y="3128"/>
                </a:lnTo>
                <a:lnTo>
                  <a:pt x="14909" y="782"/>
                </a:lnTo>
                <a:lnTo>
                  <a:pt x="10800" y="0"/>
                </a:lnTo>
                <a:lnTo>
                  <a:pt x="6574" y="782"/>
                </a:lnTo>
                <a:lnTo>
                  <a:pt x="3170" y="3128"/>
                </a:lnTo>
                <a:lnTo>
                  <a:pt x="822" y="6548"/>
                </a:lnTo>
                <a:lnTo>
                  <a:pt x="0" y="10751"/>
                </a:lnTo>
                <a:lnTo>
                  <a:pt x="822" y="14954"/>
                </a:lnTo>
                <a:lnTo>
                  <a:pt x="3170" y="18375"/>
                </a:lnTo>
                <a:lnTo>
                  <a:pt x="6574" y="20720"/>
                </a:lnTo>
                <a:lnTo>
                  <a:pt x="10800" y="21600"/>
                </a:lnTo>
                <a:lnTo>
                  <a:pt x="14909" y="20720"/>
                </a:lnTo>
                <a:lnTo>
                  <a:pt x="18313" y="18375"/>
                </a:lnTo>
                <a:lnTo>
                  <a:pt x="20661" y="14954"/>
                </a:lnTo>
                <a:lnTo>
                  <a:pt x="21600" y="10751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7" name="Freeform 8"/>
          <p:cNvSpPr/>
          <p:nvPr/>
        </p:nvSpPr>
        <p:spPr>
          <a:xfrm>
            <a:off x="3522662" y="3730623"/>
            <a:ext cx="782640" cy="2355853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8" name="Rectangle 9"/>
          <p:cNvSpPr txBox="1"/>
          <p:nvPr/>
        </p:nvSpPr>
        <p:spPr>
          <a:xfrm>
            <a:off x="1766888" y="3840162"/>
            <a:ext cx="142219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h(key) mod M</a:t>
            </a:r>
          </a:p>
        </p:txBody>
      </p:sp>
      <p:sp>
        <p:nvSpPr>
          <p:cNvPr id="219" name="Freeform 10"/>
          <p:cNvSpPr/>
          <p:nvPr/>
        </p:nvSpPr>
        <p:spPr>
          <a:xfrm>
            <a:off x="6248398" y="4276723"/>
            <a:ext cx="47628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0" name="Freeform 11"/>
          <p:cNvSpPr/>
          <p:nvPr/>
        </p:nvSpPr>
        <p:spPr>
          <a:xfrm>
            <a:off x="5299073" y="4616448"/>
            <a:ext cx="47628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1" name="Freeform 12"/>
          <p:cNvSpPr/>
          <p:nvPr/>
        </p:nvSpPr>
        <p:spPr>
          <a:xfrm>
            <a:off x="5245098" y="3892548"/>
            <a:ext cx="47628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2" name="Freeform 13"/>
          <p:cNvSpPr/>
          <p:nvPr/>
        </p:nvSpPr>
        <p:spPr>
          <a:xfrm>
            <a:off x="5449887" y="3892548"/>
            <a:ext cx="49215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452" y="0"/>
                </a:lnTo>
                <a:lnTo>
                  <a:pt x="0" y="10800"/>
                </a:lnTo>
                <a:lnTo>
                  <a:pt x="10452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3" name="Freeform 14"/>
          <p:cNvSpPr/>
          <p:nvPr/>
        </p:nvSpPr>
        <p:spPr>
          <a:xfrm>
            <a:off x="5656262" y="3892548"/>
            <a:ext cx="47627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4" name="Freeform 15"/>
          <p:cNvSpPr/>
          <p:nvPr/>
        </p:nvSpPr>
        <p:spPr>
          <a:xfrm>
            <a:off x="5478462" y="4611687"/>
            <a:ext cx="47627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5" name="Freeform 16"/>
          <p:cNvSpPr/>
          <p:nvPr/>
        </p:nvSpPr>
        <p:spPr>
          <a:xfrm>
            <a:off x="5654673" y="4610098"/>
            <a:ext cx="49215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2150"/>
                </a:moveTo>
                <a:lnTo>
                  <a:pt x="11148" y="0"/>
                </a:lnTo>
                <a:lnTo>
                  <a:pt x="0" y="12150"/>
                </a:lnTo>
                <a:lnTo>
                  <a:pt x="11148" y="21600"/>
                </a:lnTo>
                <a:lnTo>
                  <a:pt x="21600" y="1215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6" name="Freeform 17"/>
          <p:cNvSpPr/>
          <p:nvPr/>
        </p:nvSpPr>
        <p:spPr>
          <a:xfrm>
            <a:off x="6426198" y="4276723"/>
            <a:ext cx="49215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452" y="0"/>
                </a:lnTo>
                <a:lnTo>
                  <a:pt x="0" y="10800"/>
                </a:lnTo>
                <a:lnTo>
                  <a:pt x="10452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7" name="Freeform 18"/>
          <p:cNvSpPr/>
          <p:nvPr/>
        </p:nvSpPr>
        <p:spPr>
          <a:xfrm>
            <a:off x="6603999" y="4276723"/>
            <a:ext cx="49215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452" y="0"/>
                </a:lnTo>
                <a:lnTo>
                  <a:pt x="0" y="10800"/>
                </a:lnTo>
                <a:lnTo>
                  <a:pt x="10452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8" name="Freeform 19"/>
          <p:cNvSpPr/>
          <p:nvPr/>
        </p:nvSpPr>
        <p:spPr>
          <a:xfrm>
            <a:off x="5505448" y="5937248"/>
            <a:ext cx="49215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9450"/>
                </a:moveTo>
                <a:lnTo>
                  <a:pt x="10452" y="0"/>
                </a:lnTo>
                <a:lnTo>
                  <a:pt x="0" y="9450"/>
                </a:lnTo>
                <a:lnTo>
                  <a:pt x="10452" y="21600"/>
                </a:lnTo>
                <a:lnTo>
                  <a:pt x="21600" y="945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29" name="Freeform 20"/>
          <p:cNvSpPr/>
          <p:nvPr/>
        </p:nvSpPr>
        <p:spPr>
          <a:xfrm>
            <a:off x="5311773" y="5935662"/>
            <a:ext cx="49215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1148" y="0"/>
                </a:lnTo>
                <a:lnTo>
                  <a:pt x="0" y="10800"/>
                </a:lnTo>
                <a:lnTo>
                  <a:pt x="11148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0" name="Freeform 21"/>
          <p:cNvSpPr/>
          <p:nvPr/>
        </p:nvSpPr>
        <p:spPr>
          <a:xfrm>
            <a:off x="5697537" y="5937248"/>
            <a:ext cx="47627" cy="25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9450"/>
                </a:moveTo>
                <a:lnTo>
                  <a:pt x="10800" y="0"/>
                </a:lnTo>
                <a:lnTo>
                  <a:pt x="0" y="9450"/>
                </a:lnTo>
                <a:lnTo>
                  <a:pt x="10800" y="21600"/>
                </a:lnTo>
                <a:lnTo>
                  <a:pt x="21600" y="945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1" name="Rectangle 22"/>
          <p:cNvSpPr txBox="1"/>
          <p:nvPr/>
        </p:nvSpPr>
        <p:spPr>
          <a:xfrm>
            <a:off x="2444750" y="4568823"/>
            <a:ext cx="21590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232" name="Rectangle 23"/>
          <p:cNvSpPr txBox="1"/>
          <p:nvPr/>
        </p:nvSpPr>
        <p:spPr>
          <a:xfrm>
            <a:off x="1820863" y="4381498"/>
            <a:ext cx="431664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key</a:t>
            </a:r>
          </a:p>
        </p:txBody>
      </p:sp>
      <p:sp>
        <p:nvSpPr>
          <p:cNvPr id="233" name="Rectangle 24"/>
          <p:cNvSpPr txBox="1"/>
          <p:nvPr/>
        </p:nvSpPr>
        <p:spPr>
          <a:xfrm>
            <a:off x="2359025" y="6075362"/>
            <a:ext cx="2213571" cy="310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600">
                <a:solidFill>
                  <a:srgbClr val="000000"/>
                </a:solidFill>
              </a:defRPr>
            </a:lvl1pPr>
          </a:lstStyle>
          <a:p>
            <a:pPr/>
            <a:r>
              <a:t>Primary bucket pages</a:t>
            </a:r>
          </a:p>
        </p:txBody>
      </p:sp>
      <p:sp>
        <p:nvSpPr>
          <p:cNvPr id="234" name="Rectangle 25"/>
          <p:cNvSpPr txBox="1"/>
          <p:nvPr/>
        </p:nvSpPr>
        <p:spPr>
          <a:xfrm>
            <a:off x="5310187" y="6088062"/>
            <a:ext cx="1614786" cy="310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600">
                <a:solidFill>
                  <a:srgbClr val="000000"/>
                </a:solidFill>
              </a:defRPr>
            </a:lvl1pPr>
          </a:lstStyle>
          <a:p>
            <a:pPr/>
            <a:r>
              <a:t>Overflow pages</a:t>
            </a:r>
          </a:p>
        </p:txBody>
      </p:sp>
      <p:sp>
        <p:nvSpPr>
          <p:cNvPr id="235" name="Rectangle 26"/>
          <p:cNvSpPr txBox="1"/>
          <p:nvPr/>
        </p:nvSpPr>
        <p:spPr>
          <a:xfrm>
            <a:off x="3759200" y="4024312"/>
            <a:ext cx="21590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36" name="Rectangle 27"/>
          <p:cNvSpPr txBox="1"/>
          <p:nvPr/>
        </p:nvSpPr>
        <p:spPr>
          <a:xfrm>
            <a:off x="3759200" y="3714748"/>
            <a:ext cx="21590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37" name="Rectangle 28"/>
          <p:cNvSpPr txBox="1"/>
          <p:nvPr/>
        </p:nvSpPr>
        <p:spPr>
          <a:xfrm>
            <a:off x="3690937" y="5695948"/>
            <a:ext cx="495288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M-1</a:t>
            </a:r>
          </a:p>
        </p:txBody>
      </p:sp>
      <p:sp>
        <p:nvSpPr>
          <p:cNvPr id="238" name="Line 29"/>
          <p:cNvSpPr/>
          <p:nvPr/>
        </p:nvSpPr>
        <p:spPr>
          <a:xfrm flipV="1">
            <a:off x="2743199" y="4267198"/>
            <a:ext cx="762002" cy="457202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9" name="Line 30"/>
          <p:cNvSpPr/>
          <p:nvPr/>
        </p:nvSpPr>
        <p:spPr>
          <a:xfrm flipV="1">
            <a:off x="2722563" y="3959223"/>
            <a:ext cx="779464" cy="77629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0" name="Line 31"/>
          <p:cNvSpPr/>
          <p:nvPr/>
        </p:nvSpPr>
        <p:spPr>
          <a:xfrm>
            <a:off x="1752600" y="4800600"/>
            <a:ext cx="685802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1" name="Line 32"/>
          <p:cNvSpPr/>
          <p:nvPr/>
        </p:nvSpPr>
        <p:spPr>
          <a:xfrm>
            <a:off x="2725738" y="4738687"/>
            <a:ext cx="779463" cy="1128714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2" name="Line 33"/>
          <p:cNvSpPr/>
          <p:nvPr/>
        </p:nvSpPr>
        <p:spPr>
          <a:xfrm>
            <a:off x="4191000" y="38862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3" name="Line 34"/>
          <p:cNvSpPr/>
          <p:nvPr/>
        </p:nvSpPr>
        <p:spPr>
          <a:xfrm>
            <a:off x="4191000" y="41910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4" name="Line 35"/>
          <p:cNvSpPr/>
          <p:nvPr/>
        </p:nvSpPr>
        <p:spPr>
          <a:xfrm>
            <a:off x="4191000" y="46482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5" name="Line 36"/>
          <p:cNvSpPr/>
          <p:nvPr/>
        </p:nvSpPr>
        <p:spPr>
          <a:xfrm>
            <a:off x="4267200" y="59436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6" name="Line 37"/>
          <p:cNvSpPr/>
          <p:nvPr/>
        </p:nvSpPr>
        <p:spPr>
          <a:xfrm>
            <a:off x="5715000" y="4267200"/>
            <a:ext cx="457202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7" name="Line 38"/>
          <p:cNvSpPr/>
          <p:nvPr/>
        </p:nvSpPr>
        <p:spPr>
          <a:xfrm>
            <a:off x="3524248" y="4048125"/>
            <a:ext cx="78581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8" name="Line 39"/>
          <p:cNvSpPr/>
          <p:nvPr/>
        </p:nvSpPr>
        <p:spPr>
          <a:xfrm>
            <a:off x="3522662" y="4402137"/>
            <a:ext cx="785814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9" name="Line 40"/>
          <p:cNvSpPr/>
          <p:nvPr/>
        </p:nvSpPr>
        <p:spPr>
          <a:xfrm>
            <a:off x="3521073" y="4768850"/>
            <a:ext cx="78581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0" name="Line 41"/>
          <p:cNvSpPr/>
          <p:nvPr/>
        </p:nvSpPr>
        <p:spPr>
          <a:xfrm>
            <a:off x="3519487" y="5707062"/>
            <a:ext cx="785814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Static Hashing (Contd.)</a:t>
            </a:r>
          </a:p>
        </p:txBody>
      </p:sp>
      <p:sp>
        <p:nvSpPr>
          <p:cNvPr id="253" name="Rectangle 5"/>
          <p:cNvSpPr txBox="1"/>
          <p:nvPr>
            <p:ph type="body" idx="1"/>
          </p:nvPr>
        </p:nvSpPr>
        <p:spPr>
          <a:xfrm>
            <a:off x="381000" y="1676400"/>
            <a:ext cx="8534400" cy="40767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Buckets may contain </a:t>
            </a:r>
            <a:r>
              <a:rPr i="1"/>
              <a:t>data entries </a:t>
            </a:r>
            <a:r>
              <a:t>or</a:t>
            </a:r>
            <a:r>
              <a:rPr i="1"/>
              <a:t> references</a:t>
            </a:r>
            <a:r>
              <a:t>. </a:t>
            </a:r>
          </a:p>
          <a:p>
            <a:pPr>
              <a:spcBef>
                <a:spcPts val="500"/>
              </a:spcBef>
              <a:defRPr sz="2400"/>
            </a:pPr>
            <a:r>
              <a:t>Hash function works on </a:t>
            </a:r>
            <a:r>
              <a:rPr i="1"/>
              <a:t>search key </a:t>
            </a:r>
            <a:r>
              <a:t>field of record </a:t>
            </a:r>
            <a:r>
              <a:rPr i="1"/>
              <a:t>r.  </a:t>
            </a:r>
            <a:r>
              <a:t>Must distribute values over range 0 ... M-1.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b="1" sz="2000"/>
            </a:pPr>
            <a:r>
              <a:t>h</a:t>
            </a:r>
            <a:r>
              <a:rPr b="0"/>
              <a:t>(</a:t>
            </a:r>
            <a:r>
              <a:rPr b="0" i="1"/>
              <a:t>key</a:t>
            </a:r>
            <a:r>
              <a:rPr b="0"/>
              <a:t>) =  (</a:t>
            </a:r>
            <a:r>
              <a:rPr b="0" i="1"/>
              <a:t>key</a:t>
            </a:r>
            <a:r>
              <a:rPr b="0"/>
              <a:t> mod M) usually works well for prime M.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lots known about how to tune </a:t>
            </a:r>
            <a:r>
              <a:rPr b="1"/>
              <a:t>h</a:t>
            </a:r>
            <a:r>
              <a:t>.</a:t>
            </a:r>
            <a:endParaRPr sz="2800"/>
          </a:p>
          <a:p>
            <a:pPr>
              <a:spcBef>
                <a:spcPts val="500"/>
              </a:spcBef>
              <a:defRPr sz="2400">
                <a:solidFill>
                  <a:schemeClr val="accent2"/>
                </a:solidFill>
              </a:defRPr>
            </a:pPr>
            <a:r>
              <a:t>Long overflow chains </a:t>
            </a:r>
            <a:r>
              <a:rPr>
                <a:solidFill>
                  <a:srgbClr val="404040"/>
                </a:solidFill>
              </a:rPr>
              <a:t>can develop and degrade performance (when there are updates). 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i="1" sz="2000">
                <a:solidFill>
                  <a:schemeClr val="accent2"/>
                </a:solidFill>
              </a:defRPr>
            </a:pPr>
            <a:r>
              <a:t>Extendible</a:t>
            </a:r>
            <a:r>
              <a:rPr i="0">
                <a:solidFill>
                  <a:srgbClr val="404040"/>
                </a:solidFill>
              </a:rPr>
              <a:t> and </a:t>
            </a:r>
            <a:r>
              <a:t>Linear</a:t>
            </a:r>
            <a:r>
              <a:rPr i="0"/>
              <a:t> </a:t>
            </a:r>
            <a:r>
              <a:t>Hashing</a:t>
            </a:r>
            <a:r>
              <a:rPr i="0">
                <a:solidFill>
                  <a:srgbClr val="404040"/>
                </a:solidFill>
              </a:rPr>
              <a:t>: two major dynamic techniques to fix this problem.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