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traight Connector 9"/>
          <p:cNvSpPr/>
          <p:nvPr/>
        </p:nvSpPr>
        <p:spPr>
          <a:xfrm flipH="1" flipV="1">
            <a:off x="457198" y="6553198"/>
            <a:ext cx="8001003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6" name="Straight Connector 13"/>
          <p:cNvSpPr/>
          <p:nvPr/>
        </p:nvSpPr>
        <p:spPr>
          <a:xfrm flipH="1" flipV="1">
            <a:off x="457198" y="6553198"/>
            <a:ext cx="8001003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7" name="TextBox 14"/>
          <p:cNvSpPr txBox="1"/>
          <p:nvPr/>
        </p:nvSpPr>
        <p:spPr>
          <a:xfrm>
            <a:off x="6044825" y="6580999"/>
            <a:ext cx="2493126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6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70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lIns="45718" tIns="45718" rIns="45718" bIns="45718"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bmp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bmp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bmp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4"/>
          <p:cNvSpPr txBox="1"/>
          <p:nvPr>
            <p:ph type="title"/>
          </p:nvPr>
        </p:nvSpPr>
        <p:spPr>
          <a:xfrm>
            <a:off x="914400" y="228600"/>
            <a:ext cx="7772400" cy="838200"/>
          </a:xfrm>
          <a:prstGeom prst="rect">
            <a:avLst/>
          </a:prstGeom>
        </p:spPr>
        <p:txBody>
          <a:bodyPr/>
          <a:lstStyle/>
          <a:p>
            <a:pPr/>
            <a:r>
              <a:t>Extendible Hashing</a:t>
            </a:r>
          </a:p>
        </p:txBody>
      </p:sp>
      <p:sp>
        <p:nvSpPr>
          <p:cNvPr id="181" name="Rectangle 5"/>
          <p:cNvSpPr txBox="1"/>
          <p:nvPr>
            <p:ph type="body" idx="1"/>
          </p:nvPr>
        </p:nvSpPr>
        <p:spPr>
          <a:xfrm>
            <a:off x="342900" y="1219200"/>
            <a:ext cx="8458200" cy="4786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Situation: Bucket (primary page) becomes full. Why not re-organize file by </a:t>
            </a:r>
            <a:r>
              <a:rPr i="1"/>
              <a:t>doubling </a:t>
            </a:r>
            <a:r>
              <a:t># of buckets?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Reading and writing all pages is expensive! 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/>
              <a:defRPr sz="2200"/>
            </a:pPr>
            <a:r>
              <a:t>and is needlessly expensive on resource use.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i="1" sz="2500" u="sng"/>
            </a:pPr>
            <a:r>
              <a:t>Idea</a:t>
            </a:r>
            <a:r>
              <a:rPr i="0" u="none"/>
              <a:t>:  Use </a:t>
            </a:r>
            <a:r>
              <a:rPr>
                <a:solidFill>
                  <a:schemeClr val="accent2"/>
                </a:solidFill>
              </a:rPr>
              <a:t>directory of pointers to buckets</a:t>
            </a:r>
            <a:r>
              <a:rPr i="0" u="none">
                <a:solidFill>
                  <a:schemeClr val="accent2"/>
                </a:solidFill>
              </a:rPr>
              <a:t>, </a:t>
            </a:r>
            <a:r>
              <a:rPr i="0" u="none"/>
              <a:t>double # of buckets by </a:t>
            </a:r>
            <a:r>
              <a:rPr u="none"/>
              <a:t>doubling the directory </a:t>
            </a:r>
            <a:r>
              <a:rPr baseline="30000" i="0" u="none">
                <a:solidFill>
                  <a:srgbClr val="002060"/>
                </a:solidFill>
              </a:rPr>
              <a:t>†</a:t>
            </a:r>
            <a:r>
              <a:rPr u="none"/>
              <a:t>, </a:t>
            </a:r>
            <a:r>
              <a:rPr i="0" u="none"/>
              <a:t>splitting just the bucket that overflowed!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Directory much smaller than file, so doubling it is much cheaper.  Only one page of data entries is split.  </a:t>
            </a:r>
            <a:r>
              <a:rPr i="1">
                <a:solidFill>
                  <a:schemeClr val="accent2"/>
                </a:solidFill>
              </a:rPr>
              <a:t>No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i="1">
                <a:solidFill>
                  <a:schemeClr val="accent2"/>
                </a:solidFill>
              </a:rPr>
              <a:t>overflow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i="1">
                <a:solidFill>
                  <a:schemeClr val="accent2"/>
                </a:solidFill>
              </a:rPr>
              <a:t>page</a:t>
            </a:r>
            <a:r>
              <a:rPr>
                <a:solidFill>
                  <a:schemeClr val="accent2"/>
                </a:solidFill>
              </a:rPr>
              <a:t>!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Trick lies in how hash function is adjusted!</a:t>
            </a:r>
          </a:p>
        </p:txBody>
      </p:sp>
      <p:sp>
        <p:nvSpPr>
          <p:cNvPr id="182" name="Rectangle 6"/>
          <p:cNvSpPr txBox="1"/>
          <p:nvPr/>
        </p:nvSpPr>
        <p:spPr>
          <a:xfrm>
            <a:off x="1142999" y="5943600"/>
            <a:ext cx="3365137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aseline="30000" sz="2400">
                <a:solidFill>
                  <a:srgbClr val="002060"/>
                </a:solidFill>
              </a:defRPr>
            </a:pPr>
            <a:r>
              <a:t>†</a:t>
            </a:r>
            <a:r>
              <a:rPr baseline="0"/>
              <a:t>Not always necessary!</a:t>
            </a:r>
            <a:r>
              <a:rPr baseline="0" sz="28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85" name="Rectangle 5"/>
          <p:cNvSpPr txBox="1"/>
          <p:nvPr>
            <p:ph type="body" sz="quarter" idx="1"/>
          </p:nvPr>
        </p:nvSpPr>
        <p:spPr>
          <a:xfrm>
            <a:off x="76200" y="1676400"/>
            <a:ext cx="4343400" cy="251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Directory is array of size 4.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To find bucket for </a:t>
            </a:r>
            <a:r>
              <a:rPr i="1"/>
              <a:t>r</a:t>
            </a:r>
            <a:r>
              <a:t>, take last `</a:t>
            </a:r>
            <a:r>
              <a:rPr i="1">
                <a:solidFill>
                  <a:schemeClr val="accent2"/>
                </a:solidFill>
              </a:rPr>
              <a:t>global depth</a:t>
            </a:r>
            <a:r>
              <a:t>’ # bits of </a:t>
            </a:r>
            <a:r>
              <a:rPr b="1"/>
              <a:t>h</a:t>
            </a:r>
            <a:r>
              <a:t>(</a:t>
            </a:r>
            <a:r>
              <a:rPr i="1"/>
              <a:t>r</a:t>
            </a:r>
            <a:r>
              <a:t>)</a:t>
            </a:r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e.g., </a:t>
            </a:r>
            <a:r>
              <a:rPr b="1"/>
              <a:t>h</a:t>
            </a:r>
            <a:r>
              <a:t>(</a:t>
            </a:r>
            <a:r>
              <a:rPr i="1"/>
              <a:t>r</a:t>
            </a:r>
            <a:r>
              <a:t>) = 5 = binary 1</a:t>
            </a:r>
            <a:r>
              <a:rPr u="sng"/>
              <a:t>01</a:t>
            </a:r>
            <a:r>
              <a:t>,  it is in bucket pointed to by 01.</a:t>
            </a:r>
            <a:endParaRPr sz="280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hash fn used: h(k) = k (for illustration only). </a:t>
            </a:r>
          </a:p>
        </p:txBody>
      </p:sp>
      <p:sp>
        <p:nvSpPr>
          <p:cNvPr id="186" name="Rectangle 6"/>
          <p:cNvSpPr txBox="1"/>
          <p:nvPr/>
        </p:nvSpPr>
        <p:spPr>
          <a:xfrm>
            <a:off x="63500" y="4557712"/>
            <a:ext cx="8885288" cy="790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buSzPct val="100000"/>
              <a:buFont typeface="Arial"/>
              <a:buChar char="v"/>
              <a:defRPr sz="2400"/>
            </a:pPr>
            <a:r>
              <a:t> </a:t>
            </a:r>
            <a:r>
              <a:rPr b="1" u="sng"/>
              <a:t>Insert</a:t>
            </a:r>
            <a:r>
              <a:t>:  If bucket is full, </a:t>
            </a:r>
            <a:r>
              <a:rPr i="1" u="sng">
                <a:solidFill>
                  <a:schemeClr val="accent2"/>
                </a:solidFill>
              </a:rPr>
              <a:t>split</a:t>
            </a:r>
            <a:r>
              <a:rPr i="1"/>
              <a:t> </a:t>
            </a:r>
            <a:r>
              <a:t>it (</a:t>
            </a:r>
            <a:r>
              <a:rPr i="1"/>
              <a:t>allocate new page, re-distribute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i="1" sz="2400"/>
            </a:pPr>
            <a:r>
              <a:t>	data entries</a:t>
            </a:r>
            <a:r>
              <a:rPr i="0"/>
              <a:t>). E.g., consider </a:t>
            </a:r>
            <a:r>
              <a:rPr i="0">
                <a:solidFill>
                  <a:schemeClr val="accent2"/>
                </a:solidFill>
              </a:rPr>
              <a:t>insert 20* (10100).</a:t>
            </a:r>
            <a:r>
              <a:rPr i="0"/>
              <a:t> </a:t>
            </a:r>
          </a:p>
        </p:txBody>
      </p:sp>
      <p:sp>
        <p:nvSpPr>
          <p:cNvPr id="187" name="Rectangle 7"/>
          <p:cNvSpPr txBox="1"/>
          <p:nvPr/>
        </p:nvSpPr>
        <p:spPr>
          <a:xfrm>
            <a:off x="-2" y="5333999"/>
            <a:ext cx="8608617" cy="1145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buSzPct val="100000"/>
              <a:buFont typeface="Arial"/>
              <a:buChar char="v"/>
              <a:defRPr sz="2400"/>
            </a:pPr>
            <a:r>
              <a:t> </a:t>
            </a:r>
            <a:r>
              <a:rPr i="1"/>
              <a:t>If necessary</a:t>
            </a:r>
            <a:r>
              <a:t>, double the directory.  (As we will see, splitting 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 bucket does not always require doubling; we can tell by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 comparing </a:t>
            </a:r>
            <a:r>
              <a:rPr i="1">
                <a:solidFill>
                  <a:schemeClr val="accent2"/>
                </a:solidFill>
              </a:rPr>
              <a:t>global depth </a:t>
            </a:r>
            <a:r>
              <a:t>with </a:t>
            </a:r>
            <a:r>
              <a:rPr i="1">
                <a:solidFill>
                  <a:schemeClr val="accent2"/>
                </a:solidFill>
              </a:rPr>
              <a:t>local depth </a:t>
            </a:r>
            <a:r>
              <a:t>for the split bucket.)</a:t>
            </a:r>
          </a:p>
        </p:txBody>
      </p:sp>
      <p:sp>
        <p:nvSpPr>
          <p:cNvPr id="188" name="Freeform 9"/>
          <p:cNvSpPr/>
          <p:nvPr/>
        </p:nvSpPr>
        <p:spPr>
          <a:xfrm>
            <a:off x="4956173" y="1216025"/>
            <a:ext cx="350840" cy="349251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9" name="Freeform 10"/>
          <p:cNvSpPr/>
          <p:nvPr/>
        </p:nvSpPr>
        <p:spPr>
          <a:xfrm>
            <a:off x="6356348" y="1565274"/>
            <a:ext cx="1401765" cy="3508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0" name="Freeform 11"/>
          <p:cNvSpPr/>
          <p:nvPr/>
        </p:nvSpPr>
        <p:spPr>
          <a:xfrm>
            <a:off x="6356348" y="2616200"/>
            <a:ext cx="1401765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1" name="Freeform 12"/>
          <p:cNvSpPr/>
          <p:nvPr/>
        </p:nvSpPr>
        <p:spPr>
          <a:xfrm>
            <a:off x="6356348" y="3667125"/>
            <a:ext cx="1401765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2" name="Freeform 13"/>
          <p:cNvSpPr/>
          <p:nvPr/>
        </p:nvSpPr>
        <p:spPr>
          <a:xfrm>
            <a:off x="6356348" y="517525"/>
            <a:ext cx="1401765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3" name="Freeform 14"/>
          <p:cNvSpPr/>
          <p:nvPr/>
        </p:nvSpPr>
        <p:spPr>
          <a:xfrm>
            <a:off x="6356348" y="166687"/>
            <a:ext cx="350840" cy="350840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Freeform 15"/>
          <p:cNvSpPr/>
          <p:nvPr/>
        </p:nvSpPr>
        <p:spPr>
          <a:xfrm>
            <a:off x="6356348" y="1216025"/>
            <a:ext cx="350840" cy="349251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" name="Freeform 16"/>
          <p:cNvSpPr/>
          <p:nvPr/>
        </p:nvSpPr>
        <p:spPr>
          <a:xfrm>
            <a:off x="6356348" y="2265363"/>
            <a:ext cx="350840" cy="3508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Freeform 17"/>
          <p:cNvSpPr/>
          <p:nvPr/>
        </p:nvSpPr>
        <p:spPr>
          <a:xfrm>
            <a:off x="6356348" y="3316287"/>
            <a:ext cx="350840" cy="3508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Freeform 18"/>
          <p:cNvSpPr/>
          <p:nvPr/>
        </p:nvSpPr>
        <p:spPr>
          <a:xfrm>
            <a:off x="4956173" y="1565274"/>
            <a:ext cx="700090" cy="14001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Rectangle 19"/>
          <p:cNvSpPr txBox="1"/>
          <p:nvPr/>
        </p:nvSpPr>
        <p:spPr>
          <a:xfrm>
            <a:off x="7377113" y="1593849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199" name="Rectangle 20"/>
          <p:cNvSpPr txBox="1"/>
          <p:nvPr/>
        </p:nvSpPr>
        <p:spPr>
          <a:xfrm>
            <a:off x="4319587" y="1589087"/>
            <a:ext cx="29936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00" name="Rectangle 21"/>
          <p:cNvSpPr txBox="1"/>
          <p:nvPr/>
        </p:nvSpPr>
        <p:spPr>
          <a:xfrm>
            <a:off x="4319587" y="1978024"/>
            <a:ext cx="299368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01" name="Rectangle 22"/>
          <p:cNvSpPr txBox="1"/>
          <p:nvPr/>
        </p:nvSpPr>
        <p:spPr>
          <a:xfrm>
            <a:off x="4319587" y="2311399"/>
            <a:ext cx="299368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02" name="Rectangle 23"/>
          <p:cNvSpPr txBox="1"/>
          <p:nvPr/>
        </p:nvSpPr>
        <p:spPr>
          <a:xfrm>
            <a:off x="4319587" y="2671763"/>
            <a:ext cx="28955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03" name="Rectangle 24"/>
          <p:cNvSpPr txBox="1"/>
          <p:nvPr/>
        </p:nvSpPr>
        <p:spPr>
          <a:xfrm>
            <a:off x="4949824" y="1223962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04" name="Rectangle 25"/>
          <p:cNvSpPr txBox="1"/>
          <p:nvPr/>
        </p:nvSpPr>
        <p:spPr>
          <a:xfrm>
            <a:off x="6397624" y="223838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05" name="Rectangle 26"/>
          <p:cNvSpPr txBox="1"/>
          <p:nvPr/>
        </p:nvSpPr>
        <p:spPr>
          <a:xfrm>
            <a:off x="6373812" y="1227137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06" name="Rectangle 27"/>
          <p:cNvSpPr txBox="1"/>
          <p:nvPr/>
        </p:nvSpPr>
        <p:spPr>
          <a:xfrm>
            <a:off x="6362699" y="2274888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07" name="Rectangle 28"/>
          <p:cNvSpPr/>
          <p:nvPr/>
        </p:nvSpPr>
        <p:spPr>
          <a:xfrm>
            <a:off x="6388099" y="3344862"/>
            <a:ext cx="200485" cy="28628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08" name="Rectangle 29"/>
          <p:cNvSpPr txBox="1"/>
          <p:nvPr/>
        </p:nvSpPr>
        <p:spPr>
          <a:xfrm>
            <a:off x="4321175" y="215899"/>
            <a:ext cx="136269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209" name="Rectangle 30"/>
          <p:cNvSpPr txBox="1"/>
          <p:nvPr/>
        </p:nvSpPr>
        <p:spPr>
          <a:xfrm>
            <a:off x="4057649" y="619124"/>
            <a:ext cx="150099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210" name="Rectangle 31"/>
          <p:cNvSpPr txBox="1"/>
          <p:nvPr/>
        </p:nvSpPr>
        <p:spPr>
          <a:xfrm>
            <a:off x="4643437" y="3421062"/>
            <a:ext cx="113888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211" name="Rectangle 32"/>
          <p:cNvSpPr txBox="1"/>
          <p:nvPr/>
        </p:nvSpPr>
        <p:spPr>
          <a:xfrm>
            <a:off x="7989888" y="423862"/>
            <a:ext cx="86567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212" name="Rectangle 33"/>
          <p:cNvSpPr txBox="1"/>
          <p:nvPr/>
        </p:nvSpPr>
        <p:spPr>
          <a:xfrm>
            <a:off x="8004174" y="1487487"/>
            <a:ext cx="87227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213" name="Rectangle 34"/>
          <p:cNvSpPr txBox="1"/>
          <p:nvPr/>
        </p:nvSpPr>
        <p:spPr>
          <a:xfrm>
            <a:off x="8004174" y="2522538"/>
            <a:ext cx="87227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214" name="Rectangle 35"/>
          <p:cNvSpPr txBox="1"/>
          <p:nvPr/>
        </p:nvSpPr>
        <p:spPr>
          <a:xfrm>
            <a:off x="8005763" y="3587749"/>
            <a:ext cx="87227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215" name="Rectangle 36"/>
          <p:cNvSpPr txBox="1"/>
          <p:nvPr/>
        </p:nvSpPr>
        <p:spPr>
          <a:xfrm>
            <a:off x="6302374" y="4203699"/>
            <a:ext cx="1221099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DATA PAGES</a:t>
            </a:r>
          </a:p>
        </p:txBody>
      </p:sp>
      <p:sp>
        <p:nvSpPr>
          <p:cNvPr id="216" name="Rectangle 37"/>
          <p:cNvSpPr txBox="1"/>
          <p:nvPr/>
        </p:nvSpPr>
        <p:spPr>
          <a:xfrm>
            <a:off x="6338887" y="262731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217" name="Rectangle 38"/>
          <p:cNvSpPr txBox="1"/>
          <p:nvPr/>
        </p:nvSpPr>
        <p:spPr>
          <a:xfrm>
            <a:off x="6353175" y="1593849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218" name="Rectangle 39"/>
          <p:cNvSpPr txBox="1"/>
          <p:nvPr/>
        </p:nvSpPr>
        <p:spPr>
          <a:xfrm>
            <a:off x="7021513" y="1593849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219" name="Rectangle 40"/>
          <p:cNvSpPr txBox="1"/>
          <p:nvPr/>
        </p:nvSpPr>
        <p:spPr>
          <a:xfrm>
            <a:off x="6350000" y="541337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220" name="Rectangle 41"/>
          <p:cNvSpPr txBox="1"/>
          <p:nvPr/>
        </p:nvSpPr>
        <p:spPr>
          <a:xfrm>
            <a:off x="6672263" y="541337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221" name="Rectangle 42"/>
          <p:cNvSpPr txBox="1"/>
          <p:nvPr/>
        </p:nvSpPr>
        <p:spPr>
          <a:xfrm>
            <a:off x="7051674" y="541337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222" name="Rectangle 43"/>
          <p:cNvSpPr txBox="1"/>
          <p:nvPr/>
        </p:nvSpPr>
        <p:spPr>
          <a:xfrm>
            <a:off x="7372349" y="528637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223" name="Rectangle 44"/>
          <p:cNvSpPr txBox="1"/>
          <p:nvPr/>
        </p:nvSpPr>
        <p:spPr>
          <a:xfrm>
            <a:off x="6338887" y="3678237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224" name="Rectangle 45"/>
          <p:cNvSpPr txBox="1"/>
          <p:nvPr/>
        </p:nvSpPr>
        <p:spPr>
          <a:xfrm>
            <a:off x="6729413" y="3678237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225" name="Rectangle 46"/>
          <p:cNvSpPr txBox="1"/>
          <p:nvPr/>
        </p:nvSpPr>
        <p:spPr>
          <a:xfrm>
            <a:off x="7023099" y="3678237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226" name="Rectangle 47"/>
          <p:cNvSpPr txBox="1"/>
          <p:nvPr/>
        </p:nvSpPr>
        <p:spPr>
          <a:xfrm>
            <a:off x="6727825" y="1592262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227" name="Freeform 48"/>
          <p:cNvSpPr/>
          <p:nvPr/>
        </p:nvSpPr>
        <p:spPr>
          <a:xfrm>
            <a:off x="5561012" y="201612"/>
            <a:ext cx="749302" cy="131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924" y="0"/>
                </a:lnTo>
                <a:lnTo>
                  <a:pt x="8558" y="21600"/>
                </a:lnTo>
                <a:lnTo>
                  <a:pt x="21600" y="15614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8" name="Freeform 49"/>
          <p:cNvSpPr/>
          <p:nvPr/>
        </p:nvSpPr>
        <p:spPr>
          <a:xfrm>
            <a:off x="4559300" y="857249"/>
            <a:ext cx="454027" cy="357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003" y="17280"/>
                </a:lnTo>
                <a:lnTo>
                  <a:pt x="11933" y="7200"/>
                </a:lnTo>
                <a:lnTo>
                  <a:pt x="21600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9" name="Rectangle 50"/>
          <p:cNvSpPr/>
          <p:nvPr/>
        </p:nvSpPr>
        <p:spPr>
          <a:xfrm>
            <a:off x="4959348" y="1565275"/>
            <a:ext cx="684216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30" name="Rectangle 51"/>
          <p:cNvSpPr/>
          <p:nvPr/>
        </p:nvSpPr>
        <p:spPr>
          <a:xfrm>
            <a:off x="4959348" y="1908175"/>
            <a:ext cx="684216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31" name="Rectangle 52"/>
          <p:cNvSpPr/>
          <p:nvPr/>
        </p:nvSpPr>
        <p:spPr>
          <a:xfrm>
            <a:off x="4959348" y="2251075"/>
            <a:ext cx="684216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32" name="Line 53"/>
          <p:cNvSpPr/>
          <p:nvPr/>
        </p:nvSpPr>
        <p:spPr>
          <a:xfrm flipV="1">
            <a:off x="5381625" y="761998"/>
            <a:ext cx="965201" cy="1095377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3" name="Line 54"/>
          <p:cNvSpPr/>
          <p:nvPr/>
        </p:nvSpPr>
        <p:spPr>
          <a:xfrm flipV="1">
            <a:off x="5381625" y="1770063"/>
            <a:ext cx="965201" cy="3222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4" name="Line 55"/>
          <p:cNvSpPr/>
          <p:nvPr/>
        </p:nvSpPr>
        <p:spPr>
          <a:xfrm>
            <a:off x="5418137" y="2428874"/>
            <a:ext cx="939802" cy="35719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5" name="Line 56"/>
          <p:cNvSpPr/>
          <p:nvPr/>
        </p:nvSpPr>
        <p:spPr>
          <a:xfrm>
            <a:off x="5500687" y="2809874"/>
            <a:ext cx="846139" cy="714378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  <p:bldP build="whole" bldLvl="1" animBg="1" rev="0" advAuto="0" spid="186" grpId="2"/>
      <p:bldP build="whole" bldLvl="1" animBg="1" rev="0" advAuto="0" spid="187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2"/>
          <p:cNvSpPr txBox="1"/>
          <p:nvPr>
            <p:ph type="title"/>
          </p:nvPr>
        </p:nvSpPr>
        <p:spPr>
          <a:xfrm>
            <a:off x="838200" y="1524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– Remarks</a:t>
            </a:r>
          </a:p>
        </p:txBody>
      </p:sp>
      <p:sp>
        <p:nvSpPr>
          <p:cNvPr id="238" name="Rectangle 3"/>
          <p:cNvSpPr txBox="1"/>
          <p:nvPr>
            <p:ph type="body" idx="1"/>
          </p:nvPr>
        </p:nvSpPr>
        <p:spPr>
          <a:xfrm>
            <a:off x="838200" y="1228995"/>
            <a:ext cx="7772400" cy="487680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1000"/>
              </a:lnSpc>
              <a:spcBef>
                <a:spcPts val="600"/>
              </a:spcBef>
            </a:pPr>
            <a:r>
              <a:t>Depth – deals with how many bits from the hash address </a:t>
            </a:r>
            <a:r>
              <a:rPr>
                <a:solidFill>
                  <a:schemeClr val="accent2"/>
                </a:solidFill>
              </a:rPr>
              <a:t>suffix</a:t>
            </a:r>
            <a:r>
              <a:t> we examine at a given time. </a:t>
            </a:r>
          </a:p>
          <a:p>
            <a:pPr marL="342900" indent="-342900">
              <a:lnSpc>
                <a:spcPct val="81000"/>
              </a:lnSpc>
              <a:spcBef>
                <a:spcPts val="600"/>
              </a:spcBef>
            </a:pPr>
            <a:r>
              <a:t>Global depth = what’s the #bits needed to correctly find the home bucket for an arbitrary data entry, in general? </a:t>
            </a:r>
          </a:p>
          <a:p>
            <a:pPr marL="342900" indent="-342900">
              <a:lnSpc>
                <a:spcPct val="81000"/>
              </a:lnSpc>
              <a:spcBef>
                <a:spcPts val="600"/>
              </a:spcBef>
            </a:pPr>
            <a:r>
              <a:t>Local depth of bkt B = how many bits did I really need to look at to get to bucket B? </a:t>
            </a:r>
          </a:p>
          <a:p>
            <a:pPr marL="342900" indent="-342900">
              <a:lnSpc>
                <a:spcPct val="81000"/>
              </a:lnSpc>
              <a:spcBef>
                <a:spcPts val="600"/>
              </a:spcBef>
            </a:pPr>
            <a:r>
              <a:t>Global depth &gt;= local depth. </a:t>
            </a:r>
          </a:p>
          <a:p>
            <a:pPr marL="378372" indent="-378372">
              <a:lnSpc>
                <a:spcPct val="81000"/>
              </a:lnSpc>
              <a:spcBef>
                <a:spcPts val="600"/>
              </a:spcBef>
              <a:defRPr sz="2900"/>
            </a:pPr>
            <a:r>
              <a:rPr sz="3200"/>
              <a:t>Check this on examples.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</a:t>
            </a:r>
            <a:r>
              <a:rPr b="1"/>
              <a:t>h</a:t>
            </a:r>
            <a:r>
              <a:t>(r)=20  - Part 1</a:t>
            </a:r>
          </a:p>
        </p:txBody>
      </p:sp>
      <p:sp>
        <p:nvSpPr>
          <p:cNvPr id="241" name="Freeform 6"/>
          <p:cNvSpPr/>
          <p:nvPr/>
        </p:nvSpPr>
        <p:spPr>
          <a:xfrm>
            <a:off x="1050924" y="2693988"/>
            <a:ext cx="296865" cy="296864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2" name="Freeform 7"/>
          <p:cNvSpPr/>
          <p:nvPr/>
        </p:nvSpPr>
        <p:spPr>
          <a:xfrm>
            <a:off x="2236788" y="2990849"/>
            <a:ext cx="1187451" cy="2968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3" name="Freeform 8"/>
          <p:cNvSpPr/>
          <p:nvPr/>
        </p:nvSpPr>
        <p:spPr>
          <a:xfrm>
            <a:off x="2236788" y="3881437"/>
            <a:ext cx="1187451" cy="2968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4" name="Freeform 9"/>
          <p:cNvSpPr/>
          <p:nvPr/>
        </p:nvSpPr>
        <p:spPr>
          <a:xfrm>
            <a:off x="2236788" y="4772023"/>
            <a:ext cx="1187451" cy="2968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5" name="Freeform 10"/>
          <p:cNvSpPr/>
          <p:nvPr/>
        </p:nvSpPr>
        <p:spPr>
          <a:xfrm>
            <a:off x="2236788" y="2693988"/>
            <a:ext cx="296864" cy="296864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6" name="Freeform 11"/>
          <p:cNvSpPr/>
          <p:nvPr/>
        </p:nvSpPr>
        <p:spPr>
          <a:xfrm>
            <a:off x="2236788" y="3584573"/>
            <a:ext cx="296864" cy="2968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7" name="Freeform 12"/>
          <p:cNvSpPr/>
          <p:nvPr/>
        </p:nvSpPr>
        <p:spPr>
          <a:xfrm>
            <a:off x="2236788" y="4475162"/>
            <a:ext cx="296864" cy="296865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8" name="Freeform 13"/>
          <p:cNvSpPr/>
          <p:nvPr/>
        </p:nvSpPr>
        <p:spPr>
          <a:xfrm>
            <a:off x="2236788" y="2101849"/>
            <a:ext cx="1187451" cy="2952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9" name="Freeform 14"/>
          <p:cNvSpPr/>
          <p:nvPr/>
        </p:nvSpPr>
        <p:spPr>
          <a:xfrm>
            <a:off x="2236788" y="1804988"/>
            <a:ext cx="296864" cy="296864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0" name="Freeform 15"/>
          <p:cNvSpPr/>
          <p:nvPr/>
        </p:nvSpPr>
        <p:spPr>
          <a:xfrm>
            <a:off x="1050924" y="2990849"/>
            <a:ext cx="592140" cy="118745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1" name="Rectangle 16"/>
          <p:cNvSpPr txBox="1"/>
          <p:nvPr/>
        </p:nvSpPr>
        <p:spPr>
          <a:xfrm>
            <a:off x="2825749" y="5686424"/>
            <a:ext cx="36856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252" name="Freeform 17"/>
          <p:cNvSpPr/>
          <p:nvPr/>
        </p:nvSpPr>
        <p:spPr>
          <a:xfrm>
            <a:off x="2249488" y="5697537"/>
            <a:ext cx="1185864" cy="2968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3" name="Freeform 18"/>
          <p:cNvSpPr/>
          <p:nvPr/>
        </p:nvSpPr>
        <p:spPr>
          <a:xfrm>
            <a:off x="2249488" y="5402262"/>
            <a:ext cx="296864" cy="295277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Rectangle 19"/>
          <p:cNvSpPr txBox="1"/>
          <p:nvPr/>
        </p:nvSpPr>
        <p:spPr>
          <a:xfrm>
            <a:off x="590549" y="3011488"/>
            <a:ext cx="299369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55" name="Rectangle 20"/>
          <p:cNvSpPr txBox="1"/>
          <p:nvPr/>
        </p:nvSpPr>
        <p:spPr>
          <a:xfrm>
            <a:off x="590549" y="3321049"/>
            <a:ext cx="299369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56" name="Rectangle 21"/>
          <p:cNvSpPr txBox="1"/>
          <p:nvPr/>
        </p:nvSpPr>
        <p:spPr>
          <a:xfrm>
            <a:off x="568324" y="3605212"/>
            <a:ext cx="299369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57" name="Rectangle 22"/>
          <p:cNvSpPr txBox="1"/>
          <p:nvPr/>
        </p:nvSpPr>
        <p:spPr>
          <a:xfrm>
            <a:off x="581024" y="3889374"/>
            <a:ext cx="289559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58" name="Rectangle 23"/>
          <p:cNvSpPr txBox="1"/>
          <p:nvPr/>
        </p:nvSpPr>
        <p:spPr>
          <a:xfrm>
            <a:off x="1042987" y="2679699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59" name="Rectangle 24"/>
          <p:cNvSpPr txBox="1"/>
          <p:nvPr/>
        </p:nvSpPr>
        <p:spPr>
          <a:xfrm>
            <a:off x="2243138" y="2644774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60" name="Rectangle 25"/>
          <p:cNvSpPr/>
          <p:nvPr/>
        </p:nvSpPr>
        <p:spPr>
          <a:xfrm>
            <a:off x="2265363" y="3568699"/>
            <a:ext cx="200484" cy="286285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61" name="Rectangle 26"/>
          <p:cNvSpPr txBox="1"/>
          <p:nvPr/>
        </p:nvSpPr>
        <p:spPr>
          <a:xfrm>
            <a:off x="2243138" y="4398962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62" name="Rectangle 27"/>
          <p:cNvSpPr txBox="1"/>
          <p:nvPr/>
        </p:nvSpPr>
        <p:spPr>
          <a:xfrm>
            <a:off x="390525" y="1816099"/>
            <a:ext cx="136269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263" name="Rectangle 28"/>
          <p:cNvSpPr txBox="1"/>
          <p:nvPr/>
        </p:nvSpPr>
        <p:spPr>
          <a:xfrm>
            <a:off x="2243138" y="1752599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64" name="Rectangle 29"/>
          <p:cNvSpPr txBox="1"/>
          <p:nvPr/>
        </p:nvSpPr>
        <p:spPr>
          <a:xfrm>
            <a:off x="2255838" y="5348287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65" name="Rectangle 30"/>
          <p:cNvSpPr txBox="1"/>
          <p:nvPr/>
        </p:nvSpPr>
        <p:spPr>
          <a:xfrm>
            <a:off x="781049" y="4602162"/>
            <a:ext cx="11388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266" name="Rectangle 31"/>
          <p:cNvSpPr txBox="1"/>
          <p:nvPr/>
        </p:nvSpPr>
        <p:spPr>
          <a:xfrm>
            <a:off x="292099" y="2170113"/>
            <a:ext cx="150099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267" name="Rectangle 32"/>
          <p:cNvSpPr txBox="1"/>
          <p:nvPr/>
        </p:nvSpPr>
        <p:spPr>
          <a:xfrm>
            <a:off x="3463925" y="1989138"/>
            <a:ext cx="86567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268" name="Rectangle 33"/>
          <p:cNvSpPr txBox="1"/>
          <p:nvPr/>
        </p:nvSpPr>
        <p:spPr>
          <a:xfrm>
            <a:off x="3463924" y="2928938"/>
            <a:ext cx="87227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269" name="Rectangle 34"/>
          <p:cNvSpPr txBox="1"/>
          <p:nvPr/>
        </p:nvSpPr>
        <p:spPr>
          <a:xfrm>
            <a:off x="3463924" y="3797299"/>
            <a:ext cx="87227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270" name="Rectangle 35"/>
          <p:cNvSpPr txBox="1"/>
          <p:nvPr/>
        </p:nvSpPr>
        <p:spPr>
          <a:xfrm>
            <a:off x="3463924" y="4670424"/>
            <a:ext cx="87227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271" name="Rectangle 36"/>
          <p:cNvSpPr txBox="1"/>
          <p:nvPr/>
        </p:nvSpPr>
        <p:spPr>
          <a:xfrm>
            <a:off x="3463924" y="5608637"/>
            <a:ext cx="96455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A2</a:t>
            </a:r>
          </a:p>
        </p:txBody>
      </p:sp>
      <p:sp>
        <p:nvSpPr>
          <p:cNvPr id="272" name="Rectangle 37"/>
          <p:cNvSpPr txBox="1"/>
          <p:nvPr/>
        </p:nvSpPr>
        <p:spPr>
          <a:xfrm>
            <a:off x="3463925" y="5808662"/>
            <a:ext cx="119106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(`split image'</a:t>
            </a:r>
          </a:p>
        </p:txBody>
      </p:sp>
      <p:sp>
        <p:nvSpPr>
          <p:cNvPr id="273" name="Rectangle 38"/>
          <p:cNvSpPr txBox="1"/>
          <p:nvPr/>
        </p:nvSpPr>
        <p:spPr>
          <a:xfrm>
            <a:off x="3463924" y="6010274"/>
            <a:ext cx="114209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of Bucket A)</a:t>
            </a:r>
          </a:p>
        </p:txBody>
      </p:sp>
      <p:sp>
        <p:nvSpPr>
          <p:cNvPr id="274" name="Rectangle 39"/>
          <p:cNvSpPr txBox="1"/>
          <p:nvPr/>
        </p:nvSpPr>
        <p:spPr>
          <a:xfrm>
            <a:off x="2247900" y="299561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275" name="Rectangle 40"/>
          <p:cNvSpPr txBox="1"/>
          <p:nvPr/>
        </p:nvSpPr>
        <p:spPr>
          <a:xfrm>
            <a:off x="2538413" y="2994024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276" name="Rectangle 41"/>
          <p:cNvSpPr txBox="1"/>
          <p:nvPr/>
        </p:nvSpPr>
        <p:spPr>
          <a:xfrm>
            <a:off x="2838449" y="2994024"/>
            <a:ext cx="36856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277" name="Rectangle 42"/>
          <p:cNvSpPr txBox="1"/>
          <p:nvPr/>
        </p:nvSpPr>
        <p:spPr>
          <a:xfrm>
            <a:off x="3097213" y="2994024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278" name="Rectangle 43"/>
          <p:cNvSpPr txBox="1"/>
          <p:nvPr/>
        </p:nvSpPr>
        <p:spPr>
          <a:xfrm>
            <a:off x="2666999" y="2057399"/>
            <a:ext cx="36856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279" name="Rectangle 44"/>
          <p:cNvSpPr txBox="1"/>
          <p:nvPr/>
        </p:nvSpPr>
        <p:spPr>
          <a:xfrm>
            <a:off x="3097213" y="2090738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280" name="Rectangle 45"/>
          <p:cNvSpPr txBox="1"/>
          <p:nvPr/>
        </p:nvSpPr>
        <p:spPr>
          <a:xfrm>
            <a:off x="2233613" y="3870324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281" name="Rectangle 46"/>
          <p:cNvSpPr txBox="1"/>
          <p:nvPr/>
        </p:nvSpPr>
        <p:spPr>
          <a:xfrm>
            <a:off x="2220913" y="4760912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282" name="Rectangle 47"/>
          <p:cNvSpPr txBox="1"/>
          <p:nvPr/>
        </p:nvSpPr>
        <p:spPr>
          <a:xfrm>
            <a:off x="2536825" y="4760912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283" name="Rectangle 48"/>
          <p:cNvSpPr txBox="1"/>
          <p:nvPr/>
        </p:nvSpPr>
        <p:spPr>
          <a:xfrm>
            <a:off x="2813049" y="4760912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284" name="Rectangle 49"/>
          <p:cNvSpPr txBox="1"/>
          <p:nvPr/>
        </p:nvSpPr>
        <p:spPr>
          <a:xfrm>
            <a:off x="2243138" y="5684837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285" name="Rectangle 50"/>
          <p:cNvSpPr txBox="1"/>
          <p:nvPr/>
        </p:nvSpPr>
        <p:spPr>
          <a:xfrm>
            <a:off x="2530474" y="5684837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286" name="Line 113"/>
          <p:cNvSpPr/>
          <p:nvPr/>
        </p:nvSpPr>
        <p:spPr>
          <a:xfrm>
            <a:off x="1074736" y="3279775"/>
            <a:ext cx="5953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7" name="Line 114"/>
          <p:cNvSpPr/>
          <p:nvPr/>
        </p:nvSpPr>
        <p:spPr>
          <a:xfrm>
            <a:off x="1060449" y="3551237"/>
            <a:ext cx="595315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8" name="Line 115"/>
          <p:cNvSpPr/>
          <p:nvPr/>
        </p:nvSpPr>
        <p:spPr>
          <a:xfrm>
            <a:off x="1057274" y="3857625"/>
            <a:ext cx="5953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9" name="Line 116"/>
          <p:cNvSpPr/>
          <p:nvPr/>
        </p:nvSpPr>
        <p:spPr>
          <a:xfrm flipV="1">
            <a:off x="1306512" y="2259013"/>
            <a:ext cx="915989" cy="8683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0" name="Line 117"/>
          <p:cNvSpPr/>
          <p:nvPr/>
        </p:nvSpPr>
        <p:spPr>
          <a:xfrm flipV="1">
            <a:off x="1306512" y="3127374"/>
            <a:ext cx="928689" cy="32226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1" name="Line 118"/>
          <p:cNvSpPr/>
          <p:nvPr/>
        </p:nvSpPr>
        <p:spPr>
          <a:xfrm>
            <a:off x="1344612" y="3714748"/>
            <a:ext cx="881064" cy="32226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2" name="Line 119"/>
          <p:cNvSpPr/>
          <p:nvPr/>
        </p:nvSpPr>
        <p:spPr>
          <a:xfrm>
            <a:off x="1368425" y="4119562"/>
            <a:ext cx="857251" cy="809627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3" name="Freeform 120"/>
          <p:cNvSpPr/>
          <p:nvPr/>
        </p:nvSpPr>
        <p:spPr>
          <a:xfrm>
            <a:off x="1654174" y="1833563"/>
            <a:ext cx="571503" cy="166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869"/>
                </a:moveTo>
                <a:lnTo>
                  <a:pt x="10800" y="0"/>
                </a:lnTo>
                <a:lnTo>
                  <a:pt x="6300" y="21600"/>
                </a:lnTo>
                <a:lnTo>
                  <a:pt x="21600" y="6171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4" name="Freeform 121"/>
          <p:cNvSpPr/>
          <p:nvPr/>
        </p:nvSpPr>
        <p:spPr>
          <a:xfrm>
            <a:off x="1154112" y="2416174"/>
            <a:ext cx="179390" cy="27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36" y="0"/>
                </a:moveTo>
                <a:lnTo>
                  <a:pt x="21600" y="8490"/>
                </a:lnTo>
                <a:lnTo>
                  <a:pt x="0" y="4745"/>
                </a:lnTo>
                <a:lnTo>
                  <a:pt x="2867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5" name="Text Box 127"/>
          <p:cNvSpPr txBox="1"/>
          <p:nvPr/>
        </p:nvSpPr>
        <p:spPr>
          <a:xfrm>
            <a:off x="4937125" y="1641474"/>
            <a:ext cx="3613655" cy="385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Suppose h(</a:t>
            </a:r>
            <a:r>
              <a:rPr i="1"/>
              <a:t>k</a:t>
            </a:r>
            <a:r>
              <a:t>) = </a:t>
            </a:r>
            <a:r>
              <a:rPr i="1"/>
              <a:t>k</a:t>
            </a:r>
            <a:r>
              <a:t> for this 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example.  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Bucket A split into 2 using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an extra bit, i.e., 3 bits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 divisible by 8, i.e., 1000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A2 divisible by 4, i.e., 100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note that </a:t>
            </a:r>
            <a:r>
              <a:rPr i="1"/>
              <a:t>only one bucket</a:t>
            </a:r>
          </a:p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needs to be re-distributed</a:t>
            </a:r>
            <a:r>
              <a:rPr i="0"/>
              <a:t>,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i.e., re-hashed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B, C, D remain unchanged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Where to link A2?</a:t>
            </a:r>
          </a:p>
        </p:txBody>
      </p:sp>
      <p:sp>
        <p:nvSpPr>
          <p:cNvPr id="296" name="Ink 132"/>
          <p:cNvSpPr/>
          <p:nvPr/>
        </p:nvSpPr>
        <p:spPr>
          <a:xfrm>
            <a:off x="6232523" y="1847849"/>
            <a:ext cx="1125180" cy="56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9" fill="norm" stroke="1" extrusionOk="0">
                <a:moveTo>
                  <a:pt x="0" y="0"/>
                </a:moveTo>
                <a:cubicBezTo>
                  <a:pt x="940" y="0"/>
                  <a:pt x="1811" y="659"/>
                  <a:pt x="2744" y="3161"/>
                </a:cubicBezTo>
                <a:cubicBezTo>
                  <a:pt x="4044" y="6717"/>
                  <a:pt x="5384" y="7902"/>
                  <a:pt x="6684" y="9746"/>
                </a:cubicBezTo>
                <a:cubicBezTo>
                  <a:pt x="7534" y="10932"/>
                  <a:pt x="8419" y="11985"/>
                  <a:pt x="9255" y="13039"/>
                </a:cubicBezTo>
                <a:cubicBezTo>
                  <a:pt x="10216" y="14224"/>
                  <a:pt x="11218" y="15937"/>
                  <a:pt x="12172" y="16332"/>
                </a:cubicBezTo>
                <a:cubicBezTo>
                  <a:pt x="13617" y="16859"/>
                  <a:pt x="15020" y="17649"/>
                  <a:pt x="16457" y="19493"/>
                </a:cubicBezTo>
                <a:cubicBezTo>
                  <a:pt x="18158" y="21600"/>
                  <a:pt x="19893" y="19493"/>
                  <a:pt x="21600" y="19493"/>
                </a:cubicBezTo>
              </a:path>
            </a:pathLst>
          </a:custGeom>
          <a:ln w="228600" cap="sq">
            <a:solidFill>
              <a:srgbClr val="FFFF00">
                <a:alpha val="33333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Class="entr" nodeType="after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Class="entr" nodeType="after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Class="entr" nodeType="after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9" grpId="5"/>
      <p:bldP build="whole" bldLvl="1" animBg="1" rev="0" advAuto="0" spid="263" grpId="3"/>
      <p:bldP build="whole" bldLvl="1" animBg="1" rev="0" advAuto="0" spid="295" grpId="17"/>
      <p:bldP build="whole" bldLvl="1" animBg="1" rev="0" advAuto="0" spid="264" grpId="10"/>
      <p:bldP build="whole" bldLvl="1" animBg="1" rev="0" advAuto="0" spid="271" grpId="14"/>
      <p:bldP build="whole" bldLvl="1" animBg="1" rev="0" advAuto="0" spid="272" grpId="15"/>
      <p:bldP build="whole" bldLvl="1" animBg="1" rev="0" advAuto="0" spid="285" grpId="12"/>
      <p:bldP build="whole" bldLvl="1" animBg="1" rev="0" advAuto="0" spid="251" grpId="13"/>
      <p:bldP build="whole" bldLvl="1" animBg="1" rev="0" advAuto="0" spid="284" grpId="11"/>
      <p:bldP build="whole" bldLvl="1" animBg="1" rev="0" advAuto="0" spid="267" grpId="7"/>
      <p:bldP build="whole" bldLvl="1" animBg="1" rev="0" advAuto="0" spid="248" grpId="1"/>
      <p:bldP build="whole" bldLvl="1" animBg="1" rev="0" advAuto="0" spid="289" grpId="6"/>
      <p:bldP build="whole" bldLvl="1" animBg="1" rev="0" advAuto="0" spid="278" grpId="4"/>
      <p:bldP build="whole" bldLvl="1" animBg="1" rev="0" advAuto="0" spid="249" grpId="2"/>
      <p:bldP build="whole" bldLvl="1" animBg="1" rev="0" advAuto="0" spid="273" grpId="16"/>
      <p:bldP build="whole" bldLvl="1" animBg="1" rev="0" advAuto="0" spid="253" grpId="9"/>
      <p:bldP build="whole" bldLvl="1" animBg="1" rev="0" advAuto="0" spid="252" grpId="8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</a:t>
            </a:r>
            <a:r>
              <a:rPr b="1"/>
              <a:t>h</a:t>
            </a:r>
            <a:r>
              <a:t>(r)=20 – Part 2</a:t>
            </a:r>
          </a:p>
        </p:txBody>
      </p:sp>
      <p:sp>
        <p:nvSpPr>
          <p:cNvPr id="299" name="AutoShape 5"/>
          <p:cNvSpPr/>
          <p:nvPr/>
        </p:nvSpPr>
        <p:spPr>
          <a:xfrm>
            <a:off x="4452937" y="3751262"/>
            <a:ext cx="444502" cy="673102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00" name="Freeform 51"/>
          <p:cNvSpPr/>
          <p:nvPr/>
        </p:nvSpPr>
        <p:spPr>
          <a:xfrm>
            <a:off x="5570537" y="2773363"/>
            <a:ext cx="300040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1" name="Freeform 52"/>
          <p:cNvSpPr/>
          <p:nvPr/>
        </p:nvSpPr>
        <p:spPr>
          <a:xfrm>
            <a:off x="6770688" y="3073399"/>
            <a:ext cx="1200151" cy="3000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2" name="Freeform 53"/>
          <p:cNvSpPr/>
          <p:nvPr/>
        </p:nvSpPr>
        <p:spPr>
          <a:xfrm>
            <a:off x="6770688" y="3971923"/>
            <a:ext cx="1200151" cy="3000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3" name="Freeform 54"/>
          <p:cNvSpPr/>
          <p:nvPr/>
        </p:nvSpPr>
        <p:spPr>
          <a:xfrm>
            <a:off x="6770688" y="4873623"/>
            <a:ext cx="1200151" cy="3000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4" name="Freeform 55"/>
          <p:cNvSpPr/>
          <p:nvPr/>
        </p:nvSpPr>
        <p:spPr>
          <a:xfrm>
            <a:off x="6770688" y="2773363"/>
            <a:ext cx="300039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5" name="Freeform 56"/>
          <p:cNvSpPr/>
          <p:nvPr/>
        </p:nvSpPr>
        <p:spPr>
          <a:xfrm>
            <a:off x="6770688" y="3671887"/>
            <a:ext cx="300039" cy="300040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6" name="Freeform 57"/>
          <p:cNvSpPr/>
          <p:nvPr/>
        </p:nvSpPr>
        <p:spPr>
          <a:xfrm>
            <a:off x="6770688" y="4573587"/>
            <a:ext cx="300039" cy="300040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7" name="Freeform 58"/>
          <p:cNvSpPr/>
          <p:nvPr/>
        </p:nvSpPr>
        <p:spPr>
          <a:xfrm>
            <a:off x="6770688" y="2173288"/>
            <a:ext cx="1200151" cy="3000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8" name="Freeform 59"/>
          <p:cNvSpPr/>
          <p:nvPr/>
        </p:nvSpPr>
        <p:spPr>
          <a:xfrm>
            <a:off x="6770688" y="1873249"/>
            <a:ext cx="300039" cy="300040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9" name="Freeform 60"/>
          <p:cNvSpPr/>
          <p:nvPr/>
        </p:nvSpPr>
        <p:spPr>
          <a:xfrm>
            <a:off x="6781799" y="5810248"/>
            <a:ext cx="1200153" cy="3000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0" name="Freeform 61"/>
          <p:cNvSpPr/>
          <p:nvPr/>
        </p:nvSpPr>
        <p:spPr>
          <a:xfrm>
            <a:off x="6781799" y="5510212"/>
            <a:ext cx="300040" cy="300040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1" name="Freeform 62"/>
          <p:cNvSpPr/>
          <p:nvPr/>
        </p:nvSpPr>
        <p:spPr>
          <a:xfrm>
            <a:off x="5570537" y="3073399"/>
            <a:ext cx="600077" cy="119856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2" name="Freeform 63"/>
          <p:cNvSpPr/>
          <p:nvPr/>
        </p:nvSpPr>
        <p:spPr>
          <a:xfrm>
            <a:off x="5570537" y="4271962"/>
            <a:ext cx="600077" cy="12017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3" name="Rectangle 64"/>
          <p:cNvSpPr txBox="1"/>
          <p:nvPr/>
        </p:nvSpPr>
        <p:spPr>
          <a:xfrm>
            <a:off x="7339013" y="4867274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314" name="Rectangle 65"/>
          <p:cNvSpPr txBox="1"/>
          <p:nvPr/>
        </p:nvSpPr>
        <p:spPr>
          <a:xfrm>
            <a:off x="6759574" y="2736849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15" name="Rectangle 66"/>
          <p:cNvSpPr txBox="1"/>
          <p:nvPr/>
        </p:nvSpPr>
        <p:spPr>
          <a:xfrm>
            <a:off x="6773863" y="3622674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16" name="Rectangle 67"/>
          <p:cNvSpPr txBox="1"/>
          <p:nvPr/>
        </p:nvSpPr>
        <p:spPr>
          <a:xfrm>
            <a:off x="6773863" y="4546599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17" name="Rectangle 68"/>
          <p:cNvSpPr txBox="1"/>
          <p:nvPr/>
        </p:nvSpPr>
        <p:spPr>
          <a:xfrm>
            <a:off x="5075237" y="3082924"/>
            <a:ext cx="39825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318" name="Rectangle 69"/>
          <p:cNvSpPr txBox="1"/>
          <p:nvPr/>
        </p:nvSpPr>
        <p:spPr>
          <a:xfrm>
            <a:off x="5075237" y="3394074"/>
            <a:ext cx="39825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319" name="Rectangle 70"/>
          <p:cNvSpPr txBox="1"/>
          <p:nvPr/>
        </p:nvSpPr>
        <p:spPr>
          <a:xfrm>
            <a:off x="5065712" y="3694112"/>
            <a:ext cx="39825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320" name="Rectangle 71"/>
          <p:cNvSpPr txBox="1"/>
          <p:nvPr/>
        </p:nvSpPr>
        <p:spPr>
          <a:xfrm>
            <a:off x="5065712" y="4006849"/>
            <a:ext cx="38844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321" name="Rectangle 72"/>
          <p:cNvSpPr txBox="1"/>
          <p:nvPr/>
        </p:nvSpPr>
        <p:spPr>
          <a:xfrm>
            <a:off x="5054600" y="4294187"/>
            <a:ext cx="39825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322" name="Rectangle 73"/>
          <p:cNvSpPr txBox="1"/>
          <p:nvPr/>
        </p:nvSpPr>
        <p:spPr>
          <a:xfrm>
            <a:off x="5054600" y="4606924"/>
            <a:ext cx="39825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323" name="Rectangle 74"/>
          <p:cNvSpPr txBox="1"/>
          <p:nvPr/>
        </p:nvSpPr>
        <p:spPr>
          <a:xfrm>
            <a:off x="5041899" y="4929187"/>
            <a:ext cx="38844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324" name="Rectangle 75"/>
          <p:cNvSpPr txBox="1"/>
          <p:nvPr/>
        </p:nvSpPr>
        <p:spPr>
          <a:xfrm>
            <a:off x="5054599" y="5218112"/>
            <a:ext cx="37863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111</a:t>
            </a:r>
          </a:p>
        </p:txBody>
      </p:sp>
      <p:sp>
        <p:nvSpPr>
          <p:cNvPr id="325" name="Rectangle 76"/>
          <p:cNvSpPr txBox="1"/>
          <p:nvPr/>
        </p:nvSpPr>
        <p:spPr>
          <a:xfrm>
            <a:off x="5572124" y="2747963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26" name="Rectangle 77"/>
          <p:cNvSpPr txBox="1"/>
          <p:nvPr/>
        </p:nvSpPr>
        <p:spPr>
          <a:xfrm>
            <a:off x="6759574" y="1835149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27" name="Rectangle 78"/>
          <p:cNvSpPr txBox="1"/>
          <p:nvPr/>
        </p:nvSpPr>
        <p:spPr>
          <a:xfrm>
            <a:off x="6786563" y="5483224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28" name="Rectangle 79"/>
          <p:cNvSpPr txBox="1"/>
          <p:nvPr/>
        </p:nvSpPr>
        <p:spPr>
          <a:xfrm>
            <a:off x="5283199" y="5713412"/>
            <a:ext cx="11388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329" name="Rectangle 80"/>
          <p:cNvSpPr txBox="1"/>
          <p:nvPr/>
        </p:nvSpPr>
        <p:spPr>
          <a:xfrm>
            <a:off x="8021638" y="2179638"/>
            <a:ext cx="86567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330" name="Rectangle 81"/>
          <p:cNvSpPr txBox="1"/>
          <p:nvPr/>
        </p:nvSpPr>
        <p:spPr>
          <a:xfrm>
            <a:off x="8034338" y="3092449"/>
            <a:ext cx="87227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331" name="Rectangle 82"/>
          <p:cNvSpPr txBox="1"/>
          <p:nvPr/>
        </p:nvSpPr>
        <p:spPr>
          <a:xfrm>
            <a:off x="8035924" y="3979862"/>
            <a:ext cx="87227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332" name="Rectangle 83"/>
          <p:cNvSpPr txBox="1"/>
          <p:nvPr/>
        </p:nvSpPr>
        <p:spPr>
          <a:xfrm>
            <a:off x="8035924" y="4892674"/>
            <a:ext cx="87227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333" name="Rectangle 84"/>
          <p:cNvSpPr txBox="1"/>
          <p:nvPr/>
        </p:nvSpPr>
        <p:spPr>
          <a:xfrm>
            <a:off x="8035924" y="5792787"/>
            <a:ext cx="96455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A2</a:t>
            </a:r>
          </a:p>
        </p:txBody>
      </p:sp>
      <p:sp>
        <p:nvSpPr>
          <p:cNvPr id="334" name="Rectangle 85"/>
          <p:cNvSpPr txBox="1"/>
          <p:nvPr/>
        </p:nvSpPr>
        <p:spPr>
          <a:xfrm>
            <a:off x="7870825" y="6021387"/>
            <a:ext cx="119106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(`split image'</a:t>
            </a:r>
          </a:p>
        </p:txBody>
      </p:sp>
      <p:sp>
        <p:nvSpPr>
          <p:cNvPr id="335" name="Rectangle 86"/>
          <p:cNvSpPr txBox="1"/>
          <p:nvPr/>
        </p:nvSpPr>
        <p:spPr>
          <a:xfrm>
            <a:off x="7940674" y="6200774"/>
            <a:ext cx="114209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of Bucket A)</a:t>
            </a:r>
          </a:p>
        </p:txBody>
      </p:sp>
      <p:sp>
        <p:nvSpPr>
          <p:cNvPr id="336" name="Rectangle 87"/>
          <p:cNvSpPr txBox="1"/>
          <p:nvPr/>
        </p:nvSpPr>
        <p:spPr>
          <a:xfrm>
            <a:off x="7334249" y="2163763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37" name="Rectangle 88"/>
          <p:cNvSpPr txBox="1"/>
          <p:nvPr/>
        </p:nvSpPr>
        <p:spPr>
          <a:xfrm>
            <a:off x="6764338" y="306546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338" name="Rectangle 89"/>
          <p:cNvSpPr txBox="1"/>
          <p:nvPr/>
        </p:nvSpPr>
        <p:spPr>
          <a:xfrm>
            <a:off x="7058025" y="306546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39" name="Rectangle 90"/>
          <p:cNvSpPr txBox="1"/>
          <p:nvPr/>
        </p:nvSpPr>
        <p:spPr>
          <a:xfrm>
            <a:off x="7348538" y="306546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340" name="Rectangle 91"/>
          <p:cNvSpPr txBox="1"/>
          <p:nvPr/>
        </p:nvSpPr>
        <p:spPr>
          <a:xfrm>
            <a:off x="7637463" y="306546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341" name="Rectangle 92"/>
          <p:cNvSpPr txBox="1"/>
          <p:nvPr/>
        </p:nvSpPr>
        <p:spPr>
          <a:xfrm>
            <a:off x="7624763" y="2165349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342" name="Rectangle 93"/>
          <p:cNvSpPr txBox="1"/>
          <p:nvPr/>
        </p:nvSpPr>
        <p:spPr>
          <a:xfrm>
            <a:off x="6738938" y="3965574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43" name="Rectangle 94"/>
          <p:cNvSpPr txBox="1"/>
          <p:nvPr/>
        </p:nvSpPr>
        <p:spPr>
          <a:xfrm>
            <a:off x="6738938" y="4852987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344" name="Rectangle 95"/>
          <p:cNvSpPr txBox="1"/>
          <p:nvPr/>
        </p:nvSpPr>
        <p:spPr>
          <a:xfrm>
            <a:off x="7058025" y="4865687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45" name="Rectangle 96"/>
          <p:cNvSpPr txBox="1"/>
          <p:nvPr/>
        </p:nvSpPr>
        <p:spPr>
          <a:xfrm>
            <a:off x="6775450" y="5800724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346" name="Rectangle 97"/>
          <p:cNvSpPr txBox="1"/>
          <p:nvPr/>
        </p:nvSpPr>
        <p:spPr>
          <a:xfrm>
            <a:off x="7364413" y="5789612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347" name="Rectangle 98"/>
          <p:cNvSpPr txBox="1"/>
          <p:nvPr/>
        </p:nvSpPr>
        <p:spPr>
          <a:xfrm>
            <a:off x="7064374" y="5786437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348" name="Line 99"/>
          <p:cNvSpPr/>
          <p:nvPr/>
        </p:nvSpPr>
        <p:spPr>
          <a:xfrm>
            <a:off x="5572123" y="3321050"/>
            <a:ext cx="5953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9" name="Line 100"/>
          <p:cNvSpPr/>
          <p:nvPr/>
        </p:nvSpPr>
        <p:spPr>
          <a:xfrm>
            <a:off x="5581648" y="3616325"/>
            <a:ext cx="5953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0" name="Line 101"/>
          <p:cNvSpPr/>
          <p:nvPr/>
        </p:nvSpPr>
        <p:spPr>
          <a:xfrm>
            <a:off x="5578473" y="3948112"/>
            <a:ext cx="595315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1" name="Line 102"/>
          <p:cNvSpPr/>
          <p:nvPr/>
        </p:nvSpPr>
        <p:spPr>
          <a:xfrm>
            <a:off x="5599112" y="4576762"/>
            <a:ext cx="595314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2" name="Line 103"/>
          <p:cNvSpPr/>
          <p:nvPr/>
        </p:nvSpPr>
        <p:spPr>
          <a:xfrm>
            <a:off x="5573712" y="4930775"/>
            <a:ext cx="5953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3" name="Line 104"/>
          <p:cNvSpPr/>
          <p:nvPr/>
        </p:nvSpPr>
        <p:spPr>
          <a:xfrm>
            <a:off x="5583237" y="5214937"/>
            <a:ext cx="595314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4" name="Line 105"/>
          <p:cNvSpPr/>
          <p:nvPr/>
        </p:nvSpPr>
        <p:spPr>
          <a:xfrm flipV="1">
            <a:off x="5857875" y="2357438"/>
            <a:ext cx="904876" cy="85725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5" name="Line 106"/>
          <p:cNvSpPr/>
          <p:nvPr/>
        </p:nvSpPr>
        <p:spPr>
          <a:xfrm flipV="1">
            <a:off x="5857875" y="3249613"/>
            <a:ext cx="917576" cy="250827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6" name="Line 107"/>
          <p:cNvSpPr/>
          <p:nvPr/>
        </p:nvSpPr>
        <p:spPr>
          <a:xfrm>
            <a:off x="5870575" y="3798887"/>
            <a:ext cx="904876" cy="344489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7" name="Line 108"/>
          <p:cNvSpPr/>
          <p:nvPr/>
        </p:nvSpPr>
        <p:spPr>
          <a:xfrm>
            <a:off x="5881687" y="4119562"/>
            <a:ext cx="881064" cy="8937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8" name="Line 109"/>
          <p:cNvSpPr/>
          <p:nvPr/>
        </p:nvSpPr>
        <p:spPr>
          <a:xfrm>
            <a:off x="5799137" y="4381499"/>
            <a:ext cx="987427" cy="1560515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9" name="Line 110"/>
          <p:cNvSpPr/>
          <p:nvPr/>
        </p:nvSpPr>
        <p:spPr>
          <a:xfrm flipV="1">
            <a:off x="5830887" y="3294062"/>
            <a:ext cx="928689" cy="14652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0" name="Line 111"/>
          <p:cNvSpPr/>
          <p:nvPr/>
        </p:nvSpPr>
        <p:spPr>
          <a:xfrm flipV="1">
            <a:off x="5843587" y="4190998"/>
            <a:ext cx="928689" cy="904877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1" name="Line 112"/>
          <p:cNvSpPr/>
          <p:nvPr/>
        </p:nvSpPr>
        <p:spPr>
          <a:xfrm flipV="1">
            <a:off x="5843587" y="5045074"/>
            <a:ext cx="928689" cy="30956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2" name="Rectangle 122"/>
          <p:cNvSpPr txBox="1"/>
          <p:nvPr/>
        </p:nvSpPr>
        <p:spPr>
          <a:xfrm>
            <a:off x="4946650" y="1908174"/>
            <a:ext cx="136269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363" name="Rectangle 123"/>
          <p:cNvSpPr txBox="1"/>
          <p:nvPr/>
        </p:nvSpPr>
        <p:spPr>
          <a:xfrm>
            <a:off x="4851399" y="2262188"/>
            <a:ext cx="150099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364" name="Freeform 124"/>
          <p:cNvSpPr/>
          <p:nvPr/>
        </p:nvSpPr>
        <p:spPr>
          <a:xfrm>
            <a:off x="6213473" y="1925638"/>
            <a:ext cx="571503" cy="166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869"/>
                </a:moveTo>
                <a:lnTo>
                  <a:pt x="10800" y="0"/>
                </a:lnTo>
                <a:lnTo>
                  <a:pt x="6300" y="21600"/>
                </a:lnTo>
                <a:lnTo>
                  <a:pt x="21600" y="6171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5" name="Freeform 125"/>
          <p:cNvSpPr/>
          <p:nvPr/>
        </p:nvSpPr>
        <p:spPr>
          <a:xfrm>
            <a:off x="5713412" y="2508249"/>
            <a:ext cx="179390" cy="27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36" y="0"/>
                </a:moveTo>
                <a:lnTo>
                  <a:pt x="21600" y="8490"/>
                </a:lnTo>
                <a:lnTo>
                  <a:pt x="0" y="4745"/>
                </a:lnTo>
                <a:lnTo>
                  <a:pt x="2867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6" name="Text Box 126"/>
          <p:cNvSpPr txBox="1"/>
          <p:nvPr/>
        </p:nvSpPr>
        <p:spPr>
          <a:xfrm>
            <a:off x="593723" y="1951038"/>
            <a:ext cx="3930510" cy="4348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double the directory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add 1 to global depth &amp; to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local depth of A/A2.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now can distinguish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between A and A2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notice the difference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in local depth between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buckets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multiple pointers to the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same bucket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Review properties of LD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&amp; GD. </a:t>
            </a:r>
          </a:p>
        </p:txBody>
      </p:sp>
      <p:sp>
        <p:nvSpPr>
          <p:cNvPr id="367" name="TextBox 1"/>
          <p:cNvSpPr txBox="1"/>
          <p:nvPr/>
        </p:nvSpPr>
        <p:spPr>
          <a:xfrm>
            <a:off x="5065712" y="6155809"/>
            <a:ext cx="2073693" cy="350660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Insert 9 (1001) now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0" grpId="9"/>
      <p:bldP build="whole" bldLvl="1" animBg="1" rev="0" advAuto="0" spid="335" grpId="13"/>
      <p:bldP build="whole" bldLvl="1" animBg="1" rev="0" advAuto="0" spid="354" grpId="1"/>
      <p:bldP build="whole" bldLvl="1" animBg="1" rev="0" advAuto="0" spid="326" grpId="4"/>
      <p:bldP build="whole" bldLvl="1" animBg="1" rev="0" advAuto="0" spid="307" grpId="2"/>
      <p:bldP build="whole" bldLvl="1" animBg="1" rev="0" advAuto="0" spid="333" grpId="11"/>
      <p:bldP build="whole" bldLvl="1" animBg="1" rev="0" advAuto="0" spid="336" grpId="5"/>
      <p:bldP build="whole" bldLvl="1" animBg="1" rev="0" advAuto="0" spid="309" grpId="8"/>
      <p:bldP build="whole" bldLvl="1" animBg="1" rev="0" advAuto="0" spid="329" grpId="17"/>
      <p:bldP build="whole" bldLvl="1" animBg="1" rev="0" advAuto="0" spid="300" grpId="18"/>
      <p:bldP build="whole" bldLvl="1" animBg="1" rev="0" advAuto="0" spid="327" grpId="10"/>
      <p:bldP build="whole" bldLvl="1" animBg="1" rev="0" advAuto="0" spid="358" grpId="7"/>
      <p:bldP build="whole" bldLvl="1" animBg="1" rev="0" advAuto="0" spid="346" grpId="15"/>
      <p:bldP build="whole" bldLvl="1" animBg="1" rev="0" advAuto="0" spid="347" grpId="16"/>
      <p:bldP build="whole" bldLvl="1" animBg="1" rev="0" advAuto="0" spid="345" grpId="14"/>
      <p:bldP build="whole" bldLvl="1" animBg="1" rev="0" advAuto="0" spid="325" grpId="19"/>
      <p:bldP build="whole" bldLvl="1" animBg="1" rev="0" advAuto="0" spid="308" grpId="3"/>
      <p:bldP build="whole" bldLvl="1" animBg="1" rev="0" advAuto="0" spid="341" grpId="6"/>
      <p:bldP build="whole" bldLvl="1" animBg="1" rev="0" advAuto="0" spid="334" grpId="1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Points to Note</a:t>
            </a:r>
          </a:p>
        </p:txBody>
      </p:sp>
      <p:sp>
        <p:nvSpPr>
          <p:cNvPr id="370" name="Rectangle 5"/>
          <p:cNvSpPr txBox="1"/>
          <p:nvPr>
            <p:ph type="body" idx="1"/>
          </p:nvPr>
        </p:nvSpPr>
        <p:spPr>
          <a:xfrm>
            <a:off x="152400" y="1524000"/>
            <a:ext cx="8839200" cy="4953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20 = binary 10100.  Last </a:t>
            </a:r>
            <a:r>
              <a:rPr b="1"/>
              <a:t>2</a:t>
            </a:r>
            <a:r>
              <a:t> bits (00) tell us </a:t>
            </a:r>
            <a:r>
              <a:rPr i="1"/>
              <a:t>r </a:t>
            </a:r>
            <a:r>
              <a:t>belongs in A or A2.  Last </a:t>
            </a:r>
            <a:r>
              <a:rPr b="1" u="sng"/>
              <a:t>3</a:t>
            </a:r>
            <a:r>
              <a:t> bits needed to tell which.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Global depth of directory</a:t>
            </a:r>
            <a:r>
              <a:rPr i="0"/>
              <a:t>:  </a:t>
            </a:r>
            <a:r>
              <a:rPr i="0">
                <a:solidFill>
                  <a:srgbClr val="404040"/>
                </a:solidFill>
              </a:rPr>
              <a:t>min # of  bits needed to tell which bucket an entry belongs to = max{local depths}. 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Local depth of a bucket</a:t>
            </a:r>
            <a:r>
              <a:rPr i="0"/>
              <a:t>: </a:t>
            </a:r>
            <a:r>
              <a:rPr i="0">
                <a:solidFill>
                  <a:srgbClr val="404040"/>
                </a:solidFill>
              </a:rPr>
              <a:t># of bits used to determine if an entry belongs to this bucket.</a:t>
            </a:r>
            <a:endParaRPr sz="2800"/>
          </a:p>
          <a:p>
            <a:pPr>
              <a:spcBef>
                <a:spcPts val="500"/>
              </a:spcBef>
              <a:defRPr sz="2400"/>
            </a:pPr>
            <a:r>
              <a:t>When does bucket split cause directory doubling?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Before insert, </a:t>
            </a:r>
            <a:r>
              <a:rPr i="1"/>
              <a:t>local depth </a:t>
            </a:r>
            <a:r>
              <a:t>of bucket = </a:t>
            </a:r>
            <a:r>
              <a:rPr i="1"/>
              <a:t>global depth</a:t>
            </a:r>
            <a:r>
              <a:t>.  Insert causes </a:t>
            </a:r>
            <a:r>
              <a:rPr i="1"/>
              <a:t>local depth </a:t>
            </a:r>
            <a:r>
              <a:t>to become &gt; </a:t>
            </a:r>
            <a:r>
              <a:rPr i="1"/>
              <a:t>global depth</a:t>
            </a:r>
            <a:r>
              <a:t>; directory is doubled by </a:t>
            </a:r>
            <a:r>
              <a:rPr i="1">
                <a:solidFill>
                  <a:schemeClr val="accent2"/>
                </a:solidFill>
              </a:rPr>
              <a:t>copying it over </a:t>
            </a:r>
            <a:r>
              <a:t>and `fixing’ pointer to split image page.  (Use of least significant bits enables efficient doubling via copying of directory!)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Rectangle 4"/>
          <p:cNvSpPr txBox="1"/>
          <p:nvPr>
            <p:ph type="title"/>
          </p:nvPr>
        </p:nvSpPr>
        <p:spPr>
          <a:xfrm>
            <a:off x="1053700" y="25398"/>
            <a:ext cx="7772401" cy="6122991"/>
          </a:xfrm>
          <a:prstGeom prst="rect">
            <a:avLst/>
          </a:prstGeom>
        </p:spPr>
        <p:txBody>
          <a:bodyPr/>
          <a:lstStyle/>
          <a:p>
            <a:pPr defTabSz="788578">
              <a:defRPr sz="3724"/>
            </a:pPr>
            <a:r>
              <a:t>EH - Insert 3, 4, 7, 2, 5, 1, 6</a:t>
            </a:r>
          </a:p>
          <a:p>
            <a:pPr defTabSz="788578">
              <a:defRPr sz="2352"/>
            </a:pPr>
          </a:p>
          <a:p>
            <a:pPr defTabSz="788578">
              <a:defRPr sz="2352"/>
            </a:pPr>
            <a:r>
              <a:t>0: [ ., . ] bp = *0</a:t>
            </a:r>
          </a:p>
          <a:p>
            <a:pPr defTabSz="788578">
              <a:defRPr sz="2352"/>
            </a:pPr>
            <a:r>
              <a:t>1: [ ., . ] bp = *1</a:t>
            </a:r>
          </a:p>
          <a:p>
            <a:pPr defTabSz="788578">
              <a:defRPr sz="2352"/>
            </a:pPr>
          </a:p>
          <a:p>
            <a:pPr defTabSz="788578">
              <a:defRPr sz="2352"/>
            </a:pPr>
            <a:r>
              <a:t>0: [4, 2] bp = *0</a:t>
            </a:r>
          </a:p>
          <a:p>
            <a:pPr defTabSz="788578">
              <a:defRPr sz="2352"/>
            </a:pPr>
            <a:r>
              <a:t>1: [3, 7] bp = *1                                </a:t>
            </a:r>
            <a:r>
              <a:rPr b="1"/>
              <a:t>insert 5</a:t>
            </a:r>
            <a:r>
              <a:t> =&gt; OVF</a:t>
            </a:r>
          </a:p>
          <a:p>
            <a:pPr defTabSz="788578">
              <a:defRPr sz="2352"/>
            </a:pPr>
          </a:p>
          <a:p>
            <a:pPr defTabSz="788578">
              <a:defRPr sz="2352"/>
            </a:pPr>
            <a:r>
              <a:t>0: [4, 2] bp = *0</a:t>
            </a:r>
          </a:p>
          <a:p>
            <a:pPr defTabSz="788578">
              <a:defRPr sz="2352"/>
            </a:pPr>
            <a:r>
              <a:t>1: [5, 1] bp = *01                              </a:t>
            </a:r>
            <a:r>
              <a:rPr b="1"/>
              <a:t>insert 1, 6</a:t>
            </a:r>
            <a:r>
              <a:t> =&gt; OVF</a:t>
            </a:r>
          </a:p>
          <a:p>
            <a:pPr defTabSz="788578">
              <a:defRPr sz="2352"/>
            </a:pPr>
            <a:r>
              <a:t>3</a:t>
            </a:r>
            <a:r>
              <a:t>: [3, 7] bp = *11</a:t>
            </a:r>
          </a:p>
          <a:p>
            <a:pPr defTabSz="788578">
              <a:defRPr sz="2352"/>
            </a:pPr>
          </a:p>
          <a:p>
            <a:pPr defTabSz="788578">
              <a:defRPr sz="2352"/>
            </a:pPr>
            <a:r>
              <a:t>0: [4, . ] bp = *00</a:t>
            </a:r>
          </a:p>
          <a:p>
            <a:pPr defTabSz="788578">
              <a:defRPr sz="2352"/>
            </a:pPr>
            <a:r>
              <a:t>1: [5, 1] bp = *01</a:t>
            </a:r>
          </a:p>
          <a:p>
            <a:pPr defTabSz="788578">
              <a:defRPr sz="2352"/>
            </a:pPr>
            <a:r>
              <a:t>3: [3, 7] bp = *11          buckets are </a:t>
            </a:r>
            <a:r>
              <a:rPr b="1"/>
              <a:t>out of order</a:t>
            </a:r>
            <a:r>
              <a:t> =&gt;</a:t>
            </a:r>
          </a:p>
          <a:p>
            <a:pPr defTabSz="788578">
              <a:defRPr sz="2352"/>
            </a:pPr>
            <a:r>
              <a:t>2: [2, 6] bp = *10          a </a:t>
            </a:r>
            <a:r>
              <a:rPr b="1"/>
              <a:t>directory</a:t>
            </a:r>
            <a:r>
              <a:t> (not shown) is required</a:t>
            </a:r>
          </a:p>
        </p:txBody>
      </p:sp>
      <p:grpSp>
        <p:nvGrpSpPr>
          <p:cNvPr id="377" name="Ink 16"/>
          <p:cNvGrpSpPr/>
          <p:nvPr/>
        </p:nvGrpSpPr>
        <p:grpSpPr>
          <a:xfrm>
            <a:off x="2582419" y="4367212"/>
            <a:ext cx="4714964" cy="496062"/>
            <a:chOff x="0" y="0"/>
            <a:chExt cx="4714963" cy="496060"/>
          </a:xfrm>
        </p:grpSpPr>
        <p:sp>
          <p:nvSpPr>
            <p:cNvPr id="373" name="Line"/>
            <p:cNvSpPr/>
            <p:nvPr/>
          </p:nvSpPr>
          <p:spPr>
            <a:xfrm>
              <a:off x="-1" y="480493"/>
              <a:ext cx="12703" cy="1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74" name="Line"/>
            <p:cNvSpPr/>
            <p:nvPr/>
          </p:nvSpPr>
          <p:spPr>
            <a:xfrm>
              <a:off x="519086" y="391300"/>
              <a:ext cx="14766" cy="1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75" name="Line"/>
            <p:cNvSpPr/>
            <p:nvPr/>
          </p:nvSpPr>
          <p:spPr>
            <a:xfrm>
              <a:off x="4228165" y="0"/>
              <a:ext cx="14748" cy="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76" name="Line"/>
            <p:cNvSpPr/>
            <p:nvPr/>
          </p:nvSpPr>
          <p:spPr>
            <a:xfrm>
              <a:off x="4692636" y="199246"/>
              <a:ext cx="22327" cy="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Comments on Extendible Hashing</a:t>
            </a:r>
          </a:p>
        </p:txBody>
      </p:sp>
      <p:sp>
        <p:nvSpPr>
          <p:cNvPr id="380" name="Rectangle 5"/>
          <p:cNvSpPr txBox="1"/>
          <p:nvPr>
            <p:ph type="body" idx="1"/>
          </p:nvPr>
        </p:nvSpPr>
        <p:spPr>
          <a:xfrm>
            <a:off x="266700" y="1193800"/>
            <a:ext cx="8610600" cy="4800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If directory fits in memory, equality search answered with one disk access; else two.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100MB file, 100 bytes/rec, 4K page; contains 1,000,000 records (as data entries); 40 records/page ⇒ 10</a:t>
            </a:r>
            <a:r>
              <a:rPr baseline="30000"/>
              <a:t>6</a:t>
            </a:r>
            <a:r>
              <a:t>/40 = 25,000 pages of data entries; as many directory elements; can handle using 15bit addresses; chances may be high that directory will fit in memory.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Directory grows in spurts, and, if the distribution </a:t>
            </a:r>
            <a:r>
              <a:rPr i="1"/>
              <a:t>of hash values </a:t>
            </a:r>
            <a:r>
              <a:t>is skewed, directory can grow large.</a:t>
            </a:r>
            <a:endParaRPr sz="2800"/>
          </a:p>
          <a:p>
            <a:pPr>
              <a:spcBef>
                <a:spcPts val="500"/>
              </a:spcBef>
              <a:defRPr b="1" sz="2400" u="sng">
                <a:solidFill>
                  <a:srgbClr val="FC0128"/>
                </a:solidFill>
              </a:defRPr>
            </a:pPr>
            <a:r>
              <a:t>Delete</a:t>
            </a:r>
            <a:r>
              <a:rPr b="0" u="none"/>
              <a:t>:  </a:t>
            </a:r>
            <a:r>
              <a:rPr b="0" u="none">
                <a:solidFill>
                  <a:srgbClr val="404040"/>
                </a:solidFill>
              </a:rPr>
              <a:t>If removal of data entry makes bucket empty, </a:t>
            </a:r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check to see whether  all `split images’ can be merged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if each directory element points to the same bucket as its split image, can halve directory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rarely done in practice (e.g., leave room for future insertions).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Comments on Extendible Hashing</a:t>
            </a:r>
          </a:p>
        </p:txBody>
      </p:sp>
      <p:sp>
        <p:nvSpPr>
          <p:cNvPr id="383" name="Rectangle 5"/>
          <p:cNvSpPr txBox="1"/>
          <p:nvPr>
            <p:ph type="body" idx="1"/>
          </p:nvPr>
        </p:nvSpPr>
        <p:spPr>
          <a:xfrm>
            <a:off x="266700" y="1193800"/>
            <a:ext cx="8610600" cy="4800600"/>
          </a:xfrm>
          <a:prstGeom prst="rect">
            <a:avLst/>
          </a:prstGeom>
        </p:spPr>
        <p:txBody>
          <a:bodyPr/>
          <a:lstStyle/>
          <a:p>
            <a:pPr marL="301752" indent="-301752" defTabSz="804672">
              <a:spcBef>
                <a:spcPts val="400"/>
              </a:spcBef>
              <a:defRPr sz="2464"/>
            </a:pPr>
            <a:r>
              <a:t>If directory fits in memory, equality search answered with one disk access; else two.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sz="2464"/>
            </a:pPr>
            <a:r>
              <a:t>100MB file, 100 bytes/rec, 4K page; contains 1,000,000 records (as data entries); 40 records/page ⇒ 10</a:t>
            </a:r>
            <a:r>
              <a:rPr baseline="30376"/>
              <a:t>6</a:t>
            </a:r>
            <a:r>
              <a:t>/40 = 25,000 pages of data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sz="2464"/>
            </a:pPr>
            <a:r>
              <a:t>Let keys be unsigned 32-bit integers and the number of slots per bucket s = 4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sz="2464"/>
            </a:pPr>
            <a:r>
              <a:t>Insert 5 keys that will maximize the size of the directory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b="1" sz="2464"/>
            </a:pPr>
            <a:r>
              <a:t>What are those five keys?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b="1" sz="2464"/>
            </a:pPr>
            <a:r>
              <a:t>How many entries will there be in the directory?</a:t>
            </a:r>
          </a:p>
          <a:p>
            <a:pPr lvl="1" marL="653795" indent="-251459" defTabSz="804672">
              <a:spcBef>
                <a:spcPts val="300"/>
              </a:spcBef>
              <a:buClrTx/>
              <a:buSzPct val="75000"/>
              <a:buFont typeface="Arial"/>
              <a:defRPr b="1" sz="2464"/>
            </a:pPr>
            <a:r>
              <a:t>If starting with 2 buckets, how many entries in directory before inserting the 5th key?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