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381000" y="5334000"/>
            <a:ext cx="8037514" cy="838200"/>
          </a:xfrm>
          <a:prstGeom prst="rect">
            <a:avLst/>
          </a:prstGeom>
        </p:spPr>
        <p:txBody>
          <a:bodyPr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b="1" sz="2400"/>
            </a:lvl1pPr>
            <a:lvl2pPr marL="0" indent="457200">
              <a:spcBef>
                <a:spcPts val="500"/>
              </a:spcBef>
              <a:buClrTx/>
              <a:buSzTx/>
              <a:buNone/>
              <a:defRPr b="1" sz="2400"/>
            </a:lvl2pPr>
            <a:lvl3pPr marL="0" indent="914400">
              <a:spcBef>
                <a:spcPts val="500"/>
              </a:spcBef>
              <a:buClrTx/>
              <a:buSzTx/>
              <a:buNone/>
              <a:defRPr b="1"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b="1"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b="1" sz="2400"/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6" y="6581000"/>
            <a:ext cx="249313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457200" y="274637"/>
            <a:ext cx="8229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slide" Target="slide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slide" Target="slide10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68" name="Rectangle 5"/>
          <p:cNvSpPr txBox="1"/>
          <p:nvPr>
            <p:ph type="body" sz="half" idx="1"/>
          </p:nvPr>
        </p:nvSpPr>
        <p:spPr>
          <a:xfrm>
            <a:off x="0" y="1524000"/>
            <a:ext cx="8991600" cy="1676400"/>
          </a:xfrm>
          <a:prstGeom prst="rect">
            <a:avLst/>
          </a:prstGeom>
        </p:spPr>
        <p:txBody>
          <a:bodyPr/>
          <a:lstStyle/>
          <a:p>
            <a:pPr/>
            <a:r>
              <a:t>An extension to Extendible Hashing, in spirit. </a:t>
            </a:r>
          </a:p>
          <a:p>
            <a:pPr/>
            <a:r>
              <a:t>LH tries to avoid the creation/maintenance of a directory.  </a:t>
            </a:r>
          </a:p>
        </p:txBody>
      </p:sp>
      <p:sp>
        <p:nvSpPr>
          <p:cNvPr id="169" name="Rectangle 6"/>
          <p:cNvSpPr txBox="1"/>
          <p:nvPr/>
        </p:nvSpPr>
        <p:spPr>
          <a:xfrm>
            <a:off x="304800" y="3115491"/>
            <a:ext cx="8991600" cy="3168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600"/>
              </a:spcBef>
              <a:defRPr i="1" sz="2800" u="sng"/>
            </a:pPr>
            <a:r>
              <a:t>Idea</a:t>
            </a:r>
            <a:r>
              <a:rPr i="0" u="none"/>
              <a:t>:  Use a family of hash functions </a:t>
            </a:r>
            <a:r>
              <a:rPr b="1" i="0" u="none"/>
              <a:t>h</a:t>
            </a:r>
            <a:r>
              <a:rPr baseline="-25000" i="0" u="none"/>
              <a:t>0</a:t>
            </a:r>
            <a:r>
              <a:rPr i="0" u="none"/>
              <a:t>, </a:t>
            </a:r>
            <a:r>
              <a:rPr b="1" i="0" u="none"/>
              <a:t>h</a:t>
            </a:r>
            <a:r>
              <a:rPr baseline="-25000" i="0" u="none"/>
              <a:t>1</a:t>
            </a:r>
            <a:r>
              <a:rPr i="0" u="none"/>
              <a:t>, </a:t>
            </a:r>
            <a:r>
              <a:rPr b="1" i="0" u="none"/>
              <a:t>h</a:t>
            </a:r>
            <a:r>
              <a:rPr baseline="-25000" i="0" u="none"/>
              <a:t>2</a:t>
            </a:r>
            <a:r>
              <a:rPr i="0" u="none"/>
              <a:t>, ...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sz="2400"/>
            </a:pPr>
            <a:r>
              <a:t>N = initial # buckets = 2</a:t>
            </a:r>
            <a:r>
              <a:rPr baseline="30000" i="1"/>
              <a:t>d0</a:t>
            </a:r>
            <a:r>
              <a:rPr b="1"/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 </a:t>
            </a:r>
            <a:r>
              <a:rPr b="0"/>
              <a:t>is some hash function (range is </a:t>
            </a:r>
            <a:r>
              <a:rPr b="0" i="1"/>
              <a:t>not</a:t>
            </a:r>
            <a:r>
              <a:rPr b="0"/>
              <a:t> 0 to N-1)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</a:t>
            </a:r>
            <a:r>
              <a:rPr b="0" baseline="-25000"/>
              <a:t>i</a:t>
            </a:r>
            <a:r>
              <a:rPr b="0"/>
              <a:t> consists of applying </a:t>
            </a:r>
            <a:r>
              <a:t>h </a:t>
            </a:r>
            <a:r>
              <a:rPr b="0"/>
              <a:t>and looking at the last </a:t>
            </a:r>
            <a:r>
              <a:rPr b="0" i="1"/>
              <a:t>di</a:t>
            </a:r>
            <a:r>
              <a:rPr b="0"/>
              <a:t> bits, where </a:t>
            </a:r>
            <a:r>
              <a:rPr b="0" i="1"/>
              <a:t>di</a:t>
            </a:r>
            <a:r>
              <a:rPr b="0"/>
              <a:t> = </a:t>
            </a:r>
            <a:r>
              <a:rPr b="0" i="1"/>
              <a:t>d0</a:t>
            </a:r>
            <a:r>
              <a:rPr b="0"/>
              <a:t> + </a:t>
            </a:r>
            <a:r>
              <a:rPr b="0" i="1"/>
              <a:t>i</a:t>
            </a:r>
            <a:r>
              <a:rPr b="0"/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</a:t>
            </a:r>
            <a:r>
              <a:rPr b="0" baseline="-25000"/>
              <a:t>i+1 </a:t>
            </a:r>
            <a:r>
              <a:rPr b="0"/>
              <a:t>doubles the range of </a:t>
            </a:r>
            <a:r>
              <a:t>h</a:t>
            </a:r>
            <a:r>
              <a:rPr b="0" baseline="-25000"/>
              <a:t>i </a:t>
            </a:r>
            <a:r>
              <a:rPr b="0"/>
              <a:t>(similar to directory doubling)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sz="2400"/>
            </a:pPr>
            <a:r>
              <a:t>e.g.,  </a:t>
            </a:r>
            <a:r>
              <a:rPr b="1"/>
              <a:t>h </a:t>
            </a:r>
            <a:r>
              <a:t>= binary representation, </a:t>
            </a:r>
            <a:r>
              <a:rPr i="1"/>
              <a:t>d0 = 2, d1 = 3, d2 = 4,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LH – Deletion </a:t>
            </a:r>
            <a:r>
              <a:rPr u="sng">
                <a:solidFill>
                  <a:srgbClr val="7F7F7F"/>
                </a:solidFill>
                <a:uFill>
                  <a:solidFill>
                    <a:srgbClr val="7F7F7F"/>
                  </a:solidFill>
                </a:uFill>
                <a:hlinkClick r:id="rId2" invalidUrl="" action="ppaction://hlinksldjump" tgtFrame="" tooltip="" history="1" highlightClick="0" endSnd="0"/>
              </a:rPr>
              <a:t>(example)</a:t>
            </a:r>
          </a:p>
        </p:txBody>
      </p:sp>
      <p:sp>
        <p:nvSpPr>
          <p:cNvPr id="626" name="Rectangle 5"/>
          <p:cNvSpPr txBox="1"/>
          <p:nvPr/>
        </p:nvSpPr>
        <p:spPr>
          <a:xfrm>
            <a:off x="92868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27" name="Rectangle 6"/>
          <p:cNvSpPr txBox="1"/>
          <p:nvPr/>
        </p:nvSpPr>
        <p:spPr>
          <a:xfrm>
            <a:off x="831850" y="2566988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628" name="Rectangle 7"/>
          <p:cNvSpPr txBox="1"/>
          <p:nvPr/>
        </p:nvSpPr>
        <p:spPr>
          <a:xfrm>
            <a:off x="339725" y="255746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629" name="Freeform 8"/>
          <p:cNvSpPr/>
          <p:nvPr/>
        </p:nvSpPr>
        <p:spPr>
          <a:xfrm>
            <a:off x="1744663" y="3490912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0" name="Freeform 9"/>
          <p:cNvSpPr/>
          <p:nvPr/>
        </p:nvSpPr>
        <p:spPr>
          <a:xfrm>
            <a:off x="1744663" y="398144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1" name="Freeform 10"/>
          <p:cNvSpPr/>
          <p:nvPr/>
        </p:nvSpPr>
        <p:spPr>
          <a:xfrm>
            <a:off x="1744663" y="445134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2" name="Freeform 11"/>
          <p:cNvSpPr/>
          <p:nvPr/>
        </p:nvSpPr>
        <p:spPr>
          <a:xfrm>
            <a:off x="1735138" y="4930774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3" name="Freeform 12"/>
          <p:cNvSpPr/>
          <p:nvPr/>
        </p:nvSpPr>
        <p:spPr>
          <a:xfrm>
            <a:off x="3154363" y="4465637"/>
            <a:ext cx="1214438" cy="23812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4" name="Freeform 13"/>
          <p:cNvSpPr/>
          <p:nvPr/>
        </p:nvSpPr>
        <p:spPr>
          <a:xfrm>
            <a:off x="1744663" y="541019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5" name="Rectangle 14"/>
          <p:cNvSpPr txBox="1"/>
          <p:nvPr/>
        </p:nvSpPr>
        <p:spPr>
          <a:xfrm>
            <a:off x="43973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636" name="Freeform 15"/>
          <p:cNvSpPr/>
          <p:nvPr/>
        </p:nvSpPr>
        <p:spPr>
          <a:xfrm>
            <a:off x="1744663" y="5889624"/>
            <a:ext cx="1208088" cy="24447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7" name="Rectangle 17"/>
          <p:cNvSpPr txBox="1"/>
          <p:nvPr/>
        </p:nvSpPr>
        <p:spPr>
          <a:xfrm>
            <a:off x="866775" y="3016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638" name="Rectangle 18"/>
          <p:cNvSpPr txBox="1"/>
          <p:nvPr/>
        </p:nvSpPr>
        <p:spPr>
          <a:xfrm>
            <a:off x="868362" y="35147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639" name="Rectangle 19"/>
          <p:cNvSpPr txBox="1"/>
          <p:nvPr/>
        </p:nvSpPr>
        <p:spPr>
          <a:xfrm>
            <a:off x="849312" y="3965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640" name="Rectangle 20"/>
          <p:cNvSpPr txBox="1"/>
          <p:nvPr/>
        </p:nvSpPr>
        <p:spPr>
          <a:xfrm>
            <a:off x="857250" y="446405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641" name="Rectangle 21"/>
          <p:cNvSpPr txBox="1"/>
          <p:nvPr/>
        </p:nvSpPr>
        <p:spPr>
          <a:xfrm>
            <a:off x="319088" y="30162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642" name="Rectangle 22"/>
          <p:cNvSpPr txBox="1"/>
          <p:nvPr/>
        </p:nvSpPr>
        <p:spPr>
          <a:xfrm>
            <a:off x="311150" y="34956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643" name="Rectangle 23"/>
          <p:cNvSpPr txBox="1"/>
          <p:nvPr/>
        </p:nvSpPr>
        <p:spPr>
          <a:xfrm>
            <a:off x="320675" y="39751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644" name="Rectangle 24"/>
          <p:cNvSpPr txBox="1"/>
          <p:nvPr/>
        </p:nvSpPr>
        <p:spPr>
          <a:xfrm>
            <a:off x="339725" y="445452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645" name="Rectangle 25"/>
          <p:cNvSpPr txBox="1"/>
          <p:nvPr/>
        </p:nvSpPr>
        <p:spPr>
          <a:xfrm>
            <a:off x="857250" y="4945062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646" name="Rectangle 26"/>
          <p:cNvSpPr txBox="1"/>
          <p:nvPr/>
        </p:nvSpPr>
        <p:spPr>
          <a:xfrm>
            <a:off x="320675" y="49260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647" name="Rectangle 27"/>
          <p:cNvSpPr txBox="1"/>
          <p:nvPr/>
        </p:nvSpPr>
        <p:spPr>
          <a:xfrm>
            <a:off x="1252537" y="4179887"/>
            <a:ext cx="647243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Next=3</a:t>
            </a:r>
          </a:p>
        </p:txBody>
      </p:sp>
      <p:sp>
        <p:nvSpPr>
          <p:cNvPr id="648" name="Rectangle 28"/>
          <p:cNvSpPr txBox="1"/>
          <p:nvPr/>
        </p:nvSpPr>
        <p:spPr>
          <a:xfrm>
            <a:off x="857250" y="54356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649" name="Rectangle 29"/>
          <p:cNvSpPr txBox="1"/>
          <p:nvPr/>
        </p:nvSpPr>
        <p:spPr>
          <a:xfrm>
            <a:off x="868362" y="59420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650" name="Rectangle 30"/>
          <p:cNvSpPr txBox="1"/>
          <p:nvPr/>
        </p:nvSpPr>
        <p:spPr>
          <a:xfrm>
            <a:off x="320675" y="54149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651" name="Rectangle 31"/>
          <p:cNvSpPr txBox="1"/>
          <p:nvPr/>
        </p:nvSpPr>
        <p:spPr>
          <a:xfrm>
            <a:off x="320675" y="59340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652" name="Rectangle 32"/>
          <p:cNvSpPr txBox="1"/>
          <p:nvPr/>
        </p:nvSpPr>
        <p:spPr>
          <a:xfrm>
            <a:off x="1185862" y="2109788"/>
            <a:ext cx="70653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653" name="Rectangle 33"/>
          <p:cNvSpPr txBox="1"/>
          <p:nvPr/>
        </p:nvSpPr>
        <p:spPr>
          <a:xfrm>
            <a:off x="1809750" y="2339975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654" name="Rectangle 34"/>
          <p:cNvSpPr txBox="1"/>
          <p:nvPr/>
        </p:nvSpPr>
        <p:spPr>
          <a:xfrm>
            <a:off x="1876424" y="2532063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655" name="Rectangle 35"/>
          <p:cNvSpPr txBox="1"/>
          <p:nvPr/>
        </p:nvSpPr>
        <p:spPr>
          <a:xfrm>
            <a:off x="3074988" y="2359025"/>
            <a:ext cx="1158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656" name="Rectangle 36"/>
          <p:cNvSpPr txBox="1"/>
          <p:nvPr/>
        </p:nvSpPr>
        <p:spPr>
          <a:xfrm>
            <a:off x="3228974" y="2560638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657" name="Rectangle 37"/>
          <p:cNvSpPr txBox="1"/>
          <p:nvPr/>
        </p:nvSpPr>
        <p:spPr>
          <a:xfrm>
            <a:off x="1708150" y="2998788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658" name="Rectangle 38"/>
          <p:cNvSpPr txBox="1"/>
          <p:nvPr/>
        </p:nvSpPr>
        <p:spPr>
          <a:xfrm>
            <a:off x="1731963" y="3479800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659" name="Rectangle 39"/>
          <p:cNvSpPr txBox="1"/>
          <p:nvPr/>
        </p:nvSpPr>
        <p:spPr>
          <a:xfrm>
            <a:off x="1725613" y="5389562"/>
            <a:ext cx="4206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660" name="Rectangle 41"/>
          <p:cNvSpPr txBox="1"/>
          <p:nvPr/>
        </p:nvSpPr>
        <p:spPr>
          <a:xfrm>
            <a:off x="1949450" y="347980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661" name="Rectangle 42"/>
          <p:cNvSpPr txBox="1"/>
          <p:nvPr/>
        </p:nvSpPr>
        <p:spPr>
          <a:xfrm>
            <a:off x="1706563" y="396398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662" name="Rectangle 43"/>
          <p:cNvSpPr txBox="1"/>
          <p:nvPr/>
        </p:nvSpPr>
        <p:spPr>
          <a:xfrm>
            <a:off x="2251075" y="397033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663" name="Rectangle 44"/>
          <p:cNvSpPr txBox="1"/>
          <p:nvPr/>
        </p:nvSpPr>
        <p:spPr>
          <a:xfrm>
            <a:off x="1974850" y="39687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664" name="Rectangle 45"/>
          <p:cNvSpPr txBox="1"/>
          <p:nvPr/>
        </p:nvSpPr>
        <p:spPr>
          <a:xfrm>
            <a:off x="2582863" y="397033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665" name="Rectangle 46"/>
          <p:cNvSpPr txBox="1"/>
          <p:nvPr/>
        </p:nvSpPr>
        <p:spPr>
          <a:xfrm>
            <a:off x="1960563" y="443071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666" name="Rectangle 47"/>
          <p:cNvSpPr txBox="1"/>
          <p:nvPr/>
        </p:nvSpPr>
        <p:spPr>
          <a:xfrm>
            <a:off x="1722438" y="443071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667" name="Rectangle 48"/>
          <p:cNvSpPr txBox="1"/>
          <p:nvPr/>
        </p:nvSpPr>
        <p:spPr>
          <a:xfrm>
            <a:off x="2282825" y="442912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668" name="Rectangle 49"/>
          <p:cNvSpPr txBox="1"/>
          <p:nvPr/>
        </p:nvSpPr>
        <p:spPr>
          <a:xfrm>
            <a:off x="2584450" y="44259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669" name="Rectangle 50"/>
          <p:cNvSpPr txBox="1"/>
          <p:nvPr/>
        </p:nvSpPr>
        <p:spPr>
          <a:xfrm>
            <a:off x="3113088" y="44164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670" name="Rectangle 51"/>
          <p:cNvSpPr txBox="1"/>
          <p:nvPr/>
        </p:nvSpPr>
        <p:spPr>
          <a:xfrm>
            <a:off x="1701800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671" name="Rectangle 52"/>
          <p:cNvSpPr txBox="1"/>
          <p:nvPr/>
        </p:nvSpPr>
        <p:spPr>
          <a:xfrm>
            <a:off x="1939925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672" name="Rectangle 53"/>
          <p:cNvSpPr txBox="1"/>
          <p:nvPr/>
        </p:nvSpPr>
        <p:spPr>
          <a:xfrm>
            <a:off x="1974850" y="53990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673" name="Rectangle 54"/>
          <p:cNvSpPr txBox="1"/>
          <p:nvPr/>
        </p:nvSpPr>
        <p:spPr>
          <a:xfrm>
            <a:off x="2236788" y="539908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674" name="Rectangle 55"/>
          <p:cNvSpPr txBox="1"/>
          <p:nvPr/>
        </p:nvSpPr>
        <p:spPr>
          <a:xfrm>
            <a:off x="1960563" y="5867400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675" name="Freeform 56"/>
          <p:cNvSpPr/>
          <p:nvPr/>
        </p:nvSpPr>
        <p:spPr>
          <a:xfrm>
            <a:off x="1744663" y="3011488"/>
            <a:ext cx="1208088" cy="24288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76" name="Line 57"/>
          <p:cNvSpPr/>
          <p:nvPr/>
        </p:nvSpPr>
        <p:spPr>
          <a:xfrm flipH="1">
            <a:off x="1190624" y="2667000"/>
            <a:ext cx="2" cy="3536951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77" name="Line 58"/>
          <p:cNvSpPr/>
          <p:nvPr/>
        </p:nvSpPr>
        <p:spPr>
          <a:xfrm flipH="1">
            <a:off x="771524" y="2663825"/>
            <a:ext cx="2" cy="35369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80" name="Group 59"/>
          <p:cNvGrpSpPr/>
          <p:nvPr/>
        </p:nvGrpSpPr>
        <p:grpSpPr>
          <a:xfrm>
            <a:off x="2881313" y="3190875"/>
            <a:ext cx="142876" cy="166689"/>
            <a:chOff x="0" y="0"/>
            <a:chExt cx="142875" cy="166687"/>
          </a:xfrm>
        </p:grpSpPr>
        <p:sp>
          <p:nvSpPr>
            <p:cNvPr id="678" name="Line 60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9" name="Line 61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83" name="Group 62"/>
          <p:cNvGrpSpPr/>
          <p:nvPr/>
        </p:nvGrpSpPr>
        <p:grpSpPr>
          <a:xfrm>
            <a:off x="2879725" y="3678237"/>
            <a:ext cx="142876" cy="166688"/>
            <a:chOff x="0" y="0"/>
            <a:chExt cx="142875" cy="166687"/>
          </a:xfrm>
        </p:grpSpPr>
        <p:sp>
          <p:nvSpPr>
            <p:cNvPr id="681" name="Line 63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2" name="Line 64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86" name="Group 65"/>
          <p:cNvGrpSpPr/>
          <p:nvPr/>
        </p:nvGrpSpPr>
        <p:grpSpPr>
          <a:xfrm>
            <a:off x="2876550" y="4152900"/>
            <a:ext cx="142876" cy="166689"/>
            <a:chOff x="0" y="0"/>
            <a:chExt cx="142875" cy="166687"/>
          </a:xfrm>
        </p:grpSpPr>
        <p:sp>
          <p:nvSpPr>
            <p:cNvPr id="684" name="Line 66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5" name="Line 67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89" name="Group 68"/>
          <p:cNvGrpSpPr/>
          <p:nvPr/>
        </p:nvGrpSpPr>
        <p:grpSpPr>
          <a:xfrm>
            <a:off x="2873375" y="5103812"/>
            <a:ext cx="142876" cy="166688"/>
            <a:chOff x="0" y="0"/>
            <a:chExt cx="142875" cy="166687"/>
          </a:xfrm>
        </p:grpSpPr>
        <p:sp>
          <p:nvSpPr>
            <p:cNvPr id="687" name="Line 69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8" name="Line 70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2" name="Group 71"/>
          <p:cNvGrpSpPr/>
          <p:nvPr/>
        </p:nvGrpSpPr>
        <p:grpSpPr>
          <a:xfrm>
            <a:off x="2882900" y="5589587"/>
            <a:ext cx="142876" cy="166688"/>
            <a:chOff x="0" y="0"/>
            <a:chExt cx="142875" cy="166687"/>
          </a:xfrm>
        </p:grpSpPr>
        <p:sp>
          <p:nvSpPr>
            <p:cNvPr id="690" name="Line 72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1" name="Line 73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5" name="Group 74"/>
          <p:cNvGrpSpPr/>
          <p:nvPr/>
        </p:nvGrpSpPr>
        <p:grpSpPr>
          <a:xfrm>
            <a:off x="2879725" y="6075362"/>
            <a:ext cx="142876" cy="166688"/>
            <a:chOff x="0" y="0"/>
            <a:chExt cx="142875" cy="166687"/>
          </a:xfrm>
        </p:grpSpPr>
        <p:sp>
          <p:nvSpPr>
            <p:cNvPr id="693" name="Line 75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4" name="Line 76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96" name="Line 77"/>
          <p:cNvSpPr/>
          <p:nvPr/>
        </p:nvSpPr>
        <p:spPr>
          <a:xfrm>
            <a:off x="2928938" y="4691062"/>
            <a:ext cx="225426" cy="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699" name="Group 78"/>
          <p:cNvGrpSpPr/>
          <p:nvPr/>
        </p:nvGrpSpPr>
        <p:grpSpPr>
          <a:xfrm>
            <a:off x="4303712" y="4591050"/>
            <a:ext cx="142876" cy="166689"/>
            <a:chOff x="0" y="0"/>
            <a:chExt cx="142875" cy="166687"/>
          </a:xfrm>
        </p:grpSpPr>
        <p:sp>
          <p:nvSpPr>
            <p:cNvPr id="697" name="Line 79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8" name="Line 80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00" name="Line 81"/>
          <p:cNvSpPr/>
          <p:nvPr/>
        </p:nvSpPr>
        <p:spPr>
          <a:xfrm>
            <a:off x="1500187" y="4441825"/>
            <a:ext cx="238126" cy="130176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01" name="AutoShape 82"/>
          <p:cNvSpPr/>
          <p:nvPr/>
        </p:nvSpPr>
        <p:spPr>
          <a:xfrm>
            <a:off x="4038600" y="3505200"/>
            <a:ext cx="457200" cy="901700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2" name="Text Box 84"/>
          <p:cNvSpPr txBox="1"/>
          <p:nvPr/>
        </p:nvSpPr>
        <p:spPr>
          <a:xfrm>
            <a:off x="212724" y="1690688"/>
            <a:ext cx="2474229" cy="37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After deleting 14*, 22*</a:t>
            </a:r>
          </a:p>
        </p:txBody>
      </p:sp>
      <p:sp>
        <p:nvSpPr>
          <p:cNvPr id="703" name="Text Box 85"/>
          <p:cNvSpPr txBox="1"/>
          <p:nvPr/>
        </p:nvSpPr>
        <p:spPr>
          <a:xfrm>
            <a:off x="3352800" y="3097213"/>
            <a:ext cx="1211422" cy="37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Delete 30*</a:t>
            </a:r>
          </a:p>
        </p:txBody>
      </p:sp>
      <p:sp>
        <p:nvSpPr>
          <p:cNvPr id="704" name="Rectangle 87"/>
          <p:cNvSpPr txBox="1"/>
          <p:nvPr/>
        </p:nvSpPr>
        <p:spPr>
          <a:xfrm>
            <a:off x="5626100" y="253365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05" name="Rectangle 88"/>
          <p:cNvSpPr txBox="1"/>
          <p:nvPr/>
        </p:nvSpPr>
        <p:spPr>
          <a:xfrm>
            <a:off x="5529262" y="249396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706" name="Rectangle 89"/>
          <p:cNvSpPr txBox="1"/>
          <p:nvPr/>
        </p:nvSpPr>
        <p:spPr>
          <a:xfrm>
            <a:off x="5037137" y="2484438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707" name="Freeform 90"/>
          <p:cNvSpPr/>
          <p:nvPr/>
        </p:nvSpPr>
        <p:spPr>
          <a:xfrm>
            <a:off x="6442074" y="3417887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08" name="Freeform 91"/>
          <p:cNvSpPr/>
          <p:nvPr/>
        </p:nvSpPr>
        <p:spPr>
          <a:xfrm>
            <a:off x="6442074" y="3908424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09" name="Freeform 92"/>
          <p:cNvSpPr/>
          <p:nvPr/>
        </p:nvSpPr>
        <p:spPr>
          <a:xfrm>
            <a:off x="6442074" y="4378324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10" name="Freeform 93"/>
          <p:cNvSpPr/>
          <p:nvPr/>
        </p:nvSpPr>
        <p:spPr>
          <a:xfrm>
            <a:off x="6432549" y="4857749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11" name="Freeform 94"/>
          <p:cNvSpPr/>
          <p:nvPr/>
        </p:nvSpPr>
        <p:spPr>
          <a:xfrm>
            <a:off x="7851774" y="4392612"/>
            <a:ext cx="1214439" cy="23812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12" name="Freeform 95"/>
          <p:cNvSpPr/>
          <p:nvPr/>
        </p:nvSpPr>
        <p:spPr>
          <a:xfrm>
            <a:off x="6442074" y="5337174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13" name="Rectangle 96"/>
          <p:cNvSpPr txBox="1"/>
          <p:nvPr/>
        </p:nvSpPr>
        <p:spPr>
          <a:xfrm>
            <a:off x="5137150" y="253365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714" name="Rectangle 99"/>
          <p:cNvSpPr txBox="1"/>
          <p:nvPr/>
        </p:nvSpPr>
        <p:spPr>
          <a:xfrm>
            <a:off x="5564187" y="29432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715" name="Rectangle 100"/>
          <p:cNvSpPr txBox="1"/>
          <p:nvPr/>
        </p:nvSpPr>
        <p:spPr>
          <a:xfrm>
            <a:off x="5565775" y="34417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716" name="Rectangle 101"/>
          <p:cNvSpPr txBox="1"/>
          <p:nvPr/>
        </p:nvSpPr>
        <p:spPr>
          <a:xfrm>
            <a:off x="5546725" y="38925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717" name="Rectangle 102"/>
          <p:cNvSpPr txBox="1"/>
          <p:nvPr/>
        </p:nvSpPr>
        <p:spPr>
          <a:xfrm>
            <a:off x="5554662" y="4391025"/>
            <a:ext cx="2695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718" name="Rectangle 103"/>
          <p:cNvSpPr txBox="1"/>
          <p:nvPr/>
        </p:nvSpPr>
        <p:spPr>
          <a:xfrm>
            <a:off x="5016500" y="294322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719" name="Rectangle 104"/>
          <p:cNvSpPr txBox="1"/>
          <p:nvPr/>
        </p:nvSpPr>
        <p:spPr>
          <a:xfrm>
            <a:off x="5008562" y="34226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720" name="Rectangle 105"/>
          <p:cNvSpPr txBox="1"/>
          <p:nvPr/>
        </p:nvSpPr>
        <p:spPr>
          <a:xfrm>
            <a:off x="5018087" y="39020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721" name="Rectangle 106"/>
          <p:cNvSpPr txBox="1"/>
          <p:nvPr/>
        </p:nvSpPr>
        <p:spPr>
          <a:xfrm>
            <a:off x="5037137" y="4381500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722" name="Rectangle 107"/>
          <p:cNvSpPr txBox="1"/>
          <p:nvPr/>
        </p:nvSpPr>
        <p:spPr>
          <a:xfrm>
            <a:off x="5554662" y="487203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723" name="Rectangle 108"/>
          <p:cNvSpPr txBox="1"/>
          <p:nvPr/>
        </p:nvSpPr>
        <p:spPr>
          <a:xfrm>
            <a:off x="5018087" y="48529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24" name="Rectangle 110"/>
          <p:cNvSpPr txBox="1"/>
          <p:nvPr/>
        </p:nvSpPr>
        <p:spPr>
          <a:xfrm>
            <a:off x="5554662" y="5362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725" name="Rectangle 112"/>
          <p:cNvSpPr txBox="1"/>
          <p:nvPr/>
        </p:nvSpPr>
        <p:spPr>
          <a:xfrm>
            <a:off x="5018087" y="534193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726" name="Rectangle 114"/>
          <p:cNvSpPr txBox="1"/>
          <p:nvPr/>
        </p:nvSpPr>
        <p:spPr>
          <a:xfrm>
            <a:off x="5883275" y="2036763"/>
            <a:ext cx="70653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727" name="Rectangle 119"/>
          <p:cNvSpPr txBox="1"/>
          <p:nvPr/>
        </p:nvSpPr>
        <p:spPr>
          <a:xfrm>
            <a:off x="6405562" y="2925763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728" name="Rectangle 120"/>
          <p:cNvSpPr txBox="1"/>
          <p:nvPr/>
        </p:nvSpPr>
        <p:spPr>
          <a:xfrm>
            <a:off x="6429375" y="340677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729" name="Rectangle 121"/>
          <p:cNvSpPr txBox="1"/>
          <p:nvPr/>
        </p:nvSpPr>
        <p:spPr>
          <a:xfrm>
            <a:off x="6423025" y="5316537"/>
            <a:ext cx="4206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730" name="Rectangle 123"/>
          <p:cNvSpPr txBox="1"/>
          <p:nvPr/>
        </p:nvSpPr>
        <p:spPr>
          <a:xfrm>
            <a:off x="6646863" y="3406775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731" name="Rectangle 124"/>
          <p:cNvSpPr txBox="1"/>
          <p:nvPr/>
        </p:nvSpPr>
        <p:spPr>
          <a:xfrm>
            <a:off x="6403975" y="389096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732" name="Rectangle 125"/>
          <p:cNvSpPr txBox="1"/>
          <p:nvPr/>
        </p:nvSpPr>
        <p:spPr>
          <a:xfrm>
            <a:off x="6948488" y="389731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733" name="Rectangle 126"/>
          <p:cNvSpPr txBox="1"/>
          <p:nvPr/>
        </p:nvSpPr>
        <p:spPr>
          <a:xfrm>
            <a:off x="6672263" y="3895725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734" name="Rectangle 127"/>
          <p:cNvSpPr txBox="1"/>
          <p:nvPr/>
        </p:nvSpPr>
        <p:spPr>
          <a:xfrm>
            <a:off x="7280275" y="389731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735" name="Rectangle 128"/>
          <p:cNvSpPr txBox="1"/>
          <p:nvPr/>
        </p:nvSpPr>
        <p:spPr>
          <a:xfrm>
            <a:off x="6657975" y="43576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736" name="Rectangle 129"/>
          <p:cNvSpPr txBox="1"/>
          <p:nvPr/>
        </p:nvSpPr>
        <p:spPr>
          <a:xfrm>
            <a:off x="6419850" y="43576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737" name="Rectangle 130"/>
          <p:cNvSpPr txBox="1"/>
          <p:nvPr/>
        </p:nvSpPr>
        <p:spPr>
          <a:xfrm>
            <a:off x="6980238" y="4356100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738" name="Rectangle 131"/>
          <p:cNvSpPr txBox="1"/>
          <p:nvPr/>
        </p:nvSpPr>
        <p:spPr>
          <a:xfrm>
            <a:off x="7281863" y="4352925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739" name="Rectangle 132"/>
          <p:cNvSpPr txBox="1"/>
          <p:nvPr/>
        </p:nvSpPr>
        <p:spPr>
          <a:xfrm>
            <a:off x="7810500" y="43434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740" name="Rectangle 133"/>
          <p:cNvSpPr txBox="1"/>
          <p:nvPr/>
        </p:nvSpPr>
        <p:spPr>
          <a:xfrm>
            <a:off x="6399212" y="4835525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741" name="Rectangle 134"/>
          <p:cNvSpPr txBox="1"/>
          <p:nvPr/>
        </p:nvSpPr>
        <p:spPr>
          <a:xfrm>
            <a:off x="6637338" y="4835525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742" name="Rectangle 135"/>
          <p:cNvSpPr txBox="1"/>
          <p:nvPr/>
        </p:nvSpPr>
        <p:spPr>
          <a:xfrm>
            <a:off x="6672263" y="532606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743" name="Rectangle 136"/>
          <p:cNvSpPr txBox="1"/>
          <p:nvPr/>
        </p:nvSpPr>
        <p:spPr>
          <a:xfrm>
            <a:off x="6934200" y="532606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744" name="Freeform 138"/>
          <p:cNvSpPr/>
          <p:nvPr/>
        </p:nvSpPr>
        <p:spPr>
          <a:xfrm>
            <a:off x="6442074" y="2938463"/>
            <a:ext cx="1208089" cy="24288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45" name="Line 139"/>
          <p:cNvSpPr/>
          <p:nvPr/>
        </p:nvSpPr>
        <p:spPr>
          <a:xfrm flipH="1">
            <a:off x="5875337" y="2593974"/>
            <a:ext cx="12701" cy="3097215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46" name="Line 140"/>
          <p:cNvSpPr/>
          <p:nvPr/>
        </p:nvSpPr>
        <p:spPr>
          <a:xfrm>
            <a:off x="5468937" y="2590800"/>
            <a:ext cx="28576" cy="30924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49" name="Group 141"/>
          <p:cNvGrpSpPr/>
          <p:nvPr/>
        </p:nvGrpSpPr>
        <p:grpSpPr>
          <a:xfrm>
            <a:off x="7578725" y="3117850"/>
            <a:ext cx="142876" cy="166689"/>
            <a:chOff x="0" y="0"/>
            <a:chExt cx="142875" cy="166687"/>
          </a:xfrm>
        </p:grpSpPr>
        <p:sp>
          <p:nvSpPr>
            <p:cNvPr id="747" name="Line 142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48" name="Line 143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2" name="Group 144"/>
          <p:cNvGrpSpPr/>
          <p:nvPr/>
        </p:nvGrpSpPr>
        <p:grpSpPr>
          <a:xfrm>
            <a:off x="7577138" y="3605212"/>
            <a:ext cx="142876" cy="166688"/>
            <a:chOff x="0" y="0"/>
            <a:chExt cx="142875" cy="166687"/>
          </a:xfrm>
        </p:grpSpPr>
        <p:sp>
          <p:nvSpPr>
            <p:cNvPr id="750" name="Line 145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1" name="Line 146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5" name="Group 147"/>
          <p:cNvGrpSpPr/>
          <p:nvPr/>
        </p:nvGrpSpPr>
        <p:grpSpPr>
          <a:xfrm>
            <a:off x="7573963" y="4079875"/>
            <a:ext cx="142876" cy="166689"/>
            <a:chOff x="0" y="0"/>
            <a:chExt cx="142875" cy="166687"/>
          </a:xfrm>
        </p:grpSpPr>
        <p:sp>
          <p:nvSpPr>
            <p:cNvPr id="753" name="Line 148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4" name="Line 149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8" name="Group 150"/>
          <p:cNvGrpSpPr/>
          <p:nvPr/>
        </p:nvGrpSpPr>
        <p:grpSpPr>
          <a:xfrm>
            <a:off x="7570788" y="5030787"/>
            <a:ext cx="142876" cy="166688"/>
            <a:chOff x="0" y="0"/>
            <a:chExt cx="142875" cy="166687"/>
          </a:xfrm>
        </p:grpSpPr>
        <p:sp>
          <p:nvSpPr>
            <p:cNvPr id="756" name="Line 151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57" name="Line 152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61" name="Group 153"/>
          <p:cNvGrpSpPr/>
          <p:nvPr/>
        </p:nvGrpSpPr>
        <p:grpSpPr>
          <a:xfrm>
            <a:off x="7580313" y="5516562"/>
            <a:ext cx="142876" cy="166688"/>
            <a:chOff x="0" y="0"/>
            <a:chExt cx="142875" cy="166687"/>
          </a:xfrm>
        </p:grpSpPr>
        <p:sp>
          <p:nvSpPr>
            <p:cNvPr id="759" name="Line 154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0" name="Line 155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62" name="Line 159"/>
          <p:cNvSpPr/>
          <p:nvPr/>
        </p:nvSpPr>
        <p:spPr>
          <a:xfrm>
            <a:off x="7626350" y="4618037"/>
            <a:ext cx="225426" cy="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765" name="Group 160"/>
          <p:cNvGrpSpPr/>
          <p:nvPr/>
        </p:nvGrpSpPr>
        <p:grpSpPr>
          <a:xfrm>
            <a:off x="9001125" y="4518025"/>
            <a:ext cx="142876" cy="166689"/>
            <a:chOff x="0" y="0"/>
            <a:chExt cx="142875" cy="166687"/>
          </a:xfrm>
        </p:grpSpPr>
        <p:sp>
          <p:nvSpPr>
            <p:cNvPr id="763" name="Line 161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64" name="Line 162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66" name="Line 167"/>
          <p:cNvSpPr/>
          <p:nvPr/>
        </p:nvSpPr>
        <p:spPr>
          <a:xfrm>
            <a:off x="6324600" y="3733800"/>
            <a:ext cx="238126" cy="130176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67" name="Rectangle 168"/>
          <p:cNvSpPr txBox="1"/>
          <p:nvPr/>
        </p:nvSpPr>
        <p:spPr>
          <a:xfrm>
            <a:off x="5802312" y="3450432"/>
            <a:ext cx="64724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6" grpId="1"/>
      <p:bldP build="whole" bldLvl="1" animBg="1" rev="0" advAuto="0" spid="76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770" name="Rectangle 5"/>
          <p:cNvSpPr txBox="1"/>
          <p:nvPr>
            <p:ph type="body" idx="1"/>
          </p:nvPr>
        </p:nvSpPr>
        <p:spPr>
          <a:xfrm>
            <a:off x="152400" y="1676400"/>
            <a:ext cx="8839200" cy="4648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Hash-based indexes: best for equality searches.</a:t>
            </a:r>
          </a:p>
          <a:p>
            <a:pPr>
              <a:spcBef>
                <a:spcPts val="500"/>
              </a:spcBef>
              <a:defRPr sz="2400"/>
            </a:pPr>
            <a:r>
              <a:t>Static Hashing can lead to long overflow chains.</a:t>
            </a:r>
          </a:p>
          <a:p>
            <a:pPr>
              <a:spcBef>
                <a:spcPts val="500"/>
              </a:spcBef>
              <a:defRPr sz="2400"/>
            </a:pPr>
            <a:r>
              <a:t>EH avoids overflow pages by splitting a full bucket when a new data entry is to be added to it.  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Directory to keep track of buckets, doubles periodically.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Can get large with skewed data; additional I/O if this does not fit in main memory.</a:t>
            </a:r>
            <a:endParaRPr sz="2800"/>
          </a:p>
          <a:p>
            <a:pPr>
              <a:spcBef>
                <a:spcPts val="500"/>
              </a:spcBef>
              <a:defRPr sz="2400"/>
            </a:pPr>
            <a:r>
              <a:t>LH avoids directory by splitting buckets round-robin, and using overflow pages. 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Overflow pages not likely to be long.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Overview of LH File</a:t>
            </a:r>
          </a:p>
        </p:txBody>
      </p:sp>
      <p:sp>
        <p:nvSpPr>
          <p:cNvPr id="172" name="Rectangle 5"/>
          <p:cNvSpPr txBox="1"/>
          <p:nvPr>
            <p:ph type="body" sz="quarter" idx="1"/>
          </p:nvPr>
        </p:nvSpPr>
        <p:spPr>
          <a:xfrm>
            <a:off x="685800" y="2992120"/>
            <a:ext cx="8382000" cy="10668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t>Note</a:t>
            </a:r>
            <a:r>
              <a:rPr>
                <a:solidFill>
                  <a:srgbClr val="404040"/>
                </a:solidFill>
              </a:rPr>
              <a:t>: bucket split need </a:t>
            </a:r>
            <a:r>
              <a:rPr b="1" i="1">
                <a:solidFill>
                  <a:srgbClr val="404040"/>
                </a:solidFill>
              </a:rPr>
              <a:t>not</a:t>
            </a:r>
            <a:r>
              <a:rPr>
                <a:solidFill>
                  <a:srgbClr val="404040"/>
                </a:solidFill>
              </a:rPr>
              <a:t> be bucket where insertion and/or overflow occurred. </a:t>
            </a:r>
          </a:p>
        </p:txBody>
      </p:sp>
      <p:sp>
        <p:nvSpPr>
          <p:cNvPr id="173" name="Rectangle 18"/>
          <p:cNvSpPr txBox="1"/>
          <p:nvPr/>
        </p:nvSpPr>
        <p:spPr>
          <a:xfrm>
            <a:off x="685800" y="1068387"/>
            <a:ext cx="8382000" cy="790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marL="3429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/>
            </a:lvl1pPr>
          </a:lstStyle>
          <a:p>
            <a:pPr/>
            <a:r>
              <a:t>Directory avoided in LH by using overflow pages, and choosing bucket to split round-robin.</a:t>
            </a:r>
          </a:p>
        </p:txBody>
      </p:sp>
      <p:sp>
        <p:nvSpPr>
          <p:cNvPr id="174" name="Rectangle 19"/>
          <p:cNvSpPr txBox="1"/>
          <p:nvPr/>
        </p:nvSpPr>
        <p:spPr>
          <a:xfrm>
            <a:off x="365715" y="2128383"/>
            <a:ext cx="8382001" cy="790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100000"/>
              <a:buFont typeface="Arial"/>
              <a:buChar char="•"/>
              <a:defRPr sz="2400">
                <a:solidFill>
                  <a:srgbClr val="FC0128"/>
                </a:solidFill>
              </a:defRPr>
            </a:pPr>
            <a:r>
              <a:t>Next </a:t>
            </a:r>
            <a:r>
              <a:rPr>
                <a:solidFill>
                  <a:srgbClr val="404040"/>
                </a:solidFill>
              </a:rPr>
              <a:t>– pointer to current bucket, i.e., next bucket likely to be split. </a:t>
            </a:r>
          </a:p>
        </p:txBody>
      </p:sp>
      <p:sp>
        <p:nvSpPr>
          <p:cNvPr id="175" name="Rectangle 20"/>
          <p:cNvSpPr txBox="1"/>
          <p:nvPr/>
        </p:nvSpPr>
        <p:spPr>
          <a:xfrm>
            <a:off x="304800" y="4191000"/>
            <a:ext cx="8382000" cy="126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>
                <a:solidFill>
                  <a:schemeClr val="accent2"/>
                </a:solidFill>
              </a:defRPr>
            </a:pPr>
            <a:r>
              <a:t>Splitting proceeds in `</a:t>
            </a:r>
            <a:r>
              <a:rPr u="sng"/>
              <a:t>rounds</a:t>
            </a:r>
            <a:r>
              <a:t>’.  </a:t>
            </a:r>
            <a:r>
              <a:rPr>
                <a:solidFill>
                  <a:srgbClr val="404040"/>
                </a:solidFill>
              </a:rPr>
              <a:t>Round ends when all </a:t>
            </a:r>
            <a:r>
              <a:rPr i="1">
                <a:solidFill>
                  <a:srgbClr val="404040"/>
                </a:solidFill>
              </a:rPr>
              <a:t>N</a:t>
            </a:r>
            <a:r>
              <a:rPr baseline="-25000" i="1">
                <a:solidFill>
                  <a:srgbClr val="404040"/>
                </a:solidFill>
              </a:rPr>
              <a:t>R</a:t>
            </a:r>
            <a:r>
              <a:rPr baseline="-25000">
                <a:solidFill>
                  <a:srgbClr val="404040"/>
                </a:solidFill>
              </a:rPr>
              <a:t> </a:t>
            </a:r>
            <a:r>
              <a:rPr>
                <a:solidFill>
                  <a:srgbClr val="404040"/>
                </a:solidFill>
              </a:rPr>
              <a:t>initial (for round </a:t>
            </a:r>
            <a:r>
              <a:rPr i="1">
                <a:solidFill>
                  <a:srgbClr val="404040"/>
                </a:solidFill>
              </a:rPr>
              <a:t>R</a:t>
            </a:r>
            <a:r>
              <a:rPr>
                <a:solidFill>
                  <a:srgbClr val="404040"/>
                </a:solidFill>
              </a:rPr>
              <a:t>) buckets are split. Buckets 0 to </a:t>
            </a:r>
            <a:r>
              <a:rPr i="1">
                <a:solidFill>
                  <a:srgbClr val="FC0128"/>
                </a:solidFill>
              </a:rPr>
              <a:t>Next-1 </a:t>
            </a:r>
            <a:r>
              <a:rPr>
                <a:solidFill>
                  <a:srgbClr val="404040"/>
                </a:solidFill>
              </a:rPr>
              <a:t>have been split;  </a:t>
            </a:r>
            <a:r>
              <a:rPr i="1">
                <a:solidFill>
                  <a:srgbClr val="404040"/>
                </a:solidFill>
              </a:rPr>
              <a:t>Next</a:t>
            </a:r>
            <a:r>
              <a:rPr>
                <a:solidFill>
                  <a:srgbClr val="404040"/>
                </a:solidFill>
              </a:rPr>
              <a:t> to </a:t>
            </a:r>
            <a:r>
              <a:rPr i="1">
                <a:solidFill>
                  <a:srgbClr val="404040"/>
                </a:solidFill>
              </a:rPr>
              <a:t>N</a:t>
            </a:r>
            <a:r>
              <a:rPr baseline="-25000" i="1">
                <a:solidFill>
                  <a:srgbClr val="404040"/>
                </a:solidFill>
              </a:rPr>
              <a:t>R</a:t>
            </a:r>
            <a:r>
              <a:rPr>
                <a:solidFill>
                  <a:srgbClr val="404040"/>
                </a:solidFill>
              </a:rPr>
              <a:t>-1 yet to be split.</a:t>
            </a:r>
          </a:p>
        </p:txBody>
      </p:sp>
      <p:sp>
        <p:nvSpPr>
          <p:cNvPr id="176" name="Rectangle 21"/>
          <p:cNvSpPr txBox="1"/>
          <p:nvPr/>
        </p:nvSpPr>
        <p:spPr>
          <a:xfrm>
            <a:off x="457200" y="5638800"/>
            <a:ext cx="8382000" cy="863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>
                <a:solidFill>
                  <a:schemeClr val="accent2"/>
                </a:solidFill>
              </a:defRPr>
            </a:pPr>
            <a:r>
              <a:t>Current round number is </a:t>
            </a:r>
            <a:r>
              <a:rPr i="1"/>
              <a:t>Level</a:t>
            </a:r>
            <a:r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/>
            </a:pPr>
            <a:r>
              <a:t>Level and Round used interchangeably.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Overview of LH File (Contd.)</a:t>
            </a:r>
          </a:p>
        </p:txBody>
      </p:sp>
      <p:sp>
        <p:nvSpPr>
          <p:cNvPr id="179" name="Rectangle 5"/>
          <p:cNvSpPr txBox="1"/>
          <p:nvPr>
            <p:ph type="body" sz="quarter" idx="1"/>
          </p:nvPr>
        </p:nvSpPr>
        <p:spPr>
          <a:xfrm>
            <a:off x="533400" y="1600200"/>
            <a:ext cx="8382000" cy="990600"/>
          </a:xfrm>
          <a:prstGeom prst="rect">
            <a:avLst/>
          </a:prstGeom>
        </p:spPr>
        <p:txBody>
          <a:bodyPr/>
          <a:lstStyle/>
          <a:p>
            <a:pPr/>
            <a:r>
              <a:t>In the middle of a round.</a:t>
            </a:r>
          </a:p>
        </p:txBody>
      </p:sp>
      <p:sp>
        <p:nvSpPr>
          <p:cNvPr id="180" name="Rectangle 6"/>
          <p:cNvSpPr txBox="1"/>
          <p:nvPr/>
        </p:nvSpPr>
        <p:spPr>
          <a:xfrm>
            <a:off x="2574925" y="4460875"/>
            <a:ext cx="881013" cy="434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2400">
                <a:solidFill>
                  <a:schemeClr val="accent1"/>
                </a:solidFill>
              </a:defRPr>
            </a:lvl1pPr>
          </a:lstStyle>
          <a:p>
            <a:pPr/>
            <a:r>
              <a:t>Level</a:t>
            </a:r>
          </a:p>
        </p:txBody>
      </p:sp>
      <p:sp>
        <p:nvSpPr>
          <p:cNvPr id="181" name="Rectangle 7"/>
          <p:cNvSpPr txBox="1"/>
          <p:nvPr/>
        </p:nvSpPr>
        <p:spPr>
          <a:xfrm>
            <a:off x="2390775" y="4332287"/>
            <a:ext cx="372468" cy="43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2400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182" name="Rectangle 8"/>
          <p:cNvSpPr txBox="1"/>
          <p:nvPr/>
        </p:nvSpPr>
        <p:spPr>
          <a:xfrm>
            <a:off x="244475" y="3414712"/>
            <a:ext cx="299805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Buckets that existed at the</a:t>
            </a:r>
          </a:p>
        </p:txBody>
      </p:sp>
      <p:sp>
        <p:nvSpPr>
          <p:cNvPr id="183" name="Rectangle 9"/>
          <p:cNvSpPr txBox="1"/>
          <p:nvPr/>
        </p:nvSpPr>
        <p:spPr>
          <a:xfrm>
            <a:off x="549275" y="3727449"/>
            <a:ext cx="2793455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beginning of this round: </a:t>
            </a:r>
          </a:p>
        </p:txBody>
      </p:sp>
      <p:sp>
        <p:nvSpPr>
          <p:cNvPr id="184" name="Rectangle 10"/>
          <p:cNvSpPr txBox="1"/>
          <p:nvPr/>
        </p:nvSpPr>
        <p:spPr>
          <a:xfrm>
            <a:off x="1082675" y="4017962"/>
            <a:ext cx="213388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this is the range of</a:t>
            </a:r>
          </a:p>
        </p:txBody>
      </p:sp>
      <p:sp>
        <p:nvSpPr>
          <p:cNvPr id="185" name="Rectangle 11"/>
          <p:cNvSpPr txBox="1"/>
          <p:nvPr/>
        </p:nvSpPr>
        <p:spPr>
          <a:xfrm>
            <a:off x="2578100" y="2889249"/>
            <a:ext cx="597087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FC0128"/>
                </a:solidFill>
              </a:defRPr>
            </a:lvl1pPr>
          </a:lstStyle>
          <a:p>
            <a:pPr/>
            <a:r>
              <a:t>Next</a:t>
            </a:r>
          </a:p>
        </p:txBody>
      </p:sp>
      <p:sp>
        <p:nvSpPr>
          <p:cNvPr id="186" name="Rectangle 12"/>
          <p:cNvSpPr txBox="1"/>
          <p:nvPr/>
        </p:nvSpPr>
        <p:spPr>
          <a:xfrm>
            <a:off x="457200" y="2895599"/>
            <a:ext cx="2197510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Buckets to be split </a:t>
            </a:r>
          </a:p>
        </p:txBody>
      </p:sp>
      <p:sp>
        <p:nvSpPr>
          <p:cNvPr id="187" name="Rectangle 13"/>
          <p:cNvSpPr txBox="1"/>
          <p:nvPr/>
        </p:nvSpPr>
        <p:spPr>
          <a:xfrm>
            <a:off x="5418137" y="5562599"/>
            <a:ext cx="3403577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of other buckets) in this round</a:t>
            </a:r>
          </a:p>
        </p:txBody>
      </p:sp>
      <p:sp>
        <p:nvSpPr>
          <p:cNvPr id="188" name="Rectangle 14"/>
          <p:cNvSpPr txBox="1"/>
          <p:nvPr/>
        </p:nvSpPr>
        <p:spPr>
          <a:xfrm>
            <a:off x="5740400" y="2686049"/>
            <a:ext cx="686160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Level</a:t>
            </a:r>
          </a:p>
        </p:txBody>
      </p:sp>
      <p:sp>
        <p:nvSpPr>
          <p:cNvPr id="189" name="Rectangle 15"/>
          <p:cNvSpPr txBox="1"/>
          <p:nvPr/>
        </p:nvSpPr>
        <p:spPr>
          <a:xfrm>
            <a:off x="5556250" y="2632074"/>
            <a:ext cx="304751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190" name="Rectangle 16"/>
          <p:cNvSpPr txBox="1"/>
          <p:nvPr/>
        </p:nvSpPr>
        <p:spPr>
          <a:xfrm>
            <a:off x="6581775" y="2632074"/>
            <a:ext cx="1995252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search key value </a:t>
            </a:r>
          </a:p>
        </p:txBody>
      </p:sp>
      <p:sp>
        <p:nvSpPr>
          <p:cNvPr id="191" name="Rectangle 17"/>
          <p:cNvSpPr txBox="1"/>
          <p:nvPr/>
        </p:nvSpPr>
        <p:spPr>
          <a:xfrm>
            <a:off x="8469313" y="2632074"/>
            <a:ext cx="25717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192" name="Rectangle 18"/>
          <p:cNvSpPr txBox="1"/>
          <p:nvPr/>
        </p:nvSpPr>
        <p:spPr>
          <a:xfrm>
            <a:off x="6473825" y="2630488"/>
            <a:ext cx="17772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193" name="Rectangle 19"/>
          <p:cNvSpPr txBox="1"/>
          <p:nvPr/>
        </p:nvSpPr>
        <p:spPr>
          <a:xfrm>
            <a:off x="6527800" y="3211513"/>
            <a:ext cx="1995252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search key value </a:t>
            </a:r>
          </a:p>
        </p:txBody>
      </p:sp>
      <p:sp>
        <p:nvSpPr>
          <p:cNvPr id="194" name="Rectangle 20"/>
          <p:cNvSpPr txBox="1"/>
          <p:nvPr/>
        </p:nvSpPr>
        <p:spPr>
          <a:xfrm>
            <a:off x="8415338" y="3211513"/>
            <a:ext cx="17772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195" name="Rectangle 21"/>
          <p:cNvSpPr txBox="1"/>
          <p:nvPr/>
        </p:nvSpPr>
        <p:spPr>
          <a:xfrm>
            <a:off x="6418262" y="3211513"/>
            <a:ext cx="177727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196" name="Rectangle 22"/>
          <p:cNvSpPr txBox="1"/>
          <p:nvPr/>
        </p:nvSpPr>
        <p:spPr>
          <a:xfrm>
            <a:off x="5341937" y="2341563"/>
            <a:ext cx="3048175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Buckets split in this round:</a:t>
            </a:r>
          </a:p>
        </p:txBody>
      </p:sp>
      <p:sp>
        <p:nvSpPr>
          <p:cNvPr id="197" name="Rectangle 23"/>
          <p:cNvSpPr txBox="1"/>
          <p:nvPr/>
        </p:nvSpPr>
        <p:spPr>
          <a:xfrm>
            <a:off x="5340350" y="2630488"/>
            <a:ext cx="30475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If </a:t>
            </a:r>
          </a:p>
        </p:txBody>
      </p:sp>
      <p:sp>
        <p:nvSpPr>
          <p:cNvPr id="198" name="Rectangle 24"/>
          <p:cNvSpPr txBox="1"/>
          <p:nvPr/>
        </p:nvSpPr>
        <p:spPr>
          <a:xfrm>
            <a:off x="5340350" y="2920999"/>
            <a:ext cx="2845470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is in this range, must use</a:t>
            </a:r>
          </a:p>
        </p:txBody>
      </p:sp>
      <p:sp>
        <p:nvSpPr>
          <p:cNvPr id="199" name="Rectangle 25"/>
          <p:cNvSpPr txBox="1"/>
          <p:nvPr/>
        </p:nvSpPr>
        <p:spPr>
          <a:xfrm>
            <a:off x="5341937" y="3211513"/>
            <a:ext cx="304752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200" name="Rectangle 26"/>
          <p:cNvSpPr txBox="1"/>
          <p:nvPr/>
        </p:nvSpPr>
        <p:spPr>
          <a:xfrm>
            <a:off x="5526087" y="3267074"/>
            <a:ext cx="94679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Level+1</a:t>
            </a:r>
          </a:p>
        </p:txBody>
      </p:sp>
      <p:sp>
        <p:nvSpPr>
          <p:cNvPr id="201" name="Rectangle 27"/>
          <p:cNvSpPr txBox="1"/>
          <p:nvPr/>
        </p:nvSpPr>
        <p:spPr>
          <a:xfrm>
            <a:off x="5340350" y="3825874"/>
            <a:ext cx="2290044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>
                <a:solidFill>
                  <a:srgbClr val="618FFD"/>
                </a:solidFill>
              </a:defRPr>
            </a:pPr>
            <a:r>
              <a:t>`split image' </a:t>
            </a:r>
            <a:r>
              <a:rPr>
                <a:solidFill>
                  <a:schemeClr val="accent4"/>
                </a:solidFill>
              </a:rPr>
              <a:t>bucket.</a:t>
            </a:r>
          </a:p>
        </p:txBody>
      </p:sp>
      <p:sp>
        <p:nvSpPr>
          <p:cNvPr id="202" name="Rectangle 28"/>
          <p:cNvSpPr txBox="1"/>
          <p:nvPr/>
        </p:nvSpPr>
        <p:spPr>
          <a:xfrm>
            <a:off x="5340350" y="3532187"/>
            <a:ext cx="2515072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to decide if entry is in </a:t>
            </a:r>
          </a:p>
        </p:txBody>
      </p:sp>
      <p:sp>
        <p:nvSpPr>
          <p:cNvPr id="203" name="Rectangle 29"/>
          <p:cNvSpPr txBox="1"/>
          <p:nvPr/>
        </p:nvSpPr>
        <p:spPr>
          <a:xfrm>
            <a:off x="5418137" y="5267324"/>
            <a:ext cx="2870139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created (through splitting</a:t>
            </a:r>
          </a:p>
        </p:txBody>
      </p:sp>
      <p:sp>
        <p:nvSpPr>
          <p:cNvPr id="204" name="Rectangle 30"/>
          <p:cNvSpPr txBox="1"/>
          <p:nvPr/>
        </p:nvSpPr>
        <p:spPr>
          <a:xfrm>
            <a:off x="5416550" y="4975224"/>
            <a:ext cx="2429793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`split image' buckets:</a:t>
            </a:r>
          </a:p>
        </p:txBody>
      </p:sp>
      <p:sp>
        <p:nvSpPr>
          <p:cNvPr id="205" name="Freeform 31"/>
          <p:cNvSpPr/>
          <p:nvPr/>
        </p:nvSpPr>
        <p:spPr>
          <a:xfrm>
            <a:off x="4260850" y="2498724"/>
            <a:ext cx="428626" cy="3209927"/>
          </a:xfrm>
          <a:prstGeom prst="rect">
            <a:avLst/>
          </a:prstGeom>
          <a:ln w="25400" cap="rnd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08" name="Freeform 32"/>
          <p:cNvGrpSpPr/>
          <p:nvPr/>
        </p:nvGrpSpPr>
        <p:grpSpPr>
          <a:xfrm>
            <a:off x="4260849" y="4852987"/>
            <a:ext cx="428627" cy="1"/>
            <a:chOff x="0" y="0"/>
            <a:chExt cx="428625" cy="0"/>
          </a:xfrm>
        </p:grpSpPr>
        <p:sp>
          <p:nvSpPr>
            <p:cNvPr id="206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7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1" name="Freeform 33"/>
          <p:cNvGrpSpPr/>
          <p:nvPr/>
        </p:nvGrpSpPr>
        <p:grpSpPr>
          <a:xfrm>
            <a:off x="4260849" y="4960937"/>
            <a:ext cx="428627" cy="1"/>
            <a:chOff x="0" y="0"/>
            <a:chExt cx="428625" cy="0"/>
          </a:xfrm>
        </p:grpSpPr>
        <p:sp>
          <p:nvSpPr>
            <p:cNvPr id="209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0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4" name="Freeform 34"/>
          <p:cNvGrpSpPr/>
          <p:nvPr/>
        </p:nvGrpSpPr>
        <p:grpSpPr>
          <a:xfrm>
            <a:off x="4260849" y="5067299"/>
            <a:ext cx="428627" cy="1"/>
            <a:chOff x="0" y="0"/>
            <a:chExt cx="428625" cy="0"/>
          </a:xfrm>
        </p:grpSpPr>
        <p:sp>
          <p:nvSpPr>
            <p:cNvPr id="212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3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7" name="Freeform 35"/>
          <p:cNvGrpSpPr/>
          <p:nvPr/>
        </p:nvGrpSpPr>
        <p:grpSpPr>
          <a:xfrm>
            <a:off x="4260849" y="5173662"/>
            <a:ext cx="428627" cy="1"/>
            <a:chOff x="0" y="0"/>
            <a:chExt cx="428625" cy="0"/>
          </a:xfrm>
        </p:grpSpPr>
        <p:sp>
          <p:nvSpPr>
            <p:cNvPr id="215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6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18" name="Freeform 36"/>
          <p:cNvSpPr/>
          <p:nvPr/>
        </p:nvSpPr>
        <p:spPr>
          <a:xfrm>
            <a:off x="4260850" y="5173662"/>
            <a:ext cx="428626" cy="534989"/>
          </a:xfrm>
          <a:prstGeom prst="rect">
            <a:avLst/>
          </a:prstGeom>
          <a:ln w="25400" cap="rnd">
            <a:solidFill>
              <a:srgbClr val="618FFD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21" name="Freeform 37"/>
          <p:cNvGrpSpPr/>
          <p:nvPr/>
        </p:nvGrpSpPr>
        <p:grpSpPr>
          <a:xfrm>
            <a:off x="4260849" y="5602287"/>
            <a:ext cx="428627" cy="1"/>
            <a:chOff x="0" y="0"/>
            <a:chExt cx="428625" cy="0"/>
          </a:xfrm>
        </p:grpSpPr>
        <p:sp>
          <p:nvSpPr>
            <p:cNvPr id="219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0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4" name="Freeform 38"/>
          <p:cNvGrpSpPr/>
          <p:nvPr/>
        </p:nvGrpSpPr>
        <p:grpSpPr>
          <a:xfrm>
            <a:off x="4260849" y="5494337"/>
            <a:ext cx="428627" cy="1"/>
            <a:chOff x="0" y="0"/>
            <a:chExt cx="428625" cy="0"/>
          </a:xfrm>
        </p:grpSpPr>
        <p:sp>
          <p:nvSpPr>
            <p:cNvPr id="222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3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7" name="Freeform 39"/>
          <p:cNvGrpSpPr/>
          <p:nvPr/>
        </p:nvGrpSpPr>
        <p:grpSpPr>
          <a:xfrm>
            <a:off x="4260849" y="5387974"/>
            <a:ext cx="428627" cy="1"/>
            <a:chOff x="0" y="0"/>
            <a:chExt cx="428625" cy="0"/>
          </a:xfrm>
        </p:grpSpPr>
        <p:sp>
          <p:nvSpPr>
            <p:cNvPr id="225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0" name="Freeform 40"/>
          <p:cNvGrpSpPr/>
          <p:nvPr/>
        </p:nvGrpSpPr>
        <p:grpSpPr>
          <a:xfrm>
            <a:off x="4260849" y="5281612"/>
            <a:ext cx="428627" cy="1"/>
            <a:chOff x="0" y="0"/>
            <a:chExt cx="428625" cy="0"/>
          </a:xfrm>
        </p:grpSpPr>
        <p:sp>
          <p:nvSpPr>
            <p:cNvPr id="228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9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1" name="Freeform 41"/>
          <p:cNvSpPr/>
          <p:nvPr/>
        </p:nvSpPr>
        <p:spPr>
          <a:xfrm>
            <a:off x="4260850" y="2498724"/>
            <a:ext cx="428626" cy="534989"/>
          </a:xfrm>
          <a:prstGeom prst="rect">
            <a:avLst/>
          </a:prstGeom>
          <a:ln w="25400" cap="rnd">
            <a:solidFill>
              <a:srgbClr val="FC0128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34" name="Freeform 42"/>
          <p:cNvGrpSpPr/>
          <p:nvPr/>
        </p:nvGrpSpPr>
        <p:grpSpPr>
          <a:xfrm>
            <a:off x="4260849" y="2605088"/>
            <a:ext cx="428627" cy="1"/>
            <a:chOff x="0" y="0"/>
            <a:chExt cx="428625" cy="0"/>
          </a:xfrm>
        </p:grpSpPr>
        <p:sp>
          <p:nvSpPr>
            <p:cNvPr id="232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3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7" name="Freeform 43"/>
          <p:cNvGrpSpPr/>
          <p:nvPr/>
        </p:nvGrpSpPr>
        <p:grpSpPr>
          <a:xfrm>
            <a:off x="4260849" y="2713038"/>
            <a:ext cx="428627" cy="1"/>
            <a:chOff x="0" y="0"/>
            <a:chExt cx="428625" cy="0"/>
          </a:xfrm>
        </p:grpSpPr>
        <p:sp>
          <p:nvSpPr>
            <p:cNvPr id="235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6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0" name="Freeform 44"/>
          <p:cNvGrpSpPr/>
          <p:nvPr/>
        </p:nvGrpSpPr>
        <p:grpSpPr>
          <a:xfrm>
            <a:off x="4260849" y="2819399"/>
            <a:ext cx="428627" cy="1"/>
            <a:chOff x="0" y="0"/>
            <a:chExt cx="428625" cy="0"/>
          </a:xfrm>
        </p:grpSpPr>
        <p:sp>
          <p:nvSpPr>
            <p:cNvPr id="238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9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3" name="Freeform 45"/>
          <p:cNvGrpSpPr/>
          <p:nvPr/>
        </p:nvGrpSpPr>
        <p:grpSpPr>
          <a:xfrm>
            <a:off x="4260849" y="2927349"/>
            <a:ext cx="428627" cy="1"/>
            <a:chOff x="0" y="0"/>
            <a:chExt cx="428625" cy="0"/>
          </a:xfrm>
        </p:grpSpPr>
        <p:sp>
          <p:nvSpPr>
            <p:cNvPr id="241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2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6" name="Freeform 46"/>
          <p:cNvGrpSpPr/>
          <p:nvPr/>
        </p:nvGrpSpPr>
        <p:grpSpPr>
          <a:xfrm>
            <a:off x="4260849" y="3033713"/>
            <a:ext cx="428627" cy="1"/>
            <a:chOff x="0" y="0"/>
            <a:chExt cx="428625" cy="0"/>
          </a:xfrm>
        </p:grpSpPr>
        <p:sp>
          <p:nvSpPr>
            <p:cNvPr id="244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9" name="Freeform 47"/>
          <p:cNvGrpSpPr/>
          <p:nvPr/>
        </p:nvGrpSpPr>
        <p:grpSpPr>
          <a:xfrm>
            <a:off x="4260849" y="3141663"/>
            <a:ext cx="428627" cy="1"/>
            <a:chOff x="0" y="0"/>
            <a:chExt cx="428625" cy="0"/>
          </a:xfrm>
        </p:grpSpPr>
        <p:sp>
          <p:nvSpPr>
            <p:cNvPr id="247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8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2" name="Freeform 48"/>
          <p:cNvGrpSpPr/>
          <p:nvPr/>
        </p:nvGrpSpPr>
        <p:grpSpPr>
          <a:xfrm>
            <a:off x="4260849" y="3248024"/>
            <a:ext cx="428627" cy="1"/>
            <a:chOff x="0" y="0"/>
            <a:chExt cx="428625" cy="0"/>
          </a:xfrm>
        </p:grpSpPr>
        <p:sp>
          <p:nvSpPr>
            <p:cNvPr id="250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1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5" name="Freeform 49"/>
          <p:cNvGrpSpPr/>
          <p:nvPr/>
        </p:nvGrpSpPr>
        <p:grpSpPr>
          <a:xfrm>
            <a:off x="4260849" y="3354387"/>
            <a:ext cx="428627" cy="1"/>
            <a:chOff x="0" y="0"/>
            <a:chExt cx="428625" cy="0"/>
          </a:xfrm>
        </p:grpSpPr>
        <p:sp>
          <p:nvSpPr>
            <p:cNvPr id="253" name="Line"/>
            <p:cNvSpPr/>
            <p:nvPr/>
          </p:nvSpPr>
          <p:spPr>
            <a:xfrm>
              <a:off x="0" y="0"/>
              <a:ext cx="4286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4" name="Line"/>
            <p:cNvSpPr/>
            <p:nvPr/>
          </p:nvSpPr>
          <p:spPr>
            <a:xfrm flipH="1" flipV="1">
              <a:off x="0" y="-1"/>
              <a:ext cx="428626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9" name="Group 53"/>
          <p:cNvGrpSpPr/>
          <p:nvPr/>
        </p:nvGrpSpPr>
        <p:grpSpPr>
          <a:xfrm>
            <a:off x="4724400" y="2514600"/>
            <a:ext cx="381001" cy="457201"/>
            <a:chOff x="0" y="0"/>
            <a:chExt cx="381000" cy="457200"/>
          </a:xfrm>
        </p:grpSpPr>
        <p:sp>
          <p:nvSpPr>
            <p:cNvPr id="256" name="Line 50"/>
            <p:cNvSpPr/>
            <p:nvPr/>
          </p:nvSpPr>
          <p:spPr>
            <a:xfrm>
              <a:off x="228600" y="0"/>
              <a:ext cx="152401" cy="0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7" name="Line 51"/>
            <p:cNvSpPr/>
            <p:nvPr/>
          </p:nvSpPr>
          <p:spPr>
            <a:xfrm flipH="1">
              <a:off x="380999" y="0"/>
              <a:ext cx="1" cy="457201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Line 52"/>
            <p:cNvSpPr/>
            <p:nvPr/>
          </p:nvSpPr>
          <p:spPr>
            <a:xfrm>
              <a:off x="0" y="457200"/>
              <a:ext cx="381001" cy="0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3" name="Group 57"/>
          <p:cNvGrpSpPr/>
          <p:nvPr/>
        </p:nvGrpSpPr>
        <p:grpSpPr>
          <a:xfrm>
            <a:off x="4724400" y="5181600"/>
            <a:ext cx="381001" cy="457201"/>
            <a:chOff x="0" y="0"/>
            <a:chExt cx="381000" cy="457200"/>
          </a:xfrm>
        </p:grpSpPr>
        <p:sp>
          <p:nvSpPr>
            <p:cNvPr id="260" name="Line 54"/>
            <p:cNvSpPr/>
            <p:nvPr/>
          </p:nvSpPr>
          <p:spPr>
            <a:xfrm>
              <a:off x="228600" y="0"/>
              <a:ext cx="152401" cy="0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Line 55"/>
            <p:cNvSpPr/>
            <p:nvPr/>
          </p:nvSpPr>
          <p:spPr>
            <a:xfrm flipH="1">
              <a:off x="380999" y="0"/>
              <a:ext cx="1" cy="457201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Line 56"/>
            <p:cNvSpPr/>
            <p:nvPr/>
          </p:nvSpPr>
          <p:spPr>
            <a:xfrm>
              <a:off x="0" y="457200"/>
              <a:ext cx="381001" cy="0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64" name="Line 58"/>
          <p:cNvSpPr/>
          <p:nvPr/>
        </p:nvSpPr>
        <p:spPr>
          <a:xfrm flipH="1">
            <a:off x="3276599" y="3048000"/>
            <a:ext cx="990601" cy="0"/>
          </a:xfrm>
          <a:prstGeom prst="line">
            <a:avLst/>
          </a:prstGeom>
          <a:ln w="50800">
            <a:solidFill>
              <a:schemeClr val="accent2"/>
            </a:solidFill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65" name="Line 59"/>
          <p:cNvSpPr/>
          <p:nvPr/>
        </p:nvSpPr>
        <p:spPr>
          <a:xfrm flipH="1">
            <a:off x="3809999" y="2514600"/>
            <a:ext cx="152401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6" name="Line 60"/>
          <p:cNvSpPr/>
          <p:nvPr/>
        </p:nvSpPr>
        <p:spPr>
          <a:xfrm flipH="1">
            <a:off x="3809999" y="2514600"/>
            <a:ext cx="1" cy="266700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7" name="Line 61"/>
          <p:cNvSpPr/>
          <p:nvPr/>
        </p:nvSpPr>
        <p:spPr>
          <a:xfrm flipH="1">
            <a:off x="3809999" y="5181600"/>
            <a:ext cx="152401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8" name="Arc 62"/>
          <p:cNvSpPr/>
          <p:nvPr/>
        </p:nvSpPr>
        <p:spPr>
          <a:xfrm>
            <a:off x="3352778" y="3890962"/>
            <a:ext cx="457222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" cap="rnd">
            <a:solidFill>
              <a:schemeClr val="accent4"/>
            </a:solidFill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69" name="Text Box 63"/>
          <p:cNvSpPr txBox="1"/>
          <p:nvPr/>
        </p:nvSpPr>
        <p:spPr>
          <a:xfrm>
            <a:off x="517525" y="5603875"/>
            <a:ext cx="1401773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 = 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4"/>
          <p:cNvSpPr txBox="1"/>
          <p:nvPr>
            <p:ph type="title"/>
          </p:nvPr>
        </p:nvSpPr>
        <p:spPr>
          <a:xfrm>
            <a:off x="1066800" y="4572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of Linear Hashing</a:t>
            </a:r>
          </a:p>
        </p:txBody>
      </p:sp>
      <p:sp>
        <p:nvSpPr>
          <p:cNvPr id="272" name="Rectangle 5"/>
          <p:cNvSpPr txBox="1"/>
          <p:nvPr>
            <p:ph type="body" sz="quarter" idx="1"/>
          </p:nvPr>
        </p:nvSpPr>
        <p:spPr>
          <a:xfrm>
            <a:off x="4495800" y="1981200"/>
            <a:ext cx="4191000" cy="190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starts with 4 buckets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all buckets to be split in a round-robin fashion, starting from the first one</a:t>
            </a:r>
          </a:p>
        </p:txBody>
      </p:sp>
      <p:sp>
        <p:nvSpPr>
          <p:cNvPr id="273" name="Rectangle 7"/>
          <p:cNvSpPr txBox="1"/>
          <p:nvPr/>
        </p:nvSpPr>
        <p:spPr>
          <a:xfrm>
            <a:off x="1171575" y="236220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74" name="Rectangle 8"/>
          <p:cNvSpPr txBox="1"/>
          <p:nvPr/>
        </p:nvSpPr>
        <p:spPr>
          <a:xfrm>
            <a:off x="1057275" y="2173288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275" name="Rectangle 9"/>
          <p:cNvSpPr txBox="1"/>
          <p:nvPr/>
        </p:nvSpPr>
        <p:spPr>
          <a:xfrm>
            <a:off x="471487" y="2160588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276" name="Freeform 10"/>
          <p:cNvSpPr/>
          <p:nvPr/>
        </p:nvSpPr>
        <p:spPr>
          <a:xfrm>
            <a:off x="1825624" y="2814638"/>
            <a:ext cx="1144589" cy="28575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7" name="Freeform 11"/>
          <p:cNvSpPr/>
          <p:nvPr/>
        </p:nvSpPr>
        <p:spPr>
          <a:xfrm>
            <a:off x="1825624" y="3386137"/>
            <a:ext cx="1144589" cy="2857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8" name="Freeform 12"/>
          <p:cNvSpPr/>
          <p:nvPr/>
        </p:nvSpPr>
        <p:spPr>
          <a:xfrm>
            <a:off x="1825624" y="3968749"/>
            <a:ext cx="1144589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9" name="Freeform 13"/>
          <p:cNvSpPr/>
          <p:nvPr/>
        </p:nvSpPr>
        <p:spPr>
          <a:xfrm>
            <a:off x="1825624" y="4529137"/>
            <a:ext cx="1144589" cy="2857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Rectangle 14"/>
          <p:cNvSpPr txBox="1"/>
          <p:nvPr/>
        </p:nvSpPr>
        <p:spPr>
          <a:xfrm>
            <a:off x="590550" y="2363788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81" name="Rectangle 15"/>
          <p:cNvSpPr txBox="1"/>
          <p:nvPr/>
        </p:nvSpPr>
        <p:spPr>
          <a:xfrm>
            <a:off x="161925" y="4900612"/>
            <a:ext cx="1412938" cy="693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i="1" sz="1400"/>
            </a:pPr>
            <a:r>
              <a:t>(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This info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for illustration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only!)</a:t>
            </a:r>
          </a:p>
        </p:txBody>
      </p:sp>
      <p:sp>
        <p:nvSpPr>
          <p:cNvPr id="282" name="Rectangle 16"/>
          <p:cNvSpPr txBox="1"/>
          <p:nvPr/>
        </p:nvSpPr>
        <p:spPr>
          <a:xfrm>
            <a:off x="1524000" y="1752600"/>
            <a:ext cx="1114053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Level=0, N=4</a:t>
            </a:r>
          </a:p>
        </p:txBody>
      </p:sp>
      <p:sp>
        <p:nvSpPr>
          <p:cNvPr id="283" name="Rectangle 17"/>
          <p:cNvSpPr txBox="1"/>
          <p:nvPr/>
        </p:nvSpPr>
        <p:spPr>
          <a:xfrm>
            <a:off x="1103312" y="29019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84" name="Rectangle 18"/>
          <p:cNvSpPr txBox="1"/>
          <p:nvPr/>
        </p:nvSpPr>
        <p:spPr>
          <a:xfrm>
            <a:off x="1103312" y="343376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85" name="Rectangle 19"/>
          <p:cNvSpPr txBox="1"/>
          <p:nvPr/>
        </p:nvSpPr>
        <p:spPr>
          <a:xfrm>
            <a:off x="1079500" y="4032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86" name="Rectangle 20"/>
          <p:cNvSpPr txBox="1"/>
          <p:nvPr/>
        </p:nvSpPr>
        <p:spPr>
          <a:xfrm>
            <a:off x="1090612" y="4625975"/>
            <a:ext cx="2695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87" name="Rectangle 21"/>
          <p:cNvSpPr txBox="1"/>
          <p:nvPr/>
        </p:nvSpPr>
        <p:spPr>
          <a:xfrm>
            <a:off x="449262" y="29019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288" name="Rectangle 22"/>
          <p:cNvSpPr txBox="1"/>
          <p:nvPr/>
        </p:nvSpPr>
        <p:spPr>
          <a:xfrm>
            <a:off x="436562" y="3432175"/>
            <a:ext cx="47307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289" name="Rectangle 23"/>
          <p:cNvSpPr txBox="1"/>
          <p:nvPr/>
        </p:nvSpPr>
        <p:spPr>
          <a:xfrm>
            <a:off x="449262" y="40433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290" name="Rectangle 24"/>
          <p:cNvSpPr txBox="1"/>
          <p:nvPr/>
        </p:nvSpPr>
        <p:spPr>
          <a:xfrm>
            <a:off x="461962" y="4603750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291" name="Rectangle 25"/>
          <p:cNvSpPr txBox="1"/>
          <p:nvPr/>
        </p:nvSpPr>
        <p:spPr>
          <a:xfrm>
            <a:off x="1762124" y="4908550"/>
            <a:ext cx="1679204" cy="690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(The actual contents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of the linear hashed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file)</a:t>
            </a:r>
          </a:p>
        </p:txBody>
      </p:sp>
      <p:sp>
        <p:nvSpPr>
          <p:cNvPr id="292" name="Rectangle 26"/>
          <p:cNvSpPr txBox="1"/>
          <p:nvPr/>
        </p:nvSpPr>
        <p:spPr>
          <a:xfrm>
            <a:off x="1474787" y="2411413"/>
            <a:ext cx="72707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Next=0</a:t>
            </a:r>
          </a:p>
        </p:txBody>
      </p:sp>
      <p:sp>
        <p:nvSpPr>
          <p:cNvPr id="293" name="Rectangle 27"/>
          <p:cNvSpPr txBox="1"/>
          <p:nvPr/>
        </p:nvSpPr>
        <p:spPr>
          <a:xfrm>
            <a:off x="2008188" y="2144713"/>
            <a:ext cx="95457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294" name="Rectangle 28"/>
          <p:cNvSpPr txBox="1"/>
          <p:nvPr/>
        </p:nvSpPr>
        <p:spPr>
          <a:xfrm>
            <a:off x="2100263" y="2360613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295" name="Rectangle 29"/>
          <p:cNvSpPr txBox="1"/>
          <p:nvPr/>
        </p:nvSpPr>
        <p:spPr>
          <a:xfrm>
            <a:off x="3025775" y="3251200"/>
            <a:ext cx="108974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Data entry r</a:t>
            </a:r>
          </a:p>
        </p:txBody>
      </p:sp>
      <p:sp>
        <p:nvSpPr>
          <p:cNvPr id="296" name="Rectangle 30"/>
          <p:cNvSpPr txBox="1"/>
          <p:nvPr/>
        </p:nvSpPr>
        <p:spPr>
          <a:xfrm>
            <a:off x="3025775" y="3398837"/>
            <a:ext cx="100544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with h(r)=5</a:t>
            </a:r>
          </a:p>
        </p:txBody>
      </p:sp>
      <p:sp>
        <p:nvSpPr>
          <p:cNvPr id="297" name="Rectangle 31"/>
          <p:cNvSpPr txBox="1"/>
          <p:nvPr/>
        </p:nvSpPr>
        <p:spPr>
          <a:xfrm>
            <a:off x="3101975" y="4025900"/>
            <a:ext cx="81323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Primary </a:t>
            </a:r>
          </a:p>
        </p:txBody>
      </p:sp>
      <p:sp>
        <p:nvSpPr>
          <p:cNvPr id="298" name="Rectangle 32"/>
          <p:cNvSpPr txBox="1"/>
          <p:nvPr/>
        </p:nvSpPr>
        <p:spPr>
          <a:xfrm>
            <a:off x="3101975" y="4214812"/>
            <a:ext cx="113905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bucket page</a:t>
            </a:r>
          </a:p>
        </p:txBody>
      </p:sp>
      <p:sp>
        <p:nvSpPr>
          <p:cNvPr id="299" name="Rectangle 33"/>
          <p:cNvSpPr txBox="1"/>
          <p:nvPr/>
        </p:nvSpPr>
        <p:spPr>
          <a:xfrm>
            <a:off x="2063750" y="27844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300" name="Rectangle 34"/>
          <p:cNvSpPr txBox="1"/>
          <p:nvPr/>
        </p:nvSpPr>
        <p:spPr>
          <a:xfrm>
            <a:off x="2386013" y="279876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301" name="Rectangle 35"/>
          <p:cNvSpPr txBox="1"/>
          <p:nvPr/>
        </p:nvSpPr>
        <p:spPr>
          <a:xfrm>
            <a:off x="1809750" y="278288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02" name="Rectangle 36"/>
          <p:cNvSpPr txBox="1"/>
          <p:nvPr/>
        </p:nvSpPr>
        <p:spPr>
          <a:xfrm>
            <a:off x="2082800" y="33575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303" name="Rectangle 37"/>
          <p:cNvSpPr txBox="1"/>
          <p:nvPr/>
        </p:nvSpPr>
        <p:spPr>
          <a:xfrm>
            <a:off x="1824038" y="33559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304" name="Rectangle 38"/>
          <p:cNvSpPr txBox="1"/>
          <p:nvPr/>
        </p:nvSpPr>
        <p:spPr>
          <a:xfrm>
            <a:off x="2392363" y="33559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05" name="Rectangle 39"/>
          <p:cNvSpPr txBox="1"/>
          <p:nvPr/>
        </p:nvSpPr>
        <p:spPr>
          <a:xfrm>
            <a:off x="1798638" y="39417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306" name="Rectangle 40"/>
          <p:cNvSpPr txBox="1"/>
          <p:nvPr/>
        </p:nvSpPr>
        <p:spPr>
          <a:xfrm>
            <a:off x="2097088" y="39417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307" name="Rectangle 41"/>
          <p:cNvSpPr txBox="1"/>
          <p:nvPr/>
        </p:nvSpPr>
        <p:spPr>
          <a:xfrm>
            <a:off x="2370138" y="39401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08" name="Rectangle 42"/>
          <p:cNvSpPr txBox="1"/>
          <p:nvPr/>
        </p:nvSpPr>
        <p:spPr>
          <a:xfrm>
            <a:off x="2647950" y="39370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309" name="Rectangle 43"/>
          <p:cNvSpPr txBox="1"/>
          <p:nvPr/>
        </p:nvSpPr>
        <p:spPr>
          <a:xfrm>
            <a:off x="1800225" y="44862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310" name="Rectangle 44"/>
          <p:cNvSpPr txBox="1"/>
          <p:nvPr/>
        </p:nvSpPr>
        <p:spPr>
          <a:xfrm>
            <a:off x="2084388" y="44862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311" name="Rectangle 45"/>
          <p:cNvSpPr txBox="1"/>
          <p:nvPr/>
        </p:nvSpPr>
        <p:spPr>
          <a:xfrm>
            <a:off x="2630488" y="4489450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312" name="Rectangle 46"/>
          <p:cNvSpPr txBox="1"/>
          <p:nvPr/>
        </p:nvSpPr>
        <p:spPr>
          <a:xfrm>
            <a:off x="2382838" y="44862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13" name="Line 47"/>
          <p:cNvSpPr/>
          <p:nvPr/>
        </p:nvSpPr>
        <p:spPr>
          <a:xfrm flipH="1">
            <a:off x="1498599" y="2211388"/>
            <a:ext cx="1" cy="2667001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4" name="Line 48"/>
          <p:cNvSpPr/>
          <p:nvPr/>
        </p:nvSpPr>
        <p:spPr>
          <a:xfrm flipH="1">
            <a:off x="965199" y="2211388"/>
            <a:ext cx="2" cy="266700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5" name="Line 49"/>
          <p:cNvSpPr/>
          <p:nvPr/>
        </p:nvSpPr>
        <p:spPr>
          <a:xfrm>
            <a:off x="1636713" y="2659063"/>
            <a:ext cx="184151" cy="203201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16" name="Line 50"/>
          <p:cNvSpPr/>
          <p:nvPr/>
        </p:nvSpPr>
        <p:spPr>
          <a:xfrm>
            <a:off x="2135188" y="2814638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7" name="Line 51"/>
          <p:cNvSpPr/>
          <p:nvPr/>
        </p:nvSpPr>
        <p:spPr>
          <a:xfrm>
            <a:off x="2430463" y="2824163"/>
            <a:ext cx="1" cy="276226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8" name="Line 52"/>
          <p:cNvSpPr/>
          <p:nvPr/>
        </p:nvSpPr>
        <p:spPr>
          <a:xfrm>
            <a:off x="2109788" y="3395662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9" name="Line 53"/>
          <p:cNvSpPr/>
          <p:nvPr/>
        </p:nvSpPr>
        <p:spPr>
          <a:xfrm>
            <a:off x="2439988" y="3381375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0" name="Line 54"/>
          <p:cNvSpPr/>
          <p:nvPr/>
        </p:nvSpPr>
        <p:spPr>
          <a:xfrm>
            <a:off x="2735263" y="2819400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1" name="Line 55"/>
          <p:cNvSpPr/>
          <p:nvPr/>
        </p:nvSpPr>
        <p:spPr>
          <a:xfrm>
            <a:off x="2684463" y="3389312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2" name="Line 56"/>
          <p:cNvSpPr/>
          <p:nvPr/>
        </p:nvSpPr>
        <p:spPr>
          <a:xfrm>
            <a:off x="2133600" y="3983037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3" name="Line 57"/>
          <p:cNvSpPr/>
          <p:nvPr/>
        </p:nvSpPr>
        <p:spPr>
          <a:xfrm>
            <a:off x="2428875" y="3968750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4" name="Line 58"/>
          <p:cNvSpPr/>
          <p:nvPr/>
        </p:nvSpPr>
        <p:spPr>
          <a:xfrm>
            <a:off x="2713038" y="3965575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Line 59"/>
          <p:cNvSpPr/>
          <p:nvPr/>
        </p:nvSpPr>
        <p:spPr>
          <a:xfrm>
            <a:off x="2127250" y="4533900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6" name="Line 60"/>
          <p:cNvSpPr/>
          <p:nvPr/>
        </p:nvSpPr>
        <p:spPr>
          <a:xfrm>
            <a:off x="2422525" y="4541837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7" name="Line 61"/>
          <p:cNvSpPr/>
          <p:nvPr/>
        </p:nvSpPr>
        <p:spPr>
          <a:xfrm>
            <a:off x="2670175" y="4540250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8" name="Freeform 62"/>
          <p:cNvSpPr/>
          <p:nvPr/>
        </p:nvSpPr>
        <p:spPr>
          <a:xfrm>
            <a:off x="2587624" y="3600449"/>
            <a:ext cx="679452" cy="166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3086"/>
                </a:moveTo>
                <a:lnTo>
                  <a:pt x="20843" y="9257"/>
                </a:lnTo>
                <a:lnTo>
                  <a:pt x="19682" y="10697"/>
                </a:lnTo>
                <a:lnTo>
                  <a:pt x="18572" y="13783"/>
                </a:lnTo>
                <a:lnTo>
                  <a:pt x="17411" y="15429"/>
                </a:lnTo>
                <a:lnTo>
                  <a:pt x="16301" y="16869"/>
                </a:lnTo>
                <a:lnTo>
                  <a:pt x="15140" y="18514"/>
                </a:lnTo>
                <a:lnTo>
                  <a:pt x="14030" y="19954"/>
                </a:lnTo>
                <a:lnTo>
                  <a:pt x="12869" y="21600"/>
                </a:lnTo>
                <a:lnTo>
                  <a:pt x="8327" y="21600"/>
                </a:lnTo>
                <a:lnTo>
                  <a:pt x="7217" y="19954"/>
                </a:lnTo>
                <a:lnTo>
                  <a:pt x="6056" y="18514"/>
                </a:lnTo>
                <a:lnTo>
                  <a:pt x="4946" y="16869"/>
                </a:lnTo>
                <a:lnTo>
                  <a:pt x="3785" y="15429"/>
                </a:lnTo>
                <a:lnTo>
                  <a:pt x="2675" y="12343"/>
                </a:lnTo>
                <a:lnTo>
                  <a:pt x="1514" y="7611"/>
                </a:lnTo>
                <a:lnTo>
                  <a:pt x="757" y="3086"/>
                </a:lnTo>
                <a:lnTo>
                  <a:pt x="0" y="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9" name="Line 63"/>
          <p:cNvSpPr/>
          <p:nvPr/>
        </p:nvSpPr>
        <p:spPr>
          <a:xfrm flipH="1" flipV="1">
            <a:off x="2981324" y="4124324"/>
            <a:ext cx="142876" cy="9525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32" name="Group 132"/>
          <p:cNvGrpSpPr/>
          <p:nvPr/>
        </p:nvGrpSpPr>
        <p:grpSpPr>
          <a:xfrm>
            <a:off x="2894013" y="3014663"/>
            <a:ext cx="142876" cy="166688"/>
            <a:chOff x="0" y="0"/>
            <a:chExt cx="142875" cy="166687"/>
          </a:xfrm>
        </p:grpSpPr>
        <p:sp>
          <p:nvSpPr>
            <p:cNvPr id="330" name="Line 130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1" name="Line 131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5" name="Group 135"/>
          <p:cNvGrpSpPr/>
          <p:nvPr/>
        </p:nvGrpSpPr>
        <p:grpSpPr>
          <a:xfrm>
            <a:off x="2903538" y="3595687"/>
            <a:ext cx="142876" cy="166688"/>
            <a:chOff x="0" y="0"/>
            <a:chExt cx="142875" cy="166687"/>
          </a:xfrm>
        </p:grpSpPr>
        <p:sp>
          <p:nvSpPr>
            <p:cNvPr id="333" name="Line 133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Line 134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8" name="Group 138"/>
          <p:cNvGrpSpPr/>
          <p:nvPr/>
        </p:nvGrpSpPr>
        <p:grpSpPr>
          <a:xfrm>
            <a:off x="2900363" y="4176712"/>
            <a:ext cx="142876" cy="166688"/>
            <a:chOff x="0" y="0"/>
            <a:chExt cx="142875" cy="166687"/>
          </a:xfrm>
        </p:grpSpPr>
        <p:sp>
          <p:nvSpPr>
            <p:cNvPr id="336" name="Line 136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Line 137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1" name="Group 141"/>
          <p:cNvGrpSpPr/>
          <p:nvPr/>
        </p:nvGrpSpPr>
        <p:grpSpPr>
          <a:xfrm>
            <a:off x="2898775" y="4746625"/>
            <a:ext cx="142876" cy="166689"/>
            <a:chOff x="0" y="0"/>
            <a:chExt cx="142875" cy="166687"/>
          </a:xfrm>
        </p:grpSpPr>
        <p:sp>
          <p:nvSpPr>
            <p:cNvPr id="339" name="Line 139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Line 140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42" name="Ink 157"/>
          <p:cNvSpPr/>
          <p:nvPr/>
        </p:nvSpPr>
        <p:spPr>
          <a:xfrm>
            <a:off x="3106738" y="3340352"/>
            <a:ext cx="1277577" cy="208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05" fill="norm" stroke="1" extrusionOk="0">
                <a:moveTo>
                  <a:pt x="0" y="2503"/>
                </a:moveTo>
                <a:cubicBezTo>
                  <a:pt x="926" y="2503"/>
                  <a:pt x="1809" y="2147"/>
                  <a:pt x="2722" y="1649"/>
                </a:cubicBezTo>
                <a:cubicBezTo>
                  <a:pt x="3142" y="1435"/>
                  <a:pt x="3514" y="972"/>
                  <a:pt x="3928" y="759"/>
                </a:cubicBezTo>
                <a:cubicBezTo>
                  <a:pt x="5548" y="-95"/>
                  <a:pt x="7673" y="-700"/>
                  <a:pt x="9214" y="1649"/>
                </a:cubicBezTo>
                <a:cubicBezTo>
                  <a:pt x="9439" y="2004"/>
                  <a:pt x="9536" y="2396"/>
                  <a:pt x="9817" y="2503"/>
                </a:cubicBezTo>
                <a:cubicBezTo>
                  <a:pt x="10572" y="2787"/>
                  <a:pt x="11418" y="3001"/>
                  <a:pt x="12082" y="3392"/>
                </a:cubicBezTo>
                <a:cubicBezTo>
                  <a:pt x="12459" y="3606"/>
                  <a:pt x="12685" y="4780"/>
                  <a:pt x="12989" y="5171"/>
                </a:cubicBezTo>
                <a:cubicBezTo>
                  <a:pt x="13440" y="5741"/>
                  <a:pt x="13903" y="5421"/>
                  <a:pt x="14347" y="6061"/>
                </a:cubicBezTo>
                <a:cubicBezTo>
                  <a:pt x="14585" y="6381"/>
                  <a:pt x="14895" y="6168"/>
                  <a:pt x="15102" y="6915"/>
                </a:cubicBezTo>
                <a:cubicBezTo>
                  <a:pt x="15443" y="8125"/>
                  <a:pt x="15596" y="8872"/>
                  <a:pt x="16010" y="9584"/>
                </a:cubicBezTo>
                <a:cubicBezTo>
                  <a:pt x="16399" y="10260"/>
                  <a:pt x="16649" y="10402"/>
                  <a:pt x="17069" y="10474"/>
                </a:cubicBezTo>
                <a:cubicBezTo>
                  <a:pt x="18165" y="10723"/>
                  <a:pt x="19396" y="9655"/>
                  <a:pt x="20394" y="11328"/>
                </a:cubicBezTo>
                <a:cubicBezTo>
                  <a:pt x="20626" y="11719"/>
                  <a:pt x="20741" y="12004"/>
                  <a:pt x="20997" y="12217"/>
                </a:cubicBezTo>
                <a:cubicBezTo>
                  <a:pt x="21186" y="12395"/>
                  <a:pt x="21405" y="12217"/>
                  <a:pt x="21600" y="12217"/>
                </a:cubicBezTo>
                <a:cubicBezTo>
                  <a:pt x="21484" y="12644"/>
                  <a:pt x="21289" y="13463"/>
                  <a:pt x="21149" y="13997"/>
                </a:cubicBezTo>
                <a:cubicBezTo>
                  <a:pt x="20808" y="15242"/>
                  <a:pt x="20473" y="16559"/>
                  <a:pt x="20090" y="17519"/>
                </a:cubicBezTo>
                <a:cubicBezTo>
                  <a:pt x="19877" y="18053"/>
                  <a:pt x="19542" y="18872"/>
                  <a:pt x="19335" y="19299"/>
                </a:cubicBezTo>
                <a:cubicBezTo>
                  <a:pt x="19061" y="19832"/>
                  <a:pt x="18726" y="19939"/>
                  <a:pt x="18427" y="20153"/>
                </a:cubicBezTo>
                <a:cubicBezTo>
                  <a:pt x="17465" y="20900"/>
                  <a:pt x="16125" y="20793"/>
                  <a:pt x="15255" y="19299"/>
                </a:cubicBezTo>
                <a:cubicBezTo>
                  <a:pt x="14993" y="18836"/>
                  <a:pt x="14792" y="18160"/>
                  <a:pt x="14499" y="17519"/>
                </a:cubicBezTo>
                <a:cubicBezTo>
                  <a:pt x="14250" y="16986"/>
                  <a:pt x="13976" y="16274"/>
                  <a:pt x="13744" y="15740"/>
                </a:cubicBezTo>
                <a:cubicBezTo>
                  <a:pt x="13556" y="15313"/>
                  <a:pt x="13361" y="14174"/>
                  <a:pt x="13294" y="13997"/>
                </a:cubicBezTo>
                <a:cubicBezTo>
                  <a:pt x="13160" y="13605"/>
                  <a:pt x="12563" y="12360"/>
                  <a:pt x="12386" y="12217"/>
                </a:cubicBezTo>
                <a:cubicBezTo>
                  <a:pt x="11838" y="11719"/>
                  <a:pt x="10900" y="11577"/>
                  <a:pt x="10572" y="11328"/>
                </a:cubicBezTo>
                <a:cubicBezTo>
                  <a:pt x="10352" y="11185"/>
                  <a:pt x="10127" y="10616"/>
                  <a:pt x="9969" y="10474"/>
                </a:cubicBezTo>
                <a:cubicBezTo>
                  <a:pt x="9171" y="9762"/>
                  <a:pt x="8264" y="10865"/>
                  <a:pt x="7551" y="11328"/>
                </a:cubicBezTo>
                <a:cubicBezTo>
                  <a:pt x="7247" y="11506"/>
                  <a:pt x="7058" y="12004"/>
                  <a:pt x="6796" y="12217"/>
                </a:cubicBezTo>
                <a:cubicBezTo>
                  <a:pt x="6431" y="12502"/>
                  <a:pt x="5736" y="13000"/>
                  <a:pt x="5590" y="13107"/>
                </a:cubicBezTo>
                <a:cubicBezTo>
                  <a:pt x="5298" y="13320"/>
                  <a:pt x="4908" y="13854"/>
                  <a:pt x="4683" y="13997"/>
                </a:cubicBezTo>
                <a:cubicBezTo>
                  <a:pt x="3483" y="14779"/>
                  <a:pt x="1851" y="12609"/>
                  <a:pt x="907" y="14886"/>
                </a:cubicBezTo>
                <a:cubicBezTo>
                  <a:pt x="737" y="15313"/>
                  <a:pt x="658" y="15135"/>
                  <a:pt x="451" y="15740"/>
                </a:cubicBezTo>
              </a:path>
            </a:pathLst>
          </a:custGeom>
          <a:ln w="228600" cap="sq">
            <a:solidFill>
              <a:srgbClr val="FFFF00">
                <a:alpha val="33333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4"/>
          <p:cNvSpPr txBox="1"/>
          <p:nvPr>
            <p:ph type="title"/>
          </p:nvPr>
        </p:nvSpPr>
        <p:spPr>
          <a:xfrm>
            <a:off x="1066800" y="4572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– Inserting 43*</a:t>
            </a:r>
          </a:p>
        </p:txBody>
      </p:sp>
      <p:sp>
        <p:nvSpPr>
          <p:cNvPr id="345" name="Rectangle 5"/>
          <p:cNvSpPr txBox="1"/>
          <p:nvPr>
            <p:ph type="body" sz="half" idx="1"/>
          </p:nvPr>
        </p:nvSpPr>
        <p:spPr>
          <a:xfrm>
            <a:off x="381000" y="1905000"/>
            <a:ext cx="4191000" cy="46101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i="1" sz="2400"/>
            </a:pPr>
            <a:r>
              <a:t>43 = 1010</a:t>
            </a:r>
            <a:r>
              <a:rPr u="sng"/>
              <a:t>11</a:t>
            </a:r>
            <a:endParaRPr u="sng"/>
          </a:p>
          <a:p>
            <a:pPr>
              <a:spcBef>
                <a:spcPts val="500"/>
              </a:spcBef>
              <a:buChar char="•"/>
              <a:defRPr i="1" sz="2400"/>
            </a:pPr>
            <a:r>
              <a:t>h</a:t>
            </a:r>
            <a:r>
              <a:rPr sz="1600"/>
              <a:t>0</a:t>
            </a:r>
            <a:r>
              <a:t> (</a:t>
            </a:r>
            <a:r>
              <a:rPr i="0"/>
              <a:t>43) = 11  =&gt;  overflow</a:t>
            </a:r>
            <a:endParaRPr i="0"/>
          </a:p>
          <a:p>
            <a:pPr>
              <a:spcBef>
                <a:spcPts val="500"/>
              </a:spcBef>
              <a:buChar char="•"/>
              <a:defRPr sz="2400">
                <a:solidFill>
                  <a:schemeClr val="accent2"/>
                </a:solidFill>
              </a:defRPr>
            </a:pPr>
            <a:r>
              <a:t>overflow page exists!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splitting occurs, </a:t>
            </a:r>
            <a:r>
              <a:rPr>
                <a:solidFill>
                  <a:schemeClr val="accent2"/>
                </a:solidFill>
              </a:rPr>
              <a:t>but to the </a:t>
            </a:r>
            <a:r>
              <a:rPr i="1">
                <a:solidFill>
                  <a:schemeClr val="accent2"/>
                </a:solidFill>
              </a:rPr>
              <a:t>Next</a:t>
            </a:r>
            <a:r>
              <a:rPr>
                <a:solidFill>
                  <a:schemeClr val="accent2"/>
                </a:solidFill>
              </a:rPr>
              <a:t> bucket</a:t>
            </a:r>
          </a:p>
        </p:txBody>
      </p:sp>
      <p:sp>
        <p:nvSpPr>
          <p:cNvPr id="346" name="Rectangle 64"/>
          <p:cNvSpPr txBox="1"/>
          <p:nvPr/>
        </p:nvSpPr>
        <p:spPr>
          <a:xfrm>
            <a:off x="5540375" y="2879725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47" name="Rectangle 65"/>
          <p:cNvSpPr txBox="1"/>
          <p:nvPr/>
        </p:nvSpPr>
        <p:spPr>
          <a:xfrm>
            <a:off x="5426075" y="269081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348" name="Rectangle 66"/>
          <p:cNvSpPr txBox="1"/>
          <p:nvPr/>
        </p:nvSpPr>
        <p:spPr>
          <a:xfrm>
            <a:off x="4840287" y="267811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349" name="Freeform 67"/>
          <p:cNvSpPr/>
          <p:nvPr/>
        </p:nvSpPr>
        <p:spPr>
          <a:xfrm>
            <a:off x="6194424" y="3332162"/>
            <a:ext cx="1144589" cy="2857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Freeform 68"/>
          <p:cNvSpPr/>
          <p:nvPr/>
        </p:nvSpPr>
        <p:spPr>
          <a:xfrm>
            <a:off x="6194424" y="4486274"/>
            <a:ext cx="1144589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Freeform 69"/>
          <p:cNvSpPr/>
          <p:nvPr/>
        </p:nvSpPr>
        <p:spPr>
          <a:xfrm>
            <a:off x="6194424" y="5046662"/>
            <a:ext cx="1144589" cy="2857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2" name="Rectangle 70"/>
          <p:cNvSpPr txBox="1"/>
          <p:nvPr/>
        </p:nvSpPr>
        <p:spPr>
          <a:xfrm>
            <a:off x="4959350" y="2881313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53" name="Rectangle 71"/>
          <p:cNvSpPr txBox="1"/>
          <p:nvPr/>
        </p:nvSpPr>
        <p:spPr>
          <a:xfrm>
            <a:off x="5894387" y="2270125"/>
            <a:ext cx="70653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354" name="Rectangle 72"/>
          <p:cNvSpPr txBox="1"/>
          <p:nvPr/>
        </p:nvSpPr>
        <p:spPr>
          <a:xfrm>
            <a:off x="5472112" y="34194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355" name="Rectangle 73"/>
          <p:cNvSpPr txBox="1"/>
          <p:nvPr/>
        </p:nvSpPr>
        <p:spPr>
          <a:xfrm>
            <a:off x="5472112" y="395128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356" name="Rectangle 74"/>
          <p:cNvSpPr txBox="1"/>
          <p:nvPr/>
        </p:nvSpPr>
        <p:spPr>
          <a:xfrm>
            <a:off x="5448300" y="454977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57" name="Rectangle 75"/>
          <p:cNvSpPr txBox="1"/>
          <p:nvPr/>
        </p:nvSpPr>
        <p:spPr>
          <a:xfrm>
            <a:off x="5459412" y="5143500"/>
            <a:ext cx="2695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358" name="Rectangle 76"/>
          <p:cNvSpPr txBox="1"/>
          <p:nvPr/>
        </p:nvSpPr>
        <p:spPr>
          <a:xfrm>
            <a:off x="4818062" y="34194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359" name="Rectangle 77"/>
          <p:cNvSpPr txBox="1"/>
          <p:nvPr/>
        </p:nvSpPr>
        <p:spPr>
          <a:xfrm>
            <a:off x="4805362" y="3949700"/>
            <a:ext cx="47307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360" name="Rectangle 78"/>
          <p:cNvSpPr txBox="1"/>
          <p:nvPr/>
        </p:nvSpPr>
        <p:spPr>
          <a:xfrm>
            <a:off x="4818062" y="45608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361" name="Rectangle 79"/>
          <p:cNvSpPr txBox="1"/>
          <p:nvPr/>
        </p:nvSpPr>
        <p:spPr>
          <a:xfrm>
            <a:off x="4830762" y="51212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362" name="Rectangle 80"/>
          <p:cNvSpPr txBox="1"/>
          <p:nvPr/>
        </p:nvSpPr>
        <p:spPr>
          <a:xfrm>
            <a:off x="5794375" y="3619500"/>
            <a:ext cx="72707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Next=1</a:t>
            </a:r>
          </a:p>
        </p:txBody>
      </p:sp>
      <p:sp>
        <p:nvSpPr>
          <p:cNvPr id="363" name="Rectangle 81"/>
          <p:cNvSpPr txBox="1"/>
          <p:nvPr/>
        </p:nvSpPr>
        <p:spPr>
          <a:xfrm>
            <a:off x="6340475" y="2700338"/>
            <a:ext cx="95457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364" name="Rectangle 82"/>
          <p:cNvSpPr txBox="1"/>
          <p:nvPr/>
        </p:nvSpPr>
        <p:spPr>
          <a:xfrm>
            <a:off x="6432549" y="2916238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365" name="Rectangle 83"/>
          <p:cNvSpPr txBox="1"/>
          <p:nvPr/>
        </p:nvSpPr>
        <p:spPr>
          <a:xfrm>
            <a:off x="6135687" y="55880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366" name="Rectangle 84"/>
          <p:cNvSpPr txBox="1"/>
          <p:nvPr/>
        </p:nvSpPr>
        <p:spPr>
          <a:xfrm>
            <a:off x="6445250" y="558958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367" name="Rectangle 85"/>
          <p:cNvSpPr txBox="1"/>
          <p:nvPr/>
        </p:nvSpPr>
        <p:spPr>
          <a:xfrm>
            <a:off x="6178550" y="33004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68" name="Rectangle 86"/>
          <p:cNvSpPr txBox="1"/>
          <p:nvPr/>
        </p:nvSpPr>
        <p:spPr>
          <a:xfrm>
            <a:off x="6451600" y="387508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369" name="Rectangle 87"/>
          <p:cNvSpPr txBox="1"/>
          <p:nvPr/>
        </p:nvSpPr>
        <p:spPr>
          <a:xfrm>
            <a:off x="6192837" y="38735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370" name="Rectangle 88"/>
          <p:cNvSpPr txBox="1"/>
          <p:nvPr/>
        </p:nvSpPr>
        <p:spPr>
          <a:xfrm>
            <a:off x="6761163" y="38735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71" name="Rectangle 89"/>
          <p:cNvSpPr txBox="1"/>
          <p:nvPr/>
        </p:nvSpPr>
        <p:spPr>
          <a:xfrm>
            <a:off x="6167437" y="44592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372" name="Rectangle 90"/>
          <p:cNvSpPr txBox="1"/>
          <p:nvPr/>
        </p:nvSpPr>
        <p:spPr>
          <a:xfrm>
            <a:off x="6465887" y="44592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373" name="Rectangle 91"/>
          <p:cNvSpPr txBox="1"/>
          <p:nvPr/>
        </p:nvSpPr>
        <p:spPr>
          <a:xfrm>
            <a:off x="6738938" y="44577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74" name="Rectangle 92"/>
          <p:cNvSpPr txBox="1"/>
          <p:nvPr/>
        </p:nvSpPr>
        <p:spPr>
          <a:xfrm>
            <a:off x="7016750" y="445452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375" name="Rectangle 93"/>
          <p:cNvSpPr txBox="1"/>
          <p:nvPr/>
        </p:nvSpPr>
        <p:spPr>
          <a:xfrm>
            <a:off x="6169025" y="50038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376" name="Rectangle 94"/>
          <p:cNvSpPr txBox="1"/>
          <p:nvPr/>
        </p:nvSpPr>
        <p:spPr>
          <a:xfrm>
            <a:off x="6453187" y="50038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377" name="Rectangle 95"/>
          <p:cNvSpPr txBox="1"/>
          <p:nvPr/>
        </p:nvSpPr>
        <p:spPr>
          <a:xfrm>
            <a:off x="6999288" y="50069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378" name="Rectangle 96"/>
          <p:cNvSpPr txBox="1"/>
          <p:nvPr/>
        </p:nvSpPr>
        <p:spPr>
          <a:xfrm>
            <a:off x="6751638" y="50038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79" name="Line 97"/>
          <p:cNvSpPr/>
          <p:nvPr/>
        </p:nvSpPr>
        <p:spPr>
          <a:xfrm flipH="1">
            <a:off x="5867399" y="2728913"/>
            <a:ext cx="1" cy="3162301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Line 98"/>
          <p:cNvSpPr/>
          <p:nvPr/>
        </p:nvSpPr>
        <p:spPr>
          <a:xfrm flipH="1">
            <a:off x="5333999" y="2728913"/>
            <a:ext cx="1" cy="3151188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1" name="Line 99"/>
          <p:cNvSpPr/>
          <p:nvPr/>
        </p:nvSpPr>
        <p:spPr>
          <a:xfrm>
            <a:off x="5981700" y="3819525"/>
            <a:ext cx="184151" cy="203201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2" name="Line 100"/>
          <p:cNvSpPr/>
          <p:nvPr/>
        </p:nvSpPr>
        <p:spPr>
          <a:xfrm>
            <a:off x="6503988" y="3332162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3" name="Line 101"/>
          <p:cNvSpPr/>
          <p:nvPr/>
        </p:nvSpPr>
        <p:spPr>
          <a:xfrm>
            <a:off x="6799263" y="3341687"/>
            <a:ext cx="1" cy="276226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4" name="Line 102"/>
          <p:cNvSpPr/>
          <p:nvPr/>
        </p:nvSpPr>
        <p:spPr>
          <a:xfrm>
            <a:off x="7104063" y="3336925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389" name="Group 103"/>
          <p:cNvGrpSpPr/>
          <p:nvPr/>
        </p:nvGrpSpPr>
        <p:grpSpPr>
          <a:xfrm>
            <a:off x="6194424" y="3898900"/>
            <a:ext cx="1144589" cy="300038"/>
            <a:chOff x="0" y="0"/>
            <a:chExt cx="1144587" cy="300037"/>
          </a:xfrm>
        </p:grpSpPr>
        <p:sp>
          <p:nvSpPr>
            <p:cNvPr id="385" name="Freeform 104"/>
            <p:cNvSpPr/>
            <p:nvPr/>
          </p:nvSpPr>
          <p:spPr>
            <a:xfrm>
              <a:off x="0" y="4762"/>
              <a:ext cx="1144588" cy="28575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6" name="Line 105"/>
            <p:cNvSpPr/>
            <p:nvPr/>
          </p:nvSpPr>
          <p:spPr>
            <a:xfrm flipH="1">
              <a:off x="284162" y="14287"/>
              <a:ext cx="1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7" name="Line 106"/>
            <p:cNvSpPr/>
            <p:nvPr/>
          </p:nvSpPr>
          <p:spPr>
            <a:xfrm flipH="1">
              <a:off x="614362" y="0"/>
              <a:ext cx="1" cy="285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8" name="Line 107"/>
            <p:cNvSpPr/>
            <p:nvPr/>
          </p:nvSpPr>
          <p:spPr>
            <a:xfrm>
              <a:off x="858837" y="7937"/>
              <a:ext cx="1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90" name="Line 108"/>
          <p:cNvSpPr/>
          <p:nvPr/>
        </p:nvSpPr>
        <p:spPr>
          <a:xfrm>
            <a:off x="6502400" y="4500562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1" name="Line 109"/>
          <p:cNvSpPr/>
          <p:nvPr/>
        </p:nvSpPr>
        <p:spPr>
          <a:xfrm>
            <a:off x="6797675" y="4486275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2" name="Line 110"/>
          <p:cNvSpPr/>
          <p:nvPr/>
        </p:nvSpPr>
        <p:spPr>
          <a:xfrm>
            <a:off x="7081838" y="4483100"/>
            <a:ext cx="1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3" name="Line 111"/>
          <p:cNvSpPr/>
          <p:nvPr/>
        </p:nvSpPr>
        <p:spPr>
          <a:xfrm>
            <a:off x="6496050" y="5051425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4" name="Line 112"/>
          <p:cNvSpPr/>
          <p:nvPr/>
        </p:nvSpPr>
        <p:spPr>
          <a:xfrm>
            <a:off x="6791325" y="5059362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5" name="Line 113"/>
          <p:cNvSpPr/>
          <p:nvPr/>
        </p:nvSpPr>
        <p:spPr>
          <a:xfrm>
            <a:off x="7038975" y="5057775"/>
            <a:ext cx="0" cy="2857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400" name="Group 114"/>
          <p:cNvGrpSpPr/>
          <p:nvPr/>
        </p:nvGrpSpPr>
        <p:grpSpPr>
          <a:xfrm>
            <a:off x="7918449" y="5014912"/>
            <a:ext cx="1144589" cy="300038"/>
            <a:chOff x="0" y="0"/>
            <a:chExt cx="1144587" cy="300036"/>
          </a:xfrm>
        </p:grpSpPr>
        <p:sp>
          <p:nvSpPr>
            <p:cNvPr id="396" name="Freeform 115"/>
            <p:cNvSpPr/>
            <p:nvPr/>
          </p:nvSpPr>
          <p:spPr>
            <a:xfrm>
              <a:off x="0" y="4762"/>
              <a:ext cx="1144588" cy="28575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Line 116"/>
            <p:cNvSpPr/>
            <p:nvPr/>
          </p:nvSpPr>
          <p:spPr>
            <a:xfrm flipH="1">
              <a:off x="284162" y="14287"/>
              <a:ext cx="1" cy="285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8" name="Line 117"/>
            <p:cNvSpPr/>
            <p:nvPr/>
          </p:nvSpPr>
          <p:spPr>
            <a:xfrm flipH="1">
              <a:off x="614362" y="0"/>
              <a:ext cx="1" cy="285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9" name="Line 118"/>
            <p:cNvSpPr/>
            <p:nvPr/>
          </p:nvSpPr>
          <p:spPr>
            <a:xfrm>
              <a:off x="858837" y="7937"/>
              <a:ext cx="1" cy="285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01" name="Rectangle 119"/>
          <p:cNvSpPr txBox="1"/>
          <p:nvPr/>
        </p:nvSpPr>
        <p:spPr>
          <a:xfrm>
            <a:off x="7778750" y="2687638"/>
            <a:ext cx="115859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402" name="Rectangle 120"/>
          <p:cNvSpPr txBox="1"/>
          <p:nvPr/>
        </p:nvSpPr>
        <p:spPr>
          <a:xfrm>
            <a:off x="8024813" y="2901950"/>
            <a:ext cx="68118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03" name="Line 121"/>
          <p:cNvSpPr/>
          <p:nvPr/>
        </p:nvSpPr>
        <p:spPr>
          <a:xfrm>
            <a:off x="7331075" y="5332412"/>
            <a:ext cx="534989" cy="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08" name="Group 122"/>
          <p:cNvGrpSpPr/>
          <p:nvPr/>
        </p:nvGrpSpPr>
        <p:grpSpPr>
          <a:xfrm>
            <a:off x="6189662" y="5584825"/>
            <a:ext cx="1144589" cy="300038"/>
            <a:chOff x="0" y="0"/>
            <a:chExt cx="1144587" cy="300037"/>
          </a:xfrm>
        </p:grpSpPr>
        <p:sp>
          <p:nvSpPr>
            <p:cNvPr id="404" name="Freeform 123"/>
            <p:cNvSpPr/>
            <p:nvPr/>
          </p:nvSpPr>
          <p:spPr>
            <a:xfrm>
              <a:off x="0" y="4762"/>
              <a:ext cx="1144588" cy="28575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5" name="Line 124"/>
            <p:cNvSpPr/>
            <p:nvPr/>
          </p:nvSpPr>
          <p:spPr>
            <a:xfrm flipH="1">
              <a:off x="284162" y="14287"/>
              <a:ext cx="1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6" name="Line 125"/>
            <p:cNvSpPr/>
            <p:nvPr/>
          </p:nvSpPr>
          <p:spPr>
            <a:xfrm flipH="1">
              <a:off x="614362" y="0"/>
              <a:ext cx="1" cy="285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7" name="Line 126"/>
            <p:cNvSpPr/>
            <p:nvPr/>
          </p:nvSpPr>
          <p:spPr>
            <a:xfrm>
              <a:off x="858837" y="7937"/>
              <a:ext cx="1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09" name="Rectangle 127"/>
          <p:cNvSpPr txBox="1"/>
          <p:nvPr/>
        </p:nvSpPr>
        <p:spPr>
          <a:xfrm>
            <a:off x="7859713" y="50260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410" name="Rectangle 128"/>
          <p:cNvSpPr txBox="1"/>
          <p:nvPr/>
        </p:nvSpPr>
        <p:spPr>
          <a:xfrm>
            <a:off x="5468937" y="55943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11" name="Rectangle 129"/>
          <p:cNvSpPr txBox="1"/>
          <p:nvPr/>
        </p:nvSpPr>
        <p:spPr>
          <a:xfrm>
            <a:off x="4840287" y="55721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grpSp>
        <p:nvGrpSpPr>
          <p:cNvPr id="414" name="Group 142"/>
          <p:cNvGrpSpPr/>
          <p:nvPr/>
        </p:nvGrpSpPr>
        <p:grpSpPr>
          <a:xfrm>
            <a:off x="7269163" y="3548062"/>
            <a:ext cx="142876" cy="166688"/>
            <a:chOff x="0" y="0"/>
            <a:chExt cx="142875" cy="166687"/>
          </a:xfrm>
        </p:grpSpPr>
        <p:sp>
          <p:nvSpPr>
            <p:cNvPr id="412" name="Line 143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3" name="Line 144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17" name="Group 145"/>
          <p:cNvGrpSpPr/>
          <p:nvPr/>
        </p:nvGrpSpPr>
        <p:grpSpPr>
          <a:xfrm>
            <a:off x="7267575" y="4117975"/>
            <a:ext cx="142876" cy="166689"/>
            <a:chOff x="0" y="0"/>
            <a:chExt cx="142875" cy="166687"/>
          </a:xfrm>
        </p:grpSpPr>
        <p:sp>
          <p:nvSpPr>
            <p:cNvPr id="415" name="Line 146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6" name="Line 147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0" name="Group 148"/>
          <p:cNvGrpSpPr/>
          <p:nvPr/>
        </p:nvGrpSpPr>
        <p:grpSpPr>
          <a:xfrm>
            <a:off x="7265988" y="4710112"/>
            <a:ext cx="142876" cy="166688"/>
            <a:chOff x="0" y="0"/>
            <a:chExt cx="142875" cy="166687"/>
          </a:xfrm>
        </p:grpSpPr>
        <p:sp>
          <p:nvSpPr>
            <p:cNvPr id="418" name="Line 149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9" name="Line 150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3" name="Group 151"/>
          <p:cNvGrpSpPr/>
          <p:nvPr/>
        </p:nvGrpSpPr>
        <p:grpSpPr>
          <a:xfrm>
            <a:off x="7253288" y="5791200"/>
            <a:ext cx="142876" cy="166689"/>
            <a:chOff x="0" y="0"/>
            <a:chExt cx="142875" cy="166687"/>
          </a:xfrm>
        </p:grpSpPr>
        <p:sp>
          <p:nvSpPr>
            <p:cNvPr id="421" name="Line 152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2" name="Line 153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6" name="Group 154"/>
          <p:cNvGrpSpPr/>
          <p:nvPr/>
        </p:nvGrpSpPr>
        <p:grpSpPr>
          <a:xfrm>
            <a:off x="9001125" y="5216525"/>
            <a:ext cx="142876" cy="166689"/>
            <a:chOff x="0" y="0"/>
            <a:chExt cx="142875" cy="166687"/>
          </a:xfrm>
        </p:grpSpPr>
        <p:sp>
          <p:nvSpPr>
            <p:cNvPr id="424" name="Line 155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5" name="Line 156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 - insertions</a:t>
            </a:r>
          </a:p>
        </p:txBody>
      </p:sp>
      <p:sp>
        <p:nvSpPr>
          <p:cNvPr id="429" name="Rectangle 5"/>
          <p:cNvSpPr txBox="1"/>
          <p:nvPr>
            <p:ph type="body" idx="1"/>
          </p:nvPr>
        </p:nvSpPr>
        <p:spPr>
          <a:xfrm>
            <a:off x="304800" y="1447800"/>
            <a:ext cx="8686800" cy="4800600"/>
          </a:xfrm>
          <a:prstGeom prst="rect">
            <a:avLst/>
          </a:prstGeom>
        </p:spPr>
        <p:txBody>
          <a:bodyPr/>
          <a:lstStyle/>
          <a:p>
            <a:pPr>
              <a:defRPr b="1" u="sng">
                <a:solidFill>
                  <a:schemeClr val="accent2"/>
                </a:solidFill>
              </a:defRPr>
            </a:pPr>
            <a:r>
              <a:t>Insert</a:t>
            </a:r>
            <a:r>
              <a:rPr b="0" u="none"/>
              <a:t>:  </a:t>
            </a:r>
            <a:r>
              <a:rPr b="0" u="none">
                <a:solidFill>
                  <a:srgbClr val="404040"/>
                </a:solidFill>
              </a:rPr>
              <a:t>Find bucket by applying </a:t>
            </a:r>
            <a:r>
              <a:rPr u="none">
                <a:solidFill>
                  <a:srgbClr val="404040"/>
                </a:solidFill>
              </a:rPr>
              <a:t>h</a:t>
            </a:r>
            <a:r>
              <a:rPr b="0" baseline="-25000" i="1" u="none">
                <a:solidFill>
                  <a:srgbClr val="404040"/>
                </a:solidFill>
              </a:rPr>
              <a:t>Level</a:t>
            </a:r>
            <a:r>
              <a:rPr b="0" u="none">
                <a:solidFill>
                  <a:srgbClr val="404040"/>
                </a:solidFill>
              </a:rPr>
              <a:t> / </a:t>
            </a:r>
            <a:r>
              <a:rPr u="none">
                <a:solidFill>
                  <a:srgbClr val="404040"/>
                </a:solidFill>
              </a:rPr>
              <a:t>h</a:t>
            </a:r>
            <a:r>
              <a:rPr b="0" baseline="-25000" i="1" u="none">
                <a:solidFill>
                  <a:srgbClr val="404040"/>
                </a:solidFill>
              </a:rPr>
              <a:t>Level+1</a:t>
            </a:r>
            <a:r>
              <a:rPr b="0" i="1" u="none">
                <a:solidFill>
                  <a:srgbClr val="404040"/>
                </a:solidFill>
              </a:rPr>
              <a:t>:</a:t>
            </a:r>
            <a:r>
              <a:rPr b="0" u="none">
                <a:solidFill>
                  <a:srgbClr val="404040"/>
                </a:solidFill>
              </a:rPr>
              <a:t> </a:t>
            </a:r>
            <a:endParaRPr b="0" u="none">
              <a:solidFill>
                <a:srgbClr val="404040"/>
              </a:solidFill>
            </a:endParaRPr>
          </a:p>
          <a:p>
            <a:pPr lvl="1" marL="742950" indent="-285750">
              <a:spcBef>
                <a:spcPts val="600"/>
              </a:spcBef>
              <a:buClrTx/>
              <a:buSzPct val="75000"/>
              <a:buFont typeface="Arial"/>
              <a:defRPr sz="2800"/>
            </a:pPr>
            <a:r>
              <a:t>If bucket to insert into is full: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Add overflow page and insert data entry.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(</a:t>
            </a:r>
            <a:r>
              <a:rPr i="1"/>
              <a:t>Maybe</a:t>
            </a:r>
            <a:r>
              <a:t>) Split </a:t>
            </a:r>
            <a:r>
              <a:rPr i="1"/>
              <a:t>Next </a:t>
            </a:r>
            <a:r>
              <a:t>bucket and increment </a:t>
            </a:r>
            <a:r>
              <a:rPr i="1"/>
              <a:t>Next</a:t>
            </a:r>
            <a:r>
              <a:t>.</a:t>
            </a:r>
          </a:p>
          <a:p>
            <a:pPr/>
            <a:r>
              <a:t>Can choose any criterion to `trigger’ split. </a:t>
            </a:r>
          </a:p>
          <a:p>
            <a:pPr/>
            <a:r>
              <a:t>Since buckets are split round-robin, long overflow chains don’t develop!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Rectangle 4"/>
          <p:cNvSpPr txBox="1"/>
          <p:nvPr>
            <p:ph type="title"/>
          </p:nvPr>
        </p:nvSpPr>
        <p:spPr>
          <a:xfrm>
            <a:off x="0" y="0"/>
            <a:ext cx="8915400" cy="1104900"/>
          </a:xfrm>
          <a:prstGeom prst="rect">
            <a:avLst/>
          </a:prstGeom>
        </p:spPr>
        <p:txBody>
          <a:bodyPr/>
          <a:lstStyle/>
          <a:p>
            <a:pPr defTabSz="822959">
              <a:defRPr sz="3509"/>
            </a:pPr>
            <a:r>
              <a:t>Example:  End of a Round (Inserting </a:t>
            </a:r>
            <a:br/>
            <a:r>
              <a:t>37*,29*, 22*,66*,34*,50*)</a:t>
            </a:r>
          </a:p>
        </p:txBody>
      </p:sp>
      <p:sp>
        <p:nvSpPr>
          <p:cNvPr id="432" name="AutoShape 5"/>
          <p:cNvSpPr/>
          <p:nvPr/>
        </p:nvSpPr>
        <p:spPr>
          <a:xfrm>
            <a:off x="4425950" y="2444750"/>
            <a:ext cx="444500" cy="901700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3" name="Rectangle 6"/>
          <p:cNvSpPr txBox="1"/>
          <p:nvPr/>
        </p:nvSpPr>
        <p:spPr>
          <a:xfrm>
            <a:off x="92868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34" name="Rectangle 7"/>
          <p:cNvSpPr txBox="1"/>
          <p:nvPr/>
        </p:nvSpPr>
        <p:spPr>
          <a:xfrm>
            <a:off x="831850" y="2566988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435" name="Rectangle 8"/>
          <p:cNvSpPr txBox="1"/>
          <p:nvPr/>
        </p:nvSpPr>
        <p:spPr>
          <a:xfrm>
            <a:off x="339725" y="255746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436" name="Freeform 9"/>
          <p:cNvSpPr/>
          <p:nvPr/>
        </p:nvSpPr>
        <p:spPr>
          <a:xfrm>
            <a:off x="1744663" y="3490912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7" name="Freeform 10"/>
          <p:cNvSpPr/>
          <p:nvPr/>
        </p:nvSpPr>
        <p:spPr>
          <a:xfrm>
            <a:off x="1744663" y="398144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8" name="Freeform 11"/>
          <p:cNvSpPr/>
          <p:nvPr/>
        </p:nvSpPr>
        <p:spPr>
          <a:xfrm>
            <a:off x="1744663" y="445134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39" name="Freeform 12"/>
          <p:cNvSpPr/>
          <p:nvPr/>
        </p:nvSpPr>
        <p:spPr>
          <a:xfrm>
            <a:off x="1735138" y="4930774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0" name="Freeform 13"/>
          <p:cNvSpPr/>
          <p:nvPr/>
        </p:nvSpPr>
        <p:spPr>
          <a:xfrm>
            <a:off x="3154363" y="4465637"/>
            <a:ext cx="1214438" cy="23812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1" name="Freeform 14"/>
          <p:cNvSpPr/>
          <p:nvPr/>
        </p:nvSpPr>
        <p:spPr>
          <a:xfrm>
            <a:off x="1744663" y="5410199"/>
            <a:ext cx="1208088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2" name="Rectangle 15"/>
          <p:cNvSpPr txBox="1"/>
          <p:nvPr/>
        </p:nvSpPr>
        <p:spPr>
          <a:xfrm>
            <a:off x="43973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43" name="Freeform 16"/>
          <p:cNvSpPr/>
          <p:nvPr/>
        </p:nvSpPr>
        <p:spPr>
          <a:xfrm>
            <a:off x="1744663" y="5889624"/>
            <a:ext cx="1208088" cy="24447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4" name="Rectangle 17"/>
          <p:cNvSpPr txBox="1"/>
          <p:nvPr/>
        </p:nvSpPr>
        <p:spPr>
          <a:xfrm>
            <a:off x="2189163" y="5867400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22*</a:t>
            </a:r>
          </a:p>
        </p:txBody>
      </p:sp>
      <p:sp>
        <p:nvSpPr>
          <p:cNvPr id="445" name="Rectangle 18"/>
          <p:cNvSpPr txBox="1"/>
          <p:nvPr/>
        </p:nvSpPr>
        <p:spPr>
          <a:xfrm>
            <a:off x="866775" y="3016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46" name="Rectangle 19"/>
          <p:cNvSpPr txBox="1"/>
          <p:nvPr/>
        </p:nvSpPr>
        <p:spPr>
          <a:xfrm>
            <a:off x="868362" y="35147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47" name="Rectangle 20"/>
          <p:cNvSpPr txBox="1"/>
          <p:nvPr/>
        </p:nvSpPr>
        <p:spPr>
          <a:xfrm>
            <a:off x="849312" y="3965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448" name="Rectangle 21"/>
          <p:cNvSpPr txBox="1"/>
          <p:nvPr/>
        </p:nvSpPr>
        <p:spPr>
          <a:xfrm>
            <a:off x="857250" y="446405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449" name="Rectangle 22"/>
          <p:cNvSpPr txBox="1"/>
          <p:nvPr/>
        </p:nvSpPr>
        <p:spPr>
          <a:xfrm>
            <a:off x="319088" y="30162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450" name="Rectangle 23"/>
          <p:cNvSpPr txBox="1"/>
          <p:nvPr/>
        </p:nvSpPr>
        <p:spPr>
          <a:xfrm>
            <a:off x="311150" y="34956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451" name="Rectangle 24"/>
          <p:cNvSpPr txBox="1"/>
          <p:nvPr/>
        </p:nvSpPr>
        <p:spPr>
          <a:xfrm>
            <a:off x="320675" y="39751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452" name="Rectangle 25"/>
          <p:cNvSpPr txBox="1"/>
          <p:nvPr/>
        </p:nvSpPr>
        <p:spPr>
          <a:xfrm>
            <a:off x="339725" y="445452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453" name="Rectangle 26"/>
          <p:cNvSpPr txBox="1"/>
          <p:nvPr/>
        </p:nvSpPr>
        <p:spPr>
          <a:xfrm>
            <a:off x="857250" y="4945062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54" name="Rectangle 27"/>
          <p:cNvSpPr txBox="1"/>
          <p:nvPr/>
        </p:nvSpPr>
        <p:spPr>
          <a:xfrm>
            <a:off x="320675" y="49260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455" name="Rectangle 28"/>
          <p:cNvSpPr txBox="1"/>
          <p:nvPr/>
        </p:nvSpPr>
        <p:spPr>
          <a:xfrm>
            <a:off x="1252537" y="4179887"/>
            <a:ext cx="647243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Next=3</a:t>
            </a:r>
          </a:p>
        </p:txBody>
      </p:sp>
      <p:sp>
        <p:nvSpPr>
          <p:cNvPr id="456" name="Rectangle 29"/>
          <p:cNvSpPr txBox="1"/>
          <p:nvPr/>
        </p:nvSpPr>
        <p:spPr>
          <a:xfrm>
            <a:off x="857250" y="54356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57" name="Rectangle 30"/>
          <p:cNvSpPr txBox="1"/>
          <p:nvPr/>
        </p:nvSpPr>
        <p:spPr>
          <a:xfrm>
            <a:off x="868362" y="59420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458" name="Rectangle 31"/>
          <p:cNvSpPr txBox="1"/>
          <p:nvPr/>
        </p:nvSpPr>
        <p:spPr>
          <a:xfrm>
            <a:off x="320675" y="54149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459" name="Rectangle 32"/>
          <p:cNvSpPr txBox="1"/>
          <p:nvPr/>
        </p:nvSpPr>
        <p:spPr>
          <a:xfrm>
            <a:off x="320675" y="59340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460" name="Rectangle 33"/>
          <p:cNvSpPr txBox="1"/>
          <p:nvPr/>
        </p:nvSpPr>
        <p:spPr>
          <a:xfrm>
            <a:off x="1185862" y="2109788"/>
            <a:ext cx="70653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461" name="Rectangle 34"/>
          <p:cNvSpPr txBox="1"/>
          <p:nvPr/>
        </p:nvSpPr>
        <p:spPr>
          <a:xfrm>
            <a:off x="1809750" y="2339975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462" name="Rectangle 35"/>
          <p:cNvSpPr txBox="1"/>
          <p:nvPr/>
        </p:nvSpPr>
        <p:spPr>
          <a:xfrm>
            <a:off x="1876424" y="2532063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63" name="Rectangle 36"/>
          <p:cNvSpPr txBox="1"/>
          <p:nvPr/>
        </p:nvSpPr>
        <p:spPr>
          <a:xfrm>
            <a:off x="3074988" y="2359025"/>
            <a:ext cx="1158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464" name="Rectangle 37"/>
          <p:cNvSpPr txBox="1"/>
          <p:nvPr/>
        </p:nvSpPr>
        <p:spPr>
          <a:xfrm>
            <a:off x="3228974" y="2560638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65" name="Rectangle 38"/>
          <p:cNvSpPr txBox="1"/>
          <p:nvPr/>
        </p:nvSpPr>
        <p:spPr>
          <a:xfrm>
            <a:off x="1708150" y="2998788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466" name="Rectangle 39"/>
          <p:cNvSpPr txBox="1"/>
          <p:nvPr/>
        </p:nvSpPr>
        <p:spPr>
          <a:xfrm>
            <a:off x="1731963" y="3479800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467" name="Rectangle 40"/>
          <p:cNvSpPr txBox="1"/>
          <p:nvPr/>
        </p:nvSpPr>
        <p:spPr>
          <a:xfrm>
            <a:off x="1725613" y="5389562"/>
            <a:ext cx="4206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468" name="Rectangle 41"/>
          <p:cNvSpPr txBox="1"/>
          <p:nvPr/>
        </p:nvSpPr>
        <p:spPr>
          <a:xfrm>
            <a:off x="1709738" y="5867400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469" name="Rectangle 42"/>
          <p:cNvSpPr txBox="1"/>
          <p:nvPr/>
        </p:nvSpPr>
        <p:spPr>
          <a:xfrm>
            <a:off x="1949450" y="347980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470" name="Rectangle 43"/>
          <p:cNvSpPr txBox="1"/>
          <p:nvPr/>
        </p:nvSpPr>
        <p:spPr>
          <a:xfrm>
            <a:off x="1706563" y="396398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471" name="Rectangle 44"/>
          <p:cNvSpPr txBox="1"/>
          <p:nvPr/>
        </p:nvSpPr>
        <p:spPr>
          <a:xfrm>
            <a:off x="2251075" y="397033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472" name="Rectangle 45"/>
          <p:cNvSpPr txBox="1"/>
          <p:nvPr/>
        </p:nvSpPr>
        <p:spPr>
          <a:xfrm>
            <a:off x="1974850" y="39687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473" name="Rectangle 46"/>
          <p:cNvSpPr txBox="1"/>
          <p:nvPr/>
        </p:nvSpPr>
        <p:spPr>
          <a:xfrm>
            <a:off x="2582863" y="397033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474" name="Rectangle 47"/>
          <p:cNvSpPr txBox="1"/>
          <p:nvPr/>
        </p:nvSpPr>
        <p:spPr>
          <a:xfrm>
            <a:off x="1960563" y="443071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475" name="Rectangle 48"/>
          <p:cNvSpPr txBox="1"/>
          <p:nvPr/>
        </p:nvSpPr>
        <p:spPr>
          <a:xfrm>
            <a:off x="1722438" y="4430712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476" name="Rectangle 49"/>
          <p:cNvSpPr txBox="1"/>
          <p:nvPr/>
        </p:nvSpPr>
        <p:spPr>
          <a:xfrm>
            <a:off x="2282825" y="442912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477" name="Rectangle 50"/>
          <p:cNvSpPr txBox="1"/>
          <p:nvPr/>
        </p:nvSpPr>
        <p:spPr>
          <a:xfrm>
            <a:off x="2584450" y="44259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478" name="Rectangle 51"/>
          <p:cNvSpPr txBox="1"/>
          <p:nvPr/>
        </p:nvSpPr>
        <p:spPr>
          <a:xfrm>
            <a:off x="3113088" y="44164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479" name="Rectangle 52"/>
          <p:cNvSpPr txBox="1"/>
          <p:nvPr/>
        </p:nvSpPr>
        <p:spPr>
          <a:xfrm>
            <a:off x="1701800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480" name="Rectangle 53"/>
          <p:cNvSpPr txBox="1"/>
          <p:nvPr/>
        </p:nvSpPr>
        <p:spPr>
          <a:xfrm>
            <a:off x="1939925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481" name="Rectangle 54"/>
          <p:cNvSpPr txBox="1"/>
          <p:nvPr/>
        </p:nvSpPr>
        <p:spPr>
          <a:xfrm>
            <a:off x="1974850" y="53990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482" name="Rectangle 55"/>
          <p:cNvSpPr txBox="1"/>
          <p:nvPr/>
        </p:nvSpPr>
        <p:spPr>
          <a:xfrm>
            <a:off x="2236788" y="5399087"/>
            <a:ext cx="517526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483" name="Rectangle 56"/>
          <p:cNvSpPr txBox="1"/>
          <p:nvPr/>
        </p:nvSpPr>
        <p:spPr>
          <a:xfrm>
            <a:off x="1960563" y="5867400"/>
            <a:ext cx="517526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484" name="Freeform 57"/>
          <p:cNvSpPr/>
          <p:nvPr/>
        </p:nvSpPr>
        <p:spPr>
          <a:xfrm>
            <a:off x="1744663" y="3011488"/>
            <a:ext cx="1208088" cy="24288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5" name="Line 58"/>
          <p:cNvSpPr/>
          <p:nvPr/>
        </p:nvSpPr>
        <p:spPr>
          <a:xfrm flipH="1">
            <a:off x="1190624" y="2667000"/>
            <a:ext cx="2" cy="3536951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6" name="Line 59"/>
          <p:cNvSpPr/>
          <p:nvPr/>
        </p:nvSpPr>
        <p:spPr>
          <a:xfrm flipH="1">
            <a:off x="771524" y="2663825"/>
            <a:ext cx="2" cy="353695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489" name="Group 60"/>
          <p:cNvGrpSpPr/>
          <p:nvPr/>
        </p:nvGrpSpPr>
        <p:grpSpPr>
          <a:xfrm>
            <a:off x="2881313" y="3190875"/>
            <a:ext cx="142876" cy="166689"/>
            <a:chOff x="0" y="0"/>
            <a:chExt cx="142875" cy="166687"/>
          </a:xfrm>
        </p:grpSpPr>
        <p:sp>
          <p:nvSpPr>
            <p:cNvPr id="487" name="Line 61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8" name="Line 62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2" name="Group 63"/>
          <p:cNvGrpSpPr/>
          <p:nvPr/>
        </p:nvGrpSpPr>
        <p:grpSpPr>
          <a:xfrm>
            <a:off x="2879725" y="3678237"/>
            <a:ext cx="142876" cy="166688"/>
            <a:chOff x="0" y="0"/>
            <a:chExt cx="142875" cy="166687"/>
          </a:xfrm>
        </p:grpSpPr>
        <p:sp>
          <p:nvSpPr>
            <p:cNvPr id="490" name="Line 64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1" name="Line 65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5" name="Group 66"/>
          <p:cNvGrpSpPr/>
          <p:nvPr/>
        </p:nvGrpSpPr>
        <p:grpSpPr>
          <a:xfrm>
            <a:off x="2876550" y="4152900"/>
            <a:ext cx="142876" cy="166689"/>
            <a:chOff x="0" y="0"/>
            <a:chExt cx="142875" cy="166687"/>
          </a:xfrm>
        </p:grpSpPr>
        <p:sp>
          <p:nvSpPr>
            <p:cNvPr id="493" name="Line 67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4" name="Line 68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8" name="Group 69"/>
          <p:cNvGrpSpPr/>
          <p:nvPr/>
        </p:nvGrpSpPr>
        <p:grpSpPr>
          <a:xfrm>
            <a:off x="2873375" y="5103812"/>
            <a:ext cx="142876" cy="166688"/>
            <a:chOff x="0" y="0"/>
            <a:chExt cx="142875" cy="166687"/>
          </a:xfrm>
        </p:grpSpPr>
        <p:sp>
          <p:nvSpPr>
            <p:cNvPr id="496" name="Line 70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7" name="Line 71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01" name="Group 72"/>
          <p:cNvGrpSpPr/>
          <p:nvPr/>
        </p:nvGrpSpPr>
        <p:grpSpPr>
          <a:xfrm>
            <a:off x="2882900" y="5589587"/>
            <a:ext cx="142876" cy="166688"/>
            <a:chOff x="0" y="0"/>
            <a:chExt cx="142875" cy="166687"/>
          </a:xfrm>
        </p:grpSpPr>
        <p:sp>
          <p:nvSpPr>
            <p:cNvPr id="499" name="Line 73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0" name="Line 74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04" name="Group 75"/>
          <p:cNvGrpSpPr/>
          <p:nvPr/>
        </p:nvGrpSpPr>
        <p:grpSpPr>
          <a:xfrm>
            <a:off x="2879725" y="6075362"/>
            <a:ext cx="142876" cy="166688"/>
            <a:chOff x="0" y="0"/>
            <a:chExt cx="142875" cy="166687"/>
          </a:xfrm>
        </p:grpSpPr>
        <p:sp>
          <p:nvSpPr>
            <p:cNvPr id="502" name="Line 76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3" name="Line 77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05" name="Line 78"/>
          <p:cNvSpPr/>
          <p:nvPr/>
        </p:nvSpPr>
        <p:spPr>
          <a:xfrm>
            <a:off x="2928938" y="4691062"/>
            <a:ext cx="225426" cy="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08" name="Group 79"/>
          <p:cNvGrpSpPr/>
          <p:nvPr/>
        </p:nvGrpSpPr>
        <p:grpSpPr>
          <a:xfrm>
            <a:off x="4303712" y="4591050"/>
            <a:ext cx="142876" cy="166689"/>
            <a:chOff x="0" y="0"/>
            <a:chExt cx="142875" cy="166687"/>
          </a:xfrm>
        </p:grpSpPr>
        <p:sp>
          <p:nvSpPr>
            <p:cNvPr id="506" name="Line 80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7" name="Line 81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09" name="Rectangle 82"/>
          <p:cNvSpPr txBox="1"/>
          <p:nvPr/>
        </p:nvSpPr>
        <p:spPr>
          <a:xfrm>
            <a:off x="5600700" y="1700213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10" name="Rectangle 83"/>
          <p:cNvSpPr txBox="1"/>
          <p:nvPr/>
        </p:nvSpPr>
        <p:spPr>
          <a:xfrm>
            <a:off x="5495925" y="1657350"/>
            <a:ext cx="200484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511" name="Rectangle 84"/>
          <p:cNvSpPr txBox="1"/>
          <p:nvPr/>
        </p:nvSpPr>
        <p:spPr>
          <a:xfrm>
            <a:off x="4949825" y="164941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512" name="Freeform 85"/>
          <p:cNvSpPr/>
          <p:nvPr/>
        </p:nvSpPr>
        <p:spPr>
          <a:xfrm>
            <a:off x="6508750" y="2198688"/>
            <a:ext cx="1314451" cy="26511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3" name="Freeform 86"/>
          <p:cNvSpPr/>
          <p:nvPr/>
        </p:nvSpPr>
        <p:spPr>
          <a:xfrm>
            <a:off x="6508750" y="2730499"/>
            <a:ext cx="1314451" cy="26511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4" name="Freeform 87"/>
          <p:cNvSpPr/>
          <p:nvPr/>
        </p:nvSpPr>
        <p:spPr>
          <a:xfrm>
            <a:off x="6508750" y="3271837"/>
            <a:ext cx="1314451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5" name="Freeform 88"/>
          <p:cNvSpPr/>
          <p:nvPr/>
        </p:nvSpPr>
        <p:spPr>
          <a:xfrm>
            <a:off x="6508750" y="3792537"/>
            <a:ext cx="1314451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6" name="Freeform 89"/>
          <p:cNvSpPr/>
          <p:nvPr/>
        </p:nvSpPr>
        <p:spPr>
          <a:xfrm>
            <a:off x="6497637" y="4324349"/>
            <a:ext cx="1316039" cy="26511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Freeform 90"/>
          <p:cNvSpPr/>
          <p:nvPr/>
        </p:nvSpPr>
        <p:spPr>
          <a:xfrm>
            <a:off x="6497637" y="5927725"/>
            <a:ext cx="1316039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8" name="Freeform 91"/>
          <p:cNvSpPr/>
          <p:nvPr/>
        </p:nvSpPr>
        <p:spPr>
          <a:xfrm>
            <a:off x="6508750" y="4856162"/>
            <a:ext cx="1314451" cy="26511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9" name="Freeform 92"/>
          <p:cNvSpPr/>
          <p:nvPr/>
        </p:nvSpPr>
        <p:spPr>
          <a:xfrm>
            <a:off x="6508750" y="5386387"/>
            <a:ext cx="1314451" cy="26511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0" name="Rectangle 93"/>
          <p:cNvSpPr txBox="1"/>
          <p:nvPr/>
        </p:nvSpPr>
        <p:spPr>
          <a:xfrm>
            <a:off x="5060950" y="170180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21" name="Rectangle 94"/>
          <p:cNvSpPr txBox="1"/>
          <p:nvPr/>
        </p:nvSpPr>
        <p:spPr>
          <a:xfrm>
            <a:off x="6805613" y="483393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522" name="Freeform 95"/>
          <p:cNvSpPr/>
          <p:nvPr/>
        </p:nvSpPr>
        <p:spPr>
          <a:xfrm>
            <a:off x="8080374" y="3260725"/>
            <a:ext cx="992189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23" name="Rectangle 96"/>
          <p:cNvSpPr txBox="1"/>
          <p:nvPr/>
        </p:nvSpPr>
        <p:spPr>
          <a:xfrm>
            <a:off x="5534025" y="213042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524" name="Rectangle 97"/>
          <p:cNvSpPr txBox="1"/>
          <p:nvPr/>
        </p:nvSpPr>
        <p:spPr>
          <a:xfrm>
            <a:off x="5534025" y="268287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525" name="Rectangle 98"/>
          <p:cNvSpPr txBox="1"/>
          <p:nvPr/>
        </p:nvSpPr>
        <p:spPr>
          <a:xfrm>
            <a:off x="5511800" y="3182938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526" name="Rectangle 99"/>
          <p:cNvSpPr txBox="1"/>
          <p:nvPr/>
        </p:nvSpPr>
        <p:spPr>
          <a:xfrm>
            <a:off x="5522912" y="3733800"/>
            <a:ext cx="2695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27" name="Rectangle 100"/>
          <p:cNvSpPr txBox="1"/>
          <p:nvPr/>
        </p:nvSpPr>
        <p:spPr>
          <a:xfrm>
            <a:off x="4927600" y="2132013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528" name="Rectangle 101"/>
          <p:cNvSpPr txBox="1"/>
          <p:nvPr/>
        </p:nvSpPr>
        <p:spPr>
          <a:xfrm>
            <a:off x="4916487" y="2662238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529" name="Rectangle 102"/>
          <p:cNvSpPr txBox="1"/>
          <p:nvPr/>
        </p:nvSpPr>
        <p:spPr>
          <a:xfrm>
            <a:off x="4927600" y="31940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530" name="Rectangle 103"/>
          <p:cNvSpPr txBox="1"/>
          <p:nvPr/>
        </p:nvSpPr>
        <p:spPr>
          <a:xfrm>
            <a:off x="4949825" y="3725862"/>
            <a:ext cx="35849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531" name="Rectangle 104"/>
          <p:cNvSpPr txBox="1"/>
          <p:nvPr/>
        </p:nvSpPr>
        <p:spPr>
          <a:xfrm>
            <a:off x="5522912" y="42656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532" name="Rectangle 105"/>
          <p:cNvSpPr txBox="1"/>
          <p:nvPr/>
        </p:nvSpPr>
        <p:spPr>
          <a:xfrm>
            <a:off x="4929187" y="42465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533" name="Rectangle 106"/>
          <p:cNvSpPr txBox="1"/>
          <p:nvPr/>
        </p:nvSpPr>
        <p:spPr>
          <a:xfrm>
            <a:off x="5535612" y="53705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534" name="Rectangle 107"/>
          <p:cNvSpPr txBox="1"/>
          <p:nvPr/>
        </p:nvSpPr>
        <p:spPr>
          <a:xfrm>
            <a:off x="4929187" y="47879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535" name="Rectangle 108"/>
          <p:cNvSpPr txBox="1"/>
          <p:nvPr/>
        </p:nvSpPr>
        <p:spPr>
          <a:xfrm>
            <a:off x="4929187" y="53625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536" name="Rectangle 109"/>
          <p:cNvSpPr txBox="1"/>
          <p:nvPr/>
        </p:nvSpPr>
        <p:spPr>
          <a:xfrm>
            <a:off x="5946775" y="1865313"/>
            <a:ext cx="64724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Next=0</a:t>
            </a:r>
          </a:p>
        </p:txBody>
      </p:sp>
      <p:sp>
        <p:nvSpPr>
          <p:cNvPr id="537" name="Rectangle 110"/>
          <p:cNvSpPr txBox="1"/>
          <p:nvPr/>
        </p:nvSpPr>
        <p:spPr>
          <a:xfrm>
            <a:off x="5881687" y="1214437"/>
            <a:ext cx="70653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Level=1</a:t>
            </a:r>
          </a:p>
        </p:txBody>
      </p:sp>
      <p:sp>
        <p:nvSpPr>
          <p:cNvPr id="538" name="Rectangle 111"/>
          <p:cNvSpPr txBox="1"/>
          <p:nvPr/>
        </p:nvSpPr>
        <p:spPr>
          <a:xfrm>
            <a:off x="4940300" y="5891212"/>
            <a:ext cx="34868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111</a:t>
            </a:r>
          </a:p>
        </p:txBody>
      </p:sp>
      <p:sp>
        <p:nvSpPr>
          <p:cNvPr id="539" name="Rectangle 112"/>
          <p:cNvSpPr txBox="1"/>
          <p:nvPr/>
        </p:nvSpPr>
        <p:spPr>
          <a:xfrm>
            <a:off x="5522912" y="4808537"/>
            <a:ext cx="26959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40" name="Rectangle 113"/>
          <p:cNvSpPr txBox="1"/>
          <p:nvPr/>
        </p:nvSpPr>
        <p:spPr>
          <a:xfrm>
            <a:off x="6573838" y="1460500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541" name="Rectangle 114"/>
          <p:cNvSpPr txBox="1"/>
          <p:nvPr/>
        </p:nvSpPr>
        <p:spPr>
          <a:xfrm>
            <a:off x="6648449" y="1673225"/>
            <a:ext cx="6811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542" name="Rectangle 115"/>
          <p:cNvSpPr txBox="1"/>
          <p:nvPr/>
        </p:nvSpPr>
        <p:spPr>
          <a:xfrm>
            <a:off x="7975600" y="1482725"/>
            <a:ext cx="1158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543" name="Rectangle 116"/>
          <p:cNvSpPr txBox="1"/>
          <p:nvPr/>
        </p:nvSpPr>
        <p:spPr>
          <a:xfrm>
            <a:off x="8145463" y="1704975"/>
            <a:ext cx="68118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544" name="Rectangle 117"/>
          <p:cNvSpPr txBox="1"/>
          <p:nvPr/>
        </p:nvSpPr>
        <p:spPr>
          <a:xfrm>
            <a:off x="5540375" y="5889625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45" name="Rectangle 118"/>
          <p:cNvSpPr txBox="1"/>
          <p:nvPr/>
        </p:nvSpPr>
        <p:spPr>
          <a:xfrm>
            <a:off x="6464300" y="216693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546" name="Rectangle 119"/>
          <p:cNvSpPr txBox="1"/>
          <p:nvPr/>
        </p:nvSpPr>
        <p:spPr>
          <a:xfrm>
            <a:off x="6500812" y="26987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547" name="Rectangle 120"/>
          <p:cNvSpPr txBox="1"/>
          <p:nvPr/>
        </p:nvSpPr>
        <p:spPr>
          <a:xfrm>
            <a:off x="6718300" y="26987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548" name="Rectangle 121"/>
          <p:cNvSpPr txBox="1"/>
          <p:nvPr/>
        </p:nvSpPr>
        <p:spPr>
          <a:xfrm>
            <a:off x="6457950" y="324008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549" name="Rectangle 122"/>
          <p:cNvSpPr txBox="1"/>
          <p:nvPr/>
        </p:nvSpPr>
        <p:spPr>
          <a:xfrm>
            <a:off x="6791325" y="32385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550" name="Rectangle 123"/>
          <p:cNvSpPr txBox="1"/>
          <p:nvPr/>
        </p:nvSpPr>
        <p:spPr>
          <a:xfrm>
            <a:off x="7100888" y="323691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551" name="Rectangle 124"/>
          <p:cNvSpPr txBox="1"/>
          <p:nvPr/>
        </p:nvSpPr>
        <p:spPr>
          <a:xfrm>
            <a:off x="7402513" y="32416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552" name="Rectangle 125"/>
          <p:cNvSpPr txBox="1"/>
          <p:nvPr/>
        </p:nvSpPr>
        <p:spPr>
          <a:xfrm>
            <a:off x="6792913" y="37480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553" name="Rectangle 126"/>
          <p:cNvSpPr txBox="1"/>
          <p:nvPr/>
        </p:nvSpPr>
        <p:spPr>
          <a:xfrm>
            <a:off x="7180263" y="37496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554" name="Rectangle 127"/>
          <p:cNvSpPr txBox="1"/>
          <p:nvPr/>
        </p:nvSpPr>
        <p:spPr>
          <a:xfrm>
            <a:off x="6446837" y="42814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555" name="Rectangle 128"/>
          <p:cNvSpPr txBox="1"/>
          <p:nvPr/>
        </p:nvSpPr>
        <p:spPr>
          <a:xfrm>
            <a:off x="6827838" y="42926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556" name="Rectangle 129"/>
          <p:cNvSpPr txBox="1"/>
          <p:nvPr/>
        </p:nvSpPr>
        <p:spPr>
          <a:xfrm>
            <a:off x="6497637" y="481488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557" name="Rectangle 130"/>
          <p:cNvSpPr txBox="1"/>
          <p:nvPr/>
        </p:nvSpPr>
        <p:spPr>
          <a:xfrm>
            <a:off x="7151688" y="482441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558" name="Rectangle 131"/>
          <p:cNvSpPr txBox="1"/>
          <p:nvPr/>
        </p:nvSpPr>
        <p:spPr>
          <a:xfrm>
            <a:off x="6465887" y="37592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559" name="Rectangle 132"/>
          <p:cNvSpPr txBox="1"/>
          <p:nvPr/>
        </p:nvSpPr>
        <p:spPr>
          <a:xfrm>
            <a:off x="6478587" y="53435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560" name="Rectangle 133"/>
          <p:cNvSpPr txBox="1"/>
          <p:nvPr/>
        </p:nvSpPr>
        <p:spPr>
          <a:xfrm>
            <a:off x="6838950" y="535463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561" name="Rectangle 134"/>
          <p:cNvSpPr txBox="1"/>
          <p:nvPr/>
        </p:nvSpPr>
        <p:spPr>
          <a:xfrm>
            <a:off x="7151688" y="53530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22*</a:t>
            </a:r>
          </a:p>
        </p:txBody>
      </p:sp>
      <p:sp>
        <p:nvSpPr>
          <p:cNvPr id="562" name="Rectangle 135"/>
          <p:cNvSpPr txBox="1"/>
          <p:nvPr/>
        </p:nvSpPr>
        <p:spPr>
          <a:xfrm>
            <a:off x="6467475" y="58737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563" name="Rectangle 136"/>
          <p:cNvSpPr txBox="1"/>
          <p:nvPr/>
        </p:nvSpPr>
        <p:spPr>
          <a:xfrm>
            <a:off x="6753225" y="58737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564" name="Rectangle 137"/>
          <p:cNvSpPr txBox="1"/>
          <p:nvPr/>
        </p:nvSpPr>
        <p:spPr>
          <a:xfrm>
            <a:off x="8037513" y="323056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50*</a:t>
            </a:r>
          </a:p>
        </p:txBody>
      </p:sp>
      <p:sp>
        <p:nvSpPr>
          <p:cNvPr id="565" name="Line 138"/>
          <p:cNvSpPr/>
          <p:nvPr/>
        </p:nvSpPr>
        <p:spPr>
          <a:xfrm>
            <a:off x="1500187" y="4441825"/>
            <a:ext cx="238126" cy="130176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66" name="Line 139"/>
          <p:cNvSpPr/>
          <p:nvPr/>
        </p:nvSpPr>
        <p:spPr>
          <a:xfrm>
            <a:off x="6249987" y="2174875"/>
            <a:ext cx="238126" cy="130176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67" name="Line 140"/>
          <p:cNvSpPr/>
          <p:nvPr/>
        </p:nvSpPr>
        <p:spPr>
          <a:xfrm flipH="1">
            <a:off x="5856287" y="1724025"/>
            <a:ext cx="1" cy="4432301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8" name="Line 141"/>
          <p:cNvSpPr/>
          <p:nvPr/>
        </p:nvSpPr>
        <p:spPr>
          <a:xfrm flipH="1">
            <a:off x="5437187" y="1720850"/>
            <a:ext cx="1" cy="4459289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571" name="Group 142"/>
          <p:cNvGrpSpPr/>
          <p:nvPr/>
        </p:nvGrpSpPr>
        <p:grpSpPr>
          <a:xfrm>
            <a:off x="7750175" y="2378075"/>
            <a:ext cx="142876" cy="166689"/>
            <a:chOff x="0" y="0"/>
            <a:chExt cx="142875" cy="166687"/>
          </a:xfrm>
        </p:grpSpPr>
        <p:sp>
          <p:nvSpPr>
            <p:cNvPr id="569" name="Line 143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0" name="Line 144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74" name="Group 145"/>
          <p:cNvGrpSpPr/>
          <p:nvPr/>
        </p:nvGrpSpPr>
        <p:grpSpPr>
          <a:xfrm>
            <a:off x="7748588" y="2898775"/>
            <a:ext cx="142876" cy="166689"/>
            <a:chOff x="0" y="0"/>
            <a:chExt cx="142875" cy="166687"/>
          </a:xfrm>
        </p:grpSpPr>
        <p:sp>
          <p:nvSpPr>
            <p:cNvPr id="572" name="Line 146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3" name="Line 147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77" name="Group 148"/>
          <p:cNvGrpSpPr/>
          <p:nvPr/>
        </p:nvGrpSpPr>
        <p:grpSpPr>
          <a:xfrm>
            <a:off x="8999538" y="3492500"/>
            <a:ext cx="142876" cy="166689"/>
            <a:chOff x="0" y="0"/>
            <a:chExt cx="142875" cy="166687"/>
          </a:xfrm>
        </p:grpSpPr>
        <p:sp>
          <p:nvSpPr>
            <p:cNvPr id="575" name="Line 149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6" name="Line 150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0" name="Group 151"/>
          <p:cNvGrpSpPr/>
          <p:nvPr/>
        </p:nvGrpSpPr>
        <p:grpSpPr>
          <a:xfrm>
            <a:off x="7745413" y="3979862"/>
            <a:ext cx="142876" cy="166688"/>
            <a:chOff x="0" y="0"/>
            <a:chExt cx="142875" cy="166687"/>
          </a:xfrm>
        </p:grpSpPr>
        <p:sp>
          <p:nvSpPr>
            <p:cNvPr id="578" name="Line 152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9" name="Line 153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3" name="Group 154"/>
          <p:cNvGrpSpPr/>
          <p:nvPr/>
        </p:nvGrpSpPr>
        <p:grpSpPr>
          <a:xfrm>
            <a:off x="7743825" y="4513262"/>
            <a:ext cx="142876" cy="166688"/>
            <a:chOff x="0" y="0"/>
            <a:chExt cx="142875" cy="166687"/>
          </a:xfrm>
        </p:grpSpPr>
        <p:sp>
          <p:nvSpPr>
            <p:cNvPr id="581" name="Line 155"/>
            <p:cNvSpPr/>
            <p:nvPr/>
          </p:nvSpPr>
          <p:spPr>
            <a:xfrm flipH="1">
              <a:off x="71437" y="-1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2" name="Line 156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6" name="Group 157"/>
          <p:cNvGrpSpPr/>
          <p:nvPr/>
        </p:nvGrpSpPr>
        <p:grpSpPr>
          <a:xfrm>
            <a:off x="7753350" y="5035550"/>
            <a:ext cx="142876" cy="166689"/>
            <a:chOff x="0" y="0"/>
            <a:chExt cx="142875" cy="166687"/>
          </a:xfrm>
        </p:grpSpPr>
        <p:sp>
          <p:nvSpPr>
            <p:cNvPr id="584" name="Line 158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5" name="Line 159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9" name="Group 160"/>
          <p:cNvGrpSpPr/>
          <p:nvPr/>
        </p:nvGrpSpPr>
        <p:grpSpPr>
          <a:xfrm>
            <a:off x="7750175" y="5556250"/>
            <a:ext cx="142876" cy="166689"/>
            <a:chOff x="0" y="0"/>
            <a:chExt cx="142875" cy="166687"/>
          </a:xfrm>
        </p:grpSpPr>
        <p:sp>
          <p:nvSpPr>
            <p:cNvPr id="587" name="Line 161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8" name="Line 162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92" name="Group 163"/>
          <p:cNvGrpSpPr/>
          <p:nvPr/>
        </p:nvGrpSpPr>
        <p:grpSpPr>
          <a:xfrm>
            <a:off x="7724775" y="6102350"/>
            <a:ext cx="142876" cy="166689"/>
            <a:chOff x="0" y="0"/>
            <a:chExt cx="142875" cy="166687"/>
          </a:xfrm>
        </p:grpSpPr>
        <p:sp>
          <p:nvSpPr>
            <p:cNvPr id="590" name="Line 164"/>
            <p:cNvSpPr/>
            <p:nvPr/>
          </p:nvSpPr>
          <p:spPr>
            <a:xfrm flipH="1">
              <a:off x="71437" y="0"/>
              <a:ext cx="1" cy="166689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1" name="Line 165"/>
            <p:cNvSpPr/>
            <p:nvPr/>
          </p:nvSpPr>
          <p:spPr>
            <a:xfrm>
              <a:off x="0" y="166687"/>
              <a:ext cx="142876" cy="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93" name="Line 166"/>
          <p:cNvSpPr/>
          <p:nvPr/>
        </p:nvSpPr>
        <p:spPr>
          <a:xfrm>
            <a:off x="7823199" y="3536950"/>
            <a:ext cx="261939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94" name="Text Box 168"/>
          <p:cNvSpPr txBox="1"/>
          <p:nvPr/>
        </p:nvSpPr>
        <p:spPr>
          <a:xfrm>
            <a:off x="6934200" y="6400799"/>
            <a:ext cx="1564144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u="sng">
                <a:solidFill>
                  <a:srgbClr val="7F7F7F"/>
                </a:solidFill>
                <a:uFill>
                  <a:solidFill>
                    <a:srgbClr val="7F7F7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ppaction://hlinksldjump" tgtFrame="" tooltip="" history="1" highlightClick="0" endSnd="0"/>
              </a:defRPr>
            </a:lvl1pPr>
          </a:lstStyle>
          <a:p>
            <a:pPr>
              <a:defRPr u="none">
                <a:solidFill>
                  <a:srgbClr val="404040"/>
                </a:solidFill>
                <a:uFillTx/>
              </a:defRPr>
            </a:pPr>
            <a:r>
              <a:rPr u="sng">
                <a:solidFill>
                  <a:srgbClr val="7F7F7F"/>
                </a:solidFill>
                <a:uFill>
                  <a:solidFill>
                    <a:srgbClr val="7F7F7F"/>
                  </a:solidFill>
                </a:uFill>
                <a:hlinkClick r:id="" invalidUrl="" action="ppaction://hlinksldjump" tgtFrame="" tooltip="" history="1" highlightClick="0" endSnd="0"/>
              </a:rPr>
              <a:t>back to deletion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Linear Hashing - Searching</a:t>
            </a:r>
          </a:p>
        </p:txBody>
      </p:sp>
      <p:sp>
        <p:nvSpPr>
          <p:cNvPr id="597" name="Rectangle 5"/>
          <p:cNvSpPr txBox="1"/>
          <p:nvPr>
            <p:ph type="body" idx="1"/>
          </p:nvPr>
        </p:nvSpPr>
        <p:spPr>
          <a:xfrm>
            <a:off x="533400" y="1600200"/>
            <a:ext cx="8382000" cy="4648200"/>
          </a:xfrm>
          <a:prstGeom prst="rect">
            <a:avLst/>
          </a:prstGeom>
        </p:spPr>
        <p:txBody>
          <a:bodyPr/>
          <a:lstStyle/>
          <a:p>
            <a:pPr>
              <a:defRPr b="1" u="sng">
                <a:solidFill>
                  <a:srgbClr val="FC0128"/>
                </a:solidFill>
              </a:defRPr>
            </a:pPr>
            <a:r>
              <a:t>Search:</a:t>
            </a:r>
            <a:r>
              <a:rPr u="none"/>
              <a:t> </a:t>
            </a:r>
            <a:r>
              <a:rPr b="0" u="none">
                <a:solidFill>
                  <a:srgbClr val="404040"/>
                </a:solidFill>
              </a:rPr>
              <a:t>To find bucket for data entry </a:t>
            </a:r>
            <a:r>
              <a:rPr b="0" i="1" u="none">
                <a:solidFill>
                  <a:srgbClr val="404040"/>
                </a:solidFill>
              </a:rPr>
              <a:t>r, </a:t>
            </a:r>
            <a:r>
              <a:rPr b="0" u="none">
                <a:solidFill>
                  <a:srgbClr val="404040"/>
                </a:solidFill>
              </a:rPr>
              <a:t>find</a:t>
            </a:r>
            <a:r>
              <a:rPr b="0" i="1" u="none">
                <a:solidFill>
                  <a:srgbClr val="404040"/>
                </a:solidFill>
              </a:rPr>
              <a:t> </a:t>
            </a:r>
            <a:r>
              <a:rPr u="none">
                <a:solidFill>
                  <a:schemeClr val="accent2"/>
                </a:solidFill>
              </a:rPr>
              <a:t>h</a:t>
            </a:r>
            <a:r>
              <a:rPr b="0" baseline="-25000" i="1" u="none">
                <a:solidFill>
                  <a:schemeClr val="accent2"/>
                </a:solidFill>
              </a:rPr>
              <a:t>Level</a:t>
            </a:r>
            <a:r>
              <a:rPr b="0" u="none">
                <a:solidFill>
                  <a:schemeClr val="accent2"/>
                </a:solidFill>
              </a:rPr>
              <a:t>(</a:t>
            </a:r>
            <a:r>
              <a:rPr b="0" i="1" u="none">
                <a:solidFill>
                  <a:schemeClr val="accent2"/>
                </a:solidFill>
              </a:rPr>
              <a:t>r</a:t>
            </a:r>
            <a:r>
              <a:rPr b="0" u="none">
                <a:solidFill>
                  <a:schemeClr val="accent2"/>
                </a:solidFill>
              </a:rPr>
              <a:t>)</a:t>
            </a:r>
            <a:r>
              <a:rPr b="0" i="1" u="none">
                <a:solidFill>
                  <a:srgbClr val="404040"/>
                </a:solidFill>
              </a:rPr>
              <a:t>:</a:t>
            </a:r>
            <a:endParaRPr b="0" i="1" u="none">
              <a:solidFill>
                <a:srgbClr val="404040"/>
              </a:solidFill>
            </a:endParaRP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If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in range `</a:t>
            </a:r>
            <a:r>
              <a:rPr i="1"/>
              <a:t>Next</a:t>
            </a:r>
            <a:r>
              <a:t> to </a:t>
            </a:r>
            <a:r>
              <a:rPr i="1"/>
              <a:t>N</a:t>
            </a:r>
            <a:r>
              <a:rPr baseline="-25000" i="1"/>
              <a:t>R</a:t>
            </a:r>
            <a:r>
              <a:rPr i="1"/>
              <a:t>-1’</a:t>
            </a:r>
            <a:r>
              <a:rPr baseline="-25000" i="1"/>
              <a:t> </a:t>
            </a:r>
            <a:r>
              <a:t>, </a:t>
            </a:r>
            <a:r>
              <a:rPr i="1"/>
              <a:t>r </a:t>
            </a:r>
            <a:r>
              <a:t>belongs here.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Else, r could belong to bucket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or bucket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+ </a:t>
            </a:r>
            <a:r>
              <a:rPr i="1"/>
              <a:t>N</a:t>
            </a:r>
            <a:r>
              <a:rPr baseline="-25000" i="1"/>
              <a:t>R  </a:t>
            </a:r>
            <a:r>
              <a:rPr i="1"/>
              <a:t>;  </a:t>
            </a:r>
            <a:r>
              <a:t>must apply </a:t>
            </a:r>
            <a:r>
              <a:rPr b="1"/>
              <a:t>h</a:t>
            </a:r>
            <a:r>
              <a:rPr baseline="-25000" i="1"/>
              <a:t>Level</a:t>
            </a:r>
            <a:r>
              <a:rPr baseline="-25000"/>
              <a:t>+1</a:t>
            </a:r>
            <a:r>
              <a:t>(</a:t>
            </a:r>
            <a:r>
              <a:rPr i="1"/>
              <a:t>r</a:t>
            </a:r>
            <a:r>
              <a:t>) to find out.</a:t>
            </a:r>
          </a:p>
        </p:txBody>
      </p:sp>
      <p:grpSp>
        <p:nvGrpSpPr>
          <p:cNvPr id="602" name="Ink 16"/>
          <p:cNvGrpSpPr/>
          <p:nvPr/>
        </p:nvGrpSpPr>
        <p:grpSpPr>
          <a:xfrm>
            <a:off x="2582420" y="4367212"/>
            <a:ext cx="4714959" cy="496058"/>
            <a:chOff x="0" y="0"/>
            <a:chExt cx="4714957" cy="496056"/>
          </a:xfrm>
        </p:grpSpPr>
        <p:sp>
          <p:nvSpPr>
            <p:cNvPr id="598" name="Line"/>
            <p:cNvSpPr/>
            <p:nvPr/>
          </p:nvSpPr>
          <p:spPr>
            <a:xfrm>
              <a:off x="0" y="480492"/>
              <a:ext cx="12701" cy="1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9" name="Line"/>
            <p:cNvSpPr/>
            <p:nvPr/>
          </p:nvSpPr>
          <p:spPr>
            <a:xfrm>
              <a:off x="519086" y="391299"/>
              <a:ext cx="14764" cy="1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0" name="Line"/>
            <p:cNvSpPr/>
            <p:nvPr/>
          </p:nvSpPr>
          <p:spPr>
            <a:xfrm>
              <a:off x="4228162" y="0"/>
              <a:ext cx="14747" cy="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1" name="Line"/>
            <p:cNvSpPr/>
            <p:nvPr/>
          </p:nvSpPr>
          <p:spPr>
            <a:xfrm>
              <a:off x="4692633" y="199246"/>
              <a:ext cx="22325" cy="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05" name="Ink 17"/>
          <p:cNvGrpSpPr/>
          <p:nvPr/>
        </p:nvGrpSpPr>
        <p:grpSpPr>
          <a:xfrm>
            <a:off x="2439988" y="4491037"/>
            <a:ext cx="71077" cy="420327"/>
            <a:chOff x="0" y="0"/>
            <a:chExt cx="71076" cy="420325"/>
          </a:xfrm>
        </p:grpSpPr>
        <p:sp>
          <p:nvSpPr>
            <p:cNvPr id="603" name="Line"/>
            <p:cNvSpPr/>
            <p:nvPr/>
          </p:nvSpPr>
          <p:spPr>
            <a:xfrm>
              <a:off x="0" y="121883"/>
              <a:ext cx="54101" cy="29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252" fill="norm" stroke="1" extrusionOk="0">
                  <a:moveTo>
                    <a:pt x="19575" y="1169"/>
                  </a:moveTo>
                  <a:cubicBezTo>
                    <a:pt x="20250" y="706"/>
                    <a:pt x="21600" y="-348"/>
                    <a:pt x="16335" y="115"/>
                  </a:cubicBezTo>
                  <a:cubicBezTo>
                    <a:pt x="11745" y="501"/>
                    <a:pt x="12015" y="1478"/>
                    <a:pt x="11205" y="2249"/>
                  </a:cubicBezTo>
                  <a:cubicBezTo>
                    <a:pt x="10395" y="2995"/>
                    <a:pt x="9720" y="3766"/>
                    <a:pt x="9180" y="4538"/>
                  </a:cubicBezTo>
                  <a:cubicBezTo>
                    <a:pt x="8505" y="5618"/>
                    <a:pt x="8640" y="6723"/>
                    <a:pt x="7965" y="7778"/>
                  </a:cubicBezTo>
                  <a:cubicBezTo>
                    <a:pt x="7290" y="8832"/>
                    <a:pt x="6885" y="9809"/>
                    <a:pt x="6885" y="10889"/>
                  </a:cubicBezTo>
                  <a:cubicBezTo>
                    <a:pt x="6885" y="12098"/>
                    <a:pt x="6615" y="13255"/>
                    <a:pt x="6210" y="14438"/>
                  </a:cubicBezTo>
                  <a:cubicBezTo>
                    <a:pt x="5940" y="15518"/>
                    <a:pt x="5130" y="16572"/>
                    <a:pt x="4725" y="17652"/>
                  </a:cubicBezTo>
                  <a:cubicBezTo>
                    <a:pt x="4320" y="18578"/>
                    <a:pt x="4590" y="19555"/>
                    <a:pt x="3645" y="20455"/>
                  </a:cubicBezTo>
                  <a:cubicBezTo>
                    <a:pt x="2835" y="20841"/>
                    <a:pt x="2565" y="20969"/>
                    <a:pt x="2835" y="21252"/>
                  </a:cubicBezTo>
                  <a:cubicBezTo>
                    <a:pt x="1350" y="20352"/>
                    <a:pt x="810" y="19478"/>
                    <a:pt x="0" y="18501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4" name="Line"/>
            <p:cNvSpPr/>
            <p:nvPr/>
          </p:nvSpPr>
          <p:spPr>
            <a:xfrm>
              <a:off x="53397" y="0"/>
              <a:ext cx="17680" cy="2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9300"/>
                    <a:pt x="10139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06" name="Ink 18"/>
          <p:cNvSpPr/>
          <p:nvPr/>
        </p:nvSpPr>
        <p:spPr>
          <a:xfrm>
            <a:off x="2713038" y="4609903"/>
            <a:ext cx="266341" cy="27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87" fill="norm" stroke="1" extrusionOk="0">
                <a:moveTo>
                  <a:pt x="0" y="12947"/>
                </a:moveTo>
                <a:cubicBezTo>
                  <a:pt x="583" y="13003"/>
                  <a:pt x="1020" y="13031"/>
                  <a:pt x="1632" y="12975"/>
                </a:cubicBezTo>
                <a:cubicBezTo>
                  <a:pt x="2565" y="12892"/>
                  <a:pt x="3498" y="12696"/>
                  <a:pt x="4431" y="12501"/>
                </a:cubicBezTo>
                <a:cubicBezTo>
                  <a:pt x="7433" y="11832"/>
                  <a:pt x="10319" y="10773"/>
                  <a:pt x="12913" y="9185"/>
                </a:cubicBezTo>
                <a:cubicBezTo>
                  <a:pt x="15304" y="7708"/>
                  <a:pt x="17811" y="4976"/>
                  <a:pt x="17198" y="1994"/>
                </a:cubicBezTo>
                <a:cubicBezTo>
                  <a:pt x="17023" y="1102"/>
                  <a:pt x="16411" y="489"/>
                  <a:pt x="15537" y="182"/>
                </a:cubicBezTo>
                <a:cubicBezTo>
                  <a:pt x="13934" y="-375"/>
                  <a:pt x="12418" y="461"/>
                  <a:pt x="11019" y="1130"/>
                </a:cubicBezTo>
                <a:cubicBezTo>
                  <a:pt x="9707" y="1771"/>
                  <a:pt x="8366" y="2691"/>
                  <a:pt x="7287" y="3666"/>
                </a:cubicBezTo>
                <a:cubicBezTo>
                  <a:pt x="5160" y="5617"/>
                  <a:pt x="4635" y="7958"/>
                  <a:pt x="4664" y="10634"/>
                </a:cubicBezTo>
                <a:cubicBezTo>
                  <a:pt x="4693" y="12474"/>
                  <a:pt x="5218" y="14229"/>
                  <a:pt x="5947" y="15930"/>
                </a:cubicBezTo>
                <a:cubicBezTo>
                  <a:pt x="6442" y="17072"/>
                  <a:pt x="7083" y="18103"/>
                  <a:pt x="7900" y="19051"/>
                </a:cubicBezTo>
                <a:cubicBezTo>
                  <a:pt x="9299" y="20695"/>
                  <a:pt x="11194" y="21225"/>
                  <a:pt x="13351" y="21058"/>
                </a:cubicBezTo>
                <a:cubicBezTo>
                  <a:pt x="15100" y="20918"/>
                  <a:pt x="16586" y="20222"/>
                  <a:pt x="18073" y="19413"/>
                </a:cubicBezTo>
                <a:cubicBezTo>
                  <a:pt x="18889" y="18967"/>
                  <a:pt x="19851" y="18438"/>
                  <a:pt x="20492" y="17741"/>
                </a:cubicBezTo>
                <a:cubicBezTo>
                  <a:pt x="21017" y="17156"/>
                  <a:pt x="21279" y="16654"/>
                  <a:pt x="21600" y="15985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07" name="Ink 19"/>
          <p:cNvSpPr/>
          <p:nvPr/>
        </p:nvSpPr>
        <p:spPr>
          <a:xfrm>
            <a:off x="3335337" y="4343399"/>
            <a:ext cx="706812" cy="566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1" h="21600" fill="norm" stroke="1" extrusionOk="0">
                <a:moveTo>
                  <a:pt x="0" y="21600"/>
                </a:moveTo>
                <a:cubicBezTo>
                  <a:pt x="164" y="21353"/>
                  <a:pt x="252" y="21435"/>
                  <a:pt x="372" y="21161"/>
                </a:cubicBezTo>
                <a:cubicBezTo>
                  <a:pt x="646" y="20543"/>
                  <a:pt x="832" y="19884"/>
                  <a:pt x="1041" y="19238"/>
                </a:cubicBezTo>
                <a:cubicBezTo>
                  <a:pt x="1347" y="18263"/>
                  <a:pt x="1577" y="17316"/>
                  <a:pt x="1807" y="16300"/>
                </a:cubicBezTo>
                <a:cubicBezTo>
                  <a:pt x="2213" y="14514"/>
                  <a:pt x="2530" y="12688"/>
                  <a:pt x="2837" y="10862"/>
                </a:cubicBezTo>
                <a:cubicBezTo>
                  <a:pt x="3122" y="9132"/>
                  <a:pt x="3352" y="7374"/>
                  <a:pt x="3560" y="5630"/>
                </a:cubicBezTo>
                <a:cubicBezTo>
                  <a:pt x="3724" y="4174"/>
                  <a:pt x="4042" y="2321"/>
                  <a:pt x="3691" y="865"/>
                </a:cubicBezTo>
                <a:cubicBezTo>
                  <a:pt x="3615" y="536"/>
                  <a:pt x="3461" y="316"/>
                  <a:pt x="3363" y="0"/>
                </a:cubicBezTo>
                <a:cubicBezTo>
                  <a:pt x="3198" y="206"/>
                  <a:pt x="2957" y="384"/>
                  <a:pt x="2793" y="714"/>
                </a:cubicBezTo>
                <a:cubicBezTo>
                  <a:pt x="2508" y="1318"/>
                  <a:pt x="2311" y="1991"/>
                  <a:pt x="2125" y="2650"/>
                </a:cubicBezTo>
                <a:cubicBezTo>
                  <a:pt x="1566" y="4614"/>
                  <a:pt x="1249" y="6715"/>
                  <a:pt x="1095" y="8788"/>
                </a:cubicBezTo>
                <a:cubicBezTo>
                  <a:pt x="832" y="12304"/>
                  <a:pt x="460" y="17288"/>
                  <a:pt x="2070" y="20419"/>
                </a:cubicBezTo>
                <a:cubicBezTo>
                  <a:pt x="2333" y="20927"/>
                  <a:pt x="2738" y="21408"/>
                  <a:pt x="3264" y="21257"/>
                </a:cubicBezTo>
                <a:cubicBezTo>
                  <a:pt x="3637" y="21147"/>
                  <a:pt x="3998" y="20680"/>
                  <a:pt x="4239" y="20337"/>
                </a:cubicBezTo>
                <a:cubicBezTo>
                  <a:pt x="5444" y="18648"/>
                  <a:pt x="6364" y="15860"/>
                  <a:pt x="6725" y="13649"/>
                </a:cubicBezTo>
                <a:cubicBezTo>
                  <a:pt x="6725" y="13485"/>
                  <a:pt x="6725" y="13430"/>
                  <a:pt x="6725" y="13320"/>
                </a:cubicBezTo>
                <a:cubicBezTo>
                  <a:pt x="6462" y="14061"/>
                  <a:pt x="6189" y="14775"/>
                  <a:pt x="6057" y="15599"/>
                </a:cubicBezTo>
                <a:cubicBezTo>
                  <a:pt x="5849" y="16835"/>
                  <a:pt x="5751" y="18455"/>
                  <a:pt x="6725" y="19238"/>
                </a:cubicBezTo>
                <a:cubicBezTo>
                  <a:pt x="7547" y="19911"/>
                  <a:pt x="8226" y="19018"/>
                  <a:pt x="8445" y="18071"/>
                </a:cubicBezTo>
                <a:cubicBezTo>
                  <a:pt x="8555" y="17577"/>
                  <a:pt x="8566" y="16670"/>
                  <a:pt x="8379" y="16203"/>
                </a:cubicBezTo>
                <a:cubicBezTo>
                  <a:pt x="7985" y="15256"/>
                  <a:pt x="7481" y="15146"/>
                  <a:pt x="6682" y="15132"/>
                </a:cubicBezTo>
                <a:cubicBezTo>
                  <a:pt x="6090" y="15119"/>
                  <a:pt x="5477" y="15325"/>
                  <a:pt x="4896" y="15462"/>
                </a:cubicBezTo>
                <a:cubicBezTo>
                  <a:pt x="5520" y="15105"/>
                  <a:pt x="6134" y="14734"/>
                  <a:pt x="6769" y="14418"/>
                </a:cubicBezTo>
                <a:cubicBezTo>
                  <a:pt x="7328" y="14144"/>
                  <a:pt x="7897" y="13910"/>
                  <a:pt x="8478" y="13732"/>
                </a:cubicBezTo>
                <a:cubicBezTo>
                  <a:pt x="9179" y="13526"/>
                  <a:pt x="9661" y="13608"/>
                  <a:pt x="10296" y="13704"/>
                </a:cubicBezTo>
                <a:cubicBezTo>
                  <a:pt x="10285" y="14006"/>
                  <a:pt x="10351" y="14308"/>
                  <a:pt x="10307" y="14652"/>
                </a:cubicBezTo>
                <a:cubicBezTo>
                  <a:pt x="10209" y="15393"/>
                  <a:pt x="9957" y="16121"/>
                  <a:pt x="10044" y="16890"/>
                </a:cubicBezTo>
                <a:cubicBezTo>
                  <a:pt x="10154" y="17838"/>
                  <a:pt x="10756" y="19485"/>
                  <a:pt x="11490" y="19897"/>
                </a:cubicBezTo>
                <a:cubicBezTo>
                  <a:pt x="11917" y="20131"/>
                  <a:pt x="12476" y="20007"/>
                  <a:pt x="12881" y="19829"/>
                </a:cubicBezTo>
                <a:cubicBezTo>
                  <a:pt x="13692" y="19472"/>
                  <a:pt x="14064" y="18565"/>
                  <a:pt x="13922" y="17508"/>
                </a:cubicBezTo>
                <a:cubicBezTo>
                  <a:pt x="13746" y="16231"/>
                  <a:pt x="13002" y="14501"/>
                  <a:pt x="12060" y="13869"/>
                </a:cubicBezTo>
                <a:cubicBezTo>
                  <a:pt x="11172" y="13265"/>
                  <a:pt x="9924" y="13787"/>
                  <a:pt x="9113" y="14377"/>
                </a:cubicBezTo>
                <a:cubicBezTo>
                  <a:pt x="9080" y="14446"/>
                  <a:pt x="9058" y="14501"/>
                  <a:pt x="9026" y="14569"/>
                </a:cubicBezTo>
                <a:cubicBezTo>
                  <a:pt x="9420" y="14460"/>
                  <a:pt x="9803" y="14405"/>
                  <a:pt x="10198" y="14226"/>
                </a:cubicBezTo>
                <a:cubicBezTo>
                  <a:pt x="10844" y="13938"/>
                  <a:pt x="11424" y="13567"/>
                  <a:pt x="12005" y="13100"/>
                </a:cubicBezTo>
                <a:cubicBezTo>
                  <a:pt x="13560" y="11850"/>
                  <a:pt x="14645" y="10175"/>
                  <a:pt x="15324" y="8006"/>
                </a:cubicBezTo>
                <a:cubicBezTo>
                  <a:pt x="15948" y="5987"/>
                  <a:pt x="16507" y="3502"/>
                  <a:pt x="16485" y="1318"/>
                </a:cubicBezTo>
                <a:cubicBezTo>
                  <a:pt x="16474" y="838"/>
                  <a:pt x="16288" y="687"/>
                  <a:pt x="16244" y="412"/>
                </a:cubicBezTo>
                <a:cubicBezTo>
                  <a:pt x="16123" y="714"/>
                  <a:pt x="15882" y="783"/>
                  <a:pt x="15806" y="1236"/>
                </a:cubicBezTo>
                <a:cubicBezTo>
                  <a:pt x="15630" y="2307"/>
                  <a:pt x="15784" y="3529"/>
                  <a:pt x="15828" y="4600"/>
                </a:cubicBezTo>
                <a:cubicBezTo>
                  <a:pt x="15893" y="6166"/>
                  <a:pt x="16025" y="7717"/>
                  <a:pt x="16101" y="9283"/>
                </a:cubicBezTo>
                <a:cubicBezTo>
                  <a:pt x="16211" y="11645"/>
                  <a:pt x="16671" y="14830"/>
                  <a:pt x="16244" y="17165"/>
                </a:cubicBezTo>
                <a:cubicBezTo>
                  <a:pt x="16200" y="17426"/>
                  <a:pt x="16069" y="17480"/>
                  <a:pt x="15992" y="17728"/>
                </a:cubicBezTo>
                <a:cubicBezTo>
                  <a:pt x="16014" y="17412"/>
                  <a:pt x="15970" y="17123"/>
                  <a:pt x="16025" y="16780"/>
                </a:cubicBezTo>
                <a:cubicBezTo>
                  <a:pt x="16310" y="15023"/>
                  <a:pt x="16901" y="12166"/>
                  <a:pt x="18084" y="11027"/>
                </a:cubicBezTo>
                <a:cubicBezTo>
                  <a:pt x="18632" y="10505"/>
                  <a:pt x="18851" y="10766"/>
                  <a:pt x="19289" y="11315"/>
                </a:cubicBezTo>
                <a:cubicBezTo>
                  <a:pt x="19552" y="11645"/>
                  <a:pt x="19913" y="12276"/>
                  <a:pt x="19869" y="12771"/>
                </a:cubicBezTo>
                <a:cubicBezTo>
                  <a:pt x="19837" y="13155"/>
                  <a:pt x="19705" y="13169"/>
                  <a:pt x="19508" y="13416"/>
                </a:cubicBezTo>
                <a:cubicBezTo>
                  <a:pt x="19146" y="13869"/>
                  <a:pt x="18073" y="14254"/>
                  <a:pt x="17821" y="14322"/>
                </a:cubicBezTo>
                <a:cubicBezTo>
                  <a:pt x="17712" y="14350"/>
                  <a:pt x="17536" y="14391"/>
                  <a:pt x="17438" y="14405"/>
                </a:cubicBezTo>
                <a:cubicBezTo>
                  <a:pt x="17591" y="14556"/>
                  <a:pt x="17755" y="14542"/>
                  <a:pt x="17953" y="14817"/>
                </a:cubicBezTo>
                <a:cubicBezTo>
                  <a:pt x="18763" y="15970"/>
                  <a:pt x="19103" y="17659"/>
                  <a:pt x="20516" y="17947"/>
                </a:cubicBezTo>
                <a:cubicBezTo>
                  <a:pt x="21030" y="18057"/>
                  <a:pt x="21249" y="17838"/>
                  <a:pt x="21436" y="17275"/>
                </a:cubicBezTo>
                <a:cubicBezTo>
                  <a:pt x="21600" y="16766"/>
                  <a:pt x="21348" y="16080"/>
                  <a:pt x="21315" y="15572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08" name="Ink 20"/>
          <p:cNvSpPr/>
          <p:nvPr/>
        </p:nvSpPr>
        <p:spPr>
          <a:xfrm>
            <a:off x="4278886" y="4444522"/>
            <a:ext cx="413404" cy="456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5" h="21476" fill="norm" stroke="1" extrusionOk="0">
                <a:moveTo>
                  <a:pt x="12865" y="9137"/>
                </a:moveTo>
                <a:cubicBezTo>
                  <a:pt x="12553" y="8849"/>
                  <a:pt x="12699" y="8968"/>
                  <a:pt x="12369" y="8714"/>
                </a:cubicBezTo>
                <a:cubicBezTo>
                  <a:pt x="11983" y="8426"/>
                  <a:pt x="11671" y="8087"/>
                  <a:pt x="11138" y="8138"/>
                </a:cubicBezTo>
                <a:cubicBezTo>
                  <a:pt x="10789" y="8171"/>
                  <a:pt x="10404" y="8578"/>
                  <a:pt x="10183" y="8781"/>
                </a:cubicBezTo>
                <a:cubicBezTo>
                  <a:pt x="9118" y="9815"/>
                  <a:pt x="8236" y="11865"/>
                  <a:pt x="8769" y="13254"/>
                </a:cubicBezTo>
                <a:cubicBezTo>
                  <a:pt x="9118" y="14169"/>
                  <a:pt x="10165" y="13999"/>
                  <a:pt x="10863" y="13542"/>
                </a:cubicBezTo>
                <a:cubicBezTo>
                  <a:pt x="11836" y="12898"/>
                  <a:pt x="12424" y="11780"/>
                  <a:pt x="12773" y="10763"/>
                </a:cubicBezTo>
                <a:cubicBezTo>
                  <a:pt x="12938" y="10255"/>
                  <a:pt x="13012" y="9696"/>
                  <a:pt x="12975" y="9171"/>
                </a:cubicBezTo>
                <a:cubicBezTo>
                  <a:pt x="12938" y="9103"/>
                  <a:pt x="12920" y="9035"/>
                  <a:pt x="12883" y="8968"/>
                </a:cubicBezTo>
                <a:cubicBezTo>
                  <a:pt x="12865" y="9035"/>
                  <a:pt x="12479" y="9307"/>
                  <a:pt x="12516" y="9781"/>
                </a:cubicBezTo>
                <a:cubicBezTo>
                  <a:pt x="12589" y="10577"/>
                  <a:pt x="13067" y="10967"/>
                  <a:pt x="13930" y="11136"/>
                </a:cubicBezTo>
                <a:cubicBezTo>
                  <a:pt x="14665" y="11289"/>
                  <a:pt x="15657" y="11255"/>
                  <a:pt x="16428" y="11221"/>
                </a:cubicBezTo>
                <a:cubicBezTo>
                  <a:pt x="17438" y="11187"/>
                  <a:pt x="18761" y="11187"/>
                  <a:pt x="19642" y="10662"/>
                </a:cubicBezTo>
                <a:cubicBezTo>
                  <a:pt x="20175" y="10340"/>
                  <a:pt x="20414" y="9866"/>
                  <a:pt x="20487" y="9290"/>
                </a:cubicBezTo>
                <a:cubicBezTo>
                  <a:pt x="20634" y="8222"/>
                  <a:pt x="20267" y="6986"/>
                  <a:pt x="19881" y="5986"/>
                </a:cubicBezTo>
                <a:cubicBezTo>
                  <a:pt x="19495" y="5020"/>
                  <a:pt x="18963" y="4072"/>
                  <a:pt x="18302" y="3259"/>
                </a:cubicBezTo>
                <a:cubicBezTo>
                  <a:pt x="16759" y="1361"/>
                  <a:pt x="14151" y="379"/>
                  <a:pt x="11653" y="91"/>
                </a:cubicBezTo>
                <a:cubicBezTo>
                  <a:pt x="10551" y="-45"/>
                  <a:pt x="9412" y="-45"/>
                  <a:pt x="8328" y="209"/>
                </a:cubicBezTo>
                <a:cubicBezTo>
                  <a:pt x="7153" y="497"/>
                  <a:pt x="6069" y="1039"/>
                  <a:pt x="5114" y="1751"/>
                </a:cubicBezTo>
                <a:cubicBezTo>
                  <a:pt x="3259" y="3140"/>
                  <a:pt x="1697" y="5105"/>
                  <a:pt x="816" y="7138"/>
                </a:cubicBezTo>
                <a:cubicBezTo>
                  <a:pt x="-525" y="10221"/>
                  <a:pt x="-213" y="13339"/>
                  <a:pt x="1753" y="16100"/>
                </a:cubicBezTo>
                <a:cubicBezTo>
                  <a:pt x="3626" y="18726"/>
                  <a:pt x="7079" y="21182"/>
                  <a:pt x="10587" y="21453"/>
                </a:cubicBezTo>
                <a:cubicBezTo>
                  <a:pt x="11818" y="21555"/>
                  <a:pt x="13048" y="21318"/>
                  <a:pt x="14187" y="20877"/>
                </a:cubicBezTo>
                <a:cubicBezTo>
                  <a:pt x="15528" y="20352"/>
                  <a:pt x="16667" y="19420"/>
                  <a:pt x="17732" y="18539"/>
                </a:cubicBezTo>
                <a:cubicBezTo>
                  <a:pt x="19128" y="17371"/>
                  <a:pt x="20083" y="15998"/>
                  <a:pt x="20726" y="14389"/>
                </a:cubicBezTo>
                <a:cubicBezTo>
                  <a:pt x="20836" y="14084"/>
                  <a:pt x="20965" y="13779"/>
                  <a:pt x="21075" y="13474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11" name="Ink 21"/>
          <p:cNvGrpSpPr/>
          <p:nvPr/>
        </p:nvGrpSpPr>
        <p:grpSpPr>
          <a:xfrm>
            <a:off x="5023064" y="4425950"/>
            <a:ext cx="275651" cy="390961"/>
            <a:chOff x="0" y="0"/>
            <a:chExt cx="275650" cy="390960"/>
          </a:xfrm>
        </p:grpSpPr>
        <p:sp>
          <p:nvSpPr>
            <p:cNvPr id="609" name="Line"/>
            <p:cNvSpPr/>
            <p:nvPr/>
          </p:nvSpPr>
          <p:spPr>
            <a:xfrm>
              <a:off x="37473" y="0"/>
              <a:ext cx="132962" cy="37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0" y="9347"/>
                  </a:moveTo>
                  <a:cubicBezTo>
                    <a:pt x="59" y="9974"/>
                    <a:pt x="-58" y="10100"/>
                    <a:pt x="351" y="10455"/>
                  </a:cubicBezTo>
                  <a:cubicBezTo>
                    <a:pt x="759" y="10037"/>
                    <a:pt x="1168" y="9619"/>
                    <a:pt x="1518" y="9179"/>
                  </a:cubicBezTo>
                  <a:cubicBezTo>
                    <a:pt x="3270" y="7109"/>
                    <a:pt x="5254" y="4893"/>
                    <a:pt x="7940" y="2948"/>
                  </a:cubicBezTo>
                  <a:cubicBezTo>
                    <a:pt x="9049" y="2133"/>
                    <a:pt x="10217" y="1234"/>
                    <a:pt x="11968" y="565"/>
                  </a:cubicBezTo>
                  <a:cubicBezTo>
                    <a:pt x="12727" y="272"/>
                    <a:pt x="13311" y="209"/>
                    <a:pt x="14070" y="0"/>
                  </a:cubicBezTo>
                  <a:cubicBezTo>
                    <a:pt x="14595" y="355"/>
                    <a:pt x="15237" y="690"/>
                    <a:pt x="15412" y="1338"/>
                  </a:cubicBezTo>
                  <a:cubicBezTo>
                    <a:pt x="15646" y="2321"/>
                    <a:pt x="15763" y="3346"/>
                    <a:pt x="15879" y="4349"/>
                  </a:cubicBezTo>
                  <a:cubicBezTo>
                    <a:pt x="16054" y="5688"/>
                    <a:pt x="16346" y="7026"/>
                    <a:pt x="16755" y="8364"/>
                  </a:cubicBezTo>
                  <a:cubicBezTo>
                    <a:pt x="17280" y="10037"/>
                    <a:pt x="17806" y="11668"/>
                    <a:pt x="18156" y="13341"/>
                  </a:cubicBezTo>
                  <a:cubicBezTo>
                    <a:pt x="18506" y="15055"/>
                    <a:pt x="18798" y="16791"/>
                    <a:pt x="19207" y="18505"/>
                  </a:cubicBezTo>
                  <a:cubicBezTo>
                    <a:pt x="19440" y="19446"/>
                    <a:pt x="19440" y="20429"/>
                    <a:pt x="20083" y="21349"/>
                  </a:cubicBezTo>
                  <a:cubicBezTo>
                    <a:pt x="20199" y="21433"/>
                    <a:pt x="20374" y="21516"/>
                    <a:pt x="20491" y="21600"/>
                  </a:cubicBezTo>
                  <a:cubicBezTo>
                    <a:pt x="21017" y="20973"/>
                    <a:pt x="21367" y="20262"/>
                    <a:pt x="21425" y="19446"/>
                  </a:cubicBezTo>
                  <a:cubicBezTo>
                    <a:pt x="21425" y="18484"/>
                    <a:pt x="21425" y="18129"/>
                    <a:pt x="21542" y="1746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0" name="Line"/>
            <p:cNvSpPr/>
            <p:nvPr/>
          </p:nvSpPr>
          <p:spPr>
            <a:xfrm>
              <a:off x="0" y="350204"/>
              <a:ext cx="275651" cy="4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" y="20835"/>
                    <a:pt x="395" y="20071"/>
                    <a:pt x="932" y="19497"/>
                  </a:cubicBezTo>
                  <a:cubicBezTo>
                    <a:pt x="2259" y="18159"/>
                    <a:pt x="3727" y="19880"/>
                    <a:pt x="5054" y="20262"/>
                  </a:cubicBezTo>
                  <a:cubicBezTo>
                    <a:pt x="7200" y="20835"/>
                    <a:pt x="9459" y="19115"/>
                    <a:pt x="11605" y="17777"/>
                  </a:cubicBezTo>
                  <a:cubicBezTo>
                    <a:pt x="13948" y="16248"/>
                    <a:pt x="16320" y="14145"/>
                    <a:pt x="18635" y="10704"/>
                  </a:cubicBezTo>
                  <a:cubicBezTo>
                    <a:pt x="19341" y="9558"/>
                    <a:pt x="20358" y="9749"/>
                    <a:pt x="20894" y="6117"/>
                  </a:cubicBezTo>
                  <a:cubicBezTo>
                    <a:pt x="21176" y="4205"/>
                    <a:pt x="21346" y="26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5" name="Ink 22"/>
          <p:cNvGrpSpPr/>
          <p:nvPr/>
        </p:nvGrpSpPr>
        <p:grpSpPr>
          <a:xfrm>
            <a:off x="5460999" y="4492624"/>
            <a:ext cx="853716" cy="256818"/>
            <a:chOff x="0" y="0"/>
            <a:chExt cx="853714" cy="256816"/>
          </a:xfrm>
        </p:grpSpPr>
        <p:sp>
          <p:nvSpPr>
            <p:cNvPr id="612" name="Line"/>
            <p:cNvSpPr/>
            <p:nvPr/>
          </p:nvSpPr>
          <p:spPr>
            <a:xfrm>
              <a:off x="0" y="73069"/>
              <a:ext cx="335363" cy="18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46" y="1942"/>
                  </a:moveTo>
                  <a:cubicBezTo>
                    <a:pt x="46" y="1375"/>
                    <a:pt x="23" y="688"/>
                    <a:pt x="0" y="0"/>
                  </a:cubicBezTo>
                  <a:cubicBezTo>
                    <a:pt x="278" y="1213"/>
                    <a:pt x="510" y="2387"/>
                    <a:pt x="719" y="3640"/>
                  </a:cubicBezTo>
                  <a:cubicBezTo>
                    <a:pt x="1114" y="5865"/>
                    <a:pt x="1485" y="8090"/>
                    <a:pt x="1902" y="10315"/>
                  </a:cubicBezTo>
                  <a:cubicBezTo>
                    <a:pt x="2436" y="13187"/>
                    <a:pt x="3039" y="15897"/>
                    <a:pt x="3735" y="18647"/>
                  </a:cubicBezTo>
                  <a:cubicBezTo>
                    <a:pt x="3875" y="19213"/>
                    <a:pt x="3991" y="19739"/>
                    <a:pt x="4107" y="20306"/>
                  </a:cubicBezTo>
                  <a:cubicBezTo>
                    <a:pt x="4060" y="19133"/>
                    <a:pt x="4107" y="17879"/>
                    <a:pt x="4037" y="16706"/>
                  </a:cubicBezTo>
                  <a:cubicBezTo>
                    <a:pt x="3898" y="14440"/>
                    <a:pt x="3898" y="12418"/>
                    <a:pt x="4107" y="10153"/>
                  </a:cubicBezTo>
                  <a:cubicBezTo>
                    <a:pt x="4292" y="8090"/>
                    <a:pt x="4663" y="5218"/>
                    <a:pt x="5638" y="3802"/>
                  </a:cubicBezTo>
                  <a:cubicBezTo>
                    <a:pt x="6287" y="2872"/>
                    <a:pt x="7123" y="2993"/>
                    <a:pt x="7795" y="3681"/>
                  </a:cubicBezTo>
                  <a:cubicBezTo>
                    <a:pt x="8770" y="4611"/>
                    <a:pt x="9466" y="6593"/>
                    <a:pt x="10023" y="8211"/>
                  </a:cubicBezTo>
                  <a:cubicBezTo>
                    <a:pt x="10997" y="11002"/>
                    <a:pt x="11508" y="14198"/>
                    <a:pt x="12343" y="17110"/>
                  </a:cubicBezTo>
                  <a:cubicBezTo>
                    <a:pt x="12528" y="17757"/>
                    <a:pt x="12714" y="18364"/>
                    <a:pt x="12876" y="19011"/>
                  </a:cubicBezTo>
                  <a:cubicBezTo>
                    <a:pt x="12923" y="17757"/>
                    <a:pt x="12830" y="16301"/>
                    <a:pt x="12946" y="15047"/>
                  </a:cubicBezTo>
                  <a:cubicBezTo>
                    <a:pt x="13155" y="12580"/>
                    <a:pt x="13619" y="10031"/>
                    <a:pt x="14199" y="7726"/>
                  </a:cubicBezTo>
                  <a:cubicBezTo>
                    <a:pt x="14709" y="5744"/>
                    <a:pt x="15730" y="2427"/>
                    <a:pt x="17145" y="2184"/>
                  </a:cubicBezTo>
                  <a:cubicBezTo>
                    <a:pt x="18305" y="1982"/>
                    <a:pt x="18746" y="4530"/>
                    <a:pt x="19048" y="5987"/>
                  </a:cubicBezTo>
                  <a:cubicBezTo>
                    <a:pt x="19628" y="8737"/>
                    <a:pt x="19790" y="11569"/>
                    <a:pt x="20046" y="14440"/>
                  </a:cubicBezTo>
                  <a:cubicBezTo>
                    <a:pt x="20185" y="16058"/>
                    <a:pt x="20208" y="18688"/>
                    <a:pt x="20695" y="20184"/>
                  </a:cubicBezTo>
                  <a:cubicBezTo>
                    <a:pt x="21159" y="21600"/>
                    <a:pt x="21345" y="19618"/>
                    <a:pt x="21600" y="1921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3" name="Line"/>
            <p:cNvSpPr/>
            <p:nvPr/>
          </p:nvSpPr>
          <p:spPr>
            <a:xfrm>
              <a:off x="412295" y="0"/>
              <a:ext cx="250505" cy="25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643" y="7321"/>
                  </a:moveTo>
                  <a:cubicBezTo>
                    <a:pt x="2581" y="9068"/>
                    <a:pt x="2303" y="10393"/>
                    <a:pt x="1839" y="12080"/>
                  </a:cubicBezTo>
                  <a:cubicBezTo>
                    <a:pt x="1374" y="13737"/>
                    <a:pt x="725" y="15304"/>
                    <a:pt x="260" y="16961"/>
                  </a:cubicBezTo>
                  <a:cubicBezTo>
                    <a:pt x="-80" y="18196"/>
                    <a:pt x="-49" y="18738"/>
                    <a:pt x="137" y="19853"/>
                  </a:cubicBezTo>
                  <a:cubicBezTo>
                    <a:pt x="1158" y="19943"/>
                    <a:pt x="1560" y="20094"/>
                    <a:pt x="2396" y="19280"/>
                  </a:cubicBezTo>
                  <a:cubicBezTo>
                    <a:pt x="3169" y="18527"/>
                    <a:pt x="3572" y="17352"/>
                    <a:pt x="3664" y="16298"/>
                  </a:cubicBezTo>
                  <a:cubicBezTo>
                    <a:pt x="3788" y="15153"/>
                    <a:pt x="3664" y="14038"/>
                    <a:pt x="3200" y="12984"/>
                  </a:cubicBezTo>
                  <a:cubicBezTo>
                    <a:pt x="2891" y="12291"/>
                    <a:pt x="2488" y="11598"/>
                    <a:pt x="1870" y="11116"/>
                  </a:cubicBezTo>
                  <a:cubicBezTo>
                    <a:pt x="1436" y="10785"/>
                    <a:pt x="1313" y="10514"/>
                    <a:pt x="1158" y="10333"/>
                  </a:cubicBezTo>
                  <a:cubicBezTo>
                    <a:pt x="2210" y="10213"/>
                    <a:pt x="3200" y="10182"/>
                    <a:pt x="4283" y="10182"/>
                  </a:cubicBezTo>
                  <a:cubicBezTo>
                    <a:pt x="6047" y="10182"/>
                    <a:pt x="7749" y="10213"/>
                    <a:pt x="9482" y="10454"/>
                  </a:cubicBezTo>
                  <a:cubicBezTo>
                    <a:pt x="11401" y="10725"/>
                    <a:pt x="13412" y="11116"/>
                    <a:pt x="15114" y="12020"/>
                  </a:cubicBezTo>
                  <a:cubicBezTo>
                    <a:pt x="17373" y="13195"/>
                    <a:pt x="19013" y="15244"/>
                    <a:pt x="19354" y="17744"/>
                  </a:cubicBezTo>
                  <a:cubicBezTo>
                    <a:pt x="19509" y="18738"/>
                    <a:pt x="19539" y="20154"/>
                    <a:pt x="18766" y="20967"/>
                  </a:cubicBezTo>
                  <a:cubicBezTo>
                    <a:pt x="18425" y="21389"/>
                    <a:pt x="18333" y="21510"/>
                    <a:pt x="17961" y="21600"/>
                  </a:cubicBezTo>
                  <a:cubicBezTo>
                    <a:pt x="16909" y="21148"/>
                    <a:pt x="16476" y="21058"/>
                    <a:pt x="15981" y="19762"/>
                  </a:cubicBezTo>
                  <a:cubicBezTo>
                    <a:pt x="15269" y="17804"/>
                    <a:pt x="15083" y="15304"/>
                    <a:pt x="15331" y="13255"/>
                  </a:cubicBezTo>
                  <a:cubicBezTo>
                    <a:pt x="15640" y="10634"/>
                    <a:pt x="16538" y="7863"/>
                    <a:pt x="17559" y="5423"/>
                  </a:cubicBezTo>
                  <a:cubicBezTo>
                    <a:pt x="18271" y="3766"/>
                    <a:pt x="19199" y="1687"/>
                    <a:pt x="20623" y="482"/>
                  </a:cubicBezTo>
                  <a:cubicBezTo>
                    <a:pt x="20932" y="331"/>
                    <a:pt x="21211" y="151"/>
                    <a:pt x="2152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4" name="Line"/>
            <p:cNvSpPr/>
            <p:nvPr/>
          </p:nvSpPr>
          <p:spPr>
            <a:xfrm>
              <a:off x="683441" y="68412"/>
              <a:ext cx="170274" cy="16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26" fill="norm" stroke="1" extrusionOk="0">
                  <a:moveTo>
                    <a:pt x="2860" y="13832"/>
                  </a:moveTo>
                  <a:cubicBezTo>
                    <a:pt x="3175" y="15347"/>
                    <a:pt x="3264" y="16200"/>
                    <a:pt x="3938" y="17479"/>
                  </a:cubicBezTo>
                  <a:cubicBezTo>
                    <a:pt x="5016" y="17479"/>
                    <a:pt x="4881" y="17716"/>
                    <a:pt x="5824" y="17147"/>
                  </a:cubicBezTo>
                  <a:cubicBezTo>
                    <a:pt x="6947" y="16484"/>
                    <a:pt x="7531" y="15679"/>
                    <a:pt x="8159" y="14495"/>
                  </a:cubicBezTo>
                  <a:cubicBezTo>
                    <a:pt x="9057" y="12695"/>
                    <a:pt x="9596" y="10705"/>
                    <a:pt x="10090" y="8763"/>
                  </a:cubicBezTo>
                  <a:cubicBezTo>
                    <a:pt x="10629" y="6774"/>
                    <a:pt x="10899" y="4879"/>
                    <a:pt x="10943" y="2795"/>
                  </a:cubicBezTo>
                  <a:cubicBezTo>
                    <a:pt x="10988" y="1326"/>
                    <a:pt x="10674" y="1042"/>
                    <a:pt x="10000" y="0"/>
                  </a:cubicBezTo>
                  <a:cubicBezTo>
                    <a:pt x="8563" y="95"/>
                    <a:pt x="7351" y="711"/>
                    <a:pt x="6183" y="1611"/>
                  </a:cubicBezTo>
                  <a:cubicBezTo>
                    <a:pt x="4163" y="3174"/>
                    <a:pt x="2636" y="5258"/>
                    <a:pt x="1423" y="7532"/>
                  </a:cubicBezTo>
                  <a:cubicBezTo>
                    <a:pt x="211" y="9805"/>
                    <a:pt x="-373" y="12316"/>
                    <a:pt x="256" y="14921"/>
                  </a:cubicBezTo>
                  <a:cubicBezTo>
                    <a:pt x="884" y="17432"/>
                    <a:pt x="2860" y="19184"/>
                    <a:pt x="5016" y="20179"/>
                  </a:cubicBezTo>
                  <a:cubicBezTo>
                    <a:pt x="7845" y="21458"/>
                    <a:pt x="10899" y="21600"/>
                    <a:pt x="13907" y="20937"/>
                  </a:cubicBezTo>
                  <a:cubicBezTo>
                    <a:pt x="17455" y="20132"/>
                    <a:pt x="19251" y="17763"/>
                    <a:pt x="21227" y="14874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0" name="Ink 23"/>
          <p:cNvGrpSpPr/>
          <p:nvPr/>
        </p:nvGrpSpPr>
        <p:grpSpPr>
          <a:xfrm>
            <a:off x="6537325" y="4289425"/>
            <a:ext cx="596540" cy="415920"/>
            <a:chOff x="0" y="0"/>
            <a:chExt cx="596539" cy="415919"/>
          </a:xfrm>
        </p:grpSpPr>
        <p:sp>
          <p:nvSpPr>
            <p:cNvPr id="616" name="Line"/>
            <p:cNvSpPr/>
            <p:nvPr/>
          </p:nvSpPr>
          <p:spPr>
            <a:xfrm>
              <a:off x="0" y="3604"/>
              <a:ext cx="325811" cy="41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244" y="993"/>
                  </a:moveTo>
                  <a:cubicBezTo>
                    <a:pt x="2291" y="656"/>
                    <a:pt x="2387" y="337"/>
                    <a:pt x="2458" y="0"/>
                  </a:cubicBezTo>
                  <a:cubicBezTo>
                    <a:pt x="2172" y="618"/>
                    <a:pt x="1909" y="1143"/>
                    <a:pt x="1718" y="1798"/>
                  </a:cubicBezTo>
                  <a:cubicBezTo>
                    <a:pt x="1337" y="3129"/>
                    <a:pt x="1193" y="4477"/>
                    <a:pt x="1146" y="5845"/>
                  </a:cubicBezTo>
                  <a:cubicBezTo>
                    <a:pt x="1098" y="7643"/>
                    <a:pt x="1217" y="9442"/>
                    <a:pt x="1360" y="11240"/>
                  </a:cubicBezTo>
                  <a:cubicBezTo>
                    <a:pt x="1528" y="13338"/>
                    <a:pt x="1718" y="15437"/>
                    <a:pt x="1790" y="17535"/>
                  </a:cubicBezTo>
                  <a:cubicBezTo>
                    <a:pt x="1814" y="18584"/>
                    <a:pt x="1814" y="19652"/>
                    <a:pt x="1695" y="20682"/>
                  </a:cubicBezTo>
                  <a:cubicBezTo>
                    <a:pt x="1599" y="21038"/>
                    <a:pt x="1551" y="21132"/>
                    <a:pt x="1575" y="21356"/>
                  </a:cubicBezTo>
                  <a:cubicBezTo>
                    <a:pt x="1551" y="20401"/>
                    <a:pt x="1623" y="19446"/>
                    <a:pt x="1790" y="18471"/>
                  </a:cubicBezTo>
                  <a:cubicBezTo>
                    <a:pt x="2053" y="16917"/>
                    <a:pt x="2434" y="15156"/>
                    <a:pt x="3294" y="13732"/>
                  </a:cubicBezTo>
                  <a:cubicBezTo>
                    <a:pt x="3747" y="12982"/>
                    <a:pt x="4320" y="12158"/>
                    <a:pt x="5394" y="11915"/>
                  </a:cubicBezTo>
                  <a:cubicBezTo>
                    <a:pt x="6325" y="11690"/>
                    <a:pt x="7184" y="12121"/>
                    <a:pt x="7900" y="12514"/>
                  </a:cubicBezTo>
                  <a:cubicBezTo>
                    <a:pt x="8974" y="13095"/>
                    <a:pt x="9810" y="13882"/>
                    <a:pt x="10502" y="14762"/>
                  </a:cubicBezTo>
                  <a:cubicBezTo>
                    <a:pt x="11552" y="16092"/>
                    <a:pt x="12101" y="17628"/>
                    <a:pt x="11098" y="19090"/>
                  </a:cubicBezTo>
                  <a:cubicBezTo>
                    <a:pt x="10382" y="20139"/>
                    <a:pt x="9117" y="20626"/>
                    <a:pt x="7733" y="20982"/>
                  </a:cubicBezTo>
                  <a:cubicBezTo>
                    <a:pt x="5275" y="21600"/>
                    <a:pt x="2554" y="21394"/>
                    <a:pt x="0" y="21413"/>
                  </a:cubicBezTo>
                  <a:cubicBezTo>
                    <a:pt x="740" y="21001"/>
                    <a:pt x="1480" y="20682"/>
                    <a:pt x="2339" y="20345"/>
                  </a:cubicBezTo>
                  <a:cubicBezTo>
                    <a:pt x="3938" y="19708"/>
                    <a:pt x="5442" y="18940"/>
                    <a:pt x="6874" y="18116"/>
                  </a:cubicBezTo>
                  <a:cubicBezTo>
                    <a:pt x="8759" y="17029"/>
                    <a:pt x="10454" y="15793"/>
                    <a:pt x="12268" y="14650"/>
                  </a:cubicBezTo>
                  <a:cubicBezTo>
                    <a:pt x="13962" y="13601"/>
                    <a:pt x="16469" y="11858"/>
                    <a:pt x="18736" y="11634"/>
                  </a:cubicBezTo>
                  <a:cubicBezTo>
                    <a:pt x="19213" y="11634"/>
                    <a:pt x="19356" y="11615"/>
                    <a:pt x="19571" y="11802"/>
                  </a:cubicBezTo>
                  <a:cubicBezTo>
                    <a:pt x="19476" y="12402"/>
                    <a:pt x="19428" y="12720"/>
                    <a:pt x="19070" y="13338"/>
                  </a:cubicBezTo>
                  <a:cubicBezTo>
                    <a:pt x="18617" y="14125"/>
                    <a:pt x="17781" y="14800"/>
                    <a:pt x="17113" y="15493"/>
                  </a:cubicBezTo>
                  <a:cubicBezTo>
                    <a:pt x="16134" y="16504"/>
                    <a:pt x="15251" y="17685"/>
                    <a:pt x="16087" y="18959"/>
                  </a:cubicBezTo>
                  <a:cubicBezTo>
                    <a:pt x="16564" y="19670"/>
                    <a:pt x="17399" y="20064"/>
                    <a:pt x="18378" y="20064"/>
                  </a:cubicBezTo>
                  <a:cubicBezTo>
                    <a:pt x="19500" y="20064"/>
                    <a:pt x="19762" y="19558"/>
                    <a:pt x="20383" y="18959"/>
                  </a:cubicBezTo>
                  <a:cubicBezTo>
                    <a:pt x="21051" y="18303"/>
                    <a:pt x="21242" y="17516"/>
                    <a:pt x="21600" y="1672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7" name="Line"/>
            <p:cNvSpPr/>
            <p:nvPr/>
          </p:nvSpPr>
          <p:spPr>
            <a:xfrm>
              <a:off x="336611" y="0"/>
              <a:ext cx="259929" cy="38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9" y="21439"/>
                    <a:pt x="957" y="21459"/>
                    <a:pt x="1406" y="20958"/>
                  </a:cubicBezTo>
                  <a:cubicBezTo>
                    <a:pt x="2124" y="20175"/>
                    <a:pt x="2573" y="19251"/>
                    <a:pt x="3081" y="18388"/>
                  </a:cubicBezTo>
                  <a:cubicBezTo>
                    <a:pt x="4039" y="16742"/>
                    <a:pt x="4936" y="15096"/>
                    <a:pt x="5924" y="13450"/>
                  </a:cubicBezTo>
                  <a:cubicBezTo>
                    <a:pt x="8107" y="9796"/>
                    <a:pt x="10441" y="6203"/>
                    <a:pt x="12775" y="2590"/>
                  </a:cubicBezTo>
                  <a:cubicBezTo>
                    <a:pt x="13253" y="1867"/>
                    <a:pt x="13792" y="1184"/>
                    <a:pt x="14240" y="482"/>
                  </a:cubicBezTo>
                  <a:cubicBezTo>
                    <a:pt x="14420" y="261"/>
                    <a:pt x="14480" y="181"/>
                    <a:pt x="14510" y="0"/>
                  </a:cubicBezTo>
                  <a:cubicBezTo>
                    <a:pt x="13941" y="502"/>
                    <a:pt x="13433" y="883"/>
                    <a:pt x="12984" y="1506"/>
                  </a:cubicBezTo>
                  <a:cubicBezTo>
                    <a:pt x="12146" y="2690"/>
                    <a:pt x="11428" y="3914"/>
                    <a:pt x="10830" y="5159"/>
                  </a:cubicBezTo>
                  <a:cubicBezTo>
                    <a:pt x="10082" y="6685"/>
                    <a:pt x="9394" y="8251"/>
                    <a:pt x="8915" y="9836"/>
                  </a:cubicBezTo>
                  <a:cubicBezTo>
                    <a:pt x="8227" y="12065"/>
                    <a:pt x="7838" y="14393"/>
                    <a:pt x="8257" y="16662"/>
                  </a:cubicBezTo>
                  <a:cubicBezTo>
                    <a:pt x="8407" y="17425"/>
                    <a:pt x="8556" y="18950"/>
                    <a:pt x="9514" y="19532"/>
                  </a:cubicBezTo>
                  <a:cubicBezTo>
                    <a:pt x="10351" y="20014"/>
                    <a:pt x="11339" y="20155"/>
                    <a:pt x="12416" y="20034"/>
                  </a:cubicBezTo>
                  <a:cubicBezTo>
                    <a:pt x="13762" y="19874"/>
                    <a:pt x="15497" y="19171"/>
                    <a:pt x="16634" y="18689"/>
                  </a:cubicBezTo>
                  <a:cubicBezTo>
                    <a:pt x="18040" y="18107"/>
                    <a:pt x="19326" y="17445"/>
                    <a:pt x="20523" y="16702"/>
                  </a:cubicBezTo>
                  <a:cubicBezTo>
                    <a:pt x="21241" y="16260"/>
                    <a:pt x="21480" y="16120"/>
                    <a:pt x="21600" y="15678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8" name="Line"/>
            <p:cNvSpPr/>
            <p:nvPr/>
          </p:nvSpPr>
          <p:spPr>
            <a:xfrm>
              <a:off x="312850" y="175164"/>
              <a:ext cx="129965" cy="2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4" fill="norm" stroke="1" extrusionOk="0">
                  <a:moveTo>
                    <a:pt x="0" y="4590"/>
                  </a:moveTo>
                  <a:cubicBezTo>
                    <a:pt x="359" y="21330"/>
                    <a:pt x="1077" y="21600"/>
                    <a:pt x="5026" y="18630"/>
                  </a:cubicBezTo>
                  <a:cubicBezTo>
                    <a:pt x="10591" y="14310"/>
                    <a:pt x="16095" y="62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9" name="Line"/>
            <p:cNvSpPr/>
            <p:nvPr/>
          </p:nvSpPr>
          <p:spPr>
            <a:xfrm>
              <a:off x="396373" y="203997"/>
              <a:ext cx="178927" cy="2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65"/>
                  </a:moveTo>
                  <a:cubicBezTo>
                    <a:pt x="565" y="21600"/>
                    <a:pt x="739" y="21600"/>
                    <a:pt x="1695" y="21600"/>
                  </a:cubicBezTo>
                  <a:cubicBezTo>
                    <a:pt x="2564" y="21600"/>
                    <a:pt x="3390" y="21287"/>
                    <a:pt x="4259" y="20661"/>
                  </a:cubicBezTo>
                  <a:cubicBezTo>
                    <a:pt x="5867" y="19409"/>
                    <a:pt x="7475" y="18470"/>
                    <a:pt x="9083" y="18157"/>
                  </a:cubicBezTo>
                  <a:cubicBezTo>
                    <a:pt x="11691" y="17843"/>
                    <a:pt x="14038" y="14400"/>
                    <a:pt x="16602" y="11896"/>
                  </a:cubicBezTo>
                  <a:cubicBezTo>
                    <a:pt x="18645" y="10017"/>
                    <a:pt x="19731" y="62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LH – Deletion </a:t>
            </a:r>
          </a:p>
        </p:txBody>
      </p:sp>
      <p:sp>
        <p:nvSpPr>
          <p:cNvPr id="623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Inverse of insertion. </a:t>
            </a:r>
          </a:p>
          <a:p>
            <a:pPr/>
            <a:r>
              <a:t>If last bkt is empty, remove it and decrement Next. </a:t>
            </a:r>
          </a:p>
          <a:p>
            <a:pPr/>
            <a:r>
              <a:t>More generally, can combine last bkt with its split image even if non-empty. Criterion may be based on bkt occupancy level.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