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Shape 17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Arial"/>
      </a:defRPr>
    </a:lvl1pPr>
    <a:lvl2pPr indent="228600" defTabSz="457200" latinLnBrk="0">
      <a:defRPr sz="1200">
        <a:latin typeface="+mn-lt"/>
        <a:ea typeface="+mn-ea"/>
        <a:cs typeface="+mn-cs"/>
        <a:sym typeface="Arial"/>
      </a:defRPr>
    </a:lvl2pPr>
    <a:lvl3pPr indent="457200" defTabSz="457200" latinLnBrk="0">
      <a:defRPr sz="1200">
        <a:latin typeface="+mn-lt"/>
        <a:ea typeface="+mn-ea"/>
        <a:cs typeface="+mn-cs"/>
        <a:sym typeface="Arial"/>
      </a:defRPr>
    </a:lvl3pPr>
    <a:lvl4pPr indent="685800" defTabSz="457200" latinLnBrk="0">
      <a:defRPr sz="1200">
        <a:latin typeface="+mn-lt"/>
        <a:ea typeface="+mn-ea"/>
        <a:cs typeface="+mn-cs"/>
        <a:sym typeface="Arial"/>
      </a:defRPr>
    </a:lvl4pPr>
    <a:lvl5pPr indent="914400" defTabSz="457200" latinLnBrk="0">
      <a:defRPr sz="1200">
        <a:latin typeface="+mn-lt"/>
        <a:ea typeface="+mn-ea"/>
        <a:cs typeface="+mn-cs"/>
        <a:sym typeface="Arial"/>
      </a:defRPr>
    </a:lvl5pPr>
    <a:lvl6pPr indent="1143000" defTabSz="457200" latinLnBrk="0">
      <a:defRPr sz="1200">
        <a:latin typeface="+mn-lt"/>
        <a:ea typeface="+mn-ea"/>
        <a:cs typeface="+mn-cs"/>
        <a:sym typeface="Arial"/>
      </a:defRPr>
    </a:lvl6pPr>
    <a:lvl7pPr indent="1371600" defTabSz="457200" latinLnBrk="0">
      <a:defRPr sz="1200">
        <a:latin typeface="+mn-lt"/>
        <a:ea typeface="+mn-ea"/>
        <a:cs typeface="+mn-cs"/>
        <a:sym typeface="Arial"/>
      </a:defRPr>
    </a:lvl7pPr>
    <a:lvl8pPr indent="1600200" defTabSz="457200" latinLnBrk="0">
      <a:defRPr sz="1200">
        <a:latin typeface="+mn-lt"/>
        <a:ea typeface="+mn-ea"/>
        <a:cs typeface="+mn-cs"/>
        <a:sym typeface="Arial"/>
      </a:defRPr>
    </a:lvl8pPr>
    <a:lvl9pPr indent="1828800" defTabSz="4572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/>
          <p:nvPr>
            <p:ph type="title"/>
          </p:nvPr>
        </p:nvSpPr>
        <p:spPr>
          <a:xfrm>
            <a:off x="838200" y="419100"/>
            <a:ext cx="7772400" cy="11049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57" name="Body Level One…"/>
          <p:cNvSpPr txBox="1"/>
          <p:nvPr>
            <p:ph type="body" sz="half" idx="1"/>
          </p:nvPr>
        </p:nvSpPr>
        <p:spPr>
          <a:xfrm>
            <a:off x="838200" y="1981200"/>
            <a:ext cx="3810000" cy="4076700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traight Connector 9"/>
          <p:cNvSpPr/>
          <p:nvPr/>
        </p:nvSpPr>
        <p:spPr>
          <a:xfrm flipH="1" flipV="1">
            <a:off x="457198" y="6553197"/>
            <a:ext cx="8001004" cy="6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6" name="Straight Connector 13"/>
          <p:cNvSpPr/>
          <p:nvPr/>
        </p:nvSpPr>
        <p:spPr>
          <a:xfrm flipH="1" flipV="1">
            <a:off x="457198" y="6553197"/>
            <a:ext cx="8001004" cy="6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7" name="TextBox 14"/>
          <p:cNvSpPr txBox="1"/>
          <p:nvPr/>
        </p:nvSpPr>
        <p:spPr>
          <a:xfrm>
            <a:off x="6044824" y="6580999"/>
            <a:ext cx="2493126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16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30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70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lIns="45718" tIns="45718" rIns="45718" bIns="45718"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1" name="Slide Number"/>
          <p:cNvSpPr txBox="1"/>
          <p:nvPr>
            <p:ph type="sldNum" sz="quarter" idx="2"/>
          </p:nvPr>
        </p:nvSpPr>
        <p:spPr>
          <a:xfrm>
            <a:off x="6279548" y="6224225"/>
            <a:ext cx="273652" cy="264251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5" y="6580999"/>
            <a:ext cx="2493129" cy="264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11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7pPr>
      <a:lvl8pPr marL="34289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8pPr>
      <a:lvl9pPr marL="38861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32104">
              <a:defRPr sz="4004"/>
            </a:lvl1pPr>
          </a:lstStyle>
          <a:p>
            <a:pPr/>
            <a:r>
              <a:t>Linear Hashing vs. Extendible Hashing</a:t>
            </a:r>
          </a:p>
        </p:txBody>
      </p:sp>
      <p:sp>
        <p:nvSpPr>
          <p:cNvPr id="181" name="Rectangle 5"/>
          <p:cNvSpPr txBox="1"/>
          <p:nvPr>
            <p:ph type="body" idx="1"/>
          </p:nvPr>
        </p:nvSpPr>
        <p:spPr>
          <a:xfrm>
            <a:off x="-38101" y="1562100"/>
            <a:ext cx="8991601" cy="4848325"/>
          </a:xfrm>
          <a:prstGeom prst="rect">
            <a:avLst/>
          </a:prstGeom>
        </p:spPr>
        <p:txBody>
          <a:bodyPr/>
          <a:lstStyle/>
          <a:p>
            <a:pPr/>
            <a:r>
              <a:t>Less Code: LH</a:t>
            </a:r>
          </a:p>
          <a:p>
            <a:pPr/>
            <a:r>
              <a:t>Less Space: LH</a:t>
            </a:r>
          </a:p>
          <a:p>
            <a:pPr/>
            <a:r>
              <a:t>Higher Performance: EH potentially</a:t>
            </a:r>
          </a:p>
          <a:p>
            <a:pPr/>
            <a:r>
              <a:t>No Overflow Buckets: EH</a:t>
            </a:r>
          </a:p>
          <a:p>
            <a:pPr/>
            <a:r>
              <a:t>No Directory: LH</a:t>
            </a:r>
          </a:p>
          <a:p>
            <a:pPr/>
            <a:r>
              <a:t>Complexity of EH: B O(1), E O(1), W O(1)</a:t>
            </a:r>
          </a:p>
          <a:p>
            <a:pPr/>
            <a:r>
              <a:t>Complexity of LH: B O(1), E O(1), W O(n)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4"/>
          <p:cNvSpPr txBox="1"/>
          <p:nvPr>
            <p:ph type="title"/>
          </p:nvPr>
        </p:nvSpPr>
        <p:spPr>
          <a:xfrm>
            <a:off x="1053700" y="25398"/>
            <a:ext cx="7772401" cy="6122991"/>
          </a:xfrm>
          <a:prstGeom prst="rect">
            <a:avLst/>
          </a:prstGeom>
        </p:spPr>
        <p:txBody>
          <a:bodyPr/>
          <a:lstStyle/>
          <a:p>
            <a:pPr defTabSz="788577">
              <a:defRPr sz="3700"/>
            </a:pPr>
            <a:r>
              <a:t>EH - Insert 3, 4, 7, 2, 5, 1, 6</a:t>
            </a:r>
          </a:p>
          <a:p>
            <a:pPr defTabSz="788577">
              <a:defRPr sz="2300"/>
            </a:pPr>
          </a:p>
          <a:p>
            <a:pPr defTabSz="788577">
              <a:defRPr sz="2300"/>
            </a:pPr>
            <a:r>
              <a:t>0: [ ., . ] bp = *0</a:t>
            </a:r>
          </a:p>
          <a:p>
            <a:pPr defTabSz="788577">
              <a:defRPr sz="2300"/>
            </a:pPr>
            <a:r>
              <a:t>1: [ ., . ] bp = *1</a:t>
            </a:r>
          </a:p>
          <a:p>
            <a:pPr defTabSz="788577">
              <a:defRPr sz="2300"/>
            </a:pPr>
          </a:p>
          <a:p>
            <a:pPr defTabSz="788577">
              <a:defRPr sz="2300"/>
            </a:pPr>
            <a:r>
              <a:t>0: [4, 2] bp = *0</a:t>
            </a:r>
          </a:p>
          <a:p>
            <a:pPr defTabSz="788577">
              <a:defRPr sz="2300"/>
            </a:pPr>
            <a:r>
              <a:t>1: [3, 7] bp = *1                                </a:t>
            </a:r>
            <a:r>
              <a:rPr b="1"/>
              <a:t>insert 5</a:t>
            </a:r>
            <a:r>
              <a:t> =&gt; OVF</a:t>
            </a:r>
          </a:p>
          <a:p>
            <a:pPr defTabSz="788577">
              <a:defRPr sz="2300"/>
            </a:pPr>
          </a:p>
          <a:p>
            <a:pPr defTabSz="788577">
              <a:defRPr sz="2300"/>
            </a:pPr>
            <a:r>
              <a:t>0: [4, 2] bp = *0</a:t>
            </a:r>
          </a:p>
          <a:p>
            <a:pPr defTabSz="788577">
              <a:defRPr sz="2300"/>
            </a:pPr>
            <a:r>
              <a:t>1: [5, 1] bp = *01                              </a:t>
            </a:r>
            <a:r>
              <a:rPr b="1"/>
              <a:t>insert 1, 6</a:t>
            </a:r>
            <a:r>
              <a:t> =&gt; OVF</a:t>
            </a:r>
          </a:p>
          <a:p>
            <a:pPr defTabSz="788577">
              <a:defRPr sz="2300"/>
            </a:pPr>
            <a:r>
              <a:t>3: [3, 7] bp = *11</a:t>
            </a:r>
          </a:p>
          <a:p>
            <a:pPr defTabSz="788577">
              <a:defRPr sz="2300"/>
            </a:pPr>
          </a:p>
          <a:p>
            <a:pPr defTabSz="788577">
              <a:defRPr sz="2300"/>
            </a:pPr>
            <a:r>
              <a:t>0: [4, . ] bp = *00</a:t>
            </a:r>
          </a:p>
          <a:p>
            <a:pPr defTabSz="788577">
              <a:defRPr sz="2300"/>
            </a:pPr>
            <a:r>
              <a:t>1: [5, 1] bp = *01</a:t>
            </a:r>
          </a:p>
          <a:p>
            <a:pPr defTabSz="788577">
              <a:defRPr sz="2300"/>
            </a:pPr>
            <a:r>
              <a:t>3: [3, 7] bp = *11          buckets are </a:t>
            </a:r>
            <a:r>
              <a:rPr b="1"/>
              <a:t>out of order</a:t>
            </a:r>
            <a:r>
              <a:t> =&gt;</a:t>
            </a:r>
          </a:p>
          <a:p>
            <a:pPr defTabSz="788577">
              <a:defRPr sz="2300"/>
            </a:pPr>
            <a:r>
              <a:t>2: [2, 6] bp = *10          a </a:t>
            </a:r>
            <a:r>
              <a:rPr b="1"/>
              <a:t>directory</a:t>
            </a:r>
            <a:r>
              <a:t> (not shown) is required</a:t>
            </a:r>
          </a:p>
        </p:txBody>
      </p:sp>
      <p:grpSp>
        <p:nvGrpSpPr>
          <p:cNvPr id="188" name="Ink 16"/>
          <p:cNvGrpSpPr/>
          <p:nvPr/>
        </p:nvGrpSpPr>
        <p:grpSpPr>
          <a:xfrm>
            <a:off x="2582418" y="4367212"/>
            <a:ext cx="4714966" cy="496064"/>
            <a:chOff x="0" y="0"/>
            <a:chExt cx="4714965" cy="496063"/>
          </a:xfrm>
        </p:grpSpPr>
        <p:sp>
          <p:nvSpPr>
            <p:cNvPr id="184" name="Line"/>
            <p:cNvSpPr/>
            <p:nvPr/>
          </p:nvSpPr>
          <p:spPr>
            <a:xfrm>
              <a:off x="-1" y="480494"/>
              <a:ext cx="12704" cy="1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163" fill="norm" stroke="1" extrusionOk="0">
                  <a:moveTo>
                    <a:pt x="0" y="0"/>
                  </a:moveTo>
                  <a:cubicBezTo>
                    <a:pt x="11700" y="13091"/>
                    <a:pt x="18000" y="21600"/>
                    <a:pt x="21600" y="490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5" name="Line"/>
            <p:cNvSpPr/>
            <p:nvPr/>
          </p:nvSpPr>
          <p:spPr>
            <a:xfrm>
              <a:off x="519086" y="391301"/>
              <a:ext cx="14767" cy="1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192" fill="norm" stroke="1" extrusionOk="0">
                  <a:moveTo>
                    <a:pt x="0" y="0"/>
                  </a:moveTo>
                  <a:cubicBezTo>
                    <a:pt x="5795" y="12169"/>
                    <a:pt x="5795" y="21600"/>
                    <a:pt x="21600" y="9735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6" name="Line"/>
            <p:cNvSpPr/>
            <p:nvPr/>
          </p:nvSpPr>
          <p:spPr>
            <a:xfrm>
              <a:off x="4228165" y="-1"/>
              <a:ext cx="14749" cy="1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19" h="16363" fill="norm" stroke="1" extrusionOk="0">
                  <a:moveTo>
                    <a:pt x="15519" y="0"/>
                  </a:moveTo>
                  <a:cubicBezTo>
                    <a:pt x="7561" y="8285"/>
                    <a:pt x="-6081" y="21600"/>
                    <a:pt x="3014" y="14203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7" name="Line"/>
            <p:cNvSpPr/>
            <p:nvPr/>
          </p:nvSpPr>
          <p:spPr>
            <a:xfrm>
              <a:off x="4692637" y="199246"/>
              <a:ext cx="22328" cy="2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878" fill="norm" stroke="1" extrusionOk="0">
                  <a:moveTo>
                    <a:pt x="0" y="0"/>
                  </a:moveTo>
                  <a:cubicBezTo>
                    <a:pt x="10452" y="11475"/>
                    <a:pt x="17071" y="21600"/>
                    <a:pt x="21600" y="556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4"/>
          <p:cNvSpPr txBox="1"/>
          <p:nvPr>
            <p:ph type="title"/>
          </p:nvPr>
        </p:nvSpPr>
        <p:spPr>
          <a:xfrm>
            <a:off x="1053700" y="25398"/>
            <a:ext cx="7772401" cy="6122991"/>
          </a:xfrm>
          <a:prstGeom prst="rect">
            <a:avLst/>
          </a:prstGeom>
        </p:spPr>
        <p:txBody>
          <a:bodyPr/>
          <a:lstStyle/>
          <a:p>
            <a:pPr defTabSz="804672">
              <a:defRPr sz="3800"/>
            </a:pPr>
            <a:r>
              <a:t>LH - Insert 3, 4, 7, 2, 5, 1, 6</a:t>
            </a:r>
          </a:p>
          <a:p>
            <a:pPr defTabSz="804672">
              <a:defRPr sz="2400"/>
            </a:pPr>
          </a:p>
          <a:p>
            <a:pPr defTabSz="804672">
              <a:defRPr sz="2400"/>
            </a:pPr>
            <a:r>
              <a:t>0: [ ., . ] bp = *0 &lt;— spilt</a:t>
            </a:r>
          </a:p>
          <a:p>
            <a:pPr defTabSz="804672">
              <a:defRPr sz="2400"/>
            </a:pPr>
            <a:r>
              <a:t>1: [ ., . ] bp = *1</a:t>
            </a:r>
          </a:p>
          <a:p>
            <a:pPr defTabSz="804672">
              <a:defRPr sz="2400"/>
            </a:pPr>
          </a:p>
          <a:p>
            <a:pPr defTabSz="804672">
              <a:defRPr sz="2400"/>
            </a:pPr>
            <a:r>
              <a:t>0: [4, 2] bp = *0 &lt;— spilt</a:t>
            </a:r>
          </a:p>
          <a:p>
            <a:pPr defTabSz="804672">
              <a:defRPr sz="2400"/>
            </a:pPr>
            <a:r>
              <a:t>1: [3, 7] bp = *1                                </a:t>
            </a:r>
            <a:r>
              <a:rPr b="1"/>
              <a:t>insert 5</a:t>
            </a:r>
            <a:r>
              <a:t> =&gt; OVF</a:t>
            </a:r>
          </a:p>
          <a:p>
            <a:pPr defTabSz="804672">
              <a:defRPr sz="2400"/>
            </a:pPr>
          </a:p>
          <a:p>
            <a:pPr defTabSz="804672">
              <a:defRPr sz="2400"/>
            </a:pPr>
            <a:r>
              <a:t>0: [4, . ] bp = *00</a:t>
            </a:r>
          </a:p>
          <a:p>
            <a:pPr defTabSz="804672">
              <a:defRPr sz="2400"/>
            </a:pPr>
            <a:r>
              <a:t>1: [3, 7] bp = *1 —&gt; [5, .] &lt;— spilt   </a:t>
            </a:r>
            <a:r>
              <a:rPr b="1"/>
              <a:t>insert 1</a:t>
            </a:r>
            <a:r>
              <a:t> =&gt; OVF</a:t>
            </a:r>
          </a:p>
          <a:p>
            <a:pPr defTabSz="804672">
              <a:defRPr sz="2400"/>
            </a:pPr>
            <a:r>
              <a:t>2: [2, , ] bp = *10</a:t>
            </a:r>
          </a:p>
          <a:p>
            <a:pPr defTabSz="804672">
              <a:defRPr sz="2400"/>
            </a:pPr>
          </a:p>
          <a:p>
            <a:pPr defTabSz="804672">
              <a:defRPr sz="2400"/>
            </a:pPr>
            <a:r>
              <a:t>0: [4, . ] bp = *00 &lt;— spilt (is reset)</a:t>
            </a:r>
          </a:p>
          <a:p>
            <a:pPr defTabSz="804672">
              <a:defRPr sz="2400"/>
            </a:pPr>
            <a:r>
              <a:t>1: [5, 1] bp = *01</a:t>
            </a:r>
          </a:p>
          <a:p>
            <a:pPr defTabSz="804672">
              <a:defRPr sz="2400"/>
            </a:pPr>
            <a:r>
              <a:t>2: [2, 6] bp = *10            </a:t>
            </a:r>
            <a:r>
              <a:rPr b="1"/>
              <a:t>bucket 2 and 3</a:t>
            </a:r>
            <a:r>
              <a:t> are in order</a:t>
            </a:r>
          </a:p>
          <a:p>
            <a:pPr defTabSz="804672">
              <a:defRPr sz="2400"/>
            </a:pPr>
            <a:r>
              <a:t>3: [3, 7] bp = *11            they are reversed for EH</a:t>
            </a:r>
          </a:p>
        </p:txBody>
      </p:sp>
      <p:grpSp>
        <p:nvGrpSpPr>
          <p:cNvPr id="195" name="Ink 16"/>
          <p:cNvGrpSpPr/>
          <p:nvPr/>
        </p:nvGrpSpPr>
        <p:grpSpPr>
          <a:xfrm>
            <a:off x="2582419" y="4367212"/>
            <a:ext cx="4714964" cy="496062"/>
            <a:chOff x="0" y="0"/>
            <a:chExt cx="4714963" cy="496060"/>
          </a:xfrm>
        </p:grpSpPr>
        <p:sp>
          <p:nvSpPr>
            <p:cNvPr id="191" name="Line"/>
            <p:cNvSpPr/>
            <p:nvPr/>
          </p:nvSpPr>
          <p:spPr>
            <a:xfrm>
              <a:off x="-1" y="480493"/>
              <a:ext cx="12703" cy="1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163" fill="norm" stroke="1" extrusionOk="0">
                  <a:moveTo>
                    <a:pt x="0" y="0"/>
                  </a:moveTo>
                  <a:cubicBezTo>
                    <a:pt x="11700" y="13091"/>
                    <a:pt x="18000" y="21600"/>
                    <a:pt x="21600" y="490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2" name="Line"/>
            <p:cNvSpPr/>
            <p:nvPr/>
          </p:nvSpPr>
          <p:spPr>
            <a:xfrm>
              <a:off x="519086" y="391300"/>
              <a:ext cx="14766" cy="1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192" fill="norm" stroke="1" extrusionOk="0">
                  <a:moveTo>
                    <a:pt x="0" y="0"/>
                  </a:moveTo>
                  <a:cubicBezTo>
                    <a:pt x="5795" y="12169"/>
                    <a:pt x="5795" y="21600"/>
                    <a:pt x="21600" y="9735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3" name="Line"/>
            <p:cNvSpPr/>
            <p:nvPr/>
          </p:nvSpPr>
          <p:spPr>
            <a:xfrm>
              <a:off x="4228165" y="0"/>
              <a:ext cx="14748" cy="1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19" h="16363" fill="norm" stroke="1" extrusionOk="0">
                  <a:moveTo>
                    <a:pt x="15519" y="0"/>
                  </a:moveTo>
                  <a:cubicBezTo>
                    <a:pt x="7561" y="8285"/>
                    <a:pt x="-6081" y="21600"/>
                    <a:pt x="3014" y="14203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94" name="Line"/>
            <p:cNvSpPr/>
            <p:nvPr/>
          </p:nvSpPr>
          <p:spPr>
            <a:xfrm>
              <a:off x="4692636" y="199246"/>
              <a:ext cx="22327" cy="2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878" fill="norm" stroke="1" extrusionOk="0">
                  <a:moveTo>
                    <a:pt x="0" y="0"/>
                  </a:moveTo>
                  <a:cubicBezTo>
                    <a:pt x="10452" y="11475"/>
                    <a:pt x="17071" y="21600"/>
                    <a:pt x="21600" y="556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roject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3</a:t>
            </a:r>
          </a:p>
        </p:txBody>
      </p:sp>
      <p:sp>
        <p:nvSpPr>
          <p:cNvPr id="198" name="Implement LinHashMap.java…"/>
          <p:cNvSpPr txBox="1"/>
          <p:nvPr>
            <p:ph type="body" idx="1"/>
          </p:nvPr>
        </p:nvSpPr>
        <p:spPr>
          <a:xfrm>
            <a:off x="850900" y="1609782"/>
            <a:ext cx="6400800" cy="4525965"/>
          </a:xfrm>
          <a:prstGeom prst="rect">
            <a:avLst/>
          </a:prstGeom>
        </p:spPr>
        <p:txBody>
          <a:bodyPr/>
          <a:lstStyle/>
          <a:p>
            <a:pPr marL="220578" indent="-220578">
              <a:buSzPct val="100000"/>
              <a:buChar char="•"/>
              <a:defRPr sz="2800"/>
            </a:pPr>
            <a:r>
              <a:t>Implement LinHashMap.java</a:t>
            </a:r>
          </a:p>
          <a:p>
            <a:pPr marL="220578" indent="-220578">
              <a:buSzPct val="100000"/>
              <a:buChar char="•"/>
              <a:defRPr sz="2800"/>
            </a:pPr>
            <a:r>
              <a:t>Integrate with Table.java</a:t>
            </a:r>
          </a:p>
          <a:p>
            <a:pPr marL="220578" indent="-220578">
              <a:buSzPct val="100000"/>
              <a:buChar char="•"/>
              <a:defRPr sz="2800"/>
            </a:pPr>
            <a:r>
              <a:t>See eLC and </a:t>
            </a:r>
            <a:r>
              <a:rPr b="1"/>
              <a:t>Webpage (item 9)</a:t>
            </a:r>
            <a:r>
              <a:t> for details:</a:t>
            </a:r>
          </a:p>
          <a:p>
            <a:pPr marL="220578" indent="-220578">
              <a:buSzPct val="100000"/>
              <a:buChar char="•"/>
              <a:defRPr sz="2800"/>
            </a:pPr>
            <a:r>
              <a:t>http://cobweb.cs.uga.edu/~jam/home/courses/csci4370/slides_summer20/</a:t>
            </a:r>
          </a:p>
          <a:p>
            <a:pPr marL="220578" indent="-220578">
              <a:buSzPct val="100000"/>
              <a:buChar char="•"/>
              <a:defRPr sz="2800"/>
            </a:pPr>
            <a:r>
              <a:t>Questions answered in 7/14/2020 zoom meeting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Final Term Proj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Final Term Project</a:t>
            </a:r>
          </a:p>
        </p:txBody>
      </p:sp>
      <p:sp>
        <p:nvSpPr>
          <p:cNvPr id="201" name="Implement a Database/Web Application…"/>
          <p:cNvSpPr txBox="1"/>
          <p:nvPr>
            <p:ph type="body" idx="1"/>
          </p:nvPr>
        </p:nvSpPr>
        <p:spPr>
          <a:xfrm>
            <a:off x="889000" y="1609782"/>
            <a:ext cx="6400800" cy="4525965"/>
          </a:xfrm>
          <a:prstGeom prst="rect">
            <a:avLst/>
          </a:prstGeom>
        </p:spPr>
        <p:txBody>
          <a:bodyPr/>
          <a:lstStyle/>
          <a:p>
            <a:pPr marL="213961" indent="-213961" defTabSz="886968">
              <a:spcBef>
                <a:spcPts val="1100"/>
              </a:spcBef>
              <a:buSzPct val="100000"/>
              <a:buChar char="•"/>
              <a:defRPr sz="2716"/>
            </a:pPr>
            <a:r>
              <a:t>Implement a Database/Web Application</a:t>
            </a:r>
          </a:p>
          <a:p>
            <a:pPr marL="213961" indent="-213961" defTabSz="886968">
              <a:spcBef>
                <a:spcPts val="1100"/>
              </a:spcBef>
              <a:buSzPct val="100000"/>
              <a:buChar char="•"/>
              <a:defRPr sz="2716"/>
            </a:pPr>
            <a:r>
              <a:t>MySQL + Database Access Technology + JVM-based Web Framework</a:t>
            </a:r>
          </a:p>
          <a:p>
            <a:pPr marL="213961" indent="-213961" defTabSz="886968">
              <a:spcBef>
                <a:spcPts val="1100"/>
              </a:spcBef>
              <a:buSzPct val="100000"/>
              <a:buChar char="•"/>
              <a:defRPr sz="2716"/>
            </a:pPr>
            <a:r>
              <a:t>See eLC and </a:t>
            </a:r>
            <a:r>
              <a:rPr b="1"/>
              <a:t>Webpage (item 10)</a:t>
            </a:r>
            <a:r>
              <a:t> for details:</a:t>
            </a:r>
          </a:p>
          <a:p>
            <a:pPr marL="213961" indent="-213961" defTabSz="886968">
              <a:spcBef>
                <a:spcPts val="1100"/>
              </a:spcBef>
              <a:buSzPct val="100000"/>
              <a:buChar char="•"/>
              <a:defRPr sz="2716"/>
            </a:pPr>
            <a:r>
              <a:t>http://cobweb.cs.uga.edu/~jam/home/courses/csci4370/slides_summer20/</a:t>
            </a:r>
          </a:p>
          <a:p>
            <a:pPr marL="213961" indent="-213961" defTabSz="886968">
              <a:spcBef>
                <a:spcPts val="1100"/>
              </a:spcBef>
              <a:buSzPct val="100000"/>
              <a:buChar char="•"/>
              <a:defRPr sz="2716"/>
            </a:pPr>
            <a:r>
              <a:t>Questions answered in 7/14/2020 zoom meeting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