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Arial"/>
      </a:defRPr>
    </a:lvl1pPr>
    <a:lvl2pPr indent="228600" defTabSz="457200" latinLnBrk="0">
      <a:defRPr sz="1200">
        <a:latin typeface="+mj-lt"/>
        <a:ea typeface="+mj-ea"/>
        <a:cs typeface="+mj-cs"/>
        <a:sym typeface="Arial"/>
      </a:defRPr>
    </a:lvl2pPr>
    <a:lvl3pPr indent="457200" defTabSz="457200" latinLnBrk="0">
      <a:defRPr sz="1200">
        <a:latin typeface="+mj-lt"/>
        <a:ea typeface="+mj-ea"/>
        <a:cs typeface="+mj-cs"/>
        <a:sym typeface="Arial"/>
      </a:defRPr>
    </a:lvl3pPr>
    <a:lvl4pPr indent="685800" defTabSz="457200" latinLnBrk="0">
      <a:defRPr sz="1200">
        <a:latin typeface="+mj-lt"/>
        <a:ea typeface="+mj-ea"/>
        <a:cs typeface="+mj-cs"/>
        <a:sym typeface="Arial"/>
      </a:defRPr>
    </a:lvl4pPr>
    <a:lvl5pPr indent="914400" defTabSz="457200" latinLnBrk="0">
      <a:defRPr sz="1200">
        <a:latin typeface="+mj-lt"/>
        <a:ea typeface="+mj-ea"/>
        <a:cs typeface="+mj-cs"/>
        <a:sym typeface="Arial"/>
      </a:defRPr>
    </a:lvl5pPr>
    <a:lvl6pPr indent="1143000" defTabSz="457200" latinLnBrk="0">
      <a:defRPr sz="1200">
        <a:latin typeface="+mj-lt"/>
        <a:ea typeface="+mj-ea"/>
        <a:cs typeface="+mj-cs"/>
        <a:sym typeface="Arial"/>
      </a:defRPr>
    </a:lvl6pPr>
    <a:lvl7pPr indent="1371600" defTabSz="457200" latinLnBrk="0">
      <a:defRPr sz="1200">
        <a:latin typeface="+mj-lt"/>
        <a:ea typeface="+mj-ea"/>
        <a:cs typeface="+mj-cs"/>
        <a:sym typeface="Arial"/>
      </a:defRPr>
    </a:lvl7pPr>
    <a:lvl8pPr indent="1600200" defTabSz="457200" latinLnBrk="0">
      <a:defRPr sz="1200">
        <a:latin typeface="+mj-lt"/>
        <a:ea typeface="+mj-ea"/>
        <a:cs typeface="+mj-cs"/>
        <a:sym typeface="Arial"/>
      </a:defRPr>
    </a:lvl8pPr>
    <a:lvl9pPr indent="1828800" defTabSz="4572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79548" y="6224225"/>
            <a:ext cx="273653" cy="26425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3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3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3" cy="8048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58409" cy="35065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▪"/>
              <a:defRPr sz="2800">
                <a:solidFill>
                  <a:srgbClr val="404040"/>
                </a:solidFill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–"/>
              <a:defRPr sz="2800">
                <a:solidFill>
                  <a:srgbClr val="404040"/>
                </a:solidFill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•"/>
              <a:defRPr sz="2800">
                <a:solidFill>
                  <a:srgbClr val="404040"/>
                </a:solidFill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–"/>
              <a:defRPr sz="2800">
                <a:solidFill>
                  <a:srgbClr val="404040"/>
                </a:solidFill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Font typeface="Arial"/>
              <a:buChar char="»"/>
              <a:defRPr sz="28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▪"/>
              <a:defRPr sz="3200">
                <a:solidFill>
                  <a:srgbClr val="404040"/>
                </a:solidFill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•"/>
              <a:defRPr sz="3200">
                <a:solidFill>
                  <a:srgbClr val="404040"/>
                </a:solidFill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–"/>
              <a:defRPr sz="3200">
                <a:solidFill>
                  <a:srgbClr val="404040"/>
                </a:solidFill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Font typeface="Arial"/>
              <a:buChar char="»"/>
              <a:defRPr sz="32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3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4" y="6580999"/>
            <a:ext cx="2493126" cy="26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09" cy="35065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ISAM Indexes</a:t>
            </a:r>
          </a:p>
        </p:txBody>
      </p:sp>
      <p:sp>
        <p:nvSpPr>
          <p:cNvPr id="159" name="Subtitle 2"/>
          <p:cNvSpPr txBox="1"/>
          <p:nvPr>
            <p:ph type="subTitle" sz="quarter" idx="1"/>
          </p:nvPr>
        </p:nvSpPr>
        <p:spPr>
          <a:xfrm>
            <a:off x="838200" y="4225159"/>
            <a:ext cx="5486400" cy="533403"/>
          </a:xfrm>
          <a:prstGeom prst="rect">
            <a:avLst/>
          </a:prstGeom>
        </p:spPr>
        <p:txBody>
          <a:bodyPr/>
          <a:lstStyle/>
          <a:p>
            <a:pPr/>
            <a:r>
              <a:t>Credits: Franklin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Example: Insert 23*, 48*, 41*, 42*</a:t>
            </a:r>
          </a:p>
        </p:txBody>
      </p:sp>
      <p:grpSp>
        <p:nvGrpSpPr>
          <p:cNvPr id="606" name="Group 222"/>
          <p:cNvGrpSpPr/>
          <p:nvPr/>
        </p:nvGrpSpPr>
        <p:grpSpPr>
          <a:xfrm>
            <a:off x="5176833" y="4068736"/>
            <a:ext cx="1022358" cy="889029"/>
            <a:chOff x="-1" y="-2"/>
            <a:chExt cx="1022356" cy="889028"/>
          </a:xfrm>
        </p:grpSpPr>
        <p:sp>
          <p:nvSpPr>
            <p:cNvPr id="598" name="Freeform 52"/>
            <p:cNvSpPr/>
            <p:nvPr/>
          </p:nvSpPr>
          <p:spPr>
            <a:xfrm>
              <a:off x="31751" y="447697"/>
              <a:ext cx="990605" cy="441329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601" name="Freeform 53"/>
            <p:cNvGrpSpPr/>
            <p:nvPr/>
          </p:nvGrpSpPr>
          <p:grpSpPr>
            <a:xfrm>
              <a:off x="484189" y="460398"/>
              <a:ext cx="25403" cy="414343"/>
              <a:chOff x="0" y="0"/>
              <a:chExt cx="25402" cy="414342"/>
            </a:xfrm>
          </p:grpSpPr>
          <p:sp>
            <p:nvSpPr>
              <p:cNvPr id="599" name="Line"/>
              <p:cNvSpPr/>
              <p:nvPr/>
            </p:nvSpPr>
            <p:spPr>
              <a:xfrm flipH="1">
                <a:off x="0" y="-1"/>
                <a:ext cx="12702" cy="4143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00" name="Line"/>
              <p:cNvSpPr/>
              <p:nvPr/>
            </p:nvSpPr>
            <p:spPr>
              <a:xfrm flipV="1">
                <a:off x="-1" y="0"/>
                <a:ext cx="25404" cy="4143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602" name="Rectangle 77"/>
            <p:cNvSpPr/>
            <p:nvPr/>
          </p:nvSpPr>
          <p:spPr>
            <a:xfrm>
              <a:off x="88901" y="487386"/>
              <a:ext cx="352666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48*</a:t>
              </a:r>
            </a:p>
          </p:txBody>
        </p:sp>
        <p:grpSp>
          <p:nvGrpSpPr>
            <p:cNvPr id="605" name="Arc 88"/>
            <p:cNvGrpSpPr/>
            <p:nvPr/>
          </p:nvGrpSpPr>
          <p:grpSpPr>
            <a:xfrm>
              <a:off x="-2" y="-3"/>
              <a:ext cx="152408" cy="457231"/>
              <a:chOff x="-1" y="-1"/>
              <a:chExt cx="152407" cy="457229"/>
            </a:xfrm>
          </p:grpSpPr>
          <p:sp>
            <p:nvSpPr>
              <p:cNvPr id="603" name="Shape"/>
              <p:cNvSpPr/>
              <p:nvPr/>
            </p:nvSpPr>
            <p:spPr>
              <a:xfrm>
                <a:off x="-2" y="-2"/>
                <a:ext cx="152409" cy="457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3F3E7"/>
              </a:solidFill>
              <a:ln w="12700" cap="flat">
                <a:noFill/>
                <a:miter lim="400000"/>
                <a:tailEnd type="stealth" w="med" len="med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604" name="Line"/>
              <p:cNvSpPr/>
              <p:nvPr/>
            </p:nvSpPr>
            <p:spPr>
              <a:xfrm>
                <a:off x="-2" y="-2"/>
                <a:ext cx="152409" cy="457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2700" cap="rnd">
                <a:solidFill>
                  <a:srgbClr val="404040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</p:grpSp>
      </p:grpSp>
      <p:sp>
        <p:nvSpPr>
          <p:cNvPr id="607" name="Rectangle 2"/>
          <p:cNvSpPr/>
          <p:nvPr/>
        </p:nvSpPr>
        <p:spPr>
          <a:xfrm>
            <a:off x="909637" y="5895975"/>
            <a:ext cx="1905001" cy="4572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608" name="Rectangle 3"/>
          <p:cNvSpPr/>
          <p:nvPr/>
        </p:nvSpPr>
        <p:spPr>
          <a:xfrm>
            <a:off x="3348037" y="5895975"/>
            <a:ext cx="2895603" cy="4572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609" name="Freeform 5"/>
          <p:cNvSpPr/>
          <p:nvPr/>
        </p:nvSpPr>
        <p:spPr>
          <a:xfrm>
            <a:off x="1543049" y="3649662"/>
            <a:ext cx="990604" cy="439741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610" name="Freeform 6"/>
          <p:cNvSpPr/>
          <p:nvPr/>
        </p:nvSpPr>
        <p:spPr>
          <a:xfrm>
            <a:off x="2754313" y="3649662"/>
            <a:ext cx="992189" cy="439741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611" name="Freeform 7"/>
          <p:cNvSpPr/>
          <p:nvPr/>
        </p:nvSpPr>
        <p:spPr>
          <a:xfrm>
            <a:off x="3967162" y="3649662"/>
            <a:ext cx="990603" cy="439741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612" name="Freeform 8"/>
          <p:cNvSpPr/>
          <p:nvPr/>
        </p:nvSpPr>
        <p:spPr>
          <a:xfrm>
            <a:off x="5180012" y="3649662"/>
            <a:ext cx="990603" cy="439741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613" name="Freeform 9"/>
          <p:cNvSpPr/>
          <p:nvPr/>
        </p:nvSpPr>
        <p:spPr>
          <a:xfrm>
            <a:off x="6391273" y="3649662"/>
            <a:ext cx="993779" cy="439741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614" name="Freeform 10"/>
          <p:cNvSpPr/>
          <p:nvPr/>
        </p:nvSpPr>
        <p:spPr>
          <a:xfrm>
            <a:off x="7604124" y="3649662"/>
            <a:ext cx="993779" cy="439741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615" name="Freeform 11"/>
          <p:cNvSpPr/>
          <p:nvPr/>
        </p:nvSpPr>
        <p:spPr>
          <a:xfrm>
            <a:off x="2754313" y="2549524"/>
            <a:ext cx="992189" cy="439741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618" name="Freeform 12"/>
          <p:cNvGrpSpPr/>
          <p:nvPr/>
        </p:nvGrpSpPr>
        <p:grpSpPr>
          <a:xfrm>
            <a:off x="2854324" y="2549523"/>
            <a:ext cx="25403" cy="439743"/>
            <a:chOff x="0" y="0"/>
            <a:chExt cx="25402" cy="439742"/>
          </a:xfrm>
        </p:grpSpPr>
        <p:sp>
          <p:nvSpPr>
            <p:cNvPr id="616" name="Line"/>
            <p:cNvSpPr/>
            <p:nvPr/>
          </p:nvSpPr>
          <p:spPr>
            <a:xfrm flipH="1">
              <a:off x="0" y="-1"/>
              <a:ext cx="12702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17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21" name="Freeform 13"/>
          <p:cNvGrpSpPr/>
          <p:nvPr/>
        </p:nvGrpSpPr>
        <p:grpSpPr>
          <a:xfrm>
            <a:off x="3182938" y="2549523"/>
            <a:ext cx="25403" cy="439743"/>
            <a:chOff x="0" y="0"/>
            <a:chExt cx="25402" cy="439742"/>
          </a:xfrm>
        </p:grpSpPr>
        <p:sp>
          <p:nvSpPr>
            <p:cNvPr id="619" name="Line"/>
            <p:cNvSpPr/>
            <p:nvPr/>
          </p:nvSpPr>
          <p:spPr>
            <a:xfrm flipH="1">
              <a:off x="0" y="-1"/>
              <a:ext cx="12702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20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24" name="Freeform 14"/>
          <p:cNvGrpSpPr/>
          <p:nvPr/>
        </p:nvGrpSpPr>
        <p:grpSpPr>
          <a:xfrm>
            <a:off x="3292473" y="2549523"/>
            <a:ext cx="25403" cy="439743"/>
            <a:chOff x="0" y="0"/>
            <a:chExt cx="25402" cy="439742"/>
          </a:xfrm>
        </p:grpSpPr>
        <p:sp>
          <p:nvSpPr>
            <p:cNvPr id="622" name="Line"/>
            <p:cNvSpPr/>
            <p:nvPr/>
          </p:nvSpPr>
          <p:spPr>
            <a:xfrm flipH="1">
              <a:off x="0" y="-1"/>
              <a:ext cx="12702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23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27" name="Freeform 15"/>
          <p:cNvGrpSpPr/>
          <p:nvPr/>
        </p:nvGrpSpPr>
        <p:grpSpPr>
          <a:xfrm>
            <a:off x="3624262" y="2549523"/>
            <a:ext cx="25403" cy="439743"/>
            <a:chOff x="0" y="0"/>
            <a:chExt cx="25402" cy="439742"/>
          </a:xfrm>
        </p:grpSpPr>
        <p:sp>
          <p:nvSpPr>
            <p:cNvPr id="625" name="Line"/>
            <p:cNvSpPr/>
            <p:nvPr/>
          </p:nvSpPr>
          <p:spPr>
            <a:xfrm flipH="1">
              <a:off x="0" y="-1"/>
              <a:ext cx="12702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26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28" name="Freeform 16"/>
          <p:cNvSpPr/>
          <p:nvPr/>
        </p:nvSpPr>
        <p:spPr>
          <a:xfrm>
            <a:off x="6391273" y="2549524"/>
            <a:ext cx="993779" cy="439741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631" name="Freeform 17"/>
          <p:cNvGrpSpPr/>
          <p:nvPr/>
        </p:nvGrpSpPr>
        <p:grpSpPr>
          <a:xfrm>
            <a:off x="6489697" y="2549523"/>
            <a:ext cx="25404" cy="439743"/>
            <a:chOff x="0" y="0"/>
            <a:chExt cx="25402" cy="439742"/>
          </a:xfrm>
        </p:grpSpPr>
        <p:sp>
          <p:nvSpPr>
            <p:cNvPr id="629" name="Line"/>
            <p:cNvSpPr/>
            <p:nvPr/>
          </p:nvSpPr>
          <p:spPr>
            <a:xfrm flipH="1">
              <a:off x="-1" y="-1"/>
              <a:ext cx="127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30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34" name="Freeform 18"/>
          <p:cNvGrpSpPr/>
          <p:nvPr/>
        </p:nvGrpSpPr>
        <p:grpSpPr>
          <a:xfrm>
            <a:off x="6819898" y="2549523"/>
            <a:ext cx="25404" cy="439743"/>
            <a:chOff x="0" y="0"/>
            <a:chExt cx="25402" cy="439742"/>
          </a:xfrm>
        </p:grpSpPr>
        <p:sp>
          <p:nvSpPr>
            <p:cNvPr id="632" name="Line"/>
            <p:cNvSpPr/>
            <p:nvPr/>
          </p:nvSpPr>
          <p:spPr>
            <a:xfrm flipH="1">
              <a:off x="-1" y="-1"/>
              <a:ext cx="127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33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37" name="Freeform 19"/>
          <p:cNvGrpSpPr/>
          <p:nvPr/>
        </p:nvGrpSpPr>
        <p:grpSpPr>
          <a:xfrm>
            <a:off x="6931023" y="2549523"/>
            <a:ext cx="25404" cy="439743"/>
            <a:chOff x="0" y="0"/>
            <a:chExt cx="25402" cy="439742"/>
          </a:xfrm>
        </p:grpSpPr>
        <p:sp>
          <p:nvSpPr>
            <p:cNvPr id="635" name="Line"/>
            <p:cNvSpPr/>
            <p:nvPr/>
          </p:nvSpPr>
          <p:spPr>
            <a:xfrm flipH="1">
              <a:off x="-1" y="-1"/>
              <a:ext cx="127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36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40" name="Freeform 20"/>
          <p:cNvGrpSpPr/>
          <p:nvPr/>
        </p:nvGrpSpPr>
        <p:grpSpPr>
          <a:xfrm>
            <a:off x="7261223" y="2549523"/>
            <a:ext cx="25404" cy="439743"/>
            <a:chOff x="0" y="0"/>
            <a:chExt cx="25402" cy="439742"/>
          </a:xfrm>
        </p:grpSpPr>
        <p:sp>
          <p:nvSpPr>
            <p:cNvPr id="638" name="Line"/>
            <p:cNvSpPr/>
            <p:nvPr/>
          </p:nvSpPr>
          <p:spPr>
            <a:xfrm flipH="1">
              <a:off x="-1" y="-1"/>
              <a:ext cx="127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39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41" name="Freeform 21"/>
          <p:cNvSpPr/>
          <p:nvPr/>
        </p:nvSpPr>
        <p:spPr>
          <a:xfrm>
            <a:off x="4518023" y="1558924"/>
            <a:ext cx="992189" cy="439741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644" name="Freeform 22"/>
          <p:cNvGrpSpPr/>
          <p:nvPr/>
        </p:nvGrpSpPr>
        <p:grpSpPr>
          <a:xfrm>
            <a:off x="4614862" y="1558923"/>
            <a:ext cx="25403" cy="439743"/>
            <a:chOff x="0" y="0"/>
            <a:chExt cx="25402" cy="439742"/>
          </a:xfrm>
        </p:grpSpPr>
        <p:sp>
          <p:nvSpPr>
            <p:cNvPr id="642" name="Line"/>
            <p:cNvSpPr/>
            <p:nvPr/>
          </p:nvSpPr>
          <p:spPr>
            <a:xfrm flipH="1">
              <a:off x="0" y="-1"/>
              <a:ext cx="12702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43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47" name="Freeform 23"/>
          <p:cNvGrpSpPr/>
          <p:nvPr/>
        </p:nvGrpSpPr>
        <p:grpSpPr>
          <a:xfrm>
            <a:off x="4945062" y="1558923"/>
            <a:ext cx="25403" cy="439743"/>
            <a:chOff x="0" y="0"/>
            <a:chExt cx="25402" cy="439742"/>
          </a:xfrm>
        </p:grpSpPr>
        <p:sp>
          <p:nvSpPr>
            <p:cNvPr id="645" name="Line"/>
            <p:cNvSpPr/>
            <p:nvPr/>
          </p:nvSpPr>
          <p:spPr>
            <a:xfrm flipH="1">
              <a:off x="0" y="-1"/>
              <a:ext cx="12702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46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50" name="Freeform 24"/>
          <p:cNvGrpSpPr/>
          <p:nvPr/>
        </p:nvGrpSpPr>
        <p:grpSpPr>
          <a:xfrm>
            <a:off x="5057773" y="1558923"/>
            <a:ext cx="25403" cy="439743"/>
            <a:chOff x="0" y="0"/>
            <a:chExt cx="25402" cy="439742"/>
          </a:xfrm>
        </p:grpSpPr>
        <p:sp>
          <p:nvSpPr>
            <p:cNvPr id="648" name="Line"/>
            <p:cNvSpPr/>
            <p:nvPr/>
          </p:nvSpPr>
          <p:spPr>
            <a:xfrm flipH="1">
              <a:off x="0" y="-1"/>
              <a:ext cx="12702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49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53" name="Freeform 25"/>
          <p:cNvGrpSpPr/>
          <p:nvPr/>
        </p:nvGrpSpPr>
        <p:grpSpPr>
          <a:xfrm>
            <a:off x="5387973" y="1558923"/>
            <a:ext cx="25403" cy="439743"/>
            <a:chOff x="0" y="0"/>
            <a:chExt cx="25402" cy="439742"/>
          </a:xfrm>
        </p:grpSpPr>
        <p:sp>
          <p:nvSpPr>
            <p:cNvPr id="651" name="Line"/>
            <p:cNvSpPr/>
            <p:nvPr/>
          </p:nvSpPr>
          <p:spPr>
            <a:xfrm flipH="1">
              <a:off x="0" y="-1"/>
              <a:ext cx="12702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52" name="Line"/>
            <p:cNvSpPr/>
            <p:nvPr/>
          </p:nvSpPr>
          <p:spPr>
            <a:xfrm flipV="1">
              <a:off x="-1" y="-1"/>
              <a:ext cx="25403" cy="43974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56" name="Freeform 26"/>
          <p:cNvGrpSpPr/>
          <p:nvPr/>
        </p:nvGrpSpPr>
        <p:grpSpPr>
          <a:xfrm>
            <a:off x="3746497" y="1903412"/>
            <a:ext cx="812806" cy="592142"/>
            <a:chOff x="-1" y="-1"/>
            <a:chExt cx="812805" cy="592141"/>
          </a:xfrm>
        </p:grpSpPr>
        <p:sp>
          <p:nvSpPr>
            <p:cNvPr id="654" name="Line"/>
            <p:cNvSpPr/>
            <p:nvPr/>
          </p:nvSpPr>
          <p:spPr>
            <a:xfrm flipH="1">
              <a:off x="0" y="-1"/>
              <a:ext cx="812805" cy="59214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55" name="Line"/>
            <p:cNvSpPr/>
            <p:nvPr/>
          </p:nvSpPr>
          <p:spPr>
            <a:xfrm flipV="1">
              <a:off x="-2" y="-2"/>
              <a:ext cx="812806" cy="59214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57" name="Freeform 27"/>
          <p:cNvSpPr/>
          <p:nvPr/>
        </p:nvSpPr>
        <p:spPr>
          <a:xfrm>
            <a:off x="3746498" y="2386013"/>
            <a:ext cx="131766" cy="1095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957"/>
                </a:moveTo>
                <a:lnTo>
                  <a:pt x="0" y="21600"/>
                </a:lnTo>
                <a:lnTo>
                  <a:pt x="14834" y="0"/>
                </a:lnTo>
                <a:lnTo>
                  <a:pt x="21600" y="10957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660" name="Freeform 28"/>
          <p:cNvGrpSpPr/>
          <p:nvPr/>
        </p:nvGrpSpPr>
        <p:grpSpPr>
          <a:xfrm>
            <a:off x="5000622" y="1874837"/>
            <a:ext cx="1376370" cy="631830"/>
            <a:chOff x="0" y="-1"/>
            <a:chExt cx="1376368" cy="631829"/>
          </a:xfrm>
        </p:grpSpPr>
        <p:sp>
          <p:nvSpPr>
            <p:cNvPr id="658" name="Line"/>
            <p:cNvSpPr/>
            <p:nvPr/>
          </p:nvSpPr>
          <p:spPr>
            <a:xfrm>
              <a:off x="-1" y="-2"/>
              <a:ext cx="1376368" cy="63182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59" name="Line"/>
            <p:cNvSpPr/>
            <p:nvPr/>
          </p:nvSpPr>
          <p:spPr>
            <a:xfrm flipH="1" flipV="1">
              <a:off x="-1" y="-1"/>
              <a:ext cx="1376369" cy="63182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61" name="Freeform 29"/>
          <p:cNvSpPr/>
          <p:nvPr/>
        </p:nvSpPr>
        <p:spPr>
          <a:xfrm>
            <a:off x="6238873" y="2420938"/>
            <a:ext cx="138116" cy="85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469" y="0"/>
                </a:moveTo>
                <a:lnTo>
                  <a:pt x="21600" y="21600"/>
                </a:lnTo>
                <a:lnTo>
                  <a:pt x="0" y="15200"/>
                </a:lnTo>
                <a:lnTo>
                  <a:pt x="4469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664" name="Freeform 30"/>
          <p:cNvGrpSpPr/>
          <p:nvPr/>
        </p:nvGrpSpPr>
        <p:grpSpPr>
          <a:xfrm>
            <a:off x="2424113" y="2920998"/>
            <a:ext cx="385767" cy="687392"/>
            <a:chOff x="0" y="0"/>
            <a:chExt cx="385766" cy="687391"/>
          </a:xfrm>
        </p:grpSpPr>
        <p:sp>
          <p:nvSpPr>
            <p:cNvPr id="662" name="Line"/>
            <p:cNvSpPr/>
            <p:nvPr/>
          </p:nvSpPr>
          <p:spPr>
            <a:xfrm flipH="1">
              <a:off x="0" y="-1"/>
              <a:ext cx="385767" cy="68739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63" name="Line"/>
            <p:cNvSpPr/>
            <p:nvPr/>
          </p:nvSpPr>
          <p:spPr>
            <a:xfrm flipV="1">
              <a:off x="-1" y="0"/>
              <a:ext cx="385767" cy="68739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65" name="Freeform 31"/>
          <p:cNvSpPr/>
          <p:nvPr/>
        </p:nvSpPr>
        <p:spPr>
          <a:xfrm>
            <a:off x="2424113" y="3470273"/>
            <a:ext cx="96840" cy="138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5462"/>
                </a:moveTo>
                <a:lnTo>
                  <a:pt x="0" y="21600"/>
                </a:lnTo>
                <a:lnTo>
                  <a:pt x="8144" y="0"/>
                </a:lnTo>
                <a:lnTo>
                  <a:pt x="21600" y="5462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668" name="Freeform 32"/>
          <p:cNvGrpSpPr/>
          <p:nvPr/>
        </p:nvGrpSpPr>
        <p:grpSpPr>
          <a:xfrm>
            <a:off x="3238499" y="2892424"/>
            <a:ext cx="25403" cy="715967"/>
            <a:chOff x="0" y="0"/>
            <a:chExt cx="25402" cy="715966"/>
          </a:xfrm>
        </p:grpSpPr>
        <p:sp>
          <p:nvSpPr>
            <p:cNvPr id="666" name="Line"/>
            <p:cNvSpPr/>
            <p:nvPr/>
          </p:nvSpPr>
          <p:spPr>
            <a:xfrm flipH="1">
              <a:off x="0" y="0"/>
              <a:ext cx="25403" cy="71596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67" name="Line"/>
            <p:cNvSpPr/>
            <p:nvPr/>
          </p:nvSpPr>
          <p:spPr>
            <a:xfrm flipV="1">
              <a:off x="-1" y="-1"/>
              <a:ext cx="25403" cy="71596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69" name="Freeform 33"/>
          <p:cNvSpPr/>
          <p:nvPr/>
        </p:nvSpPr>
        <p:spPr>
          <a:xfrm>
            <a:off x="3216275" y="3470273"/>
            <a:ext cx="69853" cy="138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080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672" name="Freeform 34"/>
          <p:cNvGrpSpPr/>
          <p:nvPr/>
        </p:nvGrpSpPr>
        <p:grpSpPr>
          <a:xfrm>
            <a:off x="3692525" y="2865435"/>
            <a:ext cx="301629" cy="730255"/>
            <a:chOff x="0" y="0"/>
            <a:chExt cx="301628" cy="730254"/>
          </a:xfrm>
        </p:grpSpPr>
        <p:sp>
          <p:nvSpPr>
            <p:cNvPr id="670" name="Line"/>
            <p:cNvSpPr/>
            <p:nvPr/>
          </p:nvSpPr>
          <p:spPr>
            <a:xfrm>
              <a:off x="0" y="-2"/>
              <a:ext cx="301629" cy="73025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71" name="Line"/>
            <p:cNvSpPr/>
            <p:nvPr/>
          </p:nvSpPr>
          <p:spPr>
            <a:xfrm flipH="1" flipV="1">
              <a:off x="0" y="-1"/>
              <a:ext cx="301629" cy="73025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73" name="Freeform 35"/>
          <p:cNvSpPr/>
          <p:nvPr/>
        </p:nvSpPr>
        <p:spPr>
          <a:xfrm>
            <a:off x="3910012" y="3454398"/>
            <a:ext cx="84141" cy="141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302" y="0"/>
                </a:moveTo>
                <a:lnTo>
                  <a:pt x="21600" y="21600"/>
                </a:lnTo>
                <a:lnTo>
                  <a:pt x="0" y="3883"/>
                </a:lnTo>
                <a:lnTo>
                  <a:pt x="16302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676" name="Freeform 36"/>
          <p:cNvGrpSpPr/>
          <p:nvPr/>
        </p:nvGrpSpPr>
        <p:grpSpPr>
          <a:xfrm>
            <a:off x="6089650" y="2878134"/>
            <a:ext cx="357191" cy="703270"/>
            <a:chOff x="0" y="-1"/>
            <a:chExt cx="357190" cy="703268"/>
          </a:xfrm>
        </p:grpSpPr>
        <p:sp>
          <p:nvSpPr>
            <p:cNvPr id="674" name="Line"/>
            <p:cNvSpPr/>
            <p:nvPr/>
          </p:nvSpPr>
          <p:spPr>
            <a:xfrm flipH="1">
              <a:off x="0" y="-1"/>
              <a:ext cx="357191" cy="70326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75" name="Line"/>
            <p:cNvSpPr/>
            <p:nvPr/>
          </p:nvSpPr>
          <p:spPr>
            <a:xfrm flipV="1">
              <a:off x="0" y="-3"/>
              <a:ext cx="357191" cy="70326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77" name="Freeform 37"/>
          <p:cNvSpPr/>
          <p:nvPr/>
        </p:nvSpPr>
        <p:spPr>
          <a:xfrm>
            <a:off x="6089650" y="3443287"/>
            <a:ext cx="92078" cy="138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4717"/>
                </a:moveTo>
                <a:lnTo>
                  <a:pt x="0" y="21600"/>
                </a:lnTo>
                <a:lnTo>
                  <a:pt x="7448" y="0"/>
                </a:lnTo>
                <a:lnTo>
                  <a:pt x="21600" y="4717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680" name="Freeform 38"/>
          <p:cNvGrpSpPr/>
          <p:nvPr/>
        </p:nvGrpSpPr>
        <p:grpSpPr>
          <a:xfrm>
            <a:off x="6875462" y="2892424"/>
            <a:ext cx="25404" cy="676281"/>
            <a:chOff x="-1" y="0"/>
            <a:chExt cx="25403" cy="676280"/>
          </a:xfrm>
        </p:grpSpPr>
        <p:sp>
          <p:nvSpPr>
            <p:cNvPr id="678" name="Line"/>
            <p:cNvSpPr/>
            <p:nvPr/>
          </p:nvSpPr>
          <p:spPr>
            <a:xfrm flipH="1">
              <a:off x="-2" y="0"/>
              <a:ext cx="25405" cy="67628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79" name="Line"/>
            <p:cNvSpPr/>
            <p:nvPr/>
          </p:nvSpPr>
          <p:spPr>
            <a:xfrm flipV="1">
              <a:off x="-1" y="-1"/>
              <a:ext cx="25403" cy="67628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81" name="Freeform 39"/>
          <p:cNvSpPr/>
          <p:nvPr/>
        </p:nvSpPr>
        <p:spPr>
          <a:xfrm>
            <a:off x="6853238" y="3428998"/>
            <a:ext cx="68265" cy="139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1051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684" name="Freeform 40"/>
          <p:cNvGrpSpPr/>
          <p:nvPr/>
        </p:nvGrpSpPr>
        <p:grpSpPr>
          <a:xfrm>
            <a:off x="7329485" y="2905123"/>
            <a:ext cx="357194" cy="676282"/>
            <a:chOff x="-1" y="0"/>
            <a:chExt cx="357192" cy="676281"/>
          </a:xfrm>
        </p:grpSpPr>
        <p:sp>
          <p:nvSpPr>
            <p:cNvPr id="682" name="Line"/>
            <p:cNvSpPr/>
            <p:nvPr/>
          </p:nvSpPr>
          <p:spPr>
            <a:xfrm>
              <a:off x="1" y="0"/>
              <a:ext cx="357191" cy="67628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83" name="Line"/>
            <p:cNvSpPr/>
            <p:nvPr/>
          </p:nvSpPr>
          <p:spPr>
            <a:xfrm flipH="1" flipV="1">
              <a:off x="-2" y="-2"/>
              <a:ext cx="357193" cy="67628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685" name="Freeform 41"/>
          <p:cNvSpPr/>
          <p:nvPr/>
        </p:nvSpPr>
        <p:spPr>
          <a:xfrm>
            <a:off x="7593013" y="3443287"/>
            <a:ext cx="93665" cy="138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912" y="0"/>
                </a:moveTo>
                <a:lnTo>
                  <a:pt x="21600" y="21600"/>
                </a:lnTo>
                <a:lnTo>
                  <a:pt x="0" y="4966"/>
                </a:lnTo>
                <a:lnTo>
                  <a:pt x="13912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688" name="Freeform 42"/>
          <p:cNvGrpSpPr/>
          <p:nvPr/>
        </p:nvGrpSpPr>
        <p:grpSpPr>
          <a:xfrm>
            <a:off x="2027238" y="3663949"/>
            <a:ext cx="25402" cy="398468"/>
            <a:chOff x="0" y="0"/>
            <a:chExt cx="25400" cy="398466"/>
          </a:xfrm>
        </p:grpSpPr>
        <p:sp>
          <p:nvSpPr>
            <p:cNvPr id="686" name="Line"/>
            <p:cNvSpPr/>
            <p:nvPr/>
          </p:nvSpPr>
          <p:spPr>
            <a:xfrm flipH="1">
              <a:off x="0" y="-1"/>
              <a:ext cx="12702" cy="39846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87" name="Line"/>
            <p:cNvSpPr/>
            <p:nvPr/>
          </p:nvSpPr>
          <p:spPr>
            <a:xfrm flipV="1">
              <a:off x="12700" y="-1"/>
              <a:ext cx="12702" cy="39846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1" name="Freeform 43"/>
          <p:cNvGrpSpPr/>
          <p:nvPr/>
        </p:nvGrpSpPr>
        <p:grpSpPr>
          <a:xfrm>
            <a:off x="3252787" y="3649662"/>
            <a:ext cx="25403" cy="412755"/>
            <a:chOff x="0" y="0"/>
            <a:chExt cx="25402" cy="412754"/>
          </a:xfrm>
        </p:grpSpPr>
        <p:sp>
          <p:nvSpPr>
            <p:cNvPr id="689" name="Line"/>
            <p:cNvSpPr/>
            <p:nvPr/>
          </p:nvSpPr>
          <p:spPr>
            <a:xfrm flipH="1">
              <a:off x="0" y="-1"/>
              <a:ext cx="12702" cy="41275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90" name="Line"/>
            <p:cNvSpPr/>
            <p:nvPr/>
          </p:nvSpPr>
          <p:spPr>
            <a:xfrm flipV="1">
              <a:off x="-1" y="0"/>
              <a:ext cx="25403" cy="41275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4" name="Freeform 44"/>
          <p:cNvGrpSpPr/>
          <p:nvPr/>
        </p:nvGrpSpPr>
        <p:grpSpPr>
          <a:xfrm>
            <a:off x="4449761" y="3649662"/>
            <a:ext cx="25404" cy="425455"/>
            <a:chOff x="0" y="0"/>
            <a:chExt cx="25402" cy="425453"/>
          </a:xfrm>
        </p:grpSpPr>
        <p:sp>
          <p:nvSpPr>
            <p:cNvPr id="692" name="Line"/>
            <p:cNvSpPr/>
            <p:nvPr/>
          </p:nvSpPr>
          <p:spPr>
            <a:xfrm flipH="1">
              <a:off x="-1" y="-1"/>
              <a:ext cx="12703" cy="42545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93" name="Line"/>
            <p:cNvSpPr/>
            <p:nvPr/>
          </p:nvSpPr>
          <p:spPr>
            <a:xfrm flipV="1">
              <a:off x="-1" y="0"/>
              <a:ext cx="25403" cy="42545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97" name="Freeform 45"/>
          <p:cNvGrpSpPr/>
          <p:nvPr/>
        </p:nvGrpSpPr>
        <p:grpSpPr>
          <a:xfrm>
            <a:off x="5648322" y="3663947"/>
            <a:ext cx="25403" cy="384182"/>
            <a:chOff x="0" y="-1"/>
            <a:chExt cx="25401" cy="384181"/>
          </a:xfrm>
        </p:grpSpPr>
        <p:sp>
          <p:nvSpPr>
            <p:cNvPr id="695" name="Line"/>
            <p:cNvSpPr/>
            <p:nvPr/>
          </p:nvSpPr>
          <p:spPr>
            <a:xfrm flipH="1">
              <a:off x="-1" y="-2"/>
              <a:ext cx="12703" cy="38418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96" name="Line"/>
            <p:cNvSpPr/>
            <p:nvPr/>
          </p:nvSpPr>
          <p:spPr>
            <a:xfrm flipV="1">
              <a:off x="12700" y="-1"/>
              <a:ext cx="12702" cy="38418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00" name="Freeform 46"/>
          <p:cNvGrpSpPr/>
          <p:nvPr/>
        </p:nvGrpSpPr>
        <p:grpSpPr>
          <a:xfrm>
            <a:off x="6861173" y="3663948"/>
            <a:ext cx="25404" cy="411167"/>
            <a:chOff x="0" y="0"/>
            <a:chExt cx="25402" cy="411166"/>
          </a:xfrm>
        </p:grpSpPr>
        <p:sp>
          <p:nvSpPr>
            <p:cNvPr id="698" name="Line"/>
            <p:cNvSpPr/>
            <p:nvPr/>
          </p:nvSpPr>
          <p:spPr>
            <a:xfrm flipH="1">
              <a:off x="-1" y="-1"/>
              <a:ext cx="12703" cy="41116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99" name="Line"/>
            <p:cNvSpPr/>
            <p:nvPr/>
          </p:nvSpPr>
          <p:spPr>
            <a:xfrm flipV="1">
              <a:off x="-1" y="0"/>
              <a:ext cx="25403" cy="41116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03" name="Freeform 47"/>
          <p:cNvGrpSpPr/>
          <p:nvPr/>
        </p:nvGrpSpPr>
        <p:grpSpPr>
          <a:xfrm>
            <a:off x="8061323" y="3663948"/>
            <a:ext cx="25404" cy="411167"/>
            <a:chOff x="0" y="0"/>
            <a:chExt cx="25402" cy="411166"/>
          </a:xfrm>
        </p:grpSpPr>
        <p:sp>
          <p:nvSpPr>
            <p:cNvPr id="701" name="Line"/>
            <p:cNvSpPr/>
            <p:nvPr/>
          </p:nvSpPr>
          <p:spPr>
            <a:xfrm flipH="1">
              <a:off x="-1" y="-1"/>
              <a:ext cx="12703" cy="41116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02" name="Line"/>
            <p:cNvSpPr/>
            <p:nvPr/>
          </p:nvSpPr>
          <p:spPr>
            <a:xfrm flipV="1">
              <a:off x="-1" y="0"/>
              <a:ext cx="25403" cy="41116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06" name="Freeform 48"/>
          <p:cNvGrpSpPr/>
          <p:nvPr/>
        </p:nvGrpSpPr>
        <p:grpSpPr>
          <a:xfrm>
            <a:off x="4089399" y="1420809"/>
            <a:ext cx="360368" cy="109545"/>
            <a:chOff x="0" y="-1"/>
            <a:chExt cx="360366" cy="109543"/>
          </a:xfrm>
        </p:grpSpPr>
        <p:sp>
          <p:nvSpPr>
            <p:cNvPr id="704" name="Line"/>
            <p:cNvSpPr/>
            <p:nvPr/>
          </p:nvSpPr>
          <p:spPr>
            <a:xfrm>
              <a:off x="-1" y="-1"/>
              <a:ext cx="360367" cy="10954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05" name="Line"/>
            <p:cNvSpPr/>
            <p:nvPr/>
          </p:nvSpPr>
          <p:spPr>
            <a:xfrm flipH="1" flipV="1">
              <a:off x="0" y="-2"/>
              <a:ext cx="360367" cy="10954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707" name="Freeform 49"/>
          <p:cNvSpPr/>
          <p:nvPr/>
        </p:nvSpPr>
        <p:spPr>
          <a:xfrm>
            <a:off x="4306887" y="1458912"/>
            <a:ext cx="142878" cy="71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60" y="0"/>
                </a:moveTo>
                <a:lnTo>
                  <a:pt x="21600" y="21600"/>
                </a:lnTo>
                <a:lnTo>
                  <a:pt x="0" y="19200"/>
                </a:lnTo>
                <a:lnTo>
                  <a:pt x="3360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710" name="Freeform 56"/>
          <p:cNvGrpSpPr/>
          <p:nvPr/>
        </p:nvGrpSpPr>
        <p:grpSpPr>
          <a:xfrm>
            <a:off x="646112" y="3209924"/>
            <a:ext cx="8143880" cy="12703"/>
            <a:chOff x="0" y="0"/>
            <a:chExt cx="8143879" cy="12702"/>
          </a:xfrm>
        </p:grpSpPr>
        <p:sp>
          <p:nvSpPr>
            <p:cNvPr id="708" name="Line"/>
            <p:cNvSpPr/>
            <p:nvPr/>
          </p:nvSpPr>
          <p:spPr>
            <a:xfrm>
              <a:off x="-1" y="-1"/>
              <a:ext cx="8143881" cy="1270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09" name="Line"/>
            <p:cNvSpPr/>
            <p:nvPr/>
          </p:nvSpPr>
          <p:spPr>
            <a:xfrm flipH="1" flipV="1">
              <a:off x="0" y="0"/>
              <a:ext cx="8143880" cy="1270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13" name="Freeform 57"/>
          <p:cNvGrpSpPr/>
          <p:nvPr/>
        </p:nvGrpSpPr>
        <p:grpSpPr>
          <a:xfrm>
            <a:off x="660399" y="4311648"/>
            <a:ext cx="8115305" cy="25403"/>
            <a:chOff x="0" y="0"/>
            <a:chExt cx="8115304" cy="25402"/>
          </a:xfrm>
        </p:grpSpPr>
        <p:sp>
          <p:nvSpPr>
            <p:cNvPr id="711" name="Line"/>
            <p:cNvSpPr/>
            <p:nvPr/>
          </p:nvSpPr>
          <p:spPr>
            <a:xfrm>
              <a:off x="0" y="12700"/>
              <a:ext cx="8115305" cy="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12" name="Line"/>
            <p:cNvSpPr/>
            <p:nvPr/>
          </p:nvSpPr>
          <p:spPr>
            <a:xfrm flipH="1" flipV="1">
              <a:off x="0" y="0"/>
              <a:ext cx="8115305" cy="2540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714" name="Rectangle 58"/>
          <p:cNvSpPr/>
          <p:nvPr/>
        </p:nvSpPr>
        <p:spPr>
          <a:xfrm>
            <a:off x="1573212" y="3703637"/>
            <a:ext cx="35266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715" name="Rectangle 59"/>
          <p:cNvSpPr/>
          <p:nvPr/>
        </p:nvSpPr>
        <p:spPr>
          <a:xfrm>
            <a:off x="2057399" y="3703637"/>
            <a:ext cx="35266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15*</a:t>
            </a:r>
          </a:p>
        </p:txBody>
      </p:sp>
      <p:sp>
        <p:nvSpPr>
          <p:cNvPr id="716" name="Rectangle 60"/>
          <p:cNvSpPr/>
          <p:nvPr/>
        </p:nvSpPr>
        <p:spPr>
          <a:xfrm>
            <a:off x="2787649" y="3703637"/>
            <a:ext cx="35266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20*</a:t>
            </a:r>
          </a:p>
        </p:txBody>
      </p:sp>
      <p:sp>
        <p:nvSpPr>
          <p:cNvPr id="717" name="Rectangle 61"/>
          <p:cNvSpPr/>
          <p:nvPr/>
        </p:nvSpPr>
        <p:spPr>
          <a:xfrm>
            <a:off x="3295648" y="3703637"/>
            <a:ext cx="352667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27*</a:t>
            </a:r>
          </a:p>
        </p:txBody>
      </p:sp>
      <p:sp>
        <p:nvSpPr>
          <p:cNvPr id="718" name="Rectangle 62"/>
          <p:cNvSpPr/>
          <p:nvPr/>
        </p:nvSpPr>
        <p:spPr>
          <a:xfrm>
            <a:off x="4011612" y="3703637"/>
            <a:ext cx="35266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33*</a:t>
            </a:r>
          </a:p>
        </p:txBody>
      </p:sp>
      <p:sp>
        <p:nvSpPr>
          <p:cNvPr id="719" name="Rectangle 63"/>
          <p:cNvSpPr/>
          <p:nvPr/>
        </p:nvSpPr>
        <p:spPr>
          <a:xfrm>
            <a:off x="4481512" y="3703637"/>
            <a:ext cx="35266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37*</a:t>
            </a:r>
          </a:p>
        </p:txBody>
      </p:sp>
      <p:sp>
        <p:nvSpPr>
          <p:cNvPr id="720" name="Rectangle 64"/>
          <p:cNvSpPr/>
          <p:nvPr/>
        </p:nvSpPr>
        <p:spPr>
          <a:xfrm>
            <a:off x="5224462" y="3702048"/>
            <a:ext cx="35266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40*</a:t>
            </a:r>
          </a:p>
        </p:txBody>
      </p:sp>
      <p:sp>
        <p:nvSpPr>
          <p:cNvPr id="721" name="Rectangle 65"/>
          <p:cNvSpPr/>
          <p:nvPr/>
        </p:nvSpPr>
        <p:spPr>
          <a:xfrm>
            <a:off x="5694362" y="3687762"/>
            <a:ext cx="35266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46*</a:t>
            </a:r>
          </a:p>
        </p:txBody>
      </p:sp>
      <p:sp>
        <p:nvSpPr>
          <p:cNvPr id="722" name="Rectangle 66"/>
          <p:cNvSpPr/>
          <p:nvPr/>
        </p:nvSpPr>
        <p:spPr>
          <a:xfrm>
            <a:off x="6410323" y="3702048"/>
            <a:ext cx="352667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51*</a:t>
            </a:r>
          </a:p>
        </p:txBody>
      </p:sp>
      <p:sp>
        <p:nvSpPr>
          <p:cNvPr id="723" name="Rectangle 67"/>
          <p:cNvSpPr/>
          <p:nvPr/>
        </p:nvSpPr>
        <p:spPr>
          <a:xfrm>
            <a:off x="6934199" y="3687762"/>
            <a:ext cx="352667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55*</a:t>
            </a:r>
          </a:p>
        </p:txBody>
      </p:sp>
      <p:sp>
        <p:nvSpPr>
          <p:cNvPr id="724" name="Rectangle 68"/>
          <p:cNvSpPr/>
          <p:nvPr/>
        </p:nvSpPr>
        <p:spPr>
          <a:xfrm>
            <a:off x="7623174" y="3716337"/>
            <a:ext cx="352667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63*</a:t>
            </a:r>
          </a:p>
        </p:txBody>
      </p:sp>
      <p:sp>
        <p:nvSpPr>
          <p:cNvPr id="725" name="Rectangle 69"/>
          <p:cNvSpPr/>
          <p:nvPr/>
        </p:nvSpPr>
        <p:spPr>
          <a:xfrm>
            <a:off x="8120063" y="3702048"/>
            <a:ext cx="352667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97*</a:t>
            </a:r>
          </a:p>
        </p:txBody>
      </p:sp>
      <p:sp>
        <p:nvSpPr>
          <p:cNvPr id="726" name="Rectangle 70"/>
          <p:cNvSpPr/>
          <p:nvPr/>
        </p:nvSpPr>
        <p:spPr>
          <a:xfrm>
            <a:off x="2852738" y="2589213"/>
            <a:ext cx="28841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727" name="Rectangle 71"/>
          <p:cNvSpPr/>
          <p:nvPr/>
        </p:nvSpPr>
        <p:spPr>
          <a:xfrm>
            <a:off x="3294062" y="2589213"/>
            <a:ext cx="28841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33</a:t>
            </a:r>
          </a:p>
        </p:txBody>
      </p:sp>
      <p:sp>
        <p:nvSpPr>
          <p:cNvPr id="728" name="Rectangle 72"/>
          <p:cNvSpPr/>
          <p:nvPr/>
        </p:nvSpPr>
        <p:spPr>
          <a:xfrm>
            <a:off x="6491287" y="2587624"/>
            <a:ext cx="28841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51</a:t>
            </a:r>
          </a:p>
        </p:txBody>
      </p:sp>
      <p:sp>
        <p:nvSpPr>
          <p:cNvPr id="729" name="Rectangle 73"/>
          <p:cNvSpPr/>
          <p:nvPr/>
        </p:nvSpPr>
        <p:spPr>
          <a:xfrm>
            <a:off x="6918324" y="2587624"/>
            <a:ext cx="28841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63</a:t>
            </a:r>
          </a:p>
        </p:txBody>
      </p:sp>
      <p:sp>
        <p:nvSpPr>
          <p:cNvPr id="730" name="Rectangle 74"/>
          <p:cNvSpPr/>
          <p:nvPr/>
        </p:nvSpPr>
        <p:spPr>
          <a:xfrm>
            <a:off x="4603748" y="1598612"/>
            <a:ext cx="288417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731" name="Rectangle 75"/>
          <p:cNvSpPr/>
          <p:nvPr/>
        </p:nvSpPr>
        <p:spPr>
          <a:xfrm>
            <a:off x="3405187" y="1295399"/>
            <a:ext cx="509600" cy="289459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Root</a:t>
            </a:r>
          </a:p>
        </p:txBody>
      </p:sp>
      <p:sp>
        <p:nvSpPr>
          <p:cNvPr id="732" name="Rectangle 80"/>
          <p:cNvSpPr/>
          <p:nvPr/>
        </p:nvSpPr>
        <p:spPr>
          <a:xfrm>
            <a:off x="603248" y="4595812"/>
            <a:ext cx="865548" cy="289458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Overflow</a:t>
            </a:r>
          </a:p>
        </p:txBody>
      </p:sp>
      <p:sp>
        <p:nvSpPr>
          <p:cNvPr id="733" name="Rectangle 81"/>
          <p:cNvSpPr/>
          <p:nvPr/>
        </p:nvSpPr>
        <p:spPr>
          <a:xfrm>
            <a:off x="603249" y="4906962"/>
            <a:ext cx="628626" cy="289458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734" name="Rectangle 82"/>
          <p:cNvSpPr/>
          <p:nvPr/>
        </p:nvSpPr>
        <p:spPr>
          <a:xfrm>
            <a:off x="603248" y="3586162"/>
            <a:ext cx="470359" cy="289458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Leaf</a:t>
            </a:r>
          </a:p>
        </p:txBody>
      </p:sp>
      <p:sp>
        <p:nvSpPr>
          <p:cNvPr id="735" name="Rectangle 83"/>
          <p:cNvSpPr/>
          <p:nvPr/>
        </p:nvSpPr>
        <p:spPr>
          <a:xfrm>
            <a:off x="601662" y="1644649"/>
            <a:ext cx="569155" cy="289459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Index</a:t>
            </a:r>
          </a:p>
        </p:txBody>
      </p:sp>
      <p:sp>
        <p:nvSpPr>
          <p:cNvPr id="736" name="Rectangle 84"/>
          <p:cNvSpPr/>
          <p:nvPr/>
        </p:nvSpPr>
        <p:spPr>
          <a:xfrm>
            <a:off x="601662" y="1954213"/>
            <a:ext cx="628625" cy="289458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737" name="Rectangle 85"/>
          <p:cNvSpPr/>
          <p:nvPr/>
        </p:nvSpPr>
        <p:spPr>
          <a:xfrm>
            <a:off x="603249" y="3895724"/>
            <a:ext cx="628626" cy="289459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738" name="Rectangle 86"/>
          <p:cNvSpPr/>
          <p:nvPr/>
        </p:nvSpPr>
        <p:spPr>
          <a:xfrm>
            <a:off x="603248" y="3275012"/>
            <a:ext cx="767011" cy="289458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Primary</a:t>
            </a:r>
          </a:p>
        </p:txBody>
      </p:sp>
      <p:grpSp>
        <p:nvGrpSpPr>
          <p:cNvPr id="747" name="Group 219"/>
          <p:cNvGrpSpPr/>
          <p:nvPr/>
        </p:nvGrpSpPr>
        <p:grpSpPr>
          <a:xfrm>
            <a:off x="2738433" y="4068736"/>
            <a:ext cx="1035056" cy="901729"/>
            <a:chOff x="-1" y="-1"/>
            <a:chExt cx="1035054" cy="901727"/>
          </a:xfrm>
        </p:grpSpPr>
        <p:sp>
          <p:nvSpPr>
            <p:cNvPr id="739" name="Freeform 50"/>
            <p:cNvSpPr/>
            <p:nvPr/>
          </p:nvSpPr>
          <p:spPr>
            <a:xfrm>
              <a:off x="44450" y="460397"/>
              <a:ext cx="990603" cy="441329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742" name="Freeform 51"/>
            <p:cNvGrpSpPr/>
            <p:nvPr/>
          </p:nvGrpSpPr>
          <p:grpSpPr>
            <a:xfrm>
              <a:off x="527050" y="474684"/>
              <a:ext cx="25403" cy="400056"/>
              <a:chOff x="0" y="-1"/>
              <a:chExt cx="25402" cy="400055"/>
            </a:xfrm>
          </p:grpSpPr>
          <p:sp>
            <p:nvSpPr>
              <p:cNvPr id="740" name="Line"/>
              <p:cNvSpPr/>
              <p:nvPr/>
            </p:nvSpPr>
            <p:spPr>
              <a:xfrm flipH="1">
                <a:off x="-1" y="-2"/>
                <a:ext cx="12703" cy="40005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41" name="Line"/>
              <p:cNvSpPr/>
              <p:nvPr/>
            </p:nvSpPr>
            <p:spPr>
              <a:xfrm flipV="1">
                <a:off x="12700" y="0"/>
                <a:ext cx="12702" cy="40005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43" name="Rectangle 76"/>
            <p:cNvSpPr/>
            <p:nvPr/>
          </p:nvSpPr>
          <p:spPr>
            <a:xfrm>
              <a:off x="88900" y="514372"/>
              <a:ext cx="352666" cy="277174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23*</a:t>
              </a:r>
            </a:p>
          </p:txBody>
        </p:sp>
        <p:grpSp>
          <p:nvGrpSpPr>
            <p:cNvPr id="746" name="Arc 87"/>
            <p:cNvGrpSpPr/>
            <p:nvPr/>
          </p:nvGrpSpPr>
          <p:grpSpPr>
            <a:xfrm>
              <a:off x="-2" y="-2"/>
              <a:ext cx="152406" cy="457228"/>
              <a:chOff x="-1" y="0"/>
              <a:chExt cx="152405" cy="457227"/>
            </a:xfrm>
          </p:grpSpPr>
          <p:sp>
            <p:nvSpPr>
              <p:cNvPr id="744" name="Shape"/>
              <p:cNvSpPr/>
              <p:nvPr/>
            </p:nvSpPr>
            <p:spPr>
              <a:xfrm>
                <a:off x="-2" y="-1"/>
                <a:ext cx="152407" cy="4572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3F3E7"/>
              </a:solidFill>
              <a:ln w="12700" cap="flat">
                <a:noFill/>
                <a:miter lim="400000"/>
                <a:tailEnd type="stealth" w="med" len="med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745" name="Line"/>
              <p:cNvSpPr/>
              <p:nvPr/>
            </p:nvSpPr>
            <p:spPr>
              <a:xfrm>
                <a:off x="-2" y="-1"/>
                <a:ext cx="152407" cy="4572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2700" cap="rnd">
                <a:solidFill>
                  <a:srgbClr val="404040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</p:grpSp>
      </p:grpSp>
      <p:sp>
        <p:nvSpPr>
          <p:cNvPr id="748" name="Rectangle 78"/>
          <p:cNvSpPr/>
          <p:nvPr/>
        </p:nvSpPr>
        <p:spPr>
          <a:xfrm>
            <a:off x="5694362" y="4540248"/>
            <a:ext cx="352666" cy="277173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41*</a:t>
            </a:r>
          </a:p>
        </p:txBody>
      </p:sp>
      <p:grpSp>
        <p:nvGrpSpPr>
          <p:cNvPr id="757" name="Group 221"/>
          <p:cNvGrpSpPr/>
          <p:nvPr/>
        </p:nvGrpSpPr>
        <p:grpSpPr>
          <a:xfrm>
            <a:off x="5194298" y="4906945"/>
            <a:ext cx="990605" cy="738207"/>
            <a:chOff x="0" y="-1"/>
            <a:chExt cx="990603" cy="738206"/>
          </a:xfrm>
        </p:grpSpPr>
        <p:sp>
          <p:nvSpPr>
            <p:cNvPr id="749" name="Freeform 54"/>
            <p:cNvSpPr/>
            <p:nvPr/>
          </p:nvSpPr>
          <p:spPr>
            <a:xfrm>
              <a:off x="0" y="296876"/>
              <a:ext cx="990605" cy="441329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752" name="Freeform 55"/>
            <p:cNvGrpSpPr/>
            <p:nvPr/>
          </p:nvGrpSpPr>
          <p:grpSpPr>
            <a:xfrm>
              <a:off x="466725" y="311164"/>
              <a:ext cx="25403" cy="412756"/>
              <a:chOff x="0" y="0"/>
              <a:chExt cx="25402" cy="412755"/>
            </a:xfrm>
          </p:grpSpPr>
          <p:sp>
            <p:nvSpPr>
              <p:cNvPr id="750" name="Line"/>
              <p:cNvSpPr/>
              <p:nvPr/>
            </p:nvSpPr>
            <p:spPr>
              <a:xfrm flipH="1">
                <a:off x="0" y="-1"/>
                <a:ext cx="12702" cy="41275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51" name="Line"/>
              <p:cNvSpPr/>
              <p:nvPr/>
            </p:nvSpPr>
            <p:spPr>
              <a:xfrm flipV="1">
                <a:off x="-1" y="0"/>
                <a:ext cx="25404" cy="41275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53" name="Rectangle 79"/>
            <p:cNvSpPr/>
            <p:nvPr/>
          </p:nvSpPr>
          <p:spPr>
            <a:xfrm>
              <a:off x="44450" y="349264"/>
              <a:ext cx="352666" cy="277174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42*</a:t>
              </a:r>
            </a:p>
          </p:txBody>
        </p:sp>
        <p:grpSp>
          <p:nvGrpSpPr>
            <p:cNvPr id="756" name="Arc 89"/>
            <p:cNvGrpSpPr/>
            <p:nvPr/>
          </p:nvGrpSpPr>
          <p:grpSpPr>
            <a:xfrm>
              <a:off x="58737" y="-2"/>
              <a:ext cx="76205" cy="304819"/>
              <a:chOff x="0" y="0"/>
              <a:chExt cx="76204" cy="304818"/>
            </a:xfrm>
          </p:grpSpPr>
          <p:sp>
            <p:nvSpPr>
              <p:cNvPr id="754" name="Shape"/>
              <p:cNvSpPr/>
              <p:nvPr/>
            </p:nvSpPr>
            <p:spPr>
              <a:xfrm>
                <a:off x="0" y="-1"/>
                <a:ext cx="76205" cy="30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3F3E7"/>
              </a:solidFill>
              <a:ln w="12700" cap="flat">
                <a:noFill/>
                <a:miter lim="400000"/>
                <a:tailEnd type="stealth" w="med" len="med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755" name="Line"/>
              <p:cNvSpPr/>
              <p:nvPr/>
            </p:nvSpPr>
            <p:spPr>
              <a:xfrm>
                <a:off x="0" y="-1"/>
                <a:ext cx="76205" cy="30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2700" cap="rnd">
                <a:solidFill>
                  <a:srgbClr val="404040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06" grpId="2"/>
      <p:bldP build="whole" bldLvl="1" animBg="1" rev="0" advAuto="0" spid="757" grpId="4"/>
      <p:bldP build="whole" bldLvl="1" animBg="1" rev="0" advAuto="0" spid="747" grpId="1"/>
      <p:bldP build="whole" bldLvl="1" animBg="1" rev="0" advAuto="0" spid="748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Rectangle 8"/>
          <p:cNvSpPr/>
          <p:nvPr/>
        </p:nvSpPr>
        <p:spPr>
          <a:xfrm>
            <a:off x="909637" y="5895975"/>
            <a:ext cx="1905001" cy="4572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760" name="Rectangle 9"/>
          <p:cNvSpPr/>
          <p:nvPr/>
        </p:nvSpPr>
        <p:spPr>
          <a:xfrm>
            <a:off x="3348037" y="5895975"/>
            <a:ext cx="2895603" cy="4572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919" name="Group 95"/>
          <p:cNvGrpSpPr/>
          <p:nvPr/>
        </p:nvGrpSpPr>
        <p:grpSpPr>
          <a:xfrm>
            <a:off x="601662" y="1295396"/>
            <a:ext cx="8188332" cy="4349758"/>
            <a:chOff x="0" y="-1"/>
            <a:chExt cx="8188330" cy="4349756"/>
          </a:xfrm>
        </p:grpSpPr>
        <p:grpSp>
          <p:nvGrpSpPr>
            <p:cNvPr id="769" name="Group 2"/>
            <p:cNvGrpSpPr/>
            <p:nvPr/>
          </p:nvGrpSpPr>
          <p:grpSpPr>
            <a:xfrm>
              <a:off x="4575172" y="2773340"/>
              <a:ext cx="1022358" cy="889028"/>
              <a:chOff x="-1" y="-2"/>
              <a:chExt cx="1022357" cy="889026"/>
            </a:xfrm>
          </p:grpSpPr>
          <p:sp>
            <p:nvSpPr>
              <p:cNvPr id="761" name="Freeform 3"/>
              <p:cNvSpPr/>
              <p:nvPr/>
            </p:nvSpPr>
            <p:spPr>
              <a:xfrm>
                <a:off x="31750" y="447697"/>
                <a:ext cx="990606" cy="441328"/>
              </a:xfrm>
              <a:prstGeom prst="rect">
                <a:avLst/>
              </a:prstGeom>
              <a:solidFill>
                <a:srgbClr val="F3F3E7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764" name="Freeform 4"/>
              <p:cNvGrpSpPr/>
              <p:nvPr/>
            </p:nvGrpSpPr>
            <p:grpSpPr>
              <a:xfrm>
                <a:off x="484189" y="460397"/>
                <a:ext cx="25403" cy="414344"/>
                <a:chOff x="0" y="0"/>
                <a:chExt cx="25402" cy="414342"/>
              </a:xfrm>
            </p:grpSpPr>
            <p:sp>
              <p:nvSpPr>
                <p:cNvPr id="762" name="Line"/>
                <p:cNvSpPr/>
                <p:nvPr/>
              </p:nvSpPr>
              <p:spPr>
                <a:xfrm flipH="1">
                  <a:off x="0" y="0"/>
                  <a:ext cx="12702" cy="414343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63" name="Line"/>
                <p:cNvSpPr/>
                <p:nvPr/>
              </p:nvSpPr>
              <p:spPr>
                <a:xfrm flipV="1">
                  <a:off x="-1" y="0"/>
                  <a:ext cx="25404" cy="414343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765" name="Rectangle 5"/>
              <p:cNvSpPr/>
              <p:nvPr/>
            </p:nvSpPr>
            <p:spPr>
              <a:xfrm>
                <a:off x="88900" y="487384"/>
                <a:ext cx="352666" cy="277174"/>
              </a:xfrm>
              <a:prstGeom prst="rect">
                <a:avLst/>
              </a:prstGeom>
              <a:solidFill>
                <a:srgbClr val="F3F3E7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3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  <a:sym typeface="Arial"/>
                  </a:defRPr>
                </a:lvl1pPr>
              </a:lstStyle>
              <a:p>
                <a:pPr/>
                <a:r>
                  <a:t>48*</a:t>
                </a:r>
              </a:p>
            </p:txBody>
          </p:sp>
          <p:grpSp>
            <p:nvGrpSpPr>
              <p:cNvPr id="768" name="Arc 6"/>
              <p:cNvGrpSpPr/>
              <p:nvPr/>
            </p:nvGrpSpPr>
            <p:grpSpPr>
              <a:xfrm>
                <a:off x="-2" y="-3"/>
                <a:ext cx="152406" cy="457230"/>
                <a:chOff x="0" y="0"/>
                <a:chExt cx="152405" cy="457228"/>
              </a:xfrm>
            </p:grpSpPr>
            <p:sp>
              <p:nvSpPr>
                <p:cNvPr id="766" name="Shape"/>
                <p:cNvSpPr/>
                <p:nvPr/>
              </p:nvSpPr>
              <p:spPr>
                <a:xfrm>
                  <a:off x="-1" y="-2"/>
                  <a:ext cx="152406" cy="4572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3F3E7"/>
                </a:solidFill>
                <a:ln w="12700" cap="flat">
                  <a:noFill/>
                  <a:miter lim="400000"/>
                  <a:tailEnd type="stealth" w="med" len="med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defRPr>
                      <a:latin typeface="+mj-lt"/>
                      <a:ea typeface="+mj-ea"/>
                      <a:cs typeface="+mj-cs"/>
                      <a:sym typeface="Arial"/>
                    </a:defRPr>
                  </a:pPr>
                </a:p>
              </p:txBody>
            </p:sp>
            <p:sp>
              <p:nvSpPr>
                <p:cNvPr id="767" name="Line"/>
                <p:cNvSpPr/>
                <p:nvPr/>
              </p:nvSpPr>
              <p:spPr>
                <a:xfrm>
                  <a:off x="-1" y="-2"/>
                  <a:ext cx="152406" cy="4572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</a:path>
                  </a:pathLst>
                </a:custGeom>
                <a:noFill/>
                <a:ln w="12700" cap="rnd">
                  <a:solidFill>
                    <a:srgbClr val="404040"/>
                  </a:solidFill>
                  <a:prstDash val="solid"/>
                  <a:round/>
                  <a:tailEnd type="stealth" w="med" len="med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defRPr>
                      <a:latin typeface="+mj-lt"/>
                      <a:ea typeface="+mj-ea"/>
                      <a:cs typeface="+mj-cs"/>
                      <a:sym typeface="Arial"/>
                    </a:defRPr>
                  </a:pPr>
                </a:p>
              </p:txBody>
            </p:sp>
          </p:grpSp>
        </p:grpSp>
        <p:sp>
          <p:nvSpPr>
            <p:cNvPr id="770" name="Freeform 10"/>
            <p:cNvSpPr/>
            <p:nvPr/>
          </p:nvSpPr>
          <p:spPr>
            <a:xfrm>
              <a:off x="941387" y="2354264"/>
              <a:ext cx="990603" cy="439741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771" name="Freeform 11"/>
            <p:cNvSpPr/>
            <p:nvPr/>
          </p:nvSpPr>
          <p:spPr>
            <a:xfrm>
              <a:off x="2152649" y="2354264"/>
              <a:ext cx="992191" cy="439741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772" name="Freeform 12"/>
            <p:cNvSpPr/>
            <p:nvPr/>
          </p:nvSpPr>
          <p:spPr>
            <a:xfrm>
              <a:off x="3365499" y="2354264"/>
              <a:ext cx="990603" cy="439741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773" name="Freeform 13"/>
            <p:cNvSpPr/>
            <p:nvPr/>
          </p:nvSpPr>
          <p:spPr>
            <a:xfrm>
              <a:off x="4578350" y="2354264"/>
              <a:ext cx="990603" cy="439741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774" name="Freeform 14"/>
            <p:cNvSpPr/>
            <p:nvPr/>
          </p:nvSpPr>
          <p:spPr>
            <a:xfrm>
              <a:off x="5789612" y="2354264"/>
              <a:ext cx="993778" cy="439741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775" name="Freeform 15"/>
            <p:cNvSpPr/>
            <p:nvPr/>
          </p:nvSpPr>
          <p:spPr>
            <a:xfrm>
              <a:off x="7002462" y="2354264"/>
              <a:ext cx="993778" cy="439741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776" name="Freeform 16"/>
            <p:cNvSpPr/>
            <p:nvPr/>
          </p:nvSpPr>
          <p:spPr>
            <a:xfrm>
              <a:off x="2152649" y="1254125"/>
              <a:ext cx="992191" cy="439740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779" name="Freeform 17"/>
            <p:cNvGrpSpPr/>
            <p:nvPr/>
          </p:nvGrpSpPr>
          <p:grpSpPr>
            <a:xfrm>
              <a:off x="2252662" y="1254125"/>
              <a:ext cx="25403" cy="439742"/>
              <a:chOff x="0" y="0"/>
              <a:chExt cx="25402" cy="439741"/>
            </a:xfrm>
          </p:grpSpPr>
          <p:sp>
            <p:nvSpPr>
              <p:cNvPr id="777" name="Line"/>
              <p:cNvSpPr/>
              <p:nvPr/>
            </p:nvSpPr>
            <p:spPr>
              <a:xfrm flipH="1">
                <a:off x="0" y="-1"/>
                <a:ext cx="12702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78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82" name="Freeform 18"/>
            <p:cNvGrpSpPr/>
            <p:nvPr/>
          </p:nvGrpSpPr>
          <p:grpSpPr>
            <a:xfrm>
              <a:off x="2581274" y="1254125"/>
              <a:ext cx="25403" cy="439742"/>
              <a:chOff x="0" y="0"/>
              <a:chExt cx="25402" cy="439741"/>
            </a:xfrm>
          </p:grpSpPr>
          <p:sp>
            <p:nvSpPr>
              <p:cNvPr id="780" name="Line"/>
              <p:cNvSpPr/>
              <p:nvPr/>
            </p:nvSpPr>
            <p:spPr>
              <a:xfrm flipH="1">
                <a:off x="0" y="-1"/>
                <a:ext cx="12702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81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85" name="Freeform 19"/>
            <p:cNvGrpSpPr/>
            <p:nvPr/>
          </p:nvGrpSpPr>
          <p:grpSpPr>
            <a:xfrm>
              <a:off x="2690812" y="1254125"/>
              <a:ext cx="25403" cy="439742"/>
              <a:chOff x="0" y="0"/>
              <a:chExt cx="25402" cy="439741"/>
            </a:xfrm>
          </p:grpSpPr>
          <p:sp>
            <p:nvSpPr>
              <p:cNvPr id="783" name="Line"/>
              <p:cNvSpPr/>
              <p:nvPr/>
            </p:nvSpPr>
            <p:spPr>
              <a:xfrm flipH="1">
                <a:off x="0" y="-1"/>
                <a:ext cx="12702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84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88" name="Freeform 20"/>
            <p:cNvGrpSpPr/>
            <p:nvPr/>
          </p:nvGrpSpPr>
          <p:grpSpPr>
            <a:xfrm>
              <a:off x="3022599" y="1254125"/>
              <a:ext cx="25403" cy="439742"/>
              <a:chOff x="0" y="0"/>
              <a:chExt cx="25402" cy="439741"/>
            </a:xfrm>
          </p:grpSpPr>
          <p:sp>
            <p:nvSpPr>
              <p:cNvPr id="786" name="Line"/>
              <p:cNvSpPr/>
              <p:nvPr/>
            </p:nvSpPr>
            <p:spPr>
              <a:xfrm flipH="1">
                <a:off x="0" y="-1"/>
                <a:ext cx="12702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87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89" name="Freeform 21"/>
            <p:cNvSpPr/>
            <p:nvPr/>
          </p:nvSpPr>
          <p:spPr>
            <a:xfrm>
              <a:off x="5789612" y="1254125"/>
              <a:ext cx="993778" cy="439740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792" name="Freeform 22"/>
            <p:cNvGrpSpPr/>
            <p:nvPr/>
          </p:nvGrpSpPr>
          <p:grpSpPr>
            <a:xfrm>
              <a:off x="5888037" y="1254125"/>
              <a:ext cx="25403" cy="439742"/>
              <a:chOff x="0" y="0"/>
              <a:chExt cx="25402" cy="439741"/>
            </a:xfrm>
          </p:grpSpPr>
          <p:sp>
            <p:nvSpPr>
              <p:cNvPr id="790" name="Line"/>
              <p:cNvSpPr/>
              <p:nvPr/>
            </p:nvSpPr>
            <p:spPr>
              <a:xfrm flipH="1">
                <a:off x="-1" y="-1"/>
                <a:ext cx="12703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91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95" name="Freeform 23"/>
            <p:cNvGrpSpPr/>
            <p:nvPr/>
          </p:nvGrpSpPr>
          <p:grpSpPr>
            <a:xfrm>
              <a:off x="6218237" y="1254125"/>
              <a:ext cx="25403" cy="439742"/>
              <a:chOff x="0" y="0"/>
              <a:chExt cx="25402" cy="439741"/>
            </a:xfrm>
          </p:grpSpPr>
          <p:sp>
            <p:nvSpPr>
              <p:cNvPr id="793" name="Line"/>
              <p:cNvSpPr/>
              <p:nvPr/>
            </p:nvSpPr>
            <p:spPr>
              <a:xfrm flipH="1">
                <a:off x="-1" y="-1"/>
                <a:ext cx="12703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94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98" name="Freeform 24"/>
            <p:cNvGrpSpPr/>
            <p:nvPr/>
          </p:nvGrpSpPr>
          <p:grpSpPr>
            <a:xfrm>
              <a:off x="6329362" y="1254125"/>
              <a:ext cx="25403" cy="439742"/>
              <a:chOff x="0" y="0"/>
              <a:chExt cx="25402" cy="439741"/>
            </a:xfrm>
          </p:grpSpPr>
          <p:sp>
            <p:nvSpPr>
              <p:cNvPr id="796" name="Line"/>
              <p:cNvSpPr/>
              <p:nvPr/>
            </p:nvSpPr>
            <p:spPr>
              <a:xfrm flipH="1">
                <a:off x="-1" y="-1"/>
                <a:ext cx="12703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97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01" name="Freeform 25"/>
            <p:cNvGrpSpPr/>
            <p:nvPr/>
          </p:nvGrpSpPr>
          <p:grpSpPr>
            <a:xfrm>
              <a:off x="6659562" y="1254125"/>
              <a:ext cx="25403" cy="439742"/>
              <a:chOff x="0" y="0"/>
              <a:chExt cx="25402" cy="439741"/>
            </a:xfrm>
          </p:grpSpPr>
          <p:sp>
            <p:nvSpPr>
              <p:cNvPr id="799" name="Line"/>
              <p:cNvSpPr/>
              <p:nvPr/>
            </p:nvSpPr>
            <p:spPr>
              <a:xfrm flipH="1">
                <a:off x="-1" y="-1"/>
                <a:ext cx="12703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00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02" name="Freeform 26"/>
            <p:cNvSpPr/>
            <p:nvPr/>
          </p:nvSpPr>
          <p:spPr>
            <a:xfrm>
              <a:off x="3916361" y="263525"/>
              <a:ext cx="992191" cy="439740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805" name="Freeform 27"/>
            <p:cNvGrpSpPr/>
            <p:nvPr/>
          </p:nvGrpSpPr>
          <p:grpSpPr>
            <a:xfrm>
              <a:off x="4013200" y="263525"/>
              <a:ext cx="25403" cy="439742"/>
              <a:chOff x="0" y="0"/>
              <a:chExt cx="25402" cy="439741"/>
            </a:xfrm>
          </p:grpSpPr>
          <p:sp>
            <p:nvSpPr>
              <p:cNvPr id="803" name="Line"/>
              <p:cNvSpPr/>
              <p:nvPr/>
            </p:nvSpPr>
            <p:spPr>
              <a:xfrm flipH="1">
                <a:off x="0" y="-1"/>
                <a:ext cx="12702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04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08" name="Freeform 28"/>
            <p:cNvGrpSpPr/>
            <p:nvPr/>
          </p:nvGrpSpPr>
          <p:grpSpPr>
            <a:xfrm>
              <a:off x="4343400" y="263525"/>
              <a:ext cx="25403" cy="439742"/>
              <a:chOff x="0" y="0"/>
              <a:chExt cx="25402" cy="439741"/>
            </a:xfrm>
          </p:grpSpPr>
          <p:sp>
            <p:nvSpPr>
              <p:cNvPr id="806" name="Line"/>
              <p:cNvSpPr/>
              <p:nvPr/>
            </p:nvSpPr>
            <p:spPr>
              <a:xfrm flipH="1">
                <a:off x="0" y="-1"/>
                <a:ext cx="12702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07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11" name="Freeform 29"/>
            <p:cNvGrpSpPr/>
            <p:nvPr/>
          </p:nvGrpSpPr>
          <p:grpSpPr>
            <a:xfrm>
              <a:off x="4456112" y="263525"/>
              <a:ext cx="25403" cy="439742"/>
              <a:chOff x="0" y="0"/>
              <a:chExt cx="25402" cy="439741"/>
            </a:xfrm>
          </p:grpSpPr>
          <p:sp>
            <p:nvSpPr>
              <p:cNvPr id="809" name="Line"/>
              <p:cNvSpPr/>
              <p:nvPr/>
            </p:nvSpPr>
            <p:spPr>
              <a:xfrm flipH="1">
                <a:off x="0" y="-1"/>
                <a:ext cx="12702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10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14" name="Freeform 30"/>
            <p:cNvGrpSpPr/>
            <p:nvPr/>
          </p:nvGrpSpPr>
          <p:grpSpPr>
            <a:xfrm>
              <a:off x="4786312" y="263525"/>
              <a:ext cx="25403" cy="439742"/>
              <a:chOff x="0" y="0"/>
              <a:chExt cx="25402" cy="439741"/>
            </a:xfrm>
          </p:grpSpPr>
          <p:sp>
            <p:nvSpPr>
              <p:cNvPr id="812" name="Line"/>
              <p:cNvSpPr/>
              <p:nvPr/>
            </p:nvSpPr>
            <p:spPr>
              <a:xfrm flipH="1">
                <a:off x="0" y="-1"/>
                <a:ext cx="12702" cy="4397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13" name="Line"/>
              <p:cNvSpPr/>
              <p:nvPr/>
            </p:nvSpPr>
            <p:spPr>
              <a:xfrm flipV="1">
                <a:off x="-1" y="0"/>
                <a:ext cx="25404" cy="4397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17" name="Freeform 31"/>
            <p:cNvGrpSpPr/>
            <p:nvPr/>
          </p:nvGrpSpPr>
          <p:grpSpPr>
            <a:xfrm>
              <a:off x="3144837" y="608011"/>
              <a:ext cx="812807" cy="592144"/>
              <a:chOff x="0" y="0"/>
              <a:chExt cx="812805" cy="592143"/>
            </a:xfrm>
          </p:grpSpPr>
          <p:sp>
            <p:nvSpPr>
              <p:cNvPr id="815" name="Line"/>
              <p:cNvSpPr/>
              <p:nvPr/>
            </p:nvSpPr>
            <p:spPr>
              <a:xfrm flipH="1">
                <a:off x="0" y="-1"/>
                <a:ext cx="812806" cy="5921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16" name="Line"/>
              <p:cNvSpPr/>
              <p:nvPr/>
            </p:nvSpPr>
            <p:spPr>
              <a:xfrm flipV="1">
                <a:off x="0" y="0"/>
                <a:ext cx="812804" cy="5921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18" name="Freeform 32"/>
            <p:cNvSpPr/>
            <p:nvPr/>
          </p:nvSpPr>
          <p:spPr>
            <a:xfrm>
              <a:off x="3144837" y="1090612"/>
              <a:ext cx="131765" cy="109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957"/>
                  </a:moveTo>
                  <a:lnTo>
                    <a:pt x="0" y="21600"/>
                  </a:lnTo>
                  <a:lnTo>
                    <a:pt x="14834" y="0"/>
                  </a:lnTo>
                  <a:lnTo>
                    <a:pt x="21600" y="10957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821" name="Freeform 33"/>
            <p:cNvGrpSpPr/>
            <p:nvPr/>
          </p:nvGrpSpPr>
          <p:grpSpPr>
            <a:xfrm>
              <a:off x="4398961" y="579437"/>
              <a:ext cx="1376369" cy="631830"/>
              <a:chOff x="0" y="0"/>
              <a:chExt cx="1376368" cy="631829"/>
            </a:xfrm>
          </p:grpSpPr>
          <p:sp>
            <p:nvSpPr>
              <p:cNvPr id="819" name="Line"/>
              <p:cNvSpPr/>
              <p:nvPr/>
            </p:nvSpPr>
            <p:spPr>
              <a:xfrm>
                <a:off x="-1" y="-1"/>
                <a:ext cx="1376367" cy="63183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20" name="Line"/>
              <p:cNvSpPr/>
              <p:nvPr/>
            </p:nvSpPr>
            <p:spPr>
              <a:xfrm flipH="1" flipV="1">
                <a:off x="0" y="0"/>
                <a:ext cx="1376368" cy="63183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22" name="Freeform 34"/>
            <p:cNvSpPr/>
            <p:nvPr/>
          </p:nvSpPr>
          <p:spPr>
            <a:xfrm>
              <a:off x="5637212" y="1125537"/>
              <a:ext cx="138116" cy="85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69" y="0"/>
                  </a:moveTo>
                  <a:lnTo>
                    <a:pt x="21600" y="21600"/>
                  </a:lnTo>
                  <a:lnTo>
                    <a:pt x="0" y="15200"/>
                  </a:lnTo>
                  <a:lnTo>
                    <a:pt x="4469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825" name="Freeform 35"/>
            <p:cNvGrpSpPr/>
            <p:nvPr/>
          </p:nvGrpSpPr>
          <p:grpSpPr>
            <a:xfrm>
              <a:off x="1822447" y="1625599"/>
              <a:ext cx="385769" cy="687394"/>
              <a:chOff x="0" y="0"/>
              <a:chExt cx="385767" cy="687392"/>
            </a:xfrm>
          </p:grpSpPr>
          <p:sp>
            <p:nvSpPr>
              <p:cNvPr id="823" name="Line"/>
              <p:cNvSpPr/>
              <p:nvPr/>
            </p:nvSpPr>
            <p:spPr>
              <a:xfrm flipH="1">
                <a:off x="-1" y="-1"/>
                <a:ext cx="385769" cy="68739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24" name="Line"/>
              <p:cNvSpPr/>
              <p:nvPr/>
            </p:nvSpPr>
            <p:spPr>
              <a:xfrm flipV="1">
                <a:off x="-1" y="-1"/>
                <a:ext cx="385769" cy="68739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26" name="Freeform 36"/>
            <p:cNvSpPr/>
            <p:nvPr/>
          </p:nvSpPr>
          <p:spPr>
            <a:xfrm>
              <a:off x="1822449" y="2174876"/>
              <a:ext cx="96841" cy="13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62"/>
                  </a:moveTo>
                  <a:lnTo>
                    <a:pt x="0" y="21600"/>
                  </a:lnTo>
                  <a:lnTo>
                    <a:pt x="8144" y="0"/>
                  </a:lnTo>
                  <a:lnTo>
                    <a:pt x="21600" y="5462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829" name="Freeform 37"/>
            <p:cNvGrpSpPr/>
            <p:nvPr/>
          </p:nvGrpSpPr>
          <p:grpSpPr>
            <a:xfrm>
              <a:off x="2636837" y="1597024"/>
              <a:ext cx="25403" cy="715970"/>
              <a:chOff x="0" y="-1"/>
              <a:chExt cx="25402" cy="715968"/>
            </a:xfrm>
          </p:grpSpPr>
          <p:sp>
            <p:nvSpPr>
              <p:cNvPr id="827" name="Line"/>
              <p:cNvSpPr/>
              <p:nvPr/>
            </p:nvSpPr>
            <p:spPr>
              <a:xfrm flipH="1">
                <a:off x="0" y="-2"/>
                <a:ext cx="25403" cy="71597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28" name="Line"/>
              <p:cNvSpPr/>
              <p:nvPr/>
            </p:nvSpPr>
            <p:spPr>
              <a:xfrm flipV="1">
                <a:off x="-1" y="0"/>
                <a:ext cx="25404" cy="71596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30" name="Freeform 38"/>
            <p:cNvSpPr/>
            <p:nvPr/>
          </p:nvSpPr>
          <p:spPr>
            <a:xfrm>
              <a:off x="2614612" y="2174876"/>
              <a:ext cx="69853" cy="13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080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833" name="Freeform 39"/>
            <p:cNvGrpSpPr/>
            <p:nvPr/>
          </p:nvGrpSpPr>
          <p:grpSpPr>
            <a:xfrm>
              <a:off x="3090860" y="1570036"/>
              <a:ext cx="301631" cy="730258"/>
              <a:chOff x="-1" y="0"/>
              <a:chExt cx="301630" cy="730256"/>
            </a:xfrm>
          </p:grpSpPr>
          <p:sp>
            <p:nvSpPr>
              <p:cNvPr id="831" name="Line"/>
              <p:cNvSpPr/>
              <p:nvPr/>
            </p:nvSpPr>
            <p:spPr>
              <a:xfrm>
                <a:off x="-2" y="-2"/>
                <a:ext cx="301632" cy="73025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32" name="Line"/>
              <p:cNvSpPr/>
              <p:nvPr/>
            </p:nvSpPr>
            <p:spPr>
              <a:xfrm flipH="1" flipV="1">
                <a:off x="-1" y="0"/>
                <a:ext cx="301631" cy="73025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34" name="Freeform 40"/>
            <p:cNvSpPr/>
            <p:nvPr/>
          </p:nvSpPr>
          <p:spPr>
            <a:xfrm>
              <a:off x="3308349" y="2159001"/>
              <a:ext cx="84141" cy="141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02" y="0"/>
                  </a:moveTo>
                  <a:lnTo>
                    <a:pt x="21600" y="21600"/>
                  </a:lnTo>
                  <a:lnTo>
                    <a:pt x="0" y="3883"/>
                  </a:lnTo>
                  <a:lnTo>
                    <a:pt x="16302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837" name="Freeform 41"/>
            <p:cNvGrpSpPr/>
            <p:nvPr/>
          </p:nvGrpSpPr>
          <p:grpSpPr>
            <a:xfrm>
              <a:off x="5487985" y="1582736"/>
              <a:ext cx="357194" cy="703271"/>
              <a:chOff x="0" y="-1"/>
              <a:chExt cx="357192" cy="703269"/>
            </a:xfrm>
          </p:grpSpPr>
          <p:sp>
            <p:nvSpPr>
              <p:cNvPr id="835" name="Line"/>
              <p:cNvSpPr/>
              <p:nvPr/>
            </p:nvSpPr>
            <p:spPr>
              <a:xfrm flipH="1">
                <a:off x="-1" y="-2"/>
                <a:ext cx="357194" cy="703269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36" name="Line"/>
              <p:cNvSpPr/>
              <p:nvPr/>
            </p:nvSpPr>
            <p:spPr>
              <a:xfrm flipV="1">
                <a:off x="-1" y="0"/>
                <a:ext cx="357194" cy="703269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38" name="Freeform 42"/>
            <p:cNvSpPr/>
            <p:nvPr/>
          </p:nvSpPr>
          <p:spPr>
            <a:xfrm>
              <a:off x="5487987" y="2147888"/>
              <a:ext cx="92078" cy="13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717"/>
                  </a:moveTo>
                  <a:lnTo>
                    <a:pt x="0" y="21600"/>
                  </a:lnTo>
                  <a:lnTo>
                    <a:pt x="7448" y="0"/>
                  </a:lnTo>
                  <a:lnTo>
                    <a:pt x="21600" y="4717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841" name="Freeform 43"/>
            <p:cNvGrpSpPr/>
            <p:nvPr/>
          </p:nvGrpSpPr>
          <p:grpSpPr>
            <a:xfrm>
              <a:off x="6273799" y="1597025"/>
              <a:ext cx="25404" cy="676281"/>
              <a:chOff x="0" y="0"/>
              <a:chExt cx="25403" cy="676279"/>
            </a:xfrm>
          </p:grpSpPr>
          <p:sp>
            <p:nvSpPr>
              <p:cNvPr id="839" name="Line"/>
              <p:cNvSpPr/>
              <p:nvPr/>
            </p:nvSpPr>
            <p:spPr>
              <a:xfrm flipH="1">
                <a:off x="-1" y="0"/>
                <a:ext cx="25404" cy="67628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40" name="Line"/>
              <p:cNvSpPr/>
              <p:nvPr/>
            </p:nvSpPr>
            <p:spPr>
              <a:xfrm flipV="1">
                <a:off x="-1" y="0"/>
                <a:ext cx="25404" cy="67628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42" name="Freeform 44"/>
            <p:cNvSpPr/>
            <p:nvPr/>
          </p:nvSpPr>
          <p:spPr>
            <a:xfrm>
              <a:off x="6251575" y="2133600"/>
              <a:ext cx="68265" cy="139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1051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845" name="Freeform 45"/>
            <p:cNvGrpSpPr/>
            <p:nvPr/>
          </p:nvGrpSpPr>
          <p:grpSpPr>
            <a:xfrm>
              <a:off x="6727825" y="1609724"/>
              <a:ext cx="357192" cy="676283"/>
              <a:chOff x="0" y="0"/>
              <a:chExt cx="357191" cy="676281"/>
            </a:xfrm>
          </p:grpSpPr>
          <p:sp>
            <p:nvSpPr>
              <p:cNvPr id="843" name="Line"/>
              <p:cNvSpPr/>
              <p:nvPr/>
            </p:nvSpPr>
            <p:spPr>
              <a:xfrm>
                <a:off x="-1" y="-1"/>
                <a:ext cx="357192" cy="67628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44" name="Line"/>
              <p:cNvSpPr/>
              <p:nvPr/>
            </p:nvSpPr>
            <p:spPr>
              <a:xfrm flipH="1" flipV="1">
                <a:off x="0" y="0"/>
                <a:ext cx="357192" cy="67628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46" name="Freeform 46"/>
            <p:cNvSpPr/>
            <p:nvPr/>
          </p:nvSpPr>
          <p:spPr>
            <a:xfrm>
              <a:off x="6991350" y="2147888"/>
              <a:ext cx="93665" cy="13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12" y="0"/>
                  </a:moveTo>
                  <a:lnTo>
                    <a:pt x="21600" y="21600"/>
                  </a:lnTo>
                  <a:lnTo>
                    <a:pt x="0" y="4966"/>
                  </a:lnTo>
                  <a:lnTo>
                    <a:pt x="13912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849" name="Freeform 47"/>
            <p:cNvGrpSpPr/>
            <p:nvPr/>
          </p:nvGrpSpPr>
          <p:grpSpPr>
            <a:xfrm>
              <a:off x="1425574" y="2368552"/>
              <a:ext cx="25402" cy="398467"/>
              <a:chOff x="0" y="0"/>
              <a:chExt cx="25401" cy="398466"/>
            </a:xfrm>
          </p:grpSpPr>
          <p:sp>
            <p:nvSpPr>
              <p:cNvPr id="847" name="Line"/>
              <p:cNvSpPr/>
              <p:nvPr/>
            </p:nvSpPr>
            <p:spPr>
              <a:xfrm flipH="1">
                <a:off x="0" y="-1"/>
                <a:ext cx="12702" cy="39846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48" name="Line"/>
              <p:cNvSpPr/>
              <p:nvPr/>
            </p:nvSpPr>
            <p:spPr>
              <a:xfrm flipV="1">
                <a:off x="12700" y="0"/>
                <a:ext cx="12702" cy="39846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52" name="Freeform 48"/>
            <p:cNvGrpSpPr/>
            <p:nvPr/>
          </p:nvGrpSpPr>
          <p:grpSpPr>
            <a:xfrm>
              <a:off x="2651124" y="2354264"/>
              <a:ext cx="25403" cy="412755"/>
              <a:chOff x="0" y="0"/>
              <a:chExt cx="25402" cy="412754"/>
            </a:xfrm>
          </p:grpSpPr>
          <p:sp>
            <p:nvSpPr>
              <p:cNvPr id="850" name="Line"/>
              <p:cNvSpPr/>
              <p:nvPr/>
            </p:nvSpPr>
            <p:spPr>
              <a:xfrm flipH="1">
                <a:off x="0" y="-1"/>
                <a:ext cx="12702" cy="41275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51" name="Line"/>
              <p:cNvSpPr/>
              <p:nvPr/>
            </p:nvSpPr>
            <p:spPr>
              <a:xfrm flipV="1">
                <a:off x="-1" y="0"/>
                <a:ext cx="25404" cy="41275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55" name="Freeform 49"/>
            <p:cNvGrpSpPr/>
            <p:nvPr/>
          </p:nvGrpSpPr>
          <p:grpSpPr>
            <a:xfrm>
              <a:off x="3848099" y="2354264"/>
              <a:ext cx="25403" cy="425454"/>
              <a:chOff x="0" y="0"/>
              <a:chExt cx="25402" cy="425453"/>
            </a:xfrm>
          </p:grpSpPr>
          <p:sp>
            <p:nvSpPr>
              <p:cNvPr id="853" name="Line"/>
              <p:cNvSpPr/>
              <p:nvPr/>
            </p:nvSpPr>
            <p:spPr>
              <a:xfrm flipH="1">
                <a:off x="0" y="-1"/>
                <a:ext cx="12702" cy="425454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54" name="Line"/>
              <p:cNvSpPr/>
              <p:nvPr/>
            </p:nvSpPr>
            <p:spPr>
              <a:xfrm flipV="1">
                <a:off x="-1" y="0"/>
                <a:ext cx="25404" cy="425454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58" name="Freeform 50"/>
            <p:cNvGrpSpPr/>
            <p:nvPr/>
          </p:nvGrpSpPr>
          <p:grpSpPr>
            <a:xfrm>
              <a:off x="5046661" y="2368552"/>
              <a:ext cx="25403" cy="384180"/>
              <a:chOff x="0" y="0"/>
              <a:chExt cx="25402" cy="384179"/>
            </a:xfrm>
          </p:grpSpPr>
          <p:sp>
            <p:nvSpPr>
              <p:cNvPr id="856" name="Line"/>
              <p:cNvSpPr/>
              <p:nvPr/>
            </p:nvSpPr>
            <p:spPr>
              <a:xfrm flipH="1">
                <a:off x="-1" y="0"/>
                <a:ext cx="12703" cy="38418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57" name="Line"/>
              <p:cNvSpPr/>
              <p:nvPr/>
            </p:nvSpPr>
            <p:spPr>
              <a:xfrm flipV="1">
                <a:off x="12700" y="0"/>
                <a:ext cx="12702" cy="38418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61" name="Freeform 51"/>
            <p:cNvGrpSpPr/>
            <p:nvPr/>
          </p:nvGrpSpPr>
          <p:grpSpPr>
            <a:xfrm>
              <a:off x="6259512" y="2368552"/>
              <a:ext cx="25403" cy="411167"/>
              <a:chOff x="0" y="0"/>
              <a:chExt cx="25402" cy="411166"/>
            </a:xfrm>
          </p:grpSpPr>
          <p:sp>
            <p:nvSpPr>
              <p:cNvPr id="859" name="Line"/>
              <p:cNvSpPr/>
              <p:nvPr/>
            </p:nvSpPr>
            <p:spPr>
              <a:xfrm flipH="1">
                <a:off x="-1" y="-1"/>
                <a:ext cx="12703" cy="41116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60" name="Line"/>
              <p:cNvSpPr/>
              <p:nvPr/>
            </p:nvSpPr>
            <p:spPr>
              <a:xfrm flipV="1">
                <a:off x="-1" y="0"/>
                <a:ext cx="25404" cy="41116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64" name="Freeform 52"/>
            <p:cNvGrpSpPr/>
            <p:nvPr/>
          </p:nvGrpSpPr>
          <p:grpSpPr>
            <a:xfrm>
              <a:off x="7459662" y="2368552"/>
              <a:ext cx="25404" cy="411167"/>
              <a:chOff x="0" y="0"/>
              <a:chExt cx="25402" cy="411166"/>
            </a:xfrm>
          </p:grpSpPr>
          <p:sp>
            <p:nvSpPr>
              <p:cNvPr id="862" name="Line"/>
              <p:cNvSpPr/>
              <p:nvPr/>
            </p:nvSpPr>
            <p:spPr>
              <a:xfrm flipH="1">
                <a:off x="-1" y="-1"/>
                <a:ext cx="12703" cy="41116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63" name="Line"/>
              <p:cNvSpPr/>
              <p:nvPr/>
            </p:nvSpPr>
            <p:spPr>
              <a:xfrm flipV="1">
                <a:off x="-1" y="0"/>
                <a:ext cx="25404" cy="41116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67" name="Freeform 53"/>
            <p:cNvGrpSpPr/>
            <p:nvPr/>
          </p:nvGrpSpPr>
          <p:grpSpPr>
            <a:xfrm>
              <a:off x="3487737" y="125410"/>
              <a:ext cx="360367" cy="109545"/>
              <a:chOff x="0" y="-1"/>
              <a:chExt cx="360366" cy="109544"/>
            </a:xfrm>
          </p:grpSpPr>
          <p:sp>
            <p:nvSpPr>
              <p:cNvPr id="865" name="Line"/>
              <p:cNvSpPr/>
              <p:nvPr/>
            </p:nvSpPr>
            <p:spPr>
              <a:xfrm>
                <a:off x="-1" y="-2"/>
                <a:ext cx="360368" cy="10954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66" name="Line"/>
              <p:cNvSpPr/>
              <p:nvPr/>
            </p:nvSpPr>
            <p:spPr>
              <a:xfrm flipH="1" flipV="1">
                <a:off x="0" y="0"/>
                <a:ext cx="360367" cy="109544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68" name="Freeform 54"/>
            <p:cNvSpPr/>
            <p:nvPr/>
          </p:nvSpPr>
          <p:spPr>
            <a:xfrm>
              <a:off x="3705224" y="163512"/>
              <a:ext cx="142878" cy="7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0" y="0"/>
                  </a:moveTo>
                  <a:lnTo>
                    <a:pt x="21600" y="21600"/>
                  </a:lnTo>
                  <a:lnTo>
                    <a:pt x="0" y="19200"/>
                  </a:lnTo>
                  <a:lnTo>
                    <a:pt x="3360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871" name="Freeform 55"/>
            <p:cNvGrpSpPr/>
            <p:nvPr/>
          </p:nvGrpSpPr>
          <p:grpSpPr>
            <a:xfrm>
              <a:off x="44448" y="1914525"/>
              <a:ext cx="8143883" cy="12703"/>
              <a:chOff x="0" y="0"/>
              <a:chExt cx="8143881" cy="12702"/>
            </a:xfrm>
          </p:grpSpPr>
          <p:sp>
            <p:nvSpPr>
              <p:cNvPr id="869" name="Line"/>
              <p:cNvSpPr/>
              <p:nvPr/>
            </p:nvSpPr>
            <p:spPr>
              <a:xfrm>
                <a:off x="0" y="-1"/>
                <a:ext cx="8143882" cy="1270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70" name="Line"/>
              <p:cNvSpPr/>
              <p:nvPr/>
            </p:nvSpPr>
            <p:spPr>
              <a:xfrm flipH="1" flipV="1">
                <a:off x="0" y="0"/>
                <a:ext cx="8143882" cy="1270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74" name="Freeform 56"/>
            <p:cNvGrpSpPr/>
            <p:nvPr/>
          </p:nvGrpSpPr>
          <p:grpSpPr>
            <a:xfrm>
              <a:off x="58736" y="3016251"/>
              <a:ext cx="8115308" cy="25404"/>
              <a:chOff x="0" y="0"/>
              <a:chExt cx="8115306" cy="25402"/>
            </a:xfrm>
          </p:grpSpPr>
          <p:sp>
            <p:nvSpPr>
              <p:cNvPr id="872" name="Line"/>
              <p:cNvSpPr/>
              <p:nvPr/>
            </p:nvSpPr>
            <p:spPr>
              <a:xfrm>
                <a:off x="0" y="12700"/>
                <a:ext cx="8115307" cy="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73" name="Line"/>
              <p:cNvSpPr/>
              <p:nvPr/>
            </p:nvSpPr>
            <p:spPr>
              <a:xfrm flipH="1" flipV="1">
                <a:off x="0" y="-1"/>
                <a:ext cx="8115307" cy="25404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75" name="Rectangle 57"/>
            <p:cNvSpPr/>
            <p:nvPr/>
          </p:nvSpPr>
          <p:spPr>
            <a:xfrm>
              <a:off x="971549" y="2408239"/>
              <a:ext cx="352666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10*</a:t>
              </a:r>
            </a:p>
          </p:txBody>
        </p:sp>
        <p:sp>
          <p:nvSpPr>
            <p:cNvPr id="876" name="Rectangle 58"/>
            <p:cNvSpPr/>
            <p:nvPr/>
          </p:nvSpPr>
          <p:spPr>
            <a:xfrm>
              <a:off x="1455737" y="2408239"/>
              <a:ext cx="352667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15*</a:t>
              </a:r>
            </a:p>
          </p:txBody>
        </p:sp>
        <p:sp>
          <p:nvSpPr>
            <p:cNvPr id="877" name="Rectangle 59"/>
            <p:cNvSpPr/>
            <p:nvPr/>
          </p:nvSpPr>
          <p:spPr>
            <a:xfrm>
              <a:off x="2185987" y="2408239"/>
              <a:ext cx="352667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20*</a:t>
              </a:r>
            </a:p>
          </p:txBody>
        </p:sp>
        <p:sp>
          <p:nvSpPr>
            <p:cNvPr id="878" name="Rectangle 60"/>
            <p:cNvSpPr/>
            <p:nvPr/>
          </p:nvSpPr>
          <p:spPr>
            <a:xfrm>
              <a:off x="2693987" y="2408239"/>
              <a:ext cx="352667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27*</a:t>
              </a:r>
            </a:p>
          </p:txBody>
        </p:sp>
        <p:sp>
          <p:nvSpPr>
            <p:cNvPr id="879" name="Rectangle 61"/>
            <p:cNvSpPr/>
            <p:nvPr/>
          </p:nvSpPr>
          <p:spPr>
            <a:xfrm>
              <a:off x="3409949" y="2408239"/>
              <a:ext cx="352667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33*</a:t>
              </a:r>
            </a:p>
          </p:txBody>
        </p:sp>
        <p:sp>
          <p:nvSpPr>
            <p:cNvPr id="880" name="Rectangle 62"/>
            <p:cNvSpPr/>
            <p:nvPr/>
          </p:nvSpPr>
          <p:spPr>
            <a:xfrm>
              <a:off x="3879849" y="2408239"/>
              <a:ext cx="352667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37*</a:t>
              </a:r>
            </a:p>
          </p:txBody>
        </p:sp>
        <p:sp>
          <p:nvSpPr>
            <p:cNvPr id="881" name="Rectangle 63"/>
            <p:cNvSpPr/>
            <p:nvPr/>
          </p:nvSpPr>
          <p:spPr>
            <a:xfrm>
              <a:off x="4622800" y="2406652"/>
              <a:ext cx="352667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40*</a:t>
              </a:r>
            </a:p>
          </p:txBody>
        </p:sp>
        <p:sp>
          <p:nvSpPr>
            <p:cNvPr id="882" name="Rectangle 64"/>
            <p:cNvSpPr/>
            <p:nvPr/>
          </p:nvSpPr>
          <p:spPr>
            <a:xfrm>
              <a:off x="5092700" y="2392364"/>
              <a:ext cx="352667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46*</a:t>
              </a:r>
            </a:p>
          </p:txBody>
        </p:sp>
        <p:sp>
          <p:nvSpPr>
            <p:cNvPr id="883" name="Rectangle 65"/>
            <p:cNvSpPr/>
            <p:nvPr/>
          </p:nvSpPr>
          <p:spPr>
            <a:xfrm>
              <a:off x="5808662" y="2406652"/>
              <a:ext cx="352667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51*</a:t>
              </a:r>
            </a:p>
          </p:txBody>
        </p:sp>
        <p:sp>
          <p:nvSpPr>
            <p:cNvPr id="884" name="Rectangle 66"/>
            <p:cNvSpPr/>
            <p:nvPr/>
          </p:nvSpPr>
          <p:spPr>
            <a:xfrm>
              <a:off x="6332537" y="2392364"/>
              <a:ext cx="352667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55*</a:t>
              </a:r>
            </a:p>
          </p:txBody>
        </p:sp>
        <p:sp>
          <p:nvSpPr>
            <p:cNvPr id="885" name="Rectangle 67"/>
            <p:cNvSpPr/>
            <p:nvPr/>
          </p:nvSpPr>
          <p:spPr>
            <a:xfrm>
              <a:off x="7021512" y="2420939"/>
              <a:ext cx="352667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63*</a:t>
              </a:r>
            </a:p>
          </p:txBody>
        </p:sp>
        <p:sp>
          <p:nvSpPr>
            <p:cNvPr id="886" name="Rectangle 68"/>
            <p:cNvSpPr/>
            <p:nvPr/>
          </p:nvSpPr>
          <p:spPr>
            <a:xfrm>
              <a:off x="7518401" y="2406652"/>
              <a:ext cx="352666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97*</a:t>
              </a:r>
            </a:p>
          </p:txBody>
        </p:sp>
        <p:sp>
          <p:nvSpPr>
            <p:cNvPr id="887" name="Rectangle 69"/>
            <p:cNvSpPr/>
            <p:nvPr/>
          </p:nvSpPr>
          <p:spPr>
            <a:xfrm>
              <a:off x="2251074" y="1293812"/>
              <a:ext cx="288417" cy="277174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20</a:t>
              </a:r>
            </a:p>
          </p:txBody>
        </p:sp>
        <p:sp>
          <p:nvSpPr>
            <p:cNvPr id="888" name="Rectangle 70"/>
            <p:cNvSpPr/>
            <p:nvPr/>
          </p:nvSpPr>
          <p:spPr>
            <a:xfrm>
              <a:off x="2692399" y="1293812"/>
              <a:ext cx="288417" cy="277174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33</a:t>
              </a:r>
            </a:p>
          </p:txBody>
        </p:sp>
        <p:sp>
          <p:nvSpPr>
            <p:cNvPr id="889" name="Rectangle 71"/>
            <p:cNvSpPr/>
            <p:nvPr/>
          </p:nvSpPr>
          <p:spPr>
            <a:xfrm>
              <a:off x="5889625" y="1292225"/>
              <a:ext cx="288417" cy="277174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51</a:t>
              </a:r>
            </a:p>
          </p:txBody>
        </p:sp>
        <p:sp>
          <p:nvSpPr>
            <p:cNvPr id="890" name="Rectangle 72"/>
            <p:cNvSpPr/>
            <p:nvPr/>
          </p:nvSpPr>
          <p:spPr>
            <a:xfrm>
              <a:off x="6316662" y="1292225"/>
              <a:ext cx="288417" cy="277174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63</a:t>
              </a:r>
            </a:p>
          </p:txBody>
        </p:sp>
        <p:sp>
          <p:nvSpPr>
            <p:cNvPr id="891" name="Rectangle 73"/>
            <p:cNvSpPr/>
            <p:nvPr/>
          </p:nvSpPr>
          <p:spPr>
            <a:xfrm>
              <a:off x="4002088" y="303212"/>
              <a:ext cx="288416" cy="277173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40</a:t>
              </a:r>
            </a:p>
          </p:txBody>
        </p:sp>
        <p:sp>
          <p:nvSpPr>
            <p:cNvPr id="892" name="Rectangle 74"/>
            <p:cNvSpPr/>
            <p:nvPr/>
          </p:nvSpPr>
          <p:spPr>
            <a:xfrm>
              <a:off x="2803524" y="-2"/>
              <a:ext cx="509600" cy="289459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Root</a:t>
              </a:r>
            </a:p>
          </p:txBody>
        </p:sp>
        <p:sp>
          <p:nvSpPr>
            <p:cNvPr id="893" name="Rectangle 75"/>
            <p:cNvSpPr/>
            <p:nvPr/>
          </p:nvSpPr>
          <p:spPr>
            <a:xfrm>
              <a:off x="1586" y="3300414"/>
              <a:ext cx="865548" cy="289458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Overflow</a:t>
              </a:r>
            </a:p>
          </p:txBody>
        </p:sp>
        <p:sp>
          <p:nvSpPr>
            <p:cNvPr id="894" name="Rectangle 76"/>
            <p:cNvSpPr/>
            <p:nvPr/>
          </p:nvSpPr>
          <p:spPr>
            <a:xfrm>
              <a:off x="1586" y="3611564"/>
              <a:ext cx="628626" cy="289459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Pages</a:t>
              </a:r>
            </a:p>
          </p:txBody>
        </p:sp>
        <p:sp>
          <p:nvSpPr>
            <p:cNvPr id="895" name="Rectangle 77"/>
            <p:cNvSpPr/>
            <p:nvPr/>
          </p:nvSpPr>
          <p:spPr>
            <a:xfrm>
              <a:off x="1586" y="2290764"/>
              <a:ext cx="470359" cy="289458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Leaf</a:t>
              </a:r>
            </a:p>
          </p:txBody>
        </p:sp>
        <p:sp>
          <p:nvSpPr>
            <p:cNvPr id="896" name="Rectangle 78"/>
            <p:cNvSpPr/>
            <p:nvPr/>
          </p:nvSpPr>
          <p:spPr>
            <a:xfrm>
              <a:off x="-1" y="349250"/>
              <a:ext cx="569156" cy="289458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Index</a:t>
              </a:r>
            </a:p>
          </p:txBody>
        </p:sp>
        <p:sp>
          <p:nvSpPr>
            <p:cNvPr id="897" name="Rectangle 79"/>
            <p:cNvSpPr/>
            <p:nvPr/>
          </p:nvSpPr>
          <p:spPr>
            <a:xfrm>
              <a:off x="-1" y="658812"/>
              <a:ext cx="628626" cy="289458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Pages</a:t>
              </a:r>
            </a:p>
          </p:txBody>
        </p:sp>
        <p:sp>
          <p:nvSpPr>
            <p:cNvPr id="898" name="Rectangle 80"/>
            <p:cNvSpPr/>
            <p:nvPr/>
          </p:nvSpPr>
          <p:spPr>
            <a:xfrm>
              <a:off x="1586" y="2600327"/>
              <a:ext cx="628626" cy="289458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Pages</a:t>
              </a:r>
            </a:p>
          </p:txBody>
        </p:sp>
        <p:sp>
          <p:nvSpPr>
            <p:cNvPr id="899" name="Rectangle 81"/>
            <p:cNvSpPr/>
            <p:nvPr/>
          </p:nvSpPr>
          <p:spPr>
            <a:xfrm>
              <a:off x="1586" y="1979612"/>
              <a:ext cx="767011" cy="289459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Primary</a:t>
              </a:r>
            </a:p>
          </p:txBody>
        </p:sp>
        <p:grpSp>
          <p:nvGrpSpPr>
            <p:cNvPr id="908" name="Group 82"/>
            <p:cNvGrpSpPr/>
            <p:nvPr/>
          </p:nvGrpSpPr>
          <p:grpSpPr>
            <a:xfrm>
              <a:off x="2136771" y="2773340"/>
              <a:ext cx="1035056" cy="901727"/>
              <a:chOff x="-1" y="-2"/>
              <a:chExt cx="1035055" cy="901725"/>
            </a:xfrm>
          </p:grpSpPr>
          <p:sp>
            <p:nvSpPr>
              <p:cNvPr id="900" name="Freeform 83"/>
              <p:cNvSpPr/>
              <p:nvPr/>
            </p:nvSpPr>
            <p:spPr>
              <a:xfrm>
                <a:off x="44449" y="460396"/>
                <a:ext cx="990605" cy="441328"/>
              </a:xfrm>
              <a:prstGeom prst="rect">
                <a:avLst/>
              </a:prstGeom>
              <a:solidFill>
                <a:srgbClr val="F3F3E7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903" name="Freeform 84"/>
              <p:cNvGrpSpPr/>
              <p:nvPr/>
            </p:nvGrpSpPr>
            <p:grpSpPr>
              <a:xfrm>
                <a:off x="527050" y="474682"/>
                <a:ext cx="25403" cy="400058"/>
                <a:chOff x="0" y="-1"/>
                <a:chExt cx="25402" cy="400056"/>
              </a:xfrm>
            </p:grpSpPr>
            <p:sp>
              <p:nvSpPr>
                <p:cNvPr id="901" name="Line"/>
                <p:cNvSpPr/>
                <p:nvPr/>
              </p:nvSpPr>
              <p:spPr>
                <a:xfrm flipH="1">
                  <a:off x="-1" y="-2"/>
                  <a:ext cx="12703" cy="400057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02" name="Line"/>
                <p:cNvSpPr/>
                <p:nvPr/>
              </p:nvSpPr>
              <p:spPr>
                <a:xfrm flipV="1">
                  <a:off x="12700" y="0"/>
                  <a:ext cx="12702" cy="400056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904" name="Rectangle 85"/>
              <p:cNvSpPr/>
              <p:nvPr/>
            </p:nvSpPr>
            <p:spPr>
              <a:xfrm>
                <a:off x="88899" y="514371"/>
                <a:ext cx="352666" cy="277174"/>
              </a:xfrm>
              <a:prstGeom prst="rect">
                <a:avLst/>
              </a:prstGeom>
              <a:solidFill>
                <a:srgbClr val="F3F3E7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3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  <a:sym typeface="Arial"/>
                  </a:defRPr>
                </a:lvl1pPr>
              </a:lstStyle>
              <a:p>
                <a:pPr/>
                <a:r>
                  <a:t>23*</a:t>
                </a:r>
              </a:p>
            </p:txBody>
          </p:sp>
          <p:grpSp>
            <p:nvGrpSpPr>
              <p:cNvPr id="907" name="Arc 86"/>
              <p:cNvGrpSpPr/>
              <p:nvPr/>
            </p:nvGrpSpPr>
            <p:grpSpPr>
              <a:xfrm>
                <a:off x="-2" y="-3"/>
                <a:ext cx="152405" cy="457228"/>
                <a:chOff x="-1" y="-1"/>
                <a:chExt cx="152404" cy="457226"/>
              </a:xfrm>
            </p:grpSpPr>
            <p:sp>
              <p:nvSpPr>
                <p:cNvPr id="905" name="Shape"/>
                <p:cNvSpPr/>
                <p:nvPr/>
              </p:nvSpPr>
              <p:spPr>
                <a:xfrm>
                  <a:off x="-2" y="-2"/>
                  <a:ext cx="152406" cy="4572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3F3E7"/>
                </a:solidFill>
                <a:ln w="12700" cap="flat">
                  <a:noFill/>
                  <a:miter lim="400000"/>
                  <a:tailEnd type="stealth" w="med" len="med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defRPr>
                      <a:latin typeface="+mj-lt"/>
                      <a:ea typeface="+mj-ea"/>
                      <a:cs typeface="+mj-cs"/>
                      <a:sym typeface="Arial"/>
                    </a:defRPr>
                  </a:pPr>
                </a:p>
              </p:txBody>
            </p:sp>
            <p:sp>
              <p:nvSpPr>
                <p:cNvPr id="906" name="Line"/>
                <p:cNvSpPr/>
                <p:nvPr/>
              </p:nvSpPr>
              <p:spPr>
                <a:xfrm>
                  <a:off x="-2" y="-2"/>
                  <a:ext cx="152406" cy="4572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</a:path>
                  </a:pathLst>
                </a:custGeom>
                <a:noFill/>
                <a:ln w="12700" cap="rnd">
                  <a:solidFill>
                    <a:srgbClr val="404040"/>
                  </a:solidFill>
                  <a:prstDash val="solid"/>
                  <a:round/>
                  <a:tailEnd type="stealth" w="med" len="med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defRPr>
                      <a:latin typeface="+mj-lt"/>
                      <a:ea typeface="+mj-ea"/>
                      <a:cs typeface="+mj-cs"/>
                      <a:sym typeface="Arial"/>
                    </a:defRPr>
                  </a:pPr>
                </a:p>
              </p:txBody>
            </p:sp>
          </p:grpSp>
        </p:grpSp>
        <p:sp>
          <p:nvSpPr>
            <p:cNvPr id="909" name="Rectangle 87"/>
            <p:cNvSpPr/>
            <p:nvPr/>
          </p:nvSpPr>
          <p:spPr>
            <a:xfrm>
              <a:off x="5092700" y="3244852"/>
              <a:ext cx="352667" cy="277174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41*</a:t>
              </a:r>
            </a:p>
          </p:txBody>
        </p:sp>
        <p:grpSp>
          <p:nvGrpSpPr>
            <p:cNvPr id="918" name="Group 88"/>
            <p:cNvGrpSpPr/>
            <p:nvPr/>
          </p:nvGrpSpPr>
          <p:grpSpPr>
            <a:xfrm>
              <a:off x="4592637" y="3611546"/>
              <a:ext cx="990604" cy="738210"/>
              <a:chOff x="0" y="-1"/>
              <a:chExt cx="990603" cy="738208"/>
            </a:xfrm>
          </p:grpSpPr>
          <p:sp>
            <p:nvSpPr>
              <p:cNvPr id="910" name="Freeform 89"/>
              <p:cNvSpPr/>
              <p:nvPr/>
            </p:nvSpPr>
            <p:spPr>
              <a:xfrm>
                <a:off x="0" y="296877"/>
                <a:ext cx="990604" cy="441330"/>
              </a:xfrm>
              <a:prstGeom prst="rect">
                <a:avLst/>
              </a:prstGeom>
              <a:solidFill>
                <a:srgbClr val="F3F3E7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913" name="Freeform 90"/>
              <p:cNvGrpSpPr/>
              <p:nvPr/>
            </p:nvGrpSpPr>
            <p:grpSpPr>
              <a:xfrm>
                <a:off x="466725" y="311166"/>
                <a:ext cx="25403" cy="412758"/>
                <a:chOff x="0" y="0"/>
                <a:chExt cx="25402" cy="412757"/>
              </a:xfrm>
            </p:grpSpPr>
            <p:sp>
              <p:nvSpPr>
                <p:cNvPr id="911" name="Line"/>
                <p:cNvSpPr/>
                <p:nvPr/>
              </p:nvSpPr>
              <p:spPr>
                <a:xfrm flipH="1">
                  <a:off x="0" y="0"/>
                  <a:ext cx="12702" cy="412757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12" name="Line"/>
                <p:cNvSpPr/>
                <p:nvPr/>
              </p:nvSpPr>
              <p:spPr>
                <a:xfrm flipV="1">
                  <a:off x="-1" y="0"/>
                  <a:ext cx="25404" cy="41275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914" name="Rectangle 91"/>
              <p:cNvSpPr/>
              <p:nvPr/>
            </p:nvSpPr>
            <p:spPr>
              <a:xfrm>
                <a:off x="44450" y="349267"/>
                <a:ext cx="352666" cy="277173"/>
              </a:xfrm>
              <a:prstGeom prst="rect">
                <a:avLst/>
              </a:prstGeom>
              <a:solidFill>
                <a:srgbClr val="F3F3E7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3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  <a:sym typeface="Arial"/>
                  </a:defRPr>
                </a:lvl1pPr>
              </a:lstStyle>
              <a:p>
                <a:pPr/>
                <a:r>
                  <a:t>42*</a:t>
                </a:r>
              </a:p>
            </p:txBody>
          </p:sp>
          <p:grpSp>
            <p:nvGrpSpPr>
              <p:cNvPr id="917" name="Arc 92"/>
              <p:cNvGrpSpPr/>
              <p:nvPr/>
            </p:nvGrpSpPr>
            <p:grpSpPr>
              <a:xfrm>
                <a:off x="58735" y="-2"/>
                <a:ext cx="76206" cy="304822"/>
                <a:chOff x="-1" y="0"/>
                <a:chExt cx="76205" cy="304821"/>
              </a:xfrm>
            </p:grpSpPr>
            <p:sp>
              <p:nvSpPr>
                <p:cNvPr id="915" name="Shape"/>
                <p:cNvSpPr/>
                <p:nvPr/>
              </p:nvSpPr>
              <p:spPr>
                <a:xfrm>
                  <a:off x="-2" y="-1"/>
                  <a:ext cx="76207" cy="3048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3F3E7"/>
                </a:solidFill>
                <a:ln w="12700" cap="flat">
                  <a:noFill/>
                  <a:miter lim="400000"/>
                  <a:tailEnd type="stealth" w="med" len="med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defRPr>
                      <a:latin typeface="+mj-lt"/>
                      <a:ea typeface="+mj-ea"/>
                      <a:cs typeface="+mj-cs"/>
                      <a:sym typeface="Arial"/>
                    </a:defRPr>
                  </a:pPr>
                </a:p>
              </p:txBody>
            </p:sp>
            <p:sp>
              <p:nvSpPr>
                <p:cNvPr id="916" name="Line"/>
                <p:cNvSpPr/>
                <p:nvPr/>
              </p:nvSpPr>
              <p:spPr>
                <a:xfrm>
                  <a:off x="-2" y="-1"/>
                  <a:ext cx="76207" cy="3048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</a:path>
                  </a:pathLst>
                </a:custGeom>
                <a:noFill/>
                <a:ln w="12700" cap="rnd">
                  <a:solidFill>
                    <a:srgbClr val="404040"/>
                  </a:solidFill>
                  <a:prstDash val="solid"/>
                  <a:round/>
                  <a:tailEnd type="stealth" w="med" len="med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defRPr>
                      <a:latin typeface="+mj-lt"/>
                      <a:ea typeface="+mj-ea"/>
                      <a:cs typeface="+mj-cs"/>
                      <a:sym typeface="Arial"/>
                    </a:defRPr>
                  </a:pPr>
                </a:p>
              </p:txBody>
            </p:sp>
          </p:grpSp>
        </p:grpSp>
      </p:grpSp>
      <p:sp>
        <p:nvSpPr>
          <p:cNvPr id="920" name="Rectangle 93"/>
          <p:cNvSpPr txBox="1"/>
          <p:nvPr/>
        </p:nvSpPr>
        <p:spPr>
          <a:xfrm>
            <a:off x="533400" y="342438"/>
            <a:ext cx="8077200" cy="610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3600">
                <a:solidFill>
                  <a:srgbClr val="0000CC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          ... then Deleting 42*, 51*, 97*</a:t>
            </a:r>
          </a:p>
        </p:txBody>
      </p:sp>
      <p:sp>
        <p:nvSpPr>
          <p:cNvPr id="921" name="Rectangle 96"/>
          <p:cNvSpPr/>
          <p:nvPr/>
        </p:nvSpPr>
        <p:spPr>
          <a:xfrm>
            <a:off x="5105400" y="4953000"/>
            <a:ext cx="1371600" cy="8382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922" name="Rectangle 97"/>
          <p:cNvSpPr/>
          <p:nvPr/>
        </p:nvSpPr>
        <p:spPr>
          <a:xfrm>
            <a:off x="6477000" y="3657600"/>
            <a:ext cx="3810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923" name="Rectangle 98"/>
          <p:cNvSpPr/>
          <p:nvPr/>
        </p:nvSpPr>
        <p:spPr>
          <a:xfrm>
            <a:off x="8153400" y="3657600"/>
            <a:ext cx="3810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924" name="Rectangle 99"/>
          <p:cNvSpPr txBox="1"/>
          <p:nvPr/>
        </p:nvSpPr>
        <p:spPr>
          <a:xfrm>
            <a:off x="823911" y="6005512"/>
            <a:ext cx="7441556" cy="437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buSzPct val="100000"/>
              <a:buFont typeface="Arial"/>
              <a:buChar char="*"/>
              <a:defRPr i="1" sz="24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 Note that 51* appears in index levels, but  not in leaf!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24" grpId="3"/>
      <p:bldP build="whole" bldLvl="1" animBg="1" rev="0" advAuto="0" spid="923" grpId="4"/>
      <p:bldP build="whole" bldLvl="1" animBg="1" rev="0" advAuto="0" spid="921" grpId="1"/>
      <p:bldP build="whole" bldLvl="1" animBg="1" rev="0" advAuto="0" spid="92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ISAM ---- Issues?</a:t>
            </a:r>
          </a:p>
        </p:txBody>
      </p:sp>
      <p:sp>
        <p:nvSpPr>
          <p:cNvPr id="927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Pros</a:t>
            </a:r>
          </a:p>
          <a:p>
            <a:pPr lvl="1" marL="742950" indent="-285750">
              <a:spcBef>
                <a:spcPts val="600"/>
              </a:spcBef>
              <a:buClrTx/>
              <a:defRPr sz="2800"/>
            </a:pPr>
            <a:r>
              <a:t>????</a:t>
            </a:r>
          </a:p>
          <a:p>
            <a:pPr>
              <a:defRPr sz="2800"/>
            </a:pPr>
          </a:p>
          <a:p>
            <a:pPr>
              <a:defRPr sz="2800"/>
            </a:pPr>
          </a:p>
          <a:p>
            <a:pPr>
              <a:defRPr sz="2800"/>
            </a:pPr>
          </a:p>
          <a:p>
            <a:pPr/>
            <a:r>
              <a:t>Cons</a:t>
            </a:r>
          </a:p>
          <a:p>
            <a:pPr lvl="1" marL="742950" indent="-285750">
              <a:spcBef>
                <a:spcPts val="600"/>
              </a:spcBef>
              <a:buClrTx/>
              <a:defRPr sz="2800"/>
            </a:pPr>
            <a:r>
              <a:t>????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How to Build Tree-Structured Indexes</a:t>
            </a:r>
          </a:p>
        </p:txBody>
      </p:sp>
      <p:sp>
        <p:nvSpPr>
          <p:cNvPr id="162" name="Rectangle 5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39470" indent="-339470" defTabSz="905255">
              <a:lnSpc>
                <a:spcPct val="80000"/>
              </a:lnSpc>
              <a:spcBef>
                <a:spcPts val="600"/>
              </a:spcBef>
              <a:buSzTx/>
              <a:buNone/>
              <a:defRPr sz="2800"/>
            </a:pPr>
          </a:p>
          <a:p>
            <a:pPr marL="339470" indent="-339470" defTabSz="905255">
              <a:lnSpc>
                <a:spcPct val="80000"/>
              </a:lnSpc>
              <a:spcBef>
                <a:spcPts val="600"/>
              </a:spcBef>
              <a:defRPr sz="2800"/>
            </a:pPr>
            <a:r>
              <a:t>Tree-structured indexing techniques support both </a:t>
            </a:r>
            <a:r>
              <a:rPr i="1">
                <a:solidFill>
                  <a:schemeClr val="accent2"/>
                </a:solidFill>
              </a:rPr>
              <a:t>range searches </a:t>
            </a:r>
            <a:r>
              <a:t>and </a:t>
            </a:r>
            <a:r>
              <a:rPr i="1">
                <a:solidFill>
                  <a:schemeClr val="accent2"/>
                </a:solidFill>
              </a:rPr>
              <a:t>equality searches</a:t>
            </a:r>
            <a:r>
              <a:t>.</a:t>
            </a:r>
          </a:p>
          <a:p>
            <a:pPr marL="339470" indent="-339470" defTabSz="905255">
              <a:lnSpc>
                <a:spcPct val="80000"/>
              </a:lnSpc>
              <a:spcBef>
                <a:spcPts val="600"/>
              </a:spcBef>
              <a:defRPr sz="2800"/>
            </a:pPr>
          </a:p>
          <a:p>
            <a:pPr marL="339470" indent="-339470" defTabSz="905255">
              <a:lnSpc>
                <a:spcPct val="80000"/>
              </a:lnSpc>
              <a:spcBef>
                <a:spcPts val="600"/>
              </a:spcBef>
              <a:defRPr sz="2800"/>
            </a:pPr>
            <a:r>
              <a:t>Two examples:</a:t>
            </a:r>
          </a:p>
          <a:p>
            <a:pPr marL="339470" indent="-339470" defTabSz="905255">
              <a:lnSpc>
                <a:spcPct val="80000"/>
              </a:lnSpc>
              <a:spcBef>
                <a:spcPts val="600"/>
              </a:spcBef>
              <a:defRPr sz="2800"/>
            </a:pPr>
          </a:p>
          <a:p>
            <a:pPr lvl="1" marL="735519" indent="-282891" defTabSz="905255">
              <a:lnSpc>
                <a:spcPct val="80000"/>
              </a:lnSpc>
              <a:spcBef>
                <a:spcPts val="500"/>
              </a:spcBef>
              <a:buClrTx/>
              <a:defRPr i="1" sz="2400" u="sng">
                <a:solidFill>
                  <a:schemeClr val="accent2"/>
                </a:solidFill>
              </a:defRPr>
            </a:pPr>
            <a:r>
              <a:t>ISAM</a:t>
            </a:r>
            <a:r>
              <a:rPr i="0" u="none"/>
              <a:t>:  </a:t>
            </a:r>
            <a:r>
              <a:rPr i="0" u="none">
                <a:solidFill>
                  <a:srgbClr val="404040"/>
                </a:solidFill>
              </a:rPr>
              <a:t>static structure;</a:t>
            </a:r>
            <a:r>
              <a:rPr i="0" u="none"/>
              <a:t> </a:t>
            </a:r>
            <a:r>
              <a:rPr i="0" u="none">
                <a:solidFill>
                  <a:srgbClr val="404040"/>
                </a:solidFill>
              </a:rPr>
              <a:t>early index technology.</a:t>
            </a:r>
          </a:p>
          <a:p>
            <a:pPr lvl="1" marL="735519" indent="-282891" defTabSz="905255">
              <a:lnSpc>
                <a:spcPct val="80000"/>
              </a:lnSpc>
              <a:spcBef>
                <a:spcPts val="500"/>
              </a:spcBef>
              <a:buClrTx/>
              <a:defRPr sz="2400">
                <a:solidFill>
                  <a:schemeClr val="accent2"/>
                </a:solidFill>
              </a:defRPr>
            </a:pPr>
          </a:p>
          <a:p>
            <a:pPr lvl="1" marL="735519" indent="-282891" defTabSz="905255">
              <a:lnSpc>
                <a:spcPct val="80000"/>
              </a:lnSpc>
              <a:spcBef>
                <a:spcPts val="500"/>
              </a:spcBef>
              <a:buClrTx/>
              <a:defRPr i="1" sz="2400" u="sng">
                <a:solidFill>
                  <a:schemeClr val="accent2"/>
                </a:solidFill>
              </a:defRPr>
            </a:pPr>
            <a:r>
              <a:t>B+ tree</a:t>
            </a:r>
            <a:r>
              <a:rPr i="0" u="none"/>
              <a:t>:  </a:t>
            </a:r>
            <a:r>
              <a:rPr i="0" u="none">
                <a:solidFill>
                  <a:srgbClr val="404040"/>
                </a:solidFill>
              </a:rPr>
              <a:t>dynamic, adjusts gracefully under inserts and deletes.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32102">
              <a:defRPr sz="3500">
                <a:solidFill>
                  <a:srgbClr val="800080"/>
                </a:solidFill>
              </a:defRPr>
            </a:pPr>
            <a:r>
              <a:t>ISAM</a:t>
            </a:r>
            <a:r>
              <a:rPr>
                <a:solidFill>
                  <a:srgbClr val="404040"/>
                </a:solidFill>
              </a:rPr>
              <a:t> = </a:t>
            </a:r>
            <a:r>
              <a:rPr u="sng">
                <a:solidFill>
                  <a:srgbClr val="CF0E30"/>
                </a:solidFill>
              </a:rPr>
              <a:t>I</a:t>
            </a:r>
            <a:r>
              <a:rPr>
                <a:solidFill>
                  <a:srgbClr val="404040"/>
                </a:solidFill>
              </a:rPr>
              <a:t>ndexed</a:t>
            </a:r>
            <a:r>
              <a:rPr>
                <a:solidFill>
                  <a:srgbClr val="CF0E30"/>
                </a:solidFill>
              </a:rPr>
              <a:t> </a:t>
            </a:r>
            <a:r>
              <a:rPr u="sng">
                <a:solidFill>
                  <a:srgbClr val="CF0E30"/>
                </a:solidFill>
              </a:rPr>
              <a:t>S</a:t>
            </a:r>
            <a:r>
              <a:rPr>
                <a:solidFill>
                  <a:srgbClr val="404040"/>
                </a:solidFill>
              </a:rPr>
              <a:t>equential</a:t>
            </a:r>
            <a:r>
              <a:rPr>
                <a:solidFill>
                  <a:srgbClr val="CF0E30"/>
                </a:solidFill>
              </a:rPr>
              <a:t> </a:t>
            </a:r>
            <a:r>
              <a:rPr u="sng">
                <a:solidFill>
                  <a:srgbClr val="CF0E30"/>
                </a:solidFill>
              </a:rPr>
              <a:t>A</a:t>
            </a:r>
            <a:r>
              <a:rPr>
                <a:solidFill>
                  <a:srgbClr val="404040"/>
                </a:solidFill>
              </a:rPr>
              <a:t>ccess</a:t>
            </a:r>
            <a:r>
              <a:rPr>
                <a:solidFill>
                  <a:srgbClr val="CF0E30"/>
                </a:solidFill>
              </a:rPr>
              <a:t> </a:t>
            </a:r>
            <a:r>
              <a:rPr u="sng">
                <a:solidFill>
                  <a:srgbClr val="CF0E30"/>
                </a:solidFill>
              </a:rPr>
              <a:t>M</a:t>
            </a:r>
            <a:r>
              <a:rPr>
                <a:solidFill>
                  <a:srgbClr val="404040"/>
                </a:solidFill>
              </a:rPr>
              <a:t>ethod</a:t>
            </a:r>
          </a:p>
        </p:txBody>
      </p:sp>
      <p:sp>
        <p:nvSpPr>
          <p:cNvPr id="165" name="Rectangle 3"/>
          <p:cNvSpPr txBox="1"/>
          <p:nvPr>
            <p:ph type="body" idx="1"/>
          </p:nvPr>
        </p:nvSpPr>
        <p:spPr>
          <a:xfrm>
            <a:off x="838200" y="1553549"/>
            <a:ext cx="71628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ISAM is an old-fashioned idea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defRPr sz="2800"/>
            </a:pPr>
            <a:r>
              <a:t>B+ trees are usually better, as we’ll see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buClrTx/>
              <a:defRPr sz="2400"/>
            </a:pPr>
            <a:r>
              <a:t>Though not </a:t>
            </a:r>
            <a:r>
              <a:rPr i="1"/>
              <a:t>always</a:t>
            </a:r>
          </a:p>
          <a:p>
            <a:pPr>
              <a:lnSpc>
                <a:spcPct val="90000"/>
              </a:lnSpc>
            </a:pPr>
            <a:r>
              <a:t>But, it’s a good place to start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defRPr sz="2800"/>
            </a:pPr>
            <a:r>
              <a:t>Simpler than B+ tree, but many of the same ideas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defRPr b="1" sz="2800"/>
            </a:pPr>
            <a:r>
              <a:t>Do</a:t>
            </a:r>
            <a:r>
              <a:rPr b="0"/>
              <a:t> understand how they work, and tradeoffs with B+ trees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Range Searches</a:t>
            </a:r>
          </a:p>
        </p:txBody>
      </p:sp>
      <p:sp>
        <p:nvSpPr>
          <p:cNvPr id="168" name="Rectangle 5"/>
          <p:cNvSpPr txBox="1"/>
          <p:nvPr>
            <p:ph type="body" idx="1"/>
          </p:nvPr>
        </p:nvSpPr>
        <p:spPr>
          <a:xfrm>
            <a:off x="401264" y="874710"/>
            <a:ext cx="8112870" cy="4114805"/>
          </a:xfrm>
          <a:prstGeom prst="rect">
            <a:avLst/>
          </a:prstGeom>
        </p:spPr>
        <p:txBody>
          <a:bodyPr/>
          <a:lstStyle/>
          <a:p>
            <a:pPr>
              <a:defRPr i="1"/>
            </a:pPr>
            <a:r>
              <a:t>Find all students with gpa &gt; 3.0</a:t>
            </a:r>
          </a:p>
          <a:p>
            <a:pPr lvl="1" marL="742950" indent="-285750">
              <a:spcBef>
                <a:spcPts val="600"/>
              </a:spcBef>
              <a:buClrTx/>
              <a:defRPr sz="2800"/>
            </a:pPr>
            <a:r>
              <a:t>If data is in sorted file, do </a:t>
            </a:r>
            <a:r>
              <a:rPr b="1"/>
              <a:t>Binary Search</a:t>
            </a:r>
            <a:r>
              <a:t> to find first such student, then scan to find others</a:t>
            </a:r>
          </a:p>
          <a:p>
            <a:pPr lvl="1" marL="742950" indent="-285750">
              <a:spcBef>
                <a:spcPts val="600"/>
              </a:spcBef>
              <a:buClrTx/>
              <a:defRPr sz="2800"/>
            </a:pPr>
            <a:r>
              <a:t>Cost of binary search on disk is still quite high, so use a </a:t>
            </a:r>
            <a:r>
              <a:rPr b="1"/>
              <a:t>Single Level Index</a:t>
            </a:r>
          </a:p>
        </p:txBody>
      </p:sp>
      <p:sp>
        <p:nvSpPr>
          <p:cNvPr id="169" name="Freeform 7"/>
          <p:cNvSpPr/>
          <p:nvPr/>
        </p:nvSpPr>
        <p:spPr>
          <a:xfrm>
            <a:off x="1022350" y="4878387"/>
            <a:ext cx="1050926" cy="3968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170" name="Freeform 8"/>
          <p:cNvSpPr/>
          <p:nvPr/>
        </p:nvSpPr>
        <p:spPr>
          <a:xfrm>
            <a:off x="2168524" y="4878387"/>
            <a:ext cx="1049341" cy="3968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171" name="Freeform 9"/>
          <p:cNvSpPr/>
          <p:nvPr/>
        </p:nvSpPr>
        <p:spPr>
          <a:xfrm>
            <a:off x="5794373" y="4878387"/>
            <a:ext cx="1049341" cy="3968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172" name="Freeform 10"/>
          <p:cNvSpPr/>
          <p:nvPr/>
        </p:nvSpPr>
        <p:spPr>
          <a:xfrm>
            <a:off x="965198" y="4811712"/>
            <a:ext cx="5942017" cy="5111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173" name="Freeform 13"/>
          <p:cNvSpPr/>
          <p:nvPr/>
        </p:nvSpPr>
        <p:spPr>
          <a:xfrm>
            <a:off x="3314700" y="4884737"/>
            <a:ext cx="1050926" cy="398466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174" name="Rectangle 20"/>
          <p:cNvSpPr txBox="1"/>
          <p:nvPr/>
        </p:nvSpPr>
        <p:spPr>
          <a:xfrm>
            <a:off x="1081087" y="4886324"/>
            <a:ext cx="678023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Page 1</a:t>
            </a:r>
          </a:p>
        </p:txBody>
      </p:sp>
      <p:sp>
        <p:nvSpPr>
          <p:cNvPr id="175" name="Rectangle 21"/>
          <p:cNvSpPr txBox="1"/>
          <p:nvPr/>
        </p:nvSpPr>
        <p:spPr>
          <a:xfrm>
            <a:off x="2273299" y="4902199"/>
            <a:ext cx="678023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Page 2</a:t>
            </a:r>
          </a:p>
        </p:txBody>
      </p:sp>
      <p:sp>
        <p:nvSpPr>
          <p:cNvPr id="176" name="Rectangle 22"/>
          <p:cNvSpPr txBox="1"/>
          <p:nvPr/>
        </p:nvSpPr>
        <p:spPr>
          <a:xfrm>
            <a:off x="5867398" y="4851399"/>
            <a:ext cx="707542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Page N</a:t>
            </a:r>
          </a:p>
        </p:txBody>
      </p:sp>
      <p:sp>
        <p:nvSpPr>
          <p:cNvPr id="177" name="Rectangle 23"/>
          <p:cNvSpPr txBox="1"/>
          <p:nvPr/>
        </p:nvSpPr>
        <p:spPr>
          <a:xfrm>
            <a:off x="3440112" y="4878387"/>
            <a:ext cx="678023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Page 3</a:t>
            </a:r>
          </a:p>
        </p:txBody>
      </p:sp>
      <p:sp>
        <p:nvSpPr>
          <p:cNvPr id="178" name="Rectangle 24"/>
          <p:cNvSpPr txBox="1"/>
          <p:nvPr/>
        </p:nvSpPr>
        <p:spPr>
          <a:xfrm>
            <a:off x="7248524" y="4797423"/>
            <a:ext cx="1004639" cy="339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7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Data File</a:t>
            </a:r>
          </a:p>
        </p:txBody>
      </p:sp>
      <p:grpSp>
        <p:nvGrpSpPr>
          <p:cNvPr id="203" name="Group 33"/>
          <p:cNvGrpSpPr/>
          <p:nvPr/>
        </p:nvGrpSpPr>
        <p:grpSpPr>
          <a:xfrm>
            <a:off x="1055684" y="3428998"/>
            <a:ext cx="7247376" cy="1382719"/>
            <a:chOff x="-2" y="0"/>
            <a:chExt cx="7247375" cy="1382718"/>
          </a:xfrm>
        </p:grpSpPr>
        <p:grpSp>
          <p:nvGrpSpPr>
            <p:cNvPr id="181" name="Freeform 11"/>
            <p:cNvGrpSpPr/>
            <p:nvPr/>
          </p:nvGrpSpPr>
          <p:grpSpPr>
            <a:xfrm>
              <a:off x="4527549" y="415925"/>
              <a:ext cx="196857" cy="966794"/>
              <a:chOff x="0" y="0"/>
              <a:chExt cx="196855" cy="966793"/>
            </a:xfrm>
          </p:grpSpPr>
          <p:sp>
            <p:nvSpPr>
              <p:cNvPr id="179" name="Line"/>
              <p:cNvSpPr/>
              <p:nvPr/>
            </p:nvSpPr>
            <p:spPr>
              <a:xfrm>
                <a:off x="-1" y="0"/>
                <a:ext cx="196856" cy="966794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80" name="Line"/>
              <p:cNvSpPr/>
              <p:nvPr/>
            </p:nvSpPr>
            <p:spPr>
              <a:xfrm flipH="1" flipV="1">
                <a:off x="-1" y="0"/>
                <a:ext cx="196857" cy="966794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82" name="Freeform 12"/>
            <p:cNvSpPr/>
            <p:nvPr/>
          </p:nvSpPr>
          <p:spPr>
            <a:xfrm>
              <a:off x="4670426" y="1255714"/>
              <a:ext cx="57153" cy="12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0400" y="21600"/>
                  </a:lnTo>
                  <a:lnTo>
                    <a:pt x="0" y="216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185" name="Freeform 14"/>
            <p:cNvGrpSpPr/>
            <p:nvPr/>
          </p:nvGrpSpPr>
          <p:grpSpPr>
            <a:xfrm>
              <a:off x="1174749" y="406400"/>
              <a:ext cx="25404" cy="933457"/>
              <a:chOff x="0" y="0"/>
              <a:chExt cx="25402" cy="933456"/>
            </a:xfrm>
          </p:grpSpPr>
          <p:sp>
            <p:nvSpPr>
              <p:cNvPr id="183" name="Line"/>
              <p:cNvSpPr/>
              <p:nvPr/>
            </p:nvSpPr>
            <p:spPr>
              <a:xfrm flipH="1">
                <a:off x="-1" y="0"/>
                <a:ext cx="12703" cy="933457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84" name="Line"/>
              <p:cNvSpPr/>
              <p:nvPr/>
            </p:nvSpPr>
            <p:spPr>
              <a:xfrm flipV="1">
                <a:off x="-1" y="0"/>
                <a:ext cx="25404" cy="933457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86" name="Freeform 15"/>
            <p:cNvSpPr/>
            <p:nvPr/>
          </p:nvSpPr>
          <p:spPr>
            <a:xfrm>
              <a:off x="1157288" y="1212852"/>
              <a:ext cx="60328" cy="12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080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189" name="Freeform 16"/>
            <p:cNvGrpSpPr/>
            <p:nvPr/>
          </p:nvGrpSpPr>
          <p:grpSpPr>
            <a:xfrm>
              <a:off x="1512886" y="423862"/>
              <a:ext cx="755657" cy="915995"/>
              <a:chOff x="0" y="0"/>
              <a:chExt cx="755656" cy="915994"/>
            </a:xfrm>
          </p:grpSpPr>
          <p:sp>
            <p:nvSpPr>
              <p:cNvPr id="187" name="Line"/>
              <p:cNvSpPr/>
              <p:nvPr/>
            </p:nvSpPr>
            <p:spPr>
              <a:xfrm>
                <a:off x="-1" y="0"/>
                <a:ext cx="755656" cy="915994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88" name="Line"/>
              <p:cNvSpPr/>
              <p:nvPr/>
            </p:nvSpPr>
            <p:spPr>
              <a:xfrm flipH="1" flipV="1">
                <a:off x="0" y="0"/>
                <a:ext cx="755656" cy="915995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90" name="Freeform 17"/>
            <p:cNvSpPr/>
            <p:nvPr/>
          </p:nvSpPr>
          <p:spPr>
            <a:xfrm>
              <a:off x="2165350" y="1223964"/>
              <a:ext cx="103191" cy="11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37" y="0"/>
                  </a:moveTo>
                  <a:lnTo>
                    <a:pt x="21600" y="21600"/>
                  </a:lnTo>
                  <a:lnTo>
                    <a:pt x="0" y="7989"/>
                  </a:lnTo>
                  <a:lnTo>
                    <a:pt x="9637" y="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193" name="Freeform 18"/>
            <p:cNvGrpSpPr/>
            <p:nvPr/>
          </p:nvGrpSpPr>
          <p:grpSpPr>
            <a:xfrm>
              <a:off x="-3" y="274637"/>
              <a:ext cx="971559" cy="1085857"/>
              <a:chOff x="-1" y="0"/>
              <a:chExt cx="971557" cy="1085856"/>
            </a:xfrm>
          </p:grpSpPr>
          <p:sp>
            <p:nvSpPr>
              <p:cNvPr id="191" name="Line"/>
              <p:cNvSpPr/>
              <p:nvPr/>
            </p:nvSpPr>
            <p:spPr>
              <a:xfrm flipH="1">
                <a:off x="1" y="0"/>
                <a:ext cx="971556" cy="1085857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92" name="Line"/>
              <p:cNvSpPr/>
              <p:nvPr/>
            </p:nvSpPr>
            <p:spPr>
              <a:xfrm flipV="1">
                <a:off x="-2" y="0"/>
                <a:ext cx="971557" cy="1085857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94" name="Freeform 19"/>
            <p:cNvSpPr/>
            <p:nvPr/>
          </p:nvSpPr>
          <p:spPr>
            <a:xfrm>
              <a:off x="0" y="1246189"/>
              <a:ext cx="104778" cy="11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100"/>
                  </a:moveTo>
                  <a:lnTo>
                    <a:pt x="0" y="21600"/>
                  </a:lnTo>
                  <a:lnTo>
                    <a:pt x="12436" y="0"/>
                  </a:lnTo>
                  <a:lnTo>
                    <a:pt x="21600" y="810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195" name="Freeform 25"/>
            <p:cNvSpPr/>
            <p:nvPr/>
          </p:nvSpPr>
          <p:spPr>
            <a:xfrm>
              <a:off x="896938" y="96837"/>
              <a:ext cx="1047753" cy="398465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196" name="Freeform 26"/>
            <p:cNvSpPr/>
            <p:nvPr/>
          </p:nvSpPr>
          <p:spPr>
            <a:xfrm>
              <a:off x="2081213" y="96837"/>
              <a:ext cx="1050928" cy="398465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197" name="Freeform 27"/>
            <p:cNvSpPr/>
            <p:nvPr/>
          </p:nvSpPr>
          <p:spPr>
            <a:xfrm>
              <a:off x="3794126" y="96837"/>
              <a:ext cx="1049340" cy="398465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198" name="Freeform 28"/>
            <p:cNvSpPr/>
            <p:nvPr/>
          </p:nvSpPr>
          <p:spPr>
            <a:xfrm>
              <a:off x="820738" y="0"/>
              <a:ext cx="4067180" cy="573088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199" name="Rectangle 29"/>
            <p:cNvSpPr txBox="1"/>
            <p:nvPr/>
          </p:nvSpPr>
          <p:spPr>
            <a:xfrm>
              <a:off x="1306513" y="123825"/>
              <a:ext cx="302543" cy="2894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80008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k2</a:t>
              </a:r>
            </a:p>
          </p:txBody>
        </p:sp>
        <p:sp>
          <p:nvSpPr>
            <p:cNvPr id="200" name="Rectangle 30"/>
            <p:cNvSpPr txBox="1"/>
            <p:nvPr/>
          </p:nvSpPr>
          <p:spPr>
            <a:xfrm>
              <a:off x="4344989" y="103187"/>
              <a:ext cx="332060" cy="2894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80008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kN</a:t>
              </a:r>
            </a:p>
          </p:txBody>
        </p:sp>
        <p:sp>
          <p:nvSpPr>
            <p:cNvPr id="201" name="Rectangle 31"/>
            <p:cNvSpPr txBox="1"/>
            <p:nvPr/>
          </p:nvSpPr>
          <p:spPr>
            <a:xfrm>
              <a:off x="1006475" y="127000"/>
              <a:ext cx="302543" cy="2894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80008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k1</a:t>
              </a:r>
            </a:p>
          </p:txBody>
        </p:sp>
        <p:sp>
          <p:nvSpPr>
            <p:cNvPr id="202" name="Rectangle 32"/>
            <p:cNvSpPr txBox="1"/>
            <p:nvPr/>
          </p:nvSpPr>
          <p:spPr>
            <a:xfrm>
              <a:off x="6146802" y="1587"/>
              <a:ext cx="1100572" cy="3390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80008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Index File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4"/>
          <p:cNvSpPr txBox="1"/>
          <p:nvPr>
            <p:ph type="title"/>
          </p:nvPr>
        </p:nvSpPr>
        <p:spPr>
          <a:xfrm>
            <a:off x="152400" y="1651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ISAM Typically a Sparse Index</a:t>
            </a:r>
          </a:p>
        </p:txBody>
      </p:sp>
      <p:sp>
        <p:nvSpPr>
          <p:cNvPr id="206" name="Rectangle 5"/>
          <p:cNvSpPr txBox="1"/>
          <p:nvPr>
            <p:ph type="body" idx="1"/>
          </p:nvPr>
        </p:nvSpPr>
        <p:spPr>
          <a:xfrm>
            <a:off x="685800" y="862010"/>
            <a:ext cx="7772400" cy="4114805"/>
          </a:xfrm>
          <a:prstGeom prst="rect">
            <a:avLst/>
          </a:prstGeom>
        </p:spPr>
        <p:txBody>
          <a:bodyPr/>
          <a:lstStyle/>
          <a:p>
            <a:pPr/>
          </a:p>
          <a:p>
            <a:pPr marL="285750" indent="-285750">
              <a:spcBef>
                <a:spcPts val="600"/>
              </a:spcBef>
              <a:buClrTx/>
              <a:buChar char="–"/>
              <a:defRPr sz="2800"/>
            </a:pPr>
            <a:r>
              <a:t>Sparse: key k_i references a block/page</a:t>
            </a:r>
          </a:p>
          <a:p>
            <a:pPr marL="285750" indent="-285750">
              <a:spcBef>
                <a:spcPts val="600"/>
              </a:spcBef>
              <a:buClrTx/>
              <a:buChar char="–"/>
              <a:defRPr sz="2800"/>
            </a:pPr>
            <a:r>
              <a:t>Dense: key k_i references a record/tuple</a:t>
            </a:r>
          </a:p>
          <a:p>
            <a:pPr marL="285750" indent="-285750">
              <a:spcBef>
                <a:spcPts val="600"/>
              </a:spcBef>
              <a:buClrTx/>
              <a:buChar char="–"/>
              <a:defRPr sz="2800"/>
            </a:pPr>
            <a:r>
              <a:t>A Sparse Index is usually small and likely to fit in main memory</a:t>
            </a:r>
          </a:p>
        </p:txBody>
      </p:sp>
      <p:sp>
        <p:nvSpPr>
          <p:cNvPr id="207" name="Rectangle 6"/>
          <p:cNvSpPr txBox="1"/>
          <p:nvPr/>
        </p:nvSpPr>
        <p:spPr>
          <a:xfrm>
            <a:off x="228598" y="5427662"/>
            <a:ext cx="5001369" cy="437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/>
          <a:p>
            <a:pPr>
              <a:buSzPct val="100000"/>
              <a:buFont typeface="Arial"/>
              <a:buChar char="*"/>
              <a:defRPr sz="2400"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r>
              <a:rPr i="1">
                <a:solidFill>
                  <a:schemeClr val="accent2"/>
                </a:solidFill>
              </a:rPr>
              <a:t>Can do binary search on index file!</a:t>
            </a:r>
          </a:p>
        </p:txBody>
      </p:sp>
      <p:sp>
        <p:nvSpPr>
          <p:cNvPr id="208" name="Freeform 7"/>
          <p:cNvSpPr/>
          <p:nvPr/>
        </p:nvSpPr>
        <p:spPr>
          <a:xfrm>
            <a:off x="1022350" y="4878387"/>
            <a:ext cx="1050926" cy="3968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09" name="Freeform 8"/>
          <p:cNvSpPr/>
          <p:nvPr/>
        </p:nvSpPr>
        <p:spPr>
          <a:xfrm>
            <a:off x="2168524" y="4878387"/>
            <a:ext cx="1049340" cy="3968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10" name="Freeform 9"/>
          <p:cNvSpPr/>
          <p:nvPr/>
        </p:nvSpPr>
        <p:spPr>
          <a:xfrm>
            <a:off x="5794373" y="4878387"/>
            <a:ext cx="1049341" cy="3968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11" name="Freeform 10"/>
          <p:cNvSpPr/>
          <p:nvPr/>
        </p:nvSpPr>
        <p:spPr>
          <a:xfrm>
            <a:off x="965198" y="4811712"/>
            <a:ext cx="5942017" cy="511178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12" name="Freeform 13"/>
          <p:cNvSpPr/>
          <p:nvPr/>
        </p:nvSpPr>
        <p:spPr>
          <a:xfrm>
            <a:off x="3314700" y="4884737"/>
            <a:ext cx="1050926" cy="398466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13" name="Rectangle 20"/>
          <p:cNvSpPr txBox="1"/>
          <p:nvPr/>
        </p:nvSpPr>
        <p:spPr>
          <a:xfrm>
            <a:off x="1081087" y="4886324"/>
            <a:ext cx="678023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Page 1</a:t>
            </a:r>
          </a:p>
        </p:txBody>
      </p:sp>
      <p:sp>
        <p:nvSpPr>
          <p:cNvPr id="214" name="Rectangle 21"/>
          <p:cNvSpPr txBox="1"/>
          <p:nvPr/>
        </p:nvSpPr>
        <p:spPr>
          <a:xfrm>
            <a:off x="2273299" y="4902199"/>
            <a:ext cx="678023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Page 2</a:t>
            </a:r>
          </a:p>
        </p:txBody>
      </p:sp>
      <p:sp>
        <p:nvSpPr>
          <p:cNvPr id="215" name="Rectangle 22"/>
          <p:cNvSpPr txBox="1"/>
          <p:nvPr/>
        </p:nvSpPr>
        <p:spPr>
          <a:xfrm>
            <a:off x="5867399" y="4851399"/>
            <a:ext cx="707542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Page N</a:t>
            </a:r>
          </a:p>
        </p:txBody>
      </p:sp>
      <p:sp>
        <p:nvSpPr>
          <p:cNvPr id="216" name="Rectangle 23"/>
          <p:cNvSpPr txBox="1"/>
          <p:nvPr/>
        </p:nvSpPr>
        <p:spPr>
          <a:xfrm>
            <a:off x="3440112" y="4878387"/>
            <a:ext cx="678023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Page 3</a:t>
            </a:r>
          </a:p>
        </p:txBody>
      </p:sp>
      <p:sp>
        <p:nvSpPr>
          <p:cNvPr id="217" name="Rectangle 24"/>
          <p:cNvSpPr txBox="1"/>
          <p:nvPr/>
        </p:nvSpPr>
        <p:spPr>
          <a:xfrm>
            <a:off x="7248525" y="4797423"/>
            <a:ext cx="1004639" cy="339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7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Data File</a:t>
            </a:r>
          </a:p>
        </p:txBody>
      </p:sp>
      <p:grpSp>
        <p:nvGrpSpPr>
          <p:cNvPr id="242" name="Group 33"/>
          <p:cNvGrpSpPr/>
          <p:nvPr/>
        </p:nvGrpSpPr>
        <p:grpSpPr>
          <a:xfrm>
            <a:off x="1055684" y="3428998"/>
            <a:ext cx="7247376" cy="1382720"/>
            <a:chOff x="-2" y="0"/>
            <a:chExt cx="7247375" cy="1382718"/>
          </a:xfrm>
        </p:grpSpPr>
        <p:grpSp>
          <p:nvGrpSpPr>
            <p:cNvPr id="220" name="Freeform 11"/>
            <p:cNvGrpSpPr/>
            <p:nvPr/>
          </p:nvGrpSpPr>
          <p:grpSpPr>
            <a:xfrm>
              <a:off x="4527549" y="415925"/>
              <a:ext cx="196858" cy="966794"/>
              <a:chOff x="0" y="0"/>
              <a:chExt cx="196857" cy="966793"/>
            </a:xfrm>
          </p:grpSpPr>
          <p:sp>
            <p:nvSpPr>
              <p:cNvPr id="218" name="Line"/>
              <p:cNvSpPr/>
              <p:nvPr/>
            </p:nvSpPr>
            <p:spPr>
              <a:xfrm>
                <a:off x="0" y="-1"/>
                <a:ext cx="196856" cy="966793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19" name="Line"/>
              <p:cNvSpPr/>
              <p:nvPr/>
            </p:nvSpPr>
            <p:spPr>
              <a:xfrm flipH="1" flipV="1">
                <a:off x="-1" y="0"/>
                <a:ext cx="196858" cy="966794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21" name="Freeform 12"/>
            <p:cNvSpPr/>
            <p:nvPr/>
          </p:nvSpPr>
          <p:spPr>
            <a:xfrm>
              <a:off x="4670427" y="1255714"/>
              <a:ext cx="57153" cy="12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0400" y="21600"/>
                  </a:lnTo>
                  <a:lnTo>
                    <a:pt x="0" y="216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224" name="Freeform 14"/>
            <p:cNvGrpSpPr/>
            <p:nvPr/>
          </p:nvGrpSpPr>
          <p:grpSpPr>
            <a:xfrm>
              <a:off x="1174750" y="406399"/>
              <a:ext cx="25403" cy="933458"/>
              <a:chOff x="0" y="0"/>
              <a:chExt cx="25402" cy="933457"/>
            </a:xfrm>
          </p:grpSpPr>
          <p:sp>
            <p:nvSpPr>
              <p:cNvPr id="222" name="Line"/>
              <p:cNvSpPr/>
              <p:nvPr/>
            </p:nvSpPr>
            <p:spPr>
              <a:xfrm flipH="1">
                <a:off x="0" y="-2"/>
                <a:ext cx="12702" cy="933459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3" name="Line"/>
              <p:cNvSpPr/>
              <p:nvPr/>
            </p:nvSpPr>
            <p:spPr>
              <a:xfrm flipV="1">
                <a:off x="-1" y="0"/>
                <a:ext cx="25403" cy="933457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25" name="Freeform 15"/>
            <p:cNvSpPr/>
            <p:nvPr/>
          </p:nvSpPr>
          <p:spPr>
            <a:xfrm>
              <a:off x="1157288" y="1212852"/>
              <a:ext cx="60328" cy="127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080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228" name="Freeform 16"/>
            <p:cNvGrpSpPr/>
            <p:nvPr/>
          </p:nvGrpSpPr>
          <p:grpSpPr>
            <a:xfrm>
              <a:off x="1512886" y="423861"/>
              <a:ext cx="755656" cy="915996"/>
              <a:chOff x="-1" y="0"/>
              <a:chExt cx="755655" cy="915995"/>
            </a:xfrm>
          </p:grpSpPr>
          <p:sp>
            <p:nvSpPr>
              <p:cNvPr id="226" name="Line"/>
              <p:cNvSpPr/>
              <p:nvPr/>
            </p:nvSpPr>
            <p:spPr>
              <a:xfrm>
                <a:off x="-2" y="-1"/>
                <a:ext cx="755656" cy="915996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7" name="Line"/>
              <p:cNvSpPr/>
              <p:nvPr/>
            </p:nvSpPr>
            <p:spPr>
              <a:xfrm flipH="1" flipV="1">
                <a:off x="-1" y="0"/>
                <a:ext cx="755656" cy="915995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29" name="Freeform 17"/>
            <p:cNvSpPr/>
            <p:nvPr/>
          </p:nvSpPr>
          <p:spPr>
            <a:xfrm>
              <a:off x="2165350" y="1223964"/>
              <a:ext cx="103191" cy="11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37" y="0"/>
                  </a:moveTo>
                  <a:lnTo>
                    <a:pt x="21600" y="21600"/>
                  </a:lnTo>
                  <a:lnTo>
                    <a:pt x="0" y="7989"/>
                  </a:lnTo>
                  <a:lnTo>
                    <a:pt x="9637" y="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232" name="Freeform 18"/>
            <p:cNvGrpSpPr/>
            <p:nvPr/>
          </p:nvGrpSpPr>
          <p:grpSpPr>
            <a:xfrm>
              <a:off x="-3" y="274636"/>
              <a:ext cx="971559" cy="1085858"/>
              <a:chOff x="-1" y="0"/>
              <a:chExt cx="971557" cy="1085857"/>
            </a:xfrm>
          </p:grpSpPr>
          <p:sp>
            <p:nvSpPr>
              <p:cNvPr id="230" name="Line"/>
              <p:cNvSpPr/>
              <p:nvPr/>
            </p:nvSpPr>
            <p:spPr>
              <a:xfrm flipH="1">
                <a:off x="1" y="-2"/>
                <a:ext cx="971556" cy="1085859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1" name="Line"/>
              <p:cNvSpPr/>
              <p:nvPr/>
            </p:nvSpPr>
            <p:spPr>
              <a:xfrm flipV="1">
                <a:off x="-2" y="0"/>
                <a:ext cx="971557" cy="1085857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33" name="Freeform 19"/>
            <p:cNvSpPr/>
            <p:nvPr/>
          </p:nvSpPr>
          <p:spPr>
            <a:xfrm>
              <a:off x="0" y="1246189"/>
              <a:ext cx="104778" cy="11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100"/>
                  </a:moveTo>
                  <a:lnTo>
                    <a:pt x="0" y="21600"/>
                  </a:lnTo>
                  <a:lnTo>
                    <a:pt x="12436" y="0"/>
                  </a:lnTo>
                  <a:lnTo>
                    <a:pt x="21600" y="810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234" name="Freeform 25"/>
            <p:cNvSpPr/>
            <p:nvPr/>
          </p:nvSpPr>
          <p:spPr>
            <a:xfrm>
              <a:off x="896938" y="96837"/>
              <a:ext cx="1047753" cy="398465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235" name="Freeform 26"/>
            <p:cNvSpPr/>
            <p:nvPr/>
          </p:nvSpPr>
          <p:spPr>
            <a:xfrm>
              <a:off x="2081213" y="96837"/>
              <a:ext cx="1050928" cy="398465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236" name="Freeform 27"/>
            <p:cNvSpPr/>
            <p:nvPr/>
          </p:nvSpPr>
          <p:spPr>
            <a:xfrm>
              <a:off x="3794126" y="96837"/>
              <a:ext cx="1049340" cy="398465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237" name="Freeform 28"/>
            <p:cNvSpPr/>
            <p:nvPr/>
          </p:nvSpPr>
          <p:spPr>
            <a:xfrm>
              <a:off x="820738" y="0"/>
              <a:ext cx="4067180" cy="573088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238" name="Rectangle 29"/>
            <p:cNvSpPr txBox="1"/>
            <p:nvPr/>
          </p:nvSpPr>
          <p:spPr>
            <a:xfrm>
              <a:off x="1306513" y="123825"/>
              <a:ext cx="302543" cy="2894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80008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k2</a:t>
              </a:r>
            </a:p>
          </p:txBody>
        </p:sp>
        <p:sp>
          <p:nvSpPr>
            <p:cNvPr id="239" name="Rectangle 30"/>
            <p:cNvSpPr txBox="1"/>
            <p:nvPr/>
          </p:nvSpPr>
          <p:spPr>
            <a:xfrm>
              <a:off x="4344989" y="103187"/>
              <a:ext cx="332060" cy="2894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80008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kN</a:t>
              </a:r>
            </a:p>
          </p:txBody>
        </p:sp>
        <p:sp>
          <p:nvSpPr>
            <p:cNvPr id="240" name="Rectangle 31"/>
            <p:cNvSpPr txBox="1"/>
            <p:nvPr/>
          </p:nvSpPr>
          <p:spPr>
            <a:xfrm>
              <a:off x="1006475" y="127000"/>
              <a:ext cx="302543" cy="2894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80008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k1</a:t>
              </a:r>
            </a:p>
          </p:txBody>
        </p:sp>
        <p:sp>
          <p:nvSpPr>
            <p:cNvPr id="241" name="Rectangle 32"/>
            <p:cNvSpPr txBox="1"/>
            <p:nvPr/>
          </p:nvSpPr>
          <p:spPr>
            <a:xfrm>
              <a:off x="6146802" y="1587"/>
              <a:ext cx="1100572" cy="3390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80008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Index File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2" grpId="1"/>
      <p:bldP build="whole" bldLvl="1" animBg="1" rev="0" advAuto="0" spid="207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ISAM</a:t>
            </a:r>
          </a:p>
        </p:txBody>
      </p:sp>
      <p:sp>
        <p:nvSpPr>
          <p:cNvPr id="245" name="Rectangle 5"/>
          <p:cNvSpPr txBox="1"/>
          <p:nvPr>
            <p:ph type="body" idx="1"/>
          </p:nvPr>
        </p:nvSpPr>
        <p:spPr>
          <a:xfrm>
            <a:off x="762000" y="2209800"/>
            <a:ext cx="7772400" cy="4114800"/>
          </a:xfrm>
          <a:prstGeom prst="rect">
            <a:avLst/>
          </a:prstGeom>
        </p:spPr>
        <p:txBody>
          <a:bodyPr/>
          <a:lstStyle/>
          <a:p>
            <a:pPr/>
            <a:r>
              <a:t>We can apply the idea repeatedly!</a:t>
            </a:r>
          </a:p>
        </p:txBody>
      </p:sp>
      <p:sp>
        <p:nvSpPr>
          <p:cNvPr id="246" name="Freeform 7"/>
          <p:cNvSpPr/>
          <p:nvPr/>
        </p:nvSpPr>
        <p:spPr>
          <a:xfrm>
            <a:off x="2539998" y="742949"/>
            <a:ext cx="6408742" cy="873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47" name="Freeform 8"/>
          <p:cNvSpPr/>
          <p:nvPr/>
        </p:nvSpPr>
        <p:spPr>
          <a:xfrm>
            <a:off x="3051174" y="742949"/>
            <a:ext cx="647704" cy="873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48" name="Freeform 9"/>
          <p:cNvSpPr/>
          <p:nvPr/>
        </p:nvSpPr>
        <p:spPr>
          <a:xfrm>
            <a:off x="4189412" y="742949"/>
            <a:ext cx="661991" cy="873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49" name="Freeform 10"/>
          <p:cNvSpPr/>
          <p:nvPr/>
        </p:nvSpPr>
        <p:spPr>
          <a:xfrm>
            <a:off x="6159498" y="1130300"/>
            <a:ext cx="77791" cy="66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1020" y="0"/>
                </a:lnTo>
                <a:lnTo>
                  <a:pt x="0" y="10800"/>
                </a:lnTo>
                <a:lnTo>
                  <a:pt x="1102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50" name="Freeform 11"/>
          <p:cNvSpPr/>
          <p:nvPr/>
        </p:nvSpPr>
        <p:spPr>
          <a:xfrm>
            <a:off x="6503988" y="1130300"/>
            <a:ext cx="73027" cy="66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330" y="0"/>
                </a:lnTo>
                <a:lnTo>
                  <a:pt x="0" y="10800"/>
                </a:lnTo>
                <a:lnTo>
                  <a:pt x="1033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51" name="Freeform 12"/>
          <p:cNvSpPr/>
          <p:nvPr/>
        </p:nvSpPr>
        <p:spPr>
          <a:xfrm>
            <a:off x="6840538" y="1130300"/>
            <a:ext cx="76202" cy="666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52" name="Freeform 13"/>
          <p:cNvSpPr/>
          <p:nvPr/>
        </p:nvSpPr>
        <p:spPr>
          <a:xfrm>
            <a:off x="7788274" y="742949"/>
            <a:ext cx="665166" cy="873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253" name="Freeform 14"/>
          <p:cNvSpPr/>
          <p:nvPr/>
        </p:nvSpPr>
        <p:spPr>
          <a:xfrm>
            <a:off x="4851398" y="742949"/>
            <a:ext cx="493716" cy="873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256" name="Freeform 15"/>
          <p:cNvGrpSpPr/>
          <p:nvPr/>
        </p:nvGrpSpPr>
        <p:grpSpPr>
          <a:xfrm>
            <a:off x="2697163" y="1331911"/>
            <a:ext cx="25403" cy="725494"/>
            <a:chOff x="0" y="0"/>
            <a:chExt cx="25402" cy="725493"/>
          </a:xfrm>
        </p:grpSpPr>
        <p:sp>
          <p:nvSpPr>
            <p:cNvPr id="254" name="Line"/>
            <p:cNvSpPr/>
            <p:nvPr/>
          </p:nvSpPr>
          <p:spPr>
            <a:xfrm flipH="1">
              <a:off x="0" y="-1"/>
              <a:ext cx="25403" cy="7254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55" name="Line"/>
            <p:cNvSpPr/>
            <p:nvPr/>
          </p:nvSpPr>
          <p:spPr>
            <a:xfrm flipV="1">
              <a:off x="-1" y="0"/>
              <a:ext cx="25403" cy="7254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57" name="Freeform 16"/>
          <p:cNvSpPr/>
          <p:nvPr/>
        </p:nvSpPr>
        <p:spPr>
          <a:xfrm>
            <a:off x="2671763" y="1922463"/>
            <a:ext cx="76202" cy="134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125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260" name="Freeform 17"/>
          <p:cNvGrpSpPr/>
          <p:nvPr/>
        </p:nvGrpSpPr>
        <p:grpSpPr>
          <a:xfrm>
            <a:off x="3835398" y="1331911"/>
            <a:ext cx="25403" cy="725494"/>
            <a:chOff x="0" y="0"/>
            <a:chExt cx="25402" cy="725493"/>
          </a:xfrm>
        </p:grpSpPr>
        <p:sp>
          <p:nvSpPr>
            <p:cNvPr id="258" name="Line"/>
            <p:cNvSpPr/>
            <p:nvPr/>
          </p:nvSpPr>
          <p:spPr>
            <a:xfrm flipH="1">
              <a:off x="0" y="-1"/>
              <a:ext cx="25403" cy="7254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59" name="Line"/>
            <p:cNvSpPr/>
            <p:nvPr/>
          </p:nvSpPr>
          <p:spPr>
            <a:xfrm flipV="1">
              <a:off x="-1" y="0"/>
              <a:ext cx="25403" cy="7254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61" name="Freeform 18"/>
          <p:cNvSpPr/>
          <p:nvPr/>
        </p:nvSpPr>
        <p:spPr>
          <a:xfrm>
            <a:off x="3811587" y="1922463"/>
            <a:ext cx="76203" cy="134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080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264" name="Freeform 19"/>
          <p:cNvGrpSpPr/>
          <p:nvPr/>
        </p:nvGrpSpPr>
        <p:grpSpPr>
          <a:xfrm>
            <a:off x="4989512" y="1331911"/>
            <a:ext cx="25403" cy="725494"/>
            <a:chOff x="0" y="0"/>
            <a:chExt cx="25402" cy="725493"/>
          </a:xfrm>
        </p:grpSpPr>
        <p:sp>
          <p:nvSpPr>
            <p:cNvPr id="262" name="Line"/>
            <p:cNvSpPr/>
            <p:nvPr/>
          </p:nvSpPr>
          <p:spPr>
            <a:xfrm flipH="1">
              <a:off x="0" y="-1"/>
              <a:ext cx="25403" cy="7254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63" name="Line"/>
            <p:cNvSpPr/>
            <p:nvPr/>
          </p:nvSpPr>
          <p:spPr>
            <a:xfrm flipV="1">
              <a:off x="-1" y="0"/>
              <a:ext cx="25403" cy="7254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65" name="Freeform 20"/>
          <p:cNvSpPr/>
          <p:nvPr/>
        </p:nvSpPr>
        <p:spPr>
          <a:xfrm>
            <a:off x="4964112" y="1922463"/>
            <a:ext cx="77791" cy="134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102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268" name="Freeform 21"/>
          <p:cNvGrpSpPr/>
          <p:nvPr/>
        </p:nvGrpSpPr>
        <p:grpSpPr>
          <a:xfrm>
            <a:off x="8591549" y="1331911"/>
            <a:ext cx="25403" cy="725494"/>
            <a:chOff x="0" y="0"/>
            <a:chExt cx="25402" cy="725493"/>
          </a:xfrm>
        </p:grpSpPr>
        <p:sp>
          <p:nvSpPr>
            <p:cNvPr id="266" name="Line"/>
            <p:cNvSpPr/>
            <p:nvPr/>
          </p:nvSpPr>
          <p:spPr>
            <a:xfrm flipH="1">
              <a:off x="0" y="-1"/>
              <a:ext cx="25403" cy="7254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67" name="Line"/>
            <p:cNvSpPr/>
            <p:nvPr/>
          </p:nvSpPr>
          <p:spPr>
            <a:xfrm flipV="1">
              <a:off x="-1" y="0"/>
              <a:ext cx="25403" cy="7254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69" name="Freeform 22"/>
          <p:cNvSpPr/>
          <p:nvPr/>
        </p:nvSpPr>
        <p:spPr>
          <a:xfrm>
            <a:off x="8566149" y="1922463"/>
            <a:ext cx="74616" cy="134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057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grpSp>
        <p:nvGrpSpPr>
          <p:cNvPr id="272" name="Freeform 23"/>
          <p:cNvGrpSpPr/>
          <p:nvPr/>
        </p:nvGrpSpPr>
        <p:grpSpPr>
          <a:xfrm>
            <a:off x="3051173" y="455611"/>
            <a:ext cx="1138242" cy="12704"/>
            <a:chOff x="-1" y="0"/>
            <a:chExt cx="1138240" cy="12703"/>
          </a:xfrm>
        </p:grpSpPr>
        <p:sp>
          <p:nvSpPr>
            <p:cNvPr id="270" name="Line"/>
            <p:cNvSpPr/>
            <p:nvPr/>
          </p:nvSpPr>
          <p:spPr>
            <a:xfrm>
              <a:off x="-1" y="-1"/>
              <a:ext cx="1138241" cy="1270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71" name="Line"/>
            <p:cNvSpPr/>
            <p:nvPr/>
          </p:nvSpPr>
          <p:spPr>
            <a:xfrm flipH="1" flipV="1">
              <a:off x="-2" y="-1"/>
              <a:ext cx="1138242" cy="1270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75" name="Freeform 24"/>
          <p:cNvGrpSpPr/>
          <p:nvPr/>
        </p:nvGrpSpPr>
        <p:grpSpPr>
          <a:xfrm>
            <a:off x="4194172" y="455612"/>
            <a:ext cx="25403" cy="101605"/>
            <a:chOff x="0" y="0"/>
            <a:chExt cx="25401" cy="101604"/>
          </a:xfrm>
        </p:grpSpPr>
        <p:sp>
          <p:nvSpPr>
            <p:cNvPr id="273" name="Line"/>
            <p:cNvSpPr/>
            <p:nvPr/>
          </p:nvSpPr>
          <p:spPr>
            <a:xfrm flipH="1">
              <a:off x="-1" y="-1"/>
              <a:ext cx="12703" cy="10160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74" name="Line"/>
            <p:cNvSpPr/>
            <p:nvPr/>
          </p:nvSpPr>
          <p:spPr>
            <a:xfrm flipV="1">
              <a:off x="12700" y="0"/>
              <a:ext cx="12702" cy="10160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78" name="Freeform 25"/>
          <p:cNvGrpSpPr/>
          <p:nvPr/>
        </p:nvGrpSpPr>
        <p:grpSpPr>
          <a:xfrm>
            <a:off x="3038473" y="455612"/>
            <a:ext cx="25404" cy="138118"/>
            <a:chOff x="-1" y="0"/>
            <a:chExt cx="25403" cy="138116"/>
          </a:xfrm>
        </p:grpSpPr>
        <p:sp>
          <p:nvSpPr>
            <p:cNvPr id="276" name="Line"/>
            <p:cNvSpPr/>
            <p:nvPr/>
          </p:nvSpPr>
          <p:spPr>
            <a:xfrm flipV="1">
              <a:off x="-1" y="0"/>
              <a:ext cx="25403" cy="13811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277" name="Line"/>
            <p:cNvSpPr/>
            <p:nvPr/>
          </p:nvSpPr>
          <p:spPr>
            <a:xfrm flipH="1">
              <a:off x="-2" y="0"/>
              <a:ext cx="25405" cy="13811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79" name="Rectangle 26"/>
          <p:cNvSpPr txBox="1"/>
          <p:nvPr/>
        </p:nvSpPr>
        <p:spPr>
          <a:xfrm>
            <a:off x="2578099" y="868362"/>
            <a:ext cx="223366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</a:t>
            </a:r>
          </a:p>
        </p:txBody>
      </p:sp>
      <p:sp>
        <p:nvSpPr>
          <p:cNvPr id="280" name="Rectangle 27"/>
          <p:cNvSpPr txBox="1"/>
          <p:nvPr/>
        </p:nvSpPr>
        <p:spPr>
          <a:xfrm>
            <a:off x="2690813" y="968374"/>
            <a:ext cx="203658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81" name="Rectangle 28"/>
          <p:cNvSpPr txBox="1"/>
          <p:nvPr/>
        </p:nvSpPr>
        <p:spPr>
          <a:xfrm>
            <a:off x="3146424" y="868362"/>
            <a:ext cx="233176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K</a:t>
            </a:r>
          </a:p>
        </p:txBody>
      </p:sp>
      <p:sp>
        <p:nvSpPr>
          <p:cNvPr id="282" name="Rectangle 29"/>
          <p:cNvSpPr txBox="1"/>
          <p:nvPr/>
        </p:nvSpPr>
        <p:spPr>
          <a:xfrm>
            <a:off x="3375023" y="968374"/>
            <a:ext cx="203659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83" name="Rectangle 30"/>
          <p:cNvSpPr txBox="1"/>
          <p:nvPr/>
        </p:nvSpPr>
        <p:spPr>
          <a:xfrm>
            <a:off x="3733798" y="885824"/>
            <a:ext cx="223366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</a:t>
            </a:r>
          </a:p>
        </p:txBody>
      </p:sp>
      <p:sp>
        <p:nvSpPr>
          <p:cNvPr id="284" name="Rectangle 31"/>
          <p:cNvSpPr txBox="1"/>
          <p:nvPr/>
        </p:nvSpPr>
        <p:spPr>
          <a:xfrm>
            <a:off x="3924298" y="987424"/>
            <a:ext cx="203659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85" name="Rectangle 32"/>
          <p:cNvSpPr txBox="1"/>
          <p:nvPr/>
        </p:nvSpPr>
        <p:spPr>
          <a:xfrm>
            <a:off x="4322762" y="885824"/>
            <a:ext cx="233176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K</a:t>
            </a:r>
          </a:p>
        </p:txBody>
      </p:sp>
      <p:sp>
        <p:nvSpPr>
          <p:cNvPr id="286" name="Rectangle 33"/>
          <p:cNvSpPr txBox="1"/>
          <p:nvPr/>
        </p:nvSpPr>
        <p:spPr>
          <a:xfrm>
            <a:off x="4567237" y="966787"/>
            <a:ext cx="203659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87" name="Rectangle 34"/>
          <p:cNvSpPr txBox="1"/>
          <p:nvPr/>
        </p:nvSpPr>
        <p:spPr>
          <a:xfrm>
            <a:off x="4891087" y="900112"/>
            <a:ext cx="223366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</a:t>
            </a:r>
          </a:p>
        </p:txBody>
      </p:sp>
      <p:sp>
        <p:nvSpPr>
          <p:cNvPr id="288" name="Rectangle 35"/>
          <p:cNvSpPr txBox="1"/>
          <p:nvPr/>
        </p:nvSpPr>
        <p:spPr>
          <a:xfrm>
            <a:off x="5100637" y="1003299"/>
            <a:ext cx="203659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89" name="Rectangle 36"/>
          <p:cNvSpPr txBox="1"/>
          <p:nvPr/>
        </p:nvSpPr>
        <p:spPr>
          <a:xfrm>
            <a:off x="7866063" y="900112"/>
            <a:ext cx="233176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K</a:t>
            </a:r>
          </a:p>
        </p:txBody>
      </p:sp>
      <p:sp>
        <p:nvSpPr>
          <p:cNvPr id="290" name="Rectangle 37"/>
          <p:cNvSpPr txBox="1"/>
          <p:nvPr/>
        </p:nvSpPr>
        <p:spPr>
          <a:xfrm>
            <a:off x="8094663" y="985837"/>
            <a:ext cx="262867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m</a:t>
            </a:r>
          </a:p>
        </p:txBody>
      </p:sp>
      <p:sp>
        <p:nvSpPr>
          <p:cNvPr id="291" name="Rectangle 38"/>
          <p:cNvSpPr txBox="1"/>
          <p:nvPr/>
        </p:nvSpPr>
        <p:spPr>
          <a:xfrm>
            <a:off x="8434388" y="884237"/>
            <a:ext cx="223366" cy="289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P</a:t>
            </a:r>
          </a:p>
        </p:txBody>
      </p:sp>
      <p:sp>
        <p:nvSpPr>
          <p:cNvPr id="292" name="Rectangle 39"/>
          <p:cNvSpPr txBox="1"/>
          <p:nvPr/>
        </p:nvSpPr>
        <p:spPr>
          <a:xfrm>
            <a:off x="8623299" y="936624"/>
            <a:ext cx="262867" cy="28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m</a:t>
            </a:r>
          </a:p>
        </p:txBody>
      </p:sp>
      <p:sp>
        <p:nvSpPr>
          <p:cNvPr id="293" name="Rectangle 40"/>
          <p:cNvSpPr txBox="1"/>
          <p:nvPr/>
        </p:nvSpPr>
        <p:spPr>
          <a:xfrm>
            <a:off x="2992438" y="153987"/>
            <a:ext cx="1256593" cy="339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700">
                <a:solidFill>
                  <a:srgbClr val="000000"/>
                </a:solid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index entry</a:t>
            </a:r>
          </a:p>
        </p:txBody>
      </p:sp>
      <p:grpSp>
        <p:nvGrpSpPr>
          <p:cNvPr id="446" name="Group 147"/>
          <p:cNvGrpSpPr/>
          <p:nvPr/>
        </p:nvGrpSpPr>
        <p:grpSpPr>
          <a:xfrm>
            <a:off x="412748" y="2932108"/>
            <a:ext cx="7910521" cy="3159664"/>
            <a:chOff x="0" y="-1"/>
            <a:chExt cx="7910520" cy="3159662"/>
          </a:xfrm>
        </p:grpSpPr>
        <p:sp>
          <p:nvSpPr>
            <p:cNvPr id="294" name="Freeform 41"/>
            <p:cNvSpPr/>
            <p:nvPr/>
          </p:nvSpPr>
          <p:spPr>
            <a:xfrm>
              <a:off x="787400" y="2138365"/>
              <a:ext cx="449265" cy="223840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295" name="Freeform 42"/>
            <p:cNvSpPr/>
            <p:nvPr/>
          </p:nvSpPr>
          <p:spPr>
            <a:xfrm>
              <a:off x="1689100" y="2138365"/>
              <a:ext cx="449265" cy="223840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296" name="Freeform 43"/>
            <p:cNvSpPr/>
            <p:nvPr/>
          </p:nvSpPr>
          <p:spPr>
            <a:xfrm>
              <a:off x="2701925" y="2138365"/>
              <a:ext cx="450853" cy="223840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297" name="Freeform 44"/>
            <p:cNvSpPr/>
            <p:nvPr/>
          </p:nvSpPr>
          <p:spPr>
            <a:xfrm>
              <a:off x="3602038" y="2138365"/>
              <a:ext cx="450852" cy="223840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298" name="Freeform 45"/>
            <p:cNvSpPr/>
            <p:nvPr/>
          </p:nvSpPr>
          <p:spPr>
            <a:xfrm>
              <a:off x="4616450" y="2138365"/>
              <a:ext cx="449265" cy="223840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299" name="Freeform 46"/>
            <p:cNvSpPr/>
            <p:nvPr/>
          </p:nvSpPr>
          <p:spPr>
            <a:xfrm>
              <a:off x="5516563" y="2138365"/>
              <a:ext cx="449265" cy="223840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00" name="Freeform 47"/>
            <p:cNvSpPr/>
            <p:nvPr/>
          </p:nvSpPr>
          <p:spPr>
            <a:xfrm>
              <a:off x="6530976" y="2138365"/>
              <a:ext cx="449265" cy="223840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01" name="Freeform 48"/>
            <p:cNvSpPr/>
            <p:nvPr/>
          </p:nvSpPr>
          <p:spPr>
            <a:xfrm>
              <a:off x="7429501" y="2138365"/>
              <a:ext cx="452440" cy="223840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304" name="Freeform 74"/>
            <p:cNvGrpSpPr/>
            <p:nvPr/>
          </p:nvGrpSpPr>
          <p:grpSpPr>
            <a:xfrm>
              <a:off x="1236661" y="1800228"/>
              <a:ext cx="112718" cy="338142"/>
              <a:chOff x="0" y="0"/>
              <a:chExt cx="112717" cy="338141"/>
            </a:xfrm>
          </p:grpSpPr>
          <p:sp>
            <p:nvSpPr>
              <p:cNvPr id="302" name="Line"/>
              <p:cNvSpPr/>
              <p:nvPr/>
            </p:nvSpPr>
            <p:spPr>
              <a:xfrm flipH="1">
                <a:off x="-1" y="-1"/>
                <a:ext cx="112718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3" name="Line"/>
              <p:cNvSpPr/>
              <p:nvPr/>
            </p:nvSpPr>
            <p:spPr>
              <a:xfrm flipV="1">
                <a:off x="-2" y="0"/>
                <a:ext cx="112718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05" name="Freeform 75"/>
            <p:cNvSpPr/>
            <p:nvPr/>
          </p:nvSpPr>
          <p:spPr>
            <a:xfrm>
              <a:off x="1236663" y="2022478"/>
              <a:ext cx="63502" cy="11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959"/>
                  </a:moveTo>
                  <a:lnTo>
                    <a:pt x="0" y="21600"/>
                  </a:lnTo>
                  <a:lnTo>
                    <a:pt x="3240" y="0"/>
                  </a:lnTo>
                  <a:lnTo>
                    <a:pt x="21600" y="295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308" name="Freeform 76"/>
            <p:cNvGrpSpPr/>
            <p:nvPr/>
          </p:nvGrpSpPr>
          <p:grpSpPr>
            <a:xfrm>
              <a:off x="1574800" y="1800228"/>
              <a:ext cx="114305" cy="338142"/>
              <a:chOff x="0" y="0"/>
              <a:chExt cx="114304" cy="338141"/>
            </a:xfrm>
          </p:grpSpPr>
          <p:sp>
            <p:nvSpPr>
              <p:cNvPr id="306" name="Line"/>
              <p:cNvSpPr/>
              <p:nvPr/>
            </p:nvSpPr>
            <p:spPr>
              <a:xfrm>
                <a:off x="-1" y="-1"/>
                <a:ext cx="114306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7" name="Line"/>
              <p:cNvSpPr/>
              <p:nvPr/>
            </p:nvSpPr>
            <p:spPr>
              <a:xfrm flipH="1" flipV="1">
                <a:off x="0" y="0"/>
                <a:ext cx="114305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09" name="Freeform 77"/>
            <p:cNvSpPr/>
            <p:nvPr/>
          </p:nvSpPr>
          <p:spPr>
            <a:xfrm>
              <a:off x="1625600" y="2022478"/>
              <a:ext cx="63503" cy="11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20" y="0"/>
                  </a:moveTo>
                  <a:lnTo>
                    <a:pt x="21600" y="21600"/>
                  </a:lnTo>
                  <a:lnTo>
                    <a:pt x="0" y="2959"/>
                  </a:lnTo>
                  <a:lnTo>
                    <a:pt x="1782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312" name="Freeform 80"/>
            <p:cNvGrpSpPr/>
            <p:nvPr/>
          </p:nvGrpSpPr>
          <p:grpSpPr>
            <a:xfrm>
              <a:off x="3152774" y="1800228"/>
              <a:ext cx="112718" cy="338142"/>
              <a:chOff x="-1" y="0"/>
              <a:chExt cx="112717" cy="338141"/>
            </a:xfrm>
          </p:grpSpPr>
          <p:sp>
            <p:nvSpPr>
              <p:cNvPr id="310" name="Line"/>
              <p:cNvSpPr/>
              <p:nvPr/>
            </p:nvSpPr>
            <p:spPr>
              <a:xfrm flipH="1">
                <a:off x="0" y="-1"/>
                <a:ext cx="112717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1" name="Line"/>
              <p:cNvSpPr/>
              <p:nvPr/>
            </p:nvSpPr>
            <p:spPr>
              <a:xfrm flipV="1">
                <a:off x="-2" y="0"/>
                <a:ext cx="112717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13" name="Freeform 81"/>
            <p:cNvSpPr/>
            <p:nvPr/>
          </p:nvSpPr>
          <p:spPr>
            <a:xfrm>
              <a:off x="3152775" y="2022478"/>
              <a:ext cx="60328" cy="11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959"/>
                  </a:moveTo>
                  <a:lnTo>
                    <a:pt x="0" y="21600"/>
                  </a:lnTo>
                  <a:lnTo>
                    <a:pt x="2842" y="0"/>
                  </a:lnTo>
                  <a:lnTo>
                    <a:pt x="21600" y="295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316" name="Freeform 82"/>
            <p:cNvGrpSpPr/>
            <p:nvPr/>
          </p:nvGrpSpPr>
          <p:grpSpPr>
            <a:xfrm>
              <a:off x="3489323" y="1800228"/>
              <a:ext cx="112718" cy="338142"/>
              <a:chOff x="0" y="0"/>
              <a:chExt cx="112717" cy="338141"/>
            </a:xfrm>
          </p:grpSpPr>
          <p:sp>
            <p:nvSpPr>
              <p:cNvPr id="314" name="Line"/>
              <p:cNvSpPr/>
              <p:nvPr/>
            </p:nvSpPr>
            <p:spPr>
              <a:xfrm>
                <a:off x="-2" y="-1"/>
                <a:ext cx="112718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5" name="Line"/>
              <p:cNvSpPr/>
              <p:nvPr/>
            </p:nvSpPr>
            <p:spPr>
              <a:xfrm flipH="1" flipV="1">
                <a:off x="-1" y="0"/>
                <a:ext cx="112718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17" name="Freeform 83"/>
            <p:cNvSpPr/>
            <p:nvPr/>
          </p:nvSpPr>
          <p:spPr>
            <a:xfrm>
              <a:off x="3540125" y="2022478"/>
              <a:ext cx="61915" cy="11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77" y="0"/>
                  </a:moveTo>
                  <a:lnTo>
                    <a:pt x="21600" y="21600"/>
                  </a:lnTo>
                  <a:lnTo>
                    <a:pt x="0" y="2959"/>
                  </a:lnTo>
                  <a:lnTo>
                    <a:pt x="1827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320" name="Freeform 86"/>
            <p:cNvGrpSpPr/>
            <p:nvPr/>
          </p:nvGrpSpPr>
          <p:grpSpPr>
            <a:xfrm>
              <a:off x="5065712" y="1800228"/>
              <a:ext cx="112718" cy="338142"/>
              <a:chOff x="-1" y="0"/>
              <a:chExt cx="112717" cy="338141"/>
            </a:xfrm>
          </p:grpSpPr>
          <p:sp>
            <p:nvSpPr>
              <p:cNvPr id="318" name="Line"/>
              <p:cNvSpPr/>
              <p:nvPr/>
            </p:nvSpPr>
            <p:spPr>
              <a:xfrm flipH="1">
                <a:off x="0" y="-1"/>
                <a:ext cx="112717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9" name="Line"/>
              <p:cNvSpPr/>
              <p:nvPr/>
            </p:nvSpPr>
            <p:spPr>
              <a:xfrm flipV="1">
                <a:off x="-2" y="0"/>
                <a:ext cx="112717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21" name="Freeform 87"/>
            <p:cNvSpPr/>
            <p:nvPr/>
          </p:nvSpPr>
          <p:spPr>
            <a:xfrm>
              <a:off x="5065713" y="2022478"/>
              <a:ext cx="61915" cy="11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959"/>
                  </a:moveTo>
                  <a:lnTo>
                    <a:pt x="0" y="21600"/>
                  </a:lnTo>
                  <a:lnTo>
                    <a:pt x="3323" y="0"/>
                  </a:lnTo>
                  <a:lnTo>
                    <a:pt x="21600" y="295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324" name="Freeform 88"/>
            <p:cNvGrpSpPr/>
            <p:nvPr/>
          </p:nvGrpSpPr>
          <p:grpSpPr>
            <a:xfrm>
              <a:off x="5403848" y="1800228"/>
              <a:ext cx="112718" cy="338142"/>
              <a:chOff x="0" y="0"/>
              <a:chExt cx="112717" cy="338141"/>
            </a:xfrm>
          </p:grpSpPr>
          <p:sp>
            <p:nvSpPr>
              <p:cNvPr id="322" name="Line"/>
              <p:cNvSpPr/>
              <p:nvPr/>
            </p:nvSpPr>
            <p:spPr>
              <a:xfrm>
                <a:off x="-2" y="-1"/>
                <a:ext cx="112718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23" name="Line"/>
              <p:cNvSpPr/>
              <p:nvPr/>
            </p:nvSpPr>
            <p:spPr>
              <a:xfrm flipH="1" flipV="1">
                <a:off x="-1" y="0"/>
                <a:ext cx="112718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25" name="Freeform 89"/>
            <p:cNvSpPr/>
            <p:nvPr/>
          </p:nvSpPr>
          <p:spPr>
            <a:xfrm>
              <a:off x="5454650" y="2022478"/>
              <a:ext cx="61915" cy="11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77" y="0"/>
                  </a:moveTo>
                  <a:lnTo>
                    <a:pt x="21600" y="21600"/>
                  </a:lnTo>
                  <a:lnTo>
                    <a:pt x="0" y="2959"/>
                  </a:lnTo>
                  <a:lnTo>
                    <a:pt x="1827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328" name="Freeform 92"/>
            <p:cNvGrpSpPr/>
            <p:nvPr/>
          </p:nvGrpSpPr>
          <p:grpSpPr>
            <a:xfrm>
              <a:off x="6980238" y="1800228"/>
              <a:ext cx="114305" cy="338142"/>
              <a:chOff x="-1" y="0"/>
              <a:chExt cx="114304" cy="338141"/>
            </a:xfrm>
          </p:grpSpPr>
          <p:sp>
            <p:nvSpPr>
              <p:cNvPr id="326" name="Line"/>
              <p:cNvSpPr/>
              <p:nvPr/>
            </p:nvSpPr>
            <p:spPr>
              <a:xfrm flipH="1">
                <a:off x="0" y="-1"/>
                <a:ext cx="114304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27" name="Line"/>
              <p:cNvSpPr/>
              <p:nvPr/>
            </p:nvSpPr>
            <p:spPr>
              <a:xfrm flipV="1">
                <a:off x="-2" y="0"/>
                <a:ext cx="114304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29" name="Freeform 93"/>
            <p:cNvSpPr/>
            <p:nvPr/>
          </p:nvSpPr>
          <p:spPr>
            <a:xfrm>
              <a:off x="6980239" y="2022478"/>
              <a:ext cx="61915" cy="11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959"/>
                  </a:moveTo>
                  <a:lnTo>
                    <a:pt x="0" y="21600"/>
                  </a:lnTo>
                  <a:lnTo>
                    <a:pt x="3323" y="0"/>
                  </a:lnTo>
                  <a:lnTo>
                    <a:pt x="21600" y="295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332" name="Freeform 94"/>
            <p:cNvGrpSpPr/>
            <p:nvPr/>
          </p:nvGrpSpPr>
          <p:grpSpPr>
            <a:xfrm>
              <a:off x="7318375" y="1800228"/>
              <a:ext cx="111131" cy="338142"/>
              <a:chOff x="0" y="0"/>
              <a:chExt cx="111130" cy="338141"/>
            </a:xfrm>
          </p:grpSpPr>
          <p:sp>
            <p:nvSpPr>
              <p:cNvPr id="330" name="Line"/>
              <p:cNvSpPr/>
              <p:nvPr/>
            </p:nvSpPr>
            <p:spPr>
              <a:xfrm>
                <a:off x="-2" y="-1"/>
                <a:ext cx="111131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31" name="Line"/>
              <p:cNvSpPr/>
              <p:nvPr/>
            </p:nvSpPr>
            <p:spPr>
              <a:xfrm flipH="1" flipV="1">
                <a:off x="0" y="0"/>
                <a:ext cx="111130" cy="33814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33" name="Freeform 95"/>
            <p:cNvSpPr/>
            <p:nvPr/>
          </p:nvSpPr>
          <p:spPr>
            <a:xfrm>
              <a:off x="7369176" y="2022478"/>
              <a:ext cx="60328" cy="115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58" y="0"/>
                  </a:moveTo>
                  <a:lnTo>
                    <a:pt x="21600" y="21600"/>
                  </a:lnTo>
                  <a:lnTo>
                    <a:pt x="0" y="2959"/>
                  </a:lnTo>
                  <a:lnTo>
                    <a:pt x="18758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34" name="Freeform 98"/>
            <p:cNvSpPr/>
            <p:nvPr/>
          </p:nvSpPr>
          <p:spPr>
            <a:xfrm>
              <a:off x="1308100" y="2236790"/>
              <a:ext cx="55565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1109" y="0"/>
                  </a:lnTo>
                  <a:lnTo>
                    <a:pt x="0" y="11435"/>
                  </a:lnTo>
                  <a:lnTo>
                    <a:pt x="11109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35" name="Freeform 99"/>
            <p:cNvSpPr/>
            <p:nvPr/>
          </p:nvSpPr>
          <p:spPr>
            <a:xfrm>
              <a:off x="1433513" y="2236790"/>
              <a:ext cx="57152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200" y="0"/>
                  </a:lnTo>
                  <a:lnTo>
                    <a:pt x="0" y="11435"/>
                  </a:lnTo>
                  <a:lnTo>
                    <a:pt x="10200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36" name="Freeform 100"/>
            <p:cNvSpPr/>
            <p:nvPr/>
          </p:nvSpPr>
          <p:spPr>
            <a:xfrm>
              <a:off x="1560513" y="2236790"/>
              <a:ext cx="57152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800" y="0"/>
                  </a:lnTo>
                  <a:lnTo>
                    <a:pt x="0" y="11435"/>
                  </a:lnTo>
                  <a:lnTo>
                    <a:pt x="10800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37" name="Freeform 101"/>
            <p:cNvSpPr/>
            <p:nvPr/>
          </p:nvSpPr>
          <p:spPr>
            <a:xfrm>
              <a:off x="3208338" y="2236790"/>
              <a:ext cx="57152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800" y="0"/>
                  </a:lnTo>
                  <a:lnTo>
                    <a:pt x="0" y="11435"/>
                  </a:lnTo>
                  <a:lnTo>
                    <a:pt x="10800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38" name="Freeform 102"/>
            <p:cNvSpPr/>
            <p:nvPr/>
          </p:nvSpPr>
          <p:spPr>
            <a:xfrm>
              <a:off x="3335338" y="2236790"/>
              <a:ext cx="53977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1435" y="0"/>
                  </a:lnTo>
                  <a:lnTo>
                    <a:pt x="0" y="11435"/>
                  </a:lnTo>
                  <a:lnTo>
                    <a:pt x="11435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39" name="Freeform 103"/>
            <p:cNvSpPr/>
            <p:nvPr/>
          </p:nvSpPr>
          <p:spPr>
            <a:xfrm>
              <a:off x="3460750" y="2236790"/>
              <a:ext cx="57153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800" y="0"/>
                  </a:lnTo>
                  <a:lnTo>
                    <a:pt x="0" y="11435"/>
                  </a:lnTo>
                  <a:lnTo>
                    <a:pt x="10800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40" name="Freeform 104"/>
            <p:cNvSpPr/>
            <p:nvPr/>
          </p:nvSpPr>
          <p:spPr>
            <a:xfrm>
              <a:off x="5122863" y="2236790"/>
              <a:ext cx="55565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491" y="0"/>
                  </a:lnTo>
                  <a:lnTo>
                    <a:pt x="0" y="11435"/>
                  </a:lnTo>
                  <a:lnTo>
                    <a:pt x="10491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41" name="Freeform 105"/>
            <p:cNvSpPr/>
            <p:nvPr/>
          </p:nvSpPr>
          <p:spPr>
            <a:xfrm>
              <a:off x="5248275" y="2236790"/>
              <a:ext cx="58740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508" y="0"/>
                  </a:lnTo>
                  <a:lnTo>
                    <a:pt x="0" y="11435"/>
                  </a:lnTo>
                  <a:lnTo>
                    <a:pt x="10508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42" name="Freeform 106"/>
            <p:cNvSpPr/>
            <p:nvPr/>
          </p:nvSpPr>
          <p:spPr>
            <a:xfrm>
              <a:off x="5376863" y="2236790"/>
              <a:ext cx="55565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491" y="0"/>
                  </a:lnTo>
                  <a:lnTo>
                    <a:pt x="0" y="11435"/>
                  </a:lnTo>
                  <a:lnTo>
                    <a:pt x="10491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43" name="Freeform 107"/>
            <p:cNvSpPr/>
            <p:nvPr/>
          </p:nvSpPr>
          <p:spPr>
            <a:xfrm>
              <a:off x="7051676" y="2236790"/>
              <a:ext cx="55565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491" y="0"/>
                  </a:lnTo>
                  <a:lnTo>
                    <a:pt x="0" y="11435"/>
                  </a:lnTo>
                  <a:lnTo>
                    <a:pt x="10491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44" name="Freeform 108"/>
            <p:cNvSpPr/>
            <p:nvPr/>
          </p:nvSpPr>
          <p:spPr>
            <a:xfrm>
              <a:off x="7177089" y="2236790"/>
              <a:ext cx="57152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1400" y="0"/>
                  </a:lnTo>
                  <a:lnTo>
                    <a:pt x="0" y="11435"/>
                  </a:lnTo>
                  <a:lnTo>
                    <a:pt x="11400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45" name="Freeform 109"/>
            <p:cNvSpPr/>
            <p:nvPr/>
          </p:nvSpPr>
          <p:spPr>
            <a:xfrm>
              <a:off x="7304089" y="2236790"/>
              <a:ext cx="55565" cy="26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491" y="0"/>
                  </a:lnTo>
                  <a:lnTo>
                    <a:pt x="0" y="11435"/>
                  </a:lnTo>
                  <a:lnTo>
                    <a:pt x="10491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348" name="Freeform 119"/>
            <p:cNvGrpSpPr/>
            <p:nvPr/>
          </p:nvGrpSpPr>
          <p:grpSpPr>
            <a:xfrm>
              <a:off x="1025525" y="-1"/>
              <a:ext cx="12703" cy="1911358"/>
              <a:chOff x="0" y="0"/>
              <a:chExt cx="12702" cy="1911357"/>
            </a:xfrm>
          </p:grpSpPr>
          <p:sp>
            <p:nvSpPr>
              <p:cNvPr id="346" name="Line"/>
              <p:cNvSpPr/>
              <p:nvPr/>
            </p:nvSpPr>
            <p:spPr>
              <a:xfrm flipH="1">
                <a:off x="0" y="0"/>
                <a:ext cx="12703" cy="191135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7" name="Line"/>
              <p:cNvSpPr/>
              <p:nvPr/>
            </p:nvSpPr>
            <p:spPr>
              <a:xfrm flipV="1">
                <a:off x="-1" y="0"/>
                <a:ext cx="12703" cy="191135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49" name="Freeform 123"/>
            <p:cNvSpPr/>
            <p:nvPr/>
          </p:nvSpPr>
          <p:spPr>
            <a:xfrm>
              <a:off x="798513" y="2546353"/>
              <a:ext cx="449265" cy="227015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350" name="Freeform 124"/>
            <p:cNvSpPr/>
            <p:nvPr/>
          </p:nvSpPr>
          <p:spPr>
            <a:xfrm>
              <a:off x="3611563" y="2552703"/>
              <a:ext cx="449265" cy="225427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430" name="Group 146"/>
            <p:cNvGrpSpPr/>
            <p:nvPr/>
          </p:nvGrpSpPr>
          <p:grpSpPr>
            <a:xfrm>
              <a:off x="-1" y="15874"/>
              <a:ext cx="7910521" cy="2008198"/>
              <a:chOff x="0" y="0"/>
              <a:chExt cx="7910520" cy="2008197"/>
            </a:xfrm>
          </p:grpSpPr>
          <p:sp>
            <p:nvSpPr>
              <p:cNvPr id="351" name="Freeform 49"/>
              <p:cNvSpPr/>
              <p:nvPr/>
            </p:nvSpPr>
            <p:spPr>
              <a:xfrm>
                <a:off x="1236663" y="1560515"/>
                <a:ext cx="452440" cy="223840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352" name="Freeform 50"/>
              <p:cNvSpPr/>
              <p:nvPr/>
            </p:nvSpPr>
            <p:spPr>
              <a:xfrm>
                <a:off x="3152776" y="1560515"/>
                <a:ext cx="449265" cy="223840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353" name="Freeform 51"/>
              <p:cNvSpPr/>
              <p:nvPr/>
            </p:nvSpPr>
            <p:spPr>
              <a:xfrm>
                <a:off x="5065715" y="1560515"/>
                <a:ext cx="450852" cy="223840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354" name="Freeform 52"/>
              <p:cNvSpPr/>
              <p:nvPr/>
            </p:nvSpPr>
            <p:spPr>
              <a:xfrm>
                <a:off x="6980241" y="1560515"/>
                <a:ext cx="449265" cy="223840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355" name="Freeform 53"/>
              <p:cNvSpPr/>
              <p:nvPr/>
            </p:nvSpPr>
            <p:spPr>
              <a:xfrm>
                <a:off x="6081716" y="885827"/>
                <a:ext cx="449265" cy="223840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356" name="Freeform 54"/>
              <p:cNvSpPr/>
              <p:nvPr/>
            </p:nvSpPr>
            <p:spPr>
              <a:xfrm>
                <a:off x="2249488" y="885827"/>
                <a:ext cx="452440" cy="223840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357" name="Freeform 55"/>
              <p:cNvSpPr/>
              <p:nvPr/>
            </p:nvSpPr>
            <p:spPr>
              <a:xfrm>
                <a:off x="4052889" y="98426"/>
                <a:ext cx="449265" cy="225427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360" name="Freeform 56"/>
              <p:cNvGrpSpPr/>
              <p:nvPr/>
            </p:nvGrpSpPr>
            <p:grpSpPr>
              <a:xfrm>
                <a:off x="2701925" y="323851"/>
                <a:ext cx="1463681" cy="561980"/>
                <a:chOff x="0" y="0"/>
                <a:chExt cx="1463680" cy="561978"/>
              </a:xfrm>
            </p:grpSpPr>
            <p:sp>
              <p:nvSpPr>
                <p:cNvPr id="358" name="Line"/>
                <p:cNvSpPr/>
                <p:nvPr/>
              </p:nvSpPr>
              <p:spPr>
                <a:xfrm flipH="1">
                  <a:off x="0" y="0"/>
                  <a:ext cx="1463680" cy="56197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59" name="Line"/>
                <p:cNvSpPr/>
                <p:nvPr/>
              </p:nvSpPr>
              <p:spPr>
                <a:xfrm flipV="1">
                  <a:off x="-1" y="0"/>
                  <a:ext cx="1463681" cy="561979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61" name="Freeform 57"/>
              <p:cNvSpPr/>
              <p:nvPr/>
            </p:nvSpPr>
            <p:spPr>
              <a:xfrm>
                <a:off x="2701926" y="817563"/>
                <a:ext cx="114303" cy="68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7079"/>
                    </a:moveTo>
                    <a:lnTo>
                      <a:pt x="0" y="21600"/>
                    </a:lnTo>
                    <a:lnTo>
                      <a:pt x="17700" y="0"/>
                    </a:lnTo>
                    <a:lnTo>
                      <a:pt x="21600" y="1707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364" name="Freeform 58"/>
              <p:cNvGrpSpPr/>
              <p:nvPr/>
            </p:nvGrpSpPr>
            <p:grpSpPr>
              <a:xfrm>
                <a:off x="4265614" y="323851"/>
                <a:ext cx="25403" cy="447679"/>
                <a:chOff x="0" y="0"/>
                <a:chExt cx="25402" cy="447678"/>
              </a:xfrm>
            </p:grpSpPr>
            <p:sp>
              <p:nvSpPr>
                <p:cNvPr id="362" name="Line"/>
                <p:cNvSpPr/>
                <p:nvPr/>
              </p:nvSpPr>
              <p:spPr>
                <a:xfrm flipH="1">
                  <a:off x="0" y="-1"/>
                  <a:ext cx="12702" cy="447679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63" name="Line"/>
                <p:cNvSpPr/>
                <p:nvPr/>
              </p:nvSpPr>
              <p:spPr>
                <a:xfrm flipV="1">
                  <a:off x="-1" y="0"/>
                  <a:ext cx="25404" cy="447679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65" name="Freeform 59"/>
              <p:cNvSpPr/>
              <p:nvPr/>
            </p:nvSpPr>
            <p:spPr>
              <a:xfrm>
                <a:off x="4248151" y="660401"/>
                <a:ext cx="58740" cy="1111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1092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368" name="Freeform 60"/>
              <p:cNvGrpSpPr/>
              <p:nvPr/>
            </p:nvGrpSpPr>
            <p:grpSpPr>
              <a:xfrm>
                <a:off x="4389439" y="323851"/>
                <a:ext cx="1692281" cy="561980"/>
                <a:chOff x="0" y="0"/>
                <a:chExt cx="1692279" cy="561978"/>
              </a:xfrm>
            </p:grpSpPr>
            <p:sp>
              <p:nvSpPr>
                <p:cNvPr id="366" name="Line"/>
                <p:cNvSpPr/>
                <p:nvPr/>
              </p:nvSpPr>
              <p:spPr>
                <a:xfrm>
                  <a:off x="-1" y="0"/>
                  <a:ext cx="1692280" cy="56197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67" name="Line"/>
                <p:cNvSpPr/>
                <p:nvPr/>
              </p:nvSpPr>
              <p:spPr>
                <a:xfrm flipH="1" flipV="1">
                  <a:off x="0" y="0"/>
                  <a:ext cx="1692280" cy="561979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69" name="Freeform 61"/>
              <p:cNvSpPr/>
              <p:nvPr/>
            </p:nvSpPr>
            <p:spPr>
              <a:xfrm>
                <a:off x="5962653" y="820738"/>
                <a:ext cx="119065" cy="650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456" y="0"/>
                    </a:moveTo>
                    <a:lnTo>
                      <a:pt x="21600" y="21600"/>
                    </a:lnTo>
                    <a:lnTo>
                      <a:pt x="0" y="18439"/>
                    </a:lnTo>
                    <a:lnTo>
                      <a:pt x="3456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372" name="Freeform 62"/>
              <p:cNvGrpSpPr/>
              <p:nvPr/>
            </p:nvGrpSpPr>
            <p:grpSpPr>
              <a:xfrm>
                <a:off x="1689100" y="1109664"/>
                <a:ext cx="674692" cy="450856"/>
                <a:chOff x="0" y="-1"/>
                <a:chExt cx="674691" cy="450855"/>
              </a:xfrm>
            </p:grpSpPr>
            <p:sp>
              <p:nvSpPr>
                <p:cNvPr id="370" name="Line"/>
                <p:cNvSpPr/>
                <p:nvPr/>
              </p:nvSpPr>
              <p:spPr>
                <a:xfrm flipH="1">
                  <a:off x="0" y="-2"/>
                  <a:ext cx="674692" cy="450856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71" name="Line"/>
                <p:cNvSpPr/>
                <p:nvPr/>
              </p:nvSpPr>
              <p:spPr>
                <a:xfrm flipV="1">
                  <a:off x="-1" y="0"/>
                  <a:ext cx="674693" cy="45085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73" name="Freeform 63"/>
              <p:cNvSpPr/>
              <p:nvPr/>
            </p:nvSpPr>
            <p:spPr>
              <a:xfrm>
                <a:off x="1689100" y="1474790"/>
                <a:ext cx="107953" cy="857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1600"/>
                    </a:moveTo>
                    <a:lnTo>
                      <a:pt x="0" y="21600"/>
                    </a:lnTo>
                    <a:lnTo>
                      <a:pt x="15565" y="0"/>
                    </a:lnTo>
                    <a:lnTo>
                      <a:pt x="21600" y="1160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376" name="Freeform 64"/>
              <p:cNvGrpSpPr/>
              <p:nvPr/>
            </p:nvGrpSpPr>
            <p:grpSpPr>
              <a:xfrm>
                <a:off x="2589211" y="1109664"/>
                <a:ext cx="563570" cy="450856"/>
                <a:chOff x="0" y="-1"/>
                <a:chExt cx="563569" cy="450855"/>
              </a:xfrm>
            </p:grpSpPr>
            <p:sp>
              <p:nvSpPr>
                <p:cNvPr id="374" name="Line"/>
                <p:cNvSpPr/>
                <p:nvPr/>
              </p:nvSpPr>
              <p:spPr>
                <a:xfrm>
                  <a:off x="-1" y="-2"/>
                  <a:ext cx="563570" cy="450856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75" name="Line"/>
                <p:cNvSpPr/>
                <p:nvPr/>
              </p:nvSpPr>
              <p:spPr>
                <a:xfrm flipH="1" flipV="1">
                  <a:off x="1" y="0"/>
                  <a:ext cx="563568" cy="45085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77" name="Freeform 65"/>
              <p:cNvSpPr/>
              <p:nvPr/>
            </p:nvSpPr>
            <p:spPr>
              <a:xfrm>
                <a:off x="3046414" y="1468440"/>
                <a:ext cx="106365" cy="920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093" y="0"/>
                    </a:moveTo>
                    <a:lnTo>
                      <a:pt x="21600" y="21600"/>
                    </a:lnTo>
                    <a:lnTo>
                      <a:pt x="0" y="10055"/>
                    </a:lnTo>
                    <a:lnTo>
                      <a:pt x="7093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380" name="Freeform 66"/>
              <p:cNvGrpSpPr/>
              <p:nvPr/>
            </p:nvGrpSpPr>
            <p:grpSpPr>
              <a:xfrm>
                <a:off x="2463799" y="1109665"/>
                <a:ext cx="25404" cy="336555"/>
                <a:chOff x="0" y="0"/>
                <a:chExt cx="25403" cy="336554"/>
              </a:xfrm>
            </p:grpSpPr>
            <p:sp>
              <p:nvSpPr>
                <p:cNvPr id="378" name="Line"/>
                <p:cNvSpPr/>
                <p:nvPr/>
              </p:nvSpPr>
              <p:spPr>
                <a:xfrm flipH="1">
                  <a:off x="-1" y="-1"/>
                  <a:ext cx="25404" cy="33655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79" name="Line"/>
                <p:cNvSpPr/>
                <p:nvPr/>
              </p:nvSpPr>
              <p:spPr>
                <a:xfrm flipV="1">
                  <a:off x="-1" y="0"/>
                  <a:ext cx="25404" cy="33655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81" name="Freeform 67"/>
              <p:cNvSpPr/>
              <p:nvPr/>
            </p:nvSpPr>
            <p:spPr>
              <a:xfrm>
                <a:off x="2447925" y="1333503"/>
                <a:ext cx="57153" cy="1127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8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384" name="Freeform 68"/>
              <p:cNvGrpSpPr/>
              <p:nvPr/>
            </p:nvGrpSpPr>
            <p:grpSpPr>
              <a:xfrm>
                <a:off x="5516565" y="1109664"/>
                <a:ext cx="676280" cy="450856"/>
                <a:chOff x="-1" y="-1"/>
                <a:chExt cx="676279" cy="450855"/>
              </a:xfrm>
            </p:grpSpPr>
            <p:sp>
              <p:nvSpPr>
                <p:cNvPr id="382" name="Line"/>
                <p:cNvSpPr/>
                <p:nvPr/>
              </p:nvSpPr>
              <p:spPr>
                <a:xfrm flipH="1">
                  <a:off x="0" y="-2"/>
                  <a:ext cx="676279" cy="450856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83" name="Line"/>
                <p:cNvSpPr/>
                <p:nvPr/>
              </p:nvSpPr>
              <p:spPr>
                <a:xfrm flipV="1">
                  <a:off x="-2" y="0"/>
                  <a:ext cx="676279" cy="45085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85" name="Freeform 69"/>
              <p:cNvSpPr/>
              <p:nvPr/>
            </p:nvSpPr>
            <p:spPr>
              <a:xfrm>
                <a:off x="5516566" y="1474790"/>
                <a:ext cx="109540" cy="857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1600"/>
                    </a:moveTo>
                    <a:lnTo>
                      <a:pt x="0" y="21600"/>
                    </a:lnTo>
                    <a:lnTo>
                      <a:pt x="15339" y="0"/>
                    </a:lnTo>
                    <a:lnTo>
                      <a:pt x="21600" y="1160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388" name="Freeform 70"/>
              <p:cNvGrpSpPr/>
              <p:nvPr/>
            </p:nvGrpSpPr>
            <p:grpSpPr>
              <a:xfrm>
                <a:off x="6418264" y="1109664"/>
                <a:ext cx="561981" cy="450856"/>
                <a:chOff x="-1" y="-1"/>
                <a:chExt cx="561980" cy="450855"/>
              </a:xfrm>
            </p:grpSpPr>
            <p:sp>
              <p:nvSpPr>
                <p:cNvPr id="386" name="Line"/>
                <p:cNvSpPr/>
                <p:nvPr/>
              </p:nvSpPr>
              <p:spPr>
                <a:xfrm>
                  <a:off x="-1" y="-2"/>
                  <a:ext cx="561980" cy="450856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87" name="Line"/>
                <p:cNvSpPr/>
                <p:nvPr/>
              </p:nvSpPr>
              <p:spPr>
                <a:xfrm flipH="1" flipV="1">
                  <a:off x="-1" y="0"/>
                  <a:ext cx="561981" cy="45085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89" name="Freeform 71"/>
              <p:cNvSpPr/>
              <p:nvPr/>
            </p:nvSpPr>
            <p:spPr>
              <a:xfrm>
                <a:off x="6877053" y="1468440"/>
                <a:ext cx="103190" cy="920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978" y="0"/>
                    </a:moveTo>
                    <a:lnTo>
                      <a:pt x="21600" y="21600"/>
                    </a:lnTo>
                    <a:lnTo>
                      <a:pt x="0" y="10055"/>
                    </a:lnTo>
                    <a:lnTo>
                      <a:pt x="6978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392" name="Freeform 72"/>
              <p:cNvGrpSpPr/>
              <p:nvPr/>
            </p:nvGrpSpPr>
            <p:grpSpPr>
              <a:xfrm>
                <a:off x="6292852" y="1109665"/>
                <a:ext cx="25404" cy="336555"/>
                <a:chOff x="0" y="0"/>
                <a:chExt cx="25403" cy="336554"/>
              </a:xfrm>
            </p:grpSpPr>
            <p:sp>
              <p:nvSpPr>
                <p:cNvPr id="390" name="Line"/>
                <p:cNvSpPr/>
                <p:nvPr/>
              </p:nvSpPr>
              <p:spPr>
                <a:xfrm flipH="1">
                  <a:off x="-1" y="-1"/>
                  <a:ext cx="25404" cy="33655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91" name="Line"/>
                <p:cNvSpPr/>
                <p:nvPr/>
              </p:nvSpPr>
              <p:spPr>
                <a:xfrm flipV="1">
                  <a:off x="-1" y="0"/>
                  <a:ext cx="25404" cy="33655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93" name="Freeform 73"/>
              <p:cNvSpPr/>
              <p:nvPr/>
            </p:nvSpPr>
            <p:spPr>
              <a:xfrm>
                <a:off x="6276978" y="1333503"/>
                <a:ext cx="57153" cy="1127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8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396" name="Freeform 78"/>
              <p:cNvGrpSpPr/>
              <p:nvPr/>
            </p:nvGrpSpPr>
            <p:grpSpPr>
              <a:xfrm>
                <a:off x="1447800" y="1784354"/>
                <a:ext cx="25403" cy="223843"/>
                <a:chOff x="0" y="0"/>
                <a:chExt cx="25402" cy="223842"/>
              </a:xfrm>
            </p:grpSpPr>
            <p:sp>
              <p:nvSpPr>
                <p:cNvPr id="394" name="Line"/>
                <p:cNvSpPr/>
                <p:nvPr/>
              </p:nvSpPr>
              <p:spPr>
                <a:xfrm flipH="1">
                  <a:off x="0" y="0"/>
                  <a:ext cx="12702" cy="223843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95" name="Line"/>
                <p:cNvSpPr/>
                <p:nvPr/>
              </p:nvSpPr>
              <p:spPr>
                <a:xfrm flipV="1">
                  <a:off x="-1" y="0"/>
                  <a:ext cx="25404" cy="223843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97" name="Freeform 79"/>
              <p:cNvSpPr/>
              <p:nvPr/>
            </p:nvSpPr>
            <p:spPr>
              <a:xfrm>
                <a:off x="1433513" y="1895480"/>
                <a:ext cx="57152" cy="1127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2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400" name="Freeform 84"/>
              <p:cNvGrpSpPr/>
              <p:nvPr/>
            </p:nvGrpSpPr>
            <p:grpSpPr>
              <a:xfrm>
                <a:off x="3363914" y="1784354"/>
                <a:ext cx="25403" cy="223843"/>
                <a:chOff x="0" y="0"/>
                <a:chExt cx="25402" cy="223842"/>
              </a:xfrm>
            </p:grpSpPr>
            <p:sp>
              <p:nvSpPr>
                <p:cNvPr id="398" name="Line"/>
                <p:cNvSpPr/>
                <p:nvPr/>
              </p:nvSpPr>
              <p:spPr>
                <a:xfrm flipH="1">
                  <a:off x="0" y="0"/>
                  <a:ext cx="12702" cy="223843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99" name="Line"/>
                <p:cNvSpPr/>
                <p:nvPr/>
              </p:nvSpPr>
              <p:spPr>
                <a:xfrm flipV="1">
                  <a:off x="-1" y="0"/>
                  <a:ext cx="25404" cy="223843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01" name="Freeform 85"/>
              <p:cNvSpPr/>
              <p:nvPr/>
            </p:nvSpPr>
            <p:spPr>
              <a:xfrm>
                <a:off x="3348039" y="1895480"/>
                <a:ext cx="57152" cy="1127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8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404" name="Freeform 90"/>
              <p:cNvGrpSpPr/>
              <p:nvPr/>
            </p:nvGrpSpPr>
            <p:grpSpPr>
              <a:xfrm>
                <a:off x="5280028" y="1784354"/>
                <a:ext cx="25403" cy="223843"/>
                <a:chOff x="0" y="0"/>
                <a:chExt cx="25402" cy="223842"/>
              </a:xfrm>
            </p:grpSpPr>
            <p:sp>
              <p:nvSpPr>
                <p:cNvPr id="402" name="Line"/>
                <p:cNvSpPr/>
                <p:nvPr/>
              </p:nvSpPr>
              <p:spPr>
                <a:xfrm flipH="1">
                  <a:off x="0" y="0"/>
                  <a:ext cx="12702" cy="223843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03" name="Line"/>
                <p:cNvSpPr/>
                <p:nvPr/>
              </p:nvSpPr>
              <p:spPr>
                <a:xfrm flipV="1">
                  <a:off x="-1" y="0"/>
                  <a:ext cx="25404" cy="223843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05" name="Freeform 91"/>
              <p:cNvSpPr/>
              <p:nvPr/>
            </p:nvSpPr>
            <p:spPr>
              <a:xfrm>
                <a:off x="5262566" y="1895480"/>
                <a:ext cx="57152" cy="1127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14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408" name="Freeform 96"/>
              <p:cNvGrpSpPr/>
              <p:nvPr/>
            </p:nvGrpSpPr>
            <p:grpSpPr>
              <a:xfrm>
                <a:off x="7194553" y="1784354"/>
                <a:ext cx="25403" cy="223843"/>
                <a:chOff x="0" y="0"/>
                <a:chExt cx="25402" cy="223842"/>
              </a:xfrm>
            </p:grpSpPr>
            <p:sp>
              <p:nvSpPr>
                <p:cNvPr id="406" name="Line"/>
                <p:cNvSpPr/>
                <p:nvPr/>
              </p:nvSpPr>
              <p:spPr>
                <a:xfrm flipH="1">
                  <a:off x="0" y="0"/>
                  <a:ext cx="12702" cy="223843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07" name="Line"/>
                <p:cNvSpPr/>
                <p:nvPr/>
              </p:nvSpPr>
              <p:spPr>
                <a:xfrm flipV="1">
                  <a:off x="-1" y="0"/>
                  <a:ext cx="25404" cy="223843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09" name="Freeform 97"/>
              <p:cNvSpPr/>
              <p:nvPr/>
            </p:nvSpPr>
            <p:spPr>
              <a:xfrm>
                <a:off x="7177091" y="1895480"/>
                <a:ext cx="57152" cy="1127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14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410" name="Freeform 110"/>
              <p:cNvSpPr/>
              <p:nvPr/>
            </p:nvSpPr>
            <p:spPr>
              <a:xfrm>
                <a:off x="6135691" y="1671640"/>
                <a:ext cx="57152" cy="28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800"/>
                    </a:moveTo>
                    <a:lnTo>
                      <a:pt x="10800" y="0"/>
                    </a:lnTo>
                    <a:lnTo>
                      <a:pt x="0" y="10800"/>
                    </a:lnTo>
                    <a:lnTo>
                      <a:pt x="10800" y="21600"/>
                    </a:lnTo>
                    <a:lnTo>
                      <a:pt x="21600" y="1080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411" name="Freeform 111"/>
              <p:cNvSpPr/>
              <p:nvPr/>
            </p:nvSpPr>
            <p:spPr>
              <a:xfrm>
                <a:off x="6262691" y="1671640"/>
                <a:ext cx="55565" cy="28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800"/>
                    </a:moveTo>
                    <a:lnTo>
                      <a:pt x="11109" y="0"/>
                    </a:lnTo>
                    <a:lnTo>
                      <a:pt x="0" y="10800"/>
                    </a:lnTo>
                    <a:lnTo>
                      <a:pt x="11109" y="21600"/>
                    </a:lnTo>
                    <a:lnTo>
                      <a:pt x="21600" y="1080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412" name="Freeform 112"/>
              <p:cNvSpPr/>
              <p:nvPr/>
            </p:nvSpPr>
            <p:spPr>
              <a:xfrm>
                <a:off x="6389691" y="1671640"/>
                <a:ext cx="57152" cy="28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800"/>
                    </a:moveTo>
                    <a:lnTo>
                      <a:pt x="10800" y="0"/>
                    </a:lnTo>
                    <a:lnTo>
                      <a:pt x="0" y="10800"/>
                    </a:lnTo>
                    <a:lnTo>
                      <a:pt x="10800" y="21600"/>
                    </a:lnTo>
                    <a:lnTo>
                      <a:pt x="21600" y="1080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413" name="Freeform 113"/>
              <p:cNvSpPr/>
              <p:nvPr/>
            </p:nvSpPr>
            <p:spPr>
              <a:xfrm>
                <a:off x="4124326" y="1012828"/>
                <a:ext cx="53978" cy="269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0800" y="0"/>
                    </a:lnTo>
                    <a:lnTo>
                      <a:pt x="0" y="10165"/>
                    </a:lnTo>
                    <a:lnTo>
                      <a:pt x="10800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414" name="Freeform 114"/>
              <p:cNvSpPr/>
              <p:nvPr/>
            </p:nvSpPr>
            <p:spPr>
              <a:xfrm>
                <a:off x="4248151" y="1012828"/>
                <a:ext cx="58740" cy="269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1092" y="0"/>
                    </a:lnTo>
                    <a:lnTo>
                      <a:pt x="0" y="10165"/>
                    </a:lnTo>
                    <a:lnTo>
                      <a:pt x="11092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415" name="Freeform 115"/>
              <p:cNvSpPr/>
              <p:nvPr/>
            </p:nvSpPr>
            <p:spPr>
              <a:xfrm>
                <a:off x="4376739" y="1012828"/>
                <a:ext cx="55565" cy="269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0491" y="0"/>
                    </a:lnTo>
                    <a:lnTo>
                      <a:pt x="0" y="10165"/>
                    </a:lnTo>
                    <a:lnTo>
                      <a:pt x="10491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416" name="Freeform 116"/>
              <p:cNvSpPr/>
              <p:nvPr/>
            </p:nvSpPr>
            <p:spPr>
              <a:xfrm>
                <a:off x="2278063" y="1658940"/>
                <a:ext cx="57152" cy="269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0800" y="0"/>
                    </a:lnTo>
                    <a:lnTo>
                      <a:pt x="0" y="10165"/>
                    </a:lnTo>
                    <a:lnTo>
                      <a:pt x="10800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417" name="Freeform 117"/>
              <p:cNvSpPr/>
              <p:nvPr/>
            </p:nvSpPr>
            <p:spPr>
              <a:xfrm>
                <a:off x="2406650" y="1658940"/>
                <a:ext cx="55565" cy="269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0491" y="0"/>
                    </a:lnTo>
                    <a:lnTo>
                      <a:pt x="0" y="10165"/>
                    </a:lnTo>
                    <a:lnTo>
                      <a:pt x="10491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418" name="Freeform 118"/>
              <p:cNvSpPr/>
              <p:nvPr/>
            </p:nvSpPr>
            <p:spPr>
              <a:xfrm>
                <a:off x="2532063" y="1658940"/>
                <a:ext cx="57153" cy="269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0800" y="0"/>
                    </a:lnTo>
                    <a:lnTo>
                      <a:pt x="0" y="10165"/>
                    </a:lnTo>
                    <a:lnTo>
                      <a:pt x="10800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grpSp>
            <p:nvGrpSpPr>
              <p:cNvPr id="421" name="Freeform 120"/>
              <p:cNvGrpSpPr/>
              <p:nvPr/>
            </p:nvGrpSpPr>
            <p:grpSpPr>
              <a:xfrm>
                <a:off x="1039813" y="1855792"/>
                <a:ext cx="112717" cy="12703"/>
                <a:chOff x="0" y="0"/>
                <a:chExt cx="112716" cy="12702"/>
              </a:xfrm>
            </p:grpSpPr>
            <p:sp>
              <p:nvSpPr>
                <p:cNvPr id="419" name="Line"/>
                <p:cNvSpPr/>
                <p:nvPr/>
              </p:nvSpPr>
              <p:spPr>
                <a:xfrm>
                  <a:off x="-1" y="12701"/>
                  <a:ext cx="112717" cy="2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20" name="Line"/>
                <p:cNvSpPr/>
                <p:nvPr/>
              </p:nvSpPr>
              <p:spPr>
                <a:xfrm flipH="1" flipV="1">
                  <a:off x="0" y="0"/>
                  <a:ext cx="112717" cy="12703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424" name="Freeform 121"/>
              <p:cNvGrpSpPr/>
              <p:nvPr/>
            </p:nvGrpSpPr>
            <p:grpSpPr>
              <a:xfrm>
                <a:off x="1025525" y="-1"/>
                <a:ext cx="141292" cy="12704"/>
                <a:chOff x="0" y="0"/>
                <a:chExt cx="141291" cy="12703"/>
              </a:xfrm>
            </p:grpSpPr>
            <p:sp>
              <p:nvSpPr>
                <p:cNvPr id="422" name="Line"/>
                <p:cNvSpPr/>
                <p:nvPr/>
              </p:nvSpPr>
              <p:spPr>
                <a:xfrm>
                  <a:off x="-1" y="12701"/>
                  <a:ext cx="141292" cy="2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23" name="Line"/>
                <p:cNvSpPr/>
                <p:nvPr/>
              </p:nvSpPr>
              <p:spPr>
                <a:xfrm flipH="1" flipV="1">
                  <a:off x="0" y="-1"/>
                  <a:ext cx="141292" cy="12704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427" name="Freeform 122"/>
              <p:cNvGrpSpPr/>
              <p:nvPr/>
            </p:nvGrpSpPr>
            <p:grpSpPr>
              <a:xfrm>
                <a:off x="111124" y="1938341"/>
                <a:ext cx="7799397" cy="25404"/>
                <a:chOff x="0" y="0"/>
                <a:chExt cx="7799396" cy="25403"/>
              </a:xfrm>
            </p:grpSpPr>
            <p:sp>
              <p:nvSpPr>
                <p:cNvPr id="425" name="Line"/>
                <p:cNvSpPr/>
                <p:nvPr/>
              </p:nvSpPr>
              <p:spPr>
                <a:xfrm>
                  <a:off x="0" y="12700"/>
                  <a:ext cx="7799397" cy="2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26" name="Line"/>
                <p:cNvSpPr/>
                <p:nvPr/>
              </p:nvSpPr>
              <p:spPr>
                <a:xfrm flipH="1" flipV="1">
                  <a:off x="0" y="-1"/>
                  <a:ext cx="7799397" cy="25404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28" name="Rectangle 127"/>
              <p:cNvSpPr txBox="1"/>
              <p:nvPr/>
            </p:nvSpPr>
            <p:spPr>
              <a:xfrm>
                <a:off x="0" y="620713"/>
                <a:ext cx="815975" cy="2894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  <a:sym typeface="Arial"/>
                  </a:defRPr>
                </a:lvl1pPr>
              </a:lstStyle>
              <a:p>
                <a:pPr/>
                <a:r>
                  <a:t>Non-leaf</a:t>
                </a:r>
              </a:p>
            </p:txBody>
          </p:sp>
          <p:sp>
            <p:nvSpPr>
              <p:cNvPr id="429" name="Rectangle 128"/>
              <p:cNvSpPr txBox="1"/>
              <p:nvPr/>
            </p:nvSpPr>
            <p:spPr>
              <a:xfrm>
                <a:off x="33337" y="874713"/>
                <a:ext cx="628625" cy="2894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  <a:sym typeface="Arial"/>
                  </a:defRPr>
                </a:lvl1pPr>
              </a:lstStyle>
              <a:p>
                <a:pPr/>
                <a:r>
                  <a:t>Pages</a:t>
                </a:r>
              </a:p>
            </p:txBody>
          </p:sp>
        </p:grpSp>
        <p:sp>
          <p:nvSpPr>
            <p:cNvPr id="431" name="Rectangle 129"/>
            <p:cNvSpPr txBox="1"/>
            <p:nvPr/>
          </p:nvSpPr>
          <p:spPr>
            <a:xfrm>
              <a:off x="4761" y="2279653"/>
              <a:ext cx="628625" cy="2894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Pages</a:t>
              </a:r>
            </a:p>
          </p:txBody>
        </p:sp>
        <p:grpSp>
          <p:nvGrpSpPr>
            <p:cNvPr id="434" name="Group 132"/>
            <p:cNvGrpSpPr/>
            <p:nvPr/>
          </p:nvGrpSpPr>
          <p:grpSpPr>
            <a:xfrm>
              <a:off x="1927224" y="2555878"/>
              <a:ext cx="914945" cy="473609"/>
              <a:chOff x="-1" y="0"/>
              <a:chExt cx="914944" cy="473608"/>
            </a:xfrm>
          </p:grpSpPr>
          <p:sp>
            <p:nvSpPr>
              <p:cNvPr id="432" name="Rectangle 130"/>
              <p:cNvSpPr txBox="1"/>
              <p:nvPr/>
            </p:nvSpPr>
            <p:spPr>
              <a:xfrm>
                <a:off x="-1" y="-1"/>
                <a:ext cx="914945" cy="2894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  <a:sym typeface="Arial"/>
                  </a:defRPr>
                </a:lvl1pPr>
              </a:lstStyle>
              <a:p>
                <a:pPr/>
                <a:r>
                  <a:t>Overflow </a:t>
                </a:r>
              </a:p>
            </p:txBody>
          </p:sp>
          <p:sp>
            <p:nvSpPr>
              <p:cNvPr id="433" name="Rectangle 131"/>
              <p:cNvSpPr txBox="1"/>
              <p:nvPr/>
            </p:nvSpPr>
            <p:spPr>
              <a:xfrm>
                <a:off x="195262" y="184150"/>
                <a:ext cx="519757" cy="28945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400">
                    <a:solidFill>
                      <a:srgbClr val="000000"/>
                    </a:solidFill>
                    <a:latin typeface="+mj-lt"/>
                    <a:ea typeface="+mj-ea"/>
                    <a:cs typeface="+mj-cs"/>
                    <a:sym typeface="Arial"/>
                  </a:defRPr>
                </a:lvl1pPr>
              </a:lstStyle>
              <a:p>
                <a:pPr/>
                <a:r>
                  <a:t>page</a:t>
                </a:r>
              </a:p>
            </p:txBody>
          </p:sp>
        </p:grpSp>
        <p:sp>
          <p:nvSpPr>
            <p:cNvPr id="435" name="Rectangle 133"/>
            <p:cNvSpPr txBox="1"/>
            <p:nvPr/>
          </p:nvSpPr>
          <p:spPr>
            <a:xfrm>
              <a:off x="5657850" y="2870203"/>
              <a:ext cx="1330276" cy="2894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Primary pages</a:t>
              </a:r>
            </a:p>
          </p:txBody>
        </p:sp>
        <p:sp>
          <p:nvSpPr>
            <p:cNvPr id="436" name="Rectangle 134"/>
            <p:cNvSpPr txBox="1"/>
            <p:nvPr/>
          </p:nvSpPr>
          <p:spPr>
            <a:xfrm>
              <a:off x="33336" y="2014540"/>
              <a:ext cx="470358" cy="2894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Leaf</a:t>
              </a:r>
            </a:p>
          </p:txBody>
        </p:sp>
        <p:sp>
          <p:nvSpPr>
            <p:cNvPr id="437" name="Arc 135"/>
            <p:cNvSpPr/>
            <p:nvPr/>
          </p:nvSpPr>
          <p:spPr>
            <a:xfrm>
              <a:off x="1263650" y="2327271"/>
              <a:ext cx="152403" cy="152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438" name="Arc 136"/>
            <p:cNvSpPr/>
            <p:nvPr/>
          </p:nvSpPr>
          <p:spPr>
            <a:xfrm>
              <a:off x="1263650" y="2478090"/>
              <a:ext cx="152403" cy="15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1930"/>
                    <a:pt x="1192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04040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441" name="Group 141"/>
            <p:cNvGrpSpPr/>
            <p:nvPr/>
          </p:nvGrpSpPr>
          <p:grpSpPr>
            <a:xfrm>
              <a:off x="4083049" y="2327270"/>
              <a:ext cx="152405" cy="303218"/>
              <a:chOff x="-1" y="0"/>
              <a:chExt cx="152404" cy="303217"/>
            </a:xfrm>
          </p:grpSpPr>
          <p:sp>
            <p:nvSpPr>
              <p:cNvPr id="439" name="Arc 139"/>
              <p:cNvSpPr/>
              <p:nvPr/>
            </p:nvSpPr>
            <p:spPr>
              <a:xfrm>
                <a:off x="-2" y="-1"/>
                <a:ext cx="152406" cy="1524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2700" cap="rnd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  <p:sp>
            <p:nvSpPr>
              <p:cNvPr id="440" name="Arc 140"/>
              <p:cNvSpPr/>
              <p:nvPr/>
            </p:nvSpPr>
            <p:spPr>
              <a:xfrm>
                <a:off x="-2" y="150819"/>
                <a:ext cx="152406" cy="152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30"/>
                      <a:pt x="11929" y="21600"/>
                      <a:pt x="0" y="21600"/>
                    </a:cubicBezTo>
                  </a:path>
                </a:pathLst>
              </a:custGeom>
              <a:noFill/>
              <a:ln w="12700" cap="rnd">
                <a:solidFill>
                  <a:srgbClr val="404040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>
                    <a:latin typeface="+mj-lt"/>
                    <a:ea typeface="+mj-ea"/>
                    <a:cs typeface="+mj-cs"/>
                    <a:sym typeface="Arial"/>
                  </a:defRPr>
                </a:pPr>
              </a:p>
            </p:txBody>
          </p:sp>
        </p:grpSp>
        <p:sp>
          <p:nvSpPr>
            <p:cNvPr id="442" name="Line 142"/>
            <p:cNvSpPr/>
            <p:nvPr/>
          </p:nvSpPr>
          <p:spPr>
            <a:xfrm>
              <a:off x="2863850" y="2706690"/>
              <a:ext cx="685803" cy="3"/>
            </a:xfrm>
            <a:prstGeom prst="line">
              <a:avLst/>
            </a:prstGeom>
            <a:noFill/>
            <a:ln w="12700" cap="flat">
              <a:solidFill>
                <a:srgbClr val="404040"/>
              </a:solidFill>
              <a:prstDash val="dash"/>
              <a:round/>
              <a:tailEnd type="stealth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43" name="Line 143"/>
            <p:cNvSpPr/>
            <p:nvPr/>
          </p:nvSpPr>
          <p:spPr>
            <a:xfrm flipH="1" flipV="1">
              <a:off x="5607051" y="2401890"/>
              <a:ext cx="381003" cy="457203"/>
            </a:xfrm>
            <a:prstGeom prst="line">
              <a:avLst/>
            </a:prstGeom>
            <a:noFill/>
            <a:ln w="12700" cap="flat">
              <a:solidFill>
                <a:srgbClr val="404040"/>
              </a:solidFill>
              <a:prstDash val="dash"/>
              <a:round/>
              <a:tailEnd type="stealth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44" name="Line 144"/>
            <p:cNvSpPr/>
            <p:nvPr/>
          </p:nvSpPr>
          <p:spPr>
            <a:xfrm flipV="1">
              <a:off x="6216651" y="2401890"/>
              <a:ext cx="381003" cy="457203"/>
            </a:xfrm>
            <a:prstGeom prst="line">
              <a:avLst/>
            </a:prstGeom>
            <a:noFill/>
            <a:ln w="12700" cap="flat">
              <a:solidFill>
                <a:srgbClr val="404040"/>
              </a:solidFill>
              <a:prstDash val="dash"/>
              <a:round/>
              <a:tailEnd type="stealth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445" name="Line 145"/>
            <p:cNvSpPr/>
            <p:nvPr/>
          </p:nvSpPr>
          <p:spPr>
            <a:xfrm flipV="1">
              <a:off x="6445251" y="2401890"/>
              <a:ext cx="914403" cy="457203"/>
            </a:xfrm>
            <a:prstGeom prst="line">
              <a:avLst/>
            </a:prstGeom>
            <a:noFill/>
            <a:ln w="12700" cap="flat">
              <a:solidFill>
                <a:srgbClr val="404040"/>
              </a:solidFill>
              <a:prstDash val="dash"/>
              <a:round/>
              <a:tailEnd type="stealth" w="med" len="med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ISAM Tree</a:t>
            </a:r>
          </a:p>
        </p:txBody>
      </p:sp>
      <p:sp>
        <p:nvSpPr>
          <p:cNvPr id="449" name="Rectangle 5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i="1" sz="2800">
                <a:solidFill>
                  <a:schemeClr val="accent2"/>
                </a:solidFill>
              </a:defRPr>
            </a:pPr>
            <a:r>
              <a:t>Index entries</a:t>
            </a:r>
            <a:r>
              <a:rPr i="0"/>
              <a:t>:&lt;search key value, </a:t>
            </a:r>
            <a:r>
              <a:rPr i="0">
                <a:solidFill>
                  <a:srgbClr val="800080"/>
                </a:solidFill>
              </a:rPr>
              <a:t>page id</a:t>
            </a:r>
            <a:r>
              <a:rPr i="0"/>
              <a:t>&gt;</a:t>
            </a:r>
            <a:r>
              <a:rPr i="0">
                <a:solidFill>
                  <a:srgbClr val="404040"/>
                </a:solidFill>
              </a:rPr>
              <a:t>  they</a:t>
            </a:r>
            <a:r>
              <a:rPr i="0"/>
              <a:t> </a:t>
            </a:r>
            <a:r>
              <a:rPr i="0">
                <a:solidFill>
                  <a:srgbClr val="404040"/>
                </a:solidFill>
              </a:rPr>
              <a:t>direct search for data entries </a:t>
            </a:r>
            <a:r>
              <a:t>in leaves.</a:t>
            </a:r>
          </a:p>
          <a:p>
            <a:pPr>
              <a:spcBef>
                <a:spcPts val="600"/>
              </a:spcBef>
              <a:defRPr sz="2800"/>
            </a:pPr>
            <a:r>
              <a:t>Example where each node can hold 2 entries;</a:t>
            </a:r>
          </a:p>
        </p:txBody>
      </p:sp>
      <p:grpSp>
        <p:nvGrpSpPr>
          <p:cNvPr id="567" name="Group 6"/>
          <p:cNvGrpSpPr/>
          <p:nvPr/>
        </p:nvGrpSpPr>
        <p:grpSpPr>
          <a:xfrm>
            <a:off x="549272" y="2858291"/>
            <a:ext cx="7891469" cy="3098805"/>
            <a:chOff x="0" y="0"/>
            <a:chExt cx="7891467" cy="3098804"/>
          </a:xfrm>
        </p:grpSpPr>
        <p:sp>
          <p:nvSpPr>
            <p:cNvPr id="450" name="Freeform 7"/>
            <p:cNvSpPr/>
            <p:nvPr/>
          </p:nvSpPr>
          <p:spPr>
            <a:xfrm>
              <a:off x="-1" y="2605089"/>
              <a:ext cx="1108077" cy="493715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451" name="Freeform 8"/>
            <p:cNvSpPr/>
            <p:nvPr/>
          </p:nvSpPr>
          <p:spPr>
            <a:xfrm>
              <a:off x="1354137" y="2605089"/>
              <a:ext cx="1109665" cy="493715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452" name="Freeform 9"/>
            <p:cNvSpPr/>
            <p:nvPr/>
          </p:nvSpPr>
          <p:spPr>
            <a:xfrm>
              <a:off x="2711450" y="2605089"/>
              <a:ext cx="1109665" cy="493715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453" name="Freeform 10"/>
            <p:cNvSpPr/>
            <p:nvPr/>
          </p:nvSpPr>
          <p:spPr>
            <a:xfrm>
              <a:off x="4068764" y="2605089"/>
              <a:ext cx="1108078" cy="493715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454" name="Freeform 11"/>
            <p:cNvSpPr/>
            <p:nvPr/>
          </p:nvSpPr>
          <p:spPr>
            <a:xfrm>
              <a:off x="5422902" y="2605089"/>
              <a:ext cx="1111252" cy="493715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455" name="Freeform 12"/>
            <p:cNvSpPr/>
            <p:nvPr/>
          </p:nvSpPr>
          <p:spPr>
            <a:xfrm>
              <a:off x="6778627" y="2605089"/>
              <a:ext cx="1112841" cy="493715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456" name="Freeform 13"/>
            <p:cNvSpPr/>
            <p:nvPr/>
          </p:nvSpPr>
          <p:spPr>
            <a:xfrm>
              <a:off x="1354137" y="1376362"/>
              <a:ext cx="1109665" cy="49212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459" name="Freeform 14"/>
            <p:cNvGrpSpPr/>
            <p:nvPr/>
          </p:nvGrpSpPr>
          <p:grpSpPr>
            <a:xfrm>
              <a:off x="1468436" y="1376362"/>
              <a:ext cx="25404" cy="492132"/>
              <a:chOff x="0" y="0"/>
              <a:chExt cx="25403" cy="492130"/>
            </a:xfrm>
          </p:grpSpPr>
          <p:sp>
            <p:nvSpPr>
              <p:cNvPr id="457" name="Line"/>
              <p:cNvSpPr/>
              <p:nvPr/>
            </p:nvSpPr>
            <p:spPr>
              <a:xfrm flipH="1">
                <a:off x="-1" y="-1"/>
                <a:ext cx="25404" cy="49213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58" name="Line"/>
              <p:cNvSpPr/>
              <p:nvPr/>
            </p:nvSpPr>
            <p:spPr>
              <a:xfrm flipV="1">
                <a:off x="-1" y="0"/>
                <a:ext cx="25404" cy="49213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62" name="Freeform 15"/>
            <p:cNvGrpSpPr/>
            <p:nvPr/>
          </p:nvGrpSpPr>
          <p:grpSpPr>
            <a:xfrm>
              <a:off x="1835149" y="1376362"/>
              <a:ext cx="25404" cy="492132"/>
              <a:chOff x="0" y="0"/>
              <a:chExt cx="25403" cy="492130"/>
            </a:xfrm>
          </p:grpSpPr>
          <p:sp>
            <p:nvSpPr>
              <p:cNvPr id="460" name="Line"/>
              <p:cNvSpPr/>
              <p:nvPr/>
            </p:nvSpPr>
            <p:spPr>
              <a:xfrm flipH="1">
                <a:off x="-1" y="-1"/>
                <a:ext cx="25404" cy="49213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61" name="Line"/>
              <p:cNvSpPr/>
              <p:nvPr/>
            </p:nvSpPr>
            <p:spPr>
              <a:xfrm flipV="1">
                <a:off x="-1" y="0"/>
                <a:ext cx="25404" cy="49213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65" name="Freeform 16"/>
            <p:cNvGrpSpPr/>
            <p:nvPr/>
          </p:nvGrpSpPr>
          <p:grpSpPr>
            <a:xfrm>
              <a:off x="1958974" y="1376362"/>
              <a:ext cx="25404" cy="492132"/>
              <a:chOff x="0" y="0"/>
              <a:chExt cx="25403" cy="492130"/>
            </a:xfrm>
          </p:grpSpPr>
          <p:sp>
            <p:nvSpPr>
              <p:cNvPr id="463" name="Line"/>
              <p:cNvSpPr/>
              <p:nvPr/>
            </p:nvSpPr>
            <p:spPr>
              <a:xfrm flipH="1">
                <a:off x="-1" y="-1"/>
                <a:ext cx="25404" cy="49213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64" name="Line"/>
              <p:cNvSpPr/>
              <p:nvPr/>
            </p:nvSpPr>
            <p:spPr>
              <a:xfrm flipV="1">
                <a:off x="-1" y="0"/>
                <a:ext cx="25404" cy="49213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68" name="Freeform 17"/>
            <p:cNvGrpSpPr/>
            <p:nvPr/>
          </p:nvGrpSpPr>
          <p:grpSpPr>
            <a:xfrm>
              <a:off x="2330449" y="1376362"/>
              <a:ext cx="25404" cy="492132"/>
              <a:chOff x="0" y="0"/>
              <a:chExt cx="25403" cy="492130"/>
            </a:xfrm>
          </p:grpSpPr>
          <p:sp>
            <p:nvSpPr>
              <p:cNvPr id="466" name="Line"/>
              <p:cNvSpPr/>
              <p:nvPr/>
            </p:nvSpPr>
            <p:spPr>
              <a:xfrm flipH="1">
                <a:off x="-1" y="-1"/>
                <a:ext cx="25404" cy="49213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67" name="Line"/>
              <p:cNvSpPr/>
              <p:nvPr/>
            </p:nvSpPr>
            <p:spPr>
              <a:xfrm flipV="1">
                <a:off x="-1" y="0"/>
                <a:ext cx="25404" cy="49213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69" name="Freeform 18"/>
            <p:cNvSpPr/>
            <p:nvPr/>
          </p:nvSpPr>
          <p:spPr>
            <a:xfrm>
              <a:off x="5422902" y="1376362"/>
              <a:ext cx="1111252" cy="49212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472" name="Freeform 19"/>
            <p:cNvGrpSpPr/>
            <p:nvPr/>
          </p:nvGrpSpPr>
          <p:grpSpPr>
            <a:xfrm>
              <a:off x="5535613" y="1376362"/>
              <a:ext cx="25404" cy="492132"/>
              <a:chOff x="0" y="0"/>
              <a:chExt cx="25403" cy="492130"/>
            </a:xfrm>
          </p:grpSpPr>
          <p:sp>
            <p:nvSpPr>
              <p:cNvPr id="470" name="Line"/>
              <p:cNvSpPr/>
              <p:nvPr/>
            </p:nvSpPr>
            <p:spPr>
              <a:xfrm flipH="1">
                <a:off x="-1" y="-1"/>
                <a:ext cx="25404" cy="49213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1" name="Line"/>
              <p:cNvSpPr/>
              <p:nvPr/>
            </p:nvSpPr>
            <p:spPr>
              <a:xfrm flipV="1">
                <a:off x="-1" y="0"/>
                <a:ext cx="25404" cy="49213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75" name="Freeform 20"/>
            <p:cNvGrpSpPr/>
            <p:nvPr/>
          </p:nvGrpSpPr>
          <p:grpSpPr>
            <a:xfrm>
              <a:off x="5903913" y="1376362"/>
              <a:ext cx="25404" cy="492132"/>
              <a:chOff x="0" y="0"/>
              <a:chExt cx="25403" cy="492130"/>
            </a:xfrm>
          </p:grpSpPr>
          <p:sp>
            <p:nvSpPr>
              <p:cNvPr id="473" name="Line"/>
              <p:cNvSpPr/>
              <p:nvPr/>
            </p:nvSpPr>
            <p:spPr>
              <a:xfrm flipH="1">
                <a:off x="-1" y="-1"/>
                <a:ext cx="25404" cy="49213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4" name="Line"/>
              <p:cNvSpPr/>
              <p:nvPr/>
            </p:nvSpPr>
            <p:spPr>
              <a:xfrm flipV="1">
                <a:off x="-1" y="0"/>
                <a:ext cx="25404" cy="49213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78" name="Freeform 21"/>
            <p:cNvGrpSpPr/>
            <p:nvPr/>
          </p:nvGrpSpPr>
          <p:grpSpPr>
            <a:xfrm>
              <a:off x="6027739" y="1376362"/>
              <a:ext cx="25403" cy="492132"/>
              <a:chOff x="0" y="0"/>
              <a:chExt cx="25402" cy="492130"/>
            </a:xfrm>
          </p:grpSpPr>
          <p:sp>
            <p:nvSpPr>
              <p:cNvPr id="476" name="Line"/>
              <p:cNvSpPr/>
              <p:nvPr/>
            </p:nvSpPr>
            <p:spPr>
              <a:xfrm flipH="1">
                <a:off x="0" y="-1"/>
                <a:ext cx="25403" cy="49213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7" name="Line"/>
              <p:cNvSpPr/>
              <p:nvPr/>
            </p:nvSpPr>
            <p:spPr>
              <a:xfrm flipV="1">
                <a:off x="-1" y="0"/>
                <a:ext cx="25404" cy="49213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81" name="Freeform 22"/>
            <p:cNvGrpSpPr/>
            <p:nvPr/>
          </p:nvGrpSpPr>
          <p:grpSpPr>
            <a:xfrm>
              <a:off x="6397627" y="1376362"/>
              <a:ext cx="25403" cy="492132"/>
              <a:chOff x="0" y="0"/>
              <a:chExt cx="25402" cy="492130"/>
            </a:xfrm>
          </p:grpSpPr>
          <p:sp>
            <p:nvSpPr>
              <p:cNvPr id="479" name="Line"/>
              <p:cNvSpPr/>
              <p:nvPr/>
            </p:nvSpPr>
            <p:spPr>
              <a:xfrm flipH="1">
                <a:off x="0" y="-1"/>
                <a:ext cx="25403" cy="49213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80" name="Line"/>
              <p:cNvSpPr/>
              <p:nvPr/>
            </p:nvSpPr>
            <p:spPr>
              <a:xfrm flipV="1">
                <a:off x="-1" y="0"/>
                <a:ext cx="25404" cy="49213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82" name="Freeform 23"/>
            <p:cNvSpPr/>
            <p:nvPr/>
          </p:nvSpPr>
          <p:spPr>
            <a:xfrm>
              <a:off x="3327400" y="268287"/>
              <a:ext cx="1109666" cy="493715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485" name="Freeform 24"/>
            <p:cNvGrpSpPr/>
            <p:nvPr/>
          </p:nvGrpSpPr>
          <p:grpSpPr>
            <a:xfrm>
              <a:off x="3438526" y="268287"/>
              <a:ext cx="25403" cy="493717"/>
              <a:chOff x="0" y="0"/>
              <a:chExt cx="25402" cy="493716"/>
            </a:xfrm>
          </p:grpSpPr>
          <p:sp>
            <p:nvSpPr>
              <p:cNvPr id="483" name="Line"/>
              <p:cNvSpPr/>
              <p:nvPr/>
            </p:nvSpPr>
            <p:spPr>
              <a:xfrm flipH="1">
                <a:off x="0" y="0"/>
                <a:ext cx="25403" cy="4937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84" name="Line"/>
              <p:cNvSpPr/>
              <p:nvPr/>
            </p:nvSpPr>
            <p:spPr>
              <a:xfrm flipV="1">
                <a:off x="-1" y="0"/>
                <a:ext cx="25404" cy="4937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88" name="Freeform 25"/>
            <p:cNvGrpSpPr/>
            <p:nvPr/>
          </p:nvGrpSpPr>
          <p:grpSpPr>
            <a:xfrm>
              <a:off x="3808413" y="268287"/>
              <a:ext cx="25403" cy="493717"/>
              <a:chOff x="0" y="0"/>
              <a:chExt cx="25402" cy="493716"/>
            </a:xfrm>
          </p:grpSpPr>
          <p:sp>
            <p:nvSpPr>
              <p:cNvPr id="486" name="Line"/>
              <p:cNvSpPr/>
              <p:nvPr/>
            </p:nvSpPr>
            <p:spPr>
              <a:xfrm flipH="1">
                <a:off x="0" y="0"/>
                <a:ext cx="25403" cy="4937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87" name="Line"/>
              <p:cNvSpPr/>
              <p:nvPr/>
            </p:nvSpPr>
            <p:spPr>
              <a:xfrm flipV="1">
                <a:off x="-1" y="0"/>
                <a:ext cx="25404" cy="4937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91" name="Freeform 26"/>
            <p:cNvGrpSpPr/>
            <p:nvPr/>
          </p:nvGrpSpPr>
          <p:grpSpPr>
            <a:xfrm>
              <a:off x="3932239" y="268287"/>
              <a:ext cx="25403" cy="493717"/>
              <a:chOff x="0" y="0"/>
              <a:chExt cx="25402" cy="493716"/>
            </a:xfrm>
          </p:grpSpPr>
          <p:sp>
            <p:nvSpPr>
              <p:cNvPr id="489" name="Line"/>
              <p:cNvSpPr/>
              <p:nvPr/>
            </p:nvSpPr>
            <p:spPr>
              <a:xfrm flipH="1">
                <a:off x="0" y="0"/>
                <a:ext cx="25403" cy="4937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90" name="Line"/>
              <p:cNvSpPr/>
              <p:nvPr/>
            </p:nvSpPr>
            <p:spPr>
              <a:xfrm flipV="1">
                <a:off x="-1" y="0"/>
                <a:ext cx="25404" cy="4937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94" name="Freeform 27"/>
            <p:cNvGrpSpPr/>
            <p:nvPr/>
          </p:nvGrpSpPr>
          <p:grpSpPr>
            <a:xfrm>
              <a:off x="4302127" y="268287"/>
              <a:ext cx="25403" cy="493717"/>
              <a:chOff x="0" y="0"/>
              <a:chExt cx="25402" cy="493716"/>
            </a:xfrm>
          </p:grpSpPr>
          <p:sp>
            <p:nvSpPr>
              <p:cNvPr id="492" name="Line"/>
              <p:cNvSpPr/>
              <p:nvPr/>
            </p:nvSpPr>
            <p:spPr>
              <a:xfrm flipH="1">
                <a:off x="0" y="0"/>
                <a:ext cx="25403" cy="4937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93" name="Line"/>
              <p:cNvSpPr/>
              <p:nvPr/>
            </p:nvSpPr>
            <p:spPr>
              <a:xfrm flipV="1">
                <a:off x="-1" y="0"/>
                <a:ext cx="25404" cy="4937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97" name="Freeform 28"/>
            <p:cNvGrpSpPr/>
            <p:nvPr/>
          </p:nvGrpSpPr>
          <p:grpSpPr>
            <a:xfrm>
              <a:off x="2463798" y="654048"/>
              <a:ext cx="911232" cy="661994"/>
              <a:chOff x="-1" y="0"/>
              <a:chExt cx="911230" cy="661993"/>
            </a:xfrm>
          </p:grpSpPr>
          <p:sp>
            <p:nvSpPr>
              <p:cNvPr id="495" name="Line"/>
              <p:cNvSpPr/>
              <p:nvPr/>
            </p:nvSpPr>
            <p:spPr>
              <a:xfrm flipH="1">
                <a:off x="-1" y="-1"/>
                <a:ext cx="911231" cy="66199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96" name="Line"/>
              <p:cNvSpPr/>
              <p:nvPr/>
            </p:nvSpPr>
            <p:spPr>
              <a:xfrm flipV="1">
                <a:off x="-2" y="0"/>
                <a:ext cx="911232" cy="66199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98" name="Freeform 29"/>
            <p:cNvSpPr/>
            <p:nvPr/>
          </p:nvSpPr>
          <p:spPr>
            <a:xfrm>
              <a:off x="2463800" y="1193799"/>
              <a:ext cx="147640" cy="122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940"/>
                  </a:moveTo>
                  <a:lnTo>
                    <a:pt x="0" y="21600"/>
                  </a:lnTo>
                  <a:lnTo>
                    <a:pt x="15097" y="0"/>
                  </a:lnTo>
                  <a:lnTo>
                    <a:pt x="21600" y="1094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501" name="Freeform 30"/>
            <p:cNvGrpSpPr/>
            <p:nvPr/>
          </p:nvGrpSpPr>
          <p:grpSpPr>
            <a:xfrm>
              <a:off x="3868737" y="622297"/>
              <a:ext cx="1539881" cy="708031"/>
              <a:chOff x="-1" y="0"/>
              <a:chExt cx="1539880" cy="708029"/>
            </a:xfrm>
          </p:grpSpPr>
          <p:sp>
            <p:nvSpPr>
              <p:cNvPr id="499" name="Line"/>
              <p:cNvSpPr/>
              <p:nvPr/>
            </p:nvSpPr>
            <p:spPr>
              <a:xfrm>
                <a:off x="-2" y="0"/>
                <a:ext cx="1539882" cy="70803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00" name="Line"/>
              <p:cNvSpPr/>
              <p:nvPr/>
            </p:nvSpPr>
            <p:spPr>
              <a:xfrm flipH="1" flipV="1">
                <a:off x="-1" y="-1"/>
                <a:ext cx="1539881" cy="70803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02" name="Freeform 31"/>
            <p:cNvSpPr/>
            <p:nvPr/>
          </p:nvSpPr>
          <p:spPr>
            <a:xfrm>
              <a:off x="5251452" y="1231899"/>
              <a:ext cx="157165" cy="9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82" y="0"/>
                  </a:moveTo>
                  <a:lnTo>
                    <a:pt x="21600" y="21600"/>
                  </a:lnTo>
                  <a:lnTo>
                    <a:pt x="0" y="15329"/>
                  </a:lnTo>
                  <a:lnTo>
                    <a:pt x="4582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505" name="Freeform 32"/>
            <p:cNvGrpSpPr/>
            <p:nvPr/>
          </p:nvGrpSpPr>
          <p:grpSpPr>
            <a:xfrm>
              <a:off x="985835" y="1790700"/>
              <a:ext cx="430219" cy="769944"/>
              <a:chOff x="-1" y="-1"/>
              <a:chExt cx="430218" cy="769943"/>
            </a:xfrm>
          </p:grpSpPr>
          <p:sp>
            <p:nvSpPr>
              <p:cNvPr id="503" name="Line"/>
              <p:cNvSpPr/>
              <p:nvPr/>
            </p:nvSpPr>
            <p:spPr>
              <a:xfrm flipH="1">
                <a:off x="-1" y="-2"/>
                <a:ext cx="430219" cy="7699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04" name="Line"/>
              <p:cNvSpPr/>
              <p:nvPr/>
            </p:nvSpPr>
            <p:spPr>
              <a:xfrm flipV="1">
                <a:off x="-2" y="0"/>
                <a:ext cx="430219" cy="7699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06" name="Freeform 33"/>
            <p:cNvSpPr/>
            <p:nvPr/>
          </p:nvSpPr>
          <p:spPr>
            <a:xfrm>
              <a:off x="985837" y="2406651"/>
              <a:ext cx="107953" cy="15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567"/>
                  </a:moveTo>
                  <a:lnTo>
                    <a:pt x="0" y="21600"/>
                  </a:lnTo>
                  <a:lnTo>
                    <a:pt x="8259" y="0"/>
                  </a:lnTo>
                  <a:lnTo>
                    <a:pt x="21600" y="556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509" name="Freeform 34"/>
            <p:cNvGrpSpPr/>
            <p:nvPr/>
          </p:nvGrpSpPr>
          <p:grpSpPr>
            <a:xfrm>
              <a:off x="1897063" y="1760539"/>
              <a:ext cx="25402" cy="800105"/>
              <a:chOff x="0" y="0"/>
              <a:chExt cx="25401" cy="800104"/>
            </a:xfrm>
          </p:grpSpPr>
          <p:sp>
            <p:nvSpPr>
              <p:cNvPr id="507" name="Line"/>
              <p:cNvSpPr/>
              <p:nvPr/>
            </p:nvSpPr>
            <p:spPr>
              <a:xfrm flipH="1">
                <a:off x="0" y="0"/>
                <a:ext cx="12702" cy="800104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08" name="Line"/>
              <p:cNvSpPr/>
              <p:nvPr/>
            </p:nvSpPr>
            <p:spPr>
              <a:xfrm flipV="1">
                <a:off x="12700" y="0"/>
                <a:ext cx="12702" cy="80010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10" name="Freeform 35"/>
            <p:cNvSpPr/>
            <p:nvPr/>
          </p:nvSpPr>
          <p:spPr>
            <a:xfrm>
              <a:off x="1871662" y="2406651"/>
              <a:ext cx="77791" cy="153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058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513" name="Freeform 36"/>
            <p:cNvGrpSpPr/>
            <p:nvPr/>
          </p:nvGrpSpPr>
          <p:grpSpPr>
            <a:xfrm>
              <a:off x="2403473" y="1730374"/>
              <a:ext cx="338143" cy="814395"/>
              <a:chOff x="0" y="0"/>
              <a:chExt cx="338142" cy="814394"/>
            </a:xfrm>
          </p:grpSpPr>
          <p:sp>
            <p:nvSpPr>
              <p:cNvPr id="511" name="Line"/>
              <p:cNvSpPr/>
              <p:nvPr/>
            </p:nvSpPr>
            <p:spPr>
              <a:xfrm>
                <a:off x="-1" y="-1"/>
                <a:ext cx="338143" cy="81439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12" name="Line"/>
              <p:cNvSpPr/>
              <p:nvPr/>
            </p:nvSpPr>
            <p:spPr>
              <a:xfrm flipH="1" flipV="1">
                <a:off x="0" y="-1"/>
                <a:ext cx="338142" cy="81439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14" name="Freeform 37"/>
            <p:cNvSpPr/>
            <p:nvPr/>
          </p:nvSpPr>
          <p:spPr>
            <a:xfrm>
              <a:off x="2647950" y="2387601"/>
              <a:ext cx="93665" cy="157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75" y="0"/>
                  </a:moveTo>
                  <a:lnTo>
                    <a:pt x="21600" y="21600"/>
                  </a:lnTo>
                  <a:lnTo>
                    <a:pt x="0" y="3927"/>
                  </a:lnTo>
                  <a:lnTo>
                    <a:pt x="1647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517" name="Freeform 38"/>
            <p:cNvGrpSpPr/>
            <p:nvPr/>
          </p:nvGrpSpPr>
          <p:grpSpPr>
            <a:xfrm>
              <a:off x="5084763" y="1744664"/>
              <a:ext cx="401644" cy="785817"/>
              <a:chOff x="0" y="0"/>
              <a:chExt cx="401643" cy="785816"/>
            </a:xfrm>
          </p:grpSpPr>
          <p:sp>
            <p:nvSpPr>
              <p:cNvPr id="515" name="Line"/>
              <p:cNvSpPr/>
              <p:nvPr/>
            </p:nvSpPr>
            <p:spPr>
              <a:xfrm flipH="1">
                <a:off x="1" y="-1"/>
                <a:ext cx="401643" cy="7858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16" name="Line"/>
              <p:cNvSpPr/>
              <p:nvPr/>
            </p:nvSpPr>
            <p:spPr>
              <a:xfrm flipV="1">
                <a:off x="0" y="0"/>
                <a:ext cx="401644" cy="78581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18" name="Freeform 39"/>
            <p:cNvSpPr/>
            <p:nvPr/>
          </p:nvSpPr>
          <p:spPr>
            <a:xfrm>
              <a:off x="5084764" y="2376489"/>
              <a:ext cx="104778" cy="15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676"/>
                  </a:moveTo>
                  <a:lnTo>
                    <a:pt x="0" y="21600"/>
                  </a:lnTo>
                  <a:lnTo>
                    <a:pt x="7527" y="0"/>
                  </a:lnTo>
                  <a:lnTo>
                    <a:pt x="21600" y="467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521" name="Freeform 40"/>
            <p:cNvGrpSpPr/>
            <p:nvPr/>
          </p:nvGrpSpPr>
          <p:grpSpPr>
            <a:xfrm>
              <a:off x="5965828" y="1760539"/>
              <a:ext cx="25402" cy="754067"/>
              <a:chOff x="0" y="0"/>
              <a:chExt cx="25401" cy="754066"/>
            </a:xfrm>
          </p:grpSpPr>
          <p:sp>
            <p:nvSpPr>
              <p:cNvPr id="519" name="Line"/>
              <p:cNvSpPr/>
              <p:nvPr/>
            </p:nvSpPr>
            <p:spPr>
              <a:xfrm flipH="1">
                <a:off x="0" y="0"/>
                <a:ext cx="12702" cy="75406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20" name="Line"/>
              <p:cNvSpPr/>
              <p:nvPr/>
            </p:nvSpPr>
            <p:spPr>
              <a:xfrm flipV="1">
                <a:off x="12700" y="0"/>
                <a:ext cx="12702" cy="754067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22" name="Freeform 41"/>
            <p:cNvSpPr/>
            <p:nvPr/>
          </p:nvSpPr>
          <p:spPr>
            <a:xfrm>
              <a:off x="5940427" y="2360614"/>
              <a:ext cx="76203" cy="15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080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525" name="Freeform 42"/>
            <p:cNvGrpSpPr/>
            <p:nvPr/>
          </p:nvGrpSpPr>
          <p:grpSpPr>
            <a:xfrm>
              <a:off x="6472238" y="1774825"/>
              <a:ext cx="400057" cy="755656"/>
              <a:chOff x="0" y="0"/>
              <a:chExt cx="400055" cy="755655"/>
            </a:xfrm>
          </p:grpSpPr>
          <p:sp>
            <p:nvSpPr>
              <p:cNvPr id="523" name="Line"/>
              <p:cNvSpPr/>
              <p:nvPr/>
            </p:nvSpPr>
            <p:spPr>
              <a:xfrm>
                <a:off x="-1" y="-1"/>
                <a:ext cx="400055" cy="755654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24" name="Line"/>
              <p:cNvSpPr/>
              <p:nvPr/>
            </p:nvSpPr>
            <p:spPr>
              <a:xfrm flipH="1" flipV="1">
                <a:off x="0" y="0"/>
                <a:ext cx="400055" cy="75565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26" name="Freeform 43"/>
            <p:cNvSpPr/>
            <p:nvPr/>
          </p:nvSpPr>
          <p:spPr>
            <a:xfrm>
              <a:off x="6767515" y="2376489"/>
              <a:ext cx="104778" cy="153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45" y="0"/>
                  </a:moveTo>
                  <a:lnTo>
                    <a:pt x="21600" y="21600"/>
                  </a:lnTo>
                  <a:lnTo>
                    <a:pt x="0" y="4899"/>
                  </a:lnTo>
                  <a:lnTo>
                    <a:pt x="1374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529" name="Freeform 44"/>
            <p:cNvGrpSpPr/>
            <p:nvPr/>
          </p:nvGrpSpPr>
          <p:grpSpPr>
            <a:xfrm>
              <a:off x="541336" y="2620964"/>
              <a:ext cx="25404" cy="447680"/>
              <a:chOff x="0" y="0"/>
              <a:chExt cx="25402" cy="447679"/>
            </a:xfrm>
          </p:grpSpPr>
          <p:sp>
            <p:nvSpPr>
              <p:cNvPr id="527" name="Line"/>
              <p:cNvSpPr/>
              <p:nvPr/>
            </p:nvSpPr>
            <p:spPr>
              <a:xfrm flipH="1">
                <a:off x="-1" y="-1"/>
                <a:ext cx="12703" cy="44768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28" name="Line"/>
              <p:cNvSpPr/>
              <p:nvPr/>
            </p:nvSpPr>
            <p:spPr>
              <a:xfrm flipV="1">
                <a:off x="-1" y="0"/>
                <a:ext cx="25404" cy="44768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32" name="Freeform 45"/>
            <p:cNvGrpSpPr/>
            <p:nvPr/>
          </p:nvGrpSpPr>
          <p:grpSpPr>
            <a:xfrm>
              <a:off x="1914525" y="2605089"/>
              <a:ext cx="25403" cy="463555"/>
              <a:chOff x="0" y="0"/>
              <a:chExt cx="25402" cy="463554"/>
            </a:xfrm>
          </p:grpSpPr>
          <p:sp>
            <p:nvSpPr>
              <p:cNvPr id="530" name="Line"/>
              <p:cNvSpPr/>
              <p:nvPr/>
            </p:nvSpPr>
            <p:spPr>
              <a:xfrm flipH="1">
                <a:off x="0" y="0"/>
                <a:ext cx="12702" cy="46355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31" name="Line"/>
              <p:cNvSpPr/>
              <p:nvPr/>
            </p:nvSpPr>
            <p:spPr>
              <a:xfrm flipV="1">
                <a:off x="-1" y="0"/>
                <a:ext cx="25404" cy="46355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35" name="Freeform 46"/>
            <p:cNvGrpSpPr/>
            <p:nvPr/>
          </p:nvGrpSpPr>
          <p:grpSpPr>
            <a:xfrm>
              <a:off x="3254375" y="2605089"/>
              <a:ext cx="25403" cy="477843"/>
              <a:chOff x="0" y="0"/>
              <a:chExt cx="25402" cy="477842"/>
            </a:xfrm>
          </p:grpSpPr>
          <p:sp>
            <p:nvSpPr>
              <p:cNvPr id="533" name="Line"/>
              <p:cNvSpPr/>
              <p:nvPr/>
            </p:nvSpPr>
            <p:spPr>
              <a:xfrm flipH="1">
                <a:off x="0" y="0"/>
                <a:ext cx="12702" cy="4778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34" name="Line"/>
              <p:cNvSpPr/>
              <p:nvPr/>
            </p:nvSpPr>
            <p:spPr>
              <a:xfrm flipV="1">
                <a:off x="-1" y="0"/>
                <a:ext cx="25404" cy="4778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38" name="Freeform 47"/>
            <p:cNvGrpSpPr/>
            <p:nvPr/>
          </p:nvGrpSpPr>
          <p:grpSpPr>
            <a:xfrm>
              <a:off x="4592639" y="2620963"/>
              <a:ext cx="25403" cy="431805"/>
              <a:chOff x="0" y="-1"/>
              <a:chExt cx="25402" cy="431804"/>
            </a:xfrm>
          </p:grpSpPr>
          <p:sp>
            <p:nvSpPr>
              <p:cNvPr id="536" name="Line"/>
              <p:cNvSpPr/>
              <p:nvPr/>
            </p:nvSpPr>
            <p:spPr>
              <a:xfrm flipH="1">
                <a:off x="0" y="-2"/>
                <a:ext cx="12702" cy="43180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37" name="Line"/>
              <p:cNvSpPr/>
              <p:nvPr/>
            </p:nvSpPr>
            <p:spPr>
              <a:xfrm flipV="1">
                <a:off x="-1" y="0"/>
                <a:ext cx="25404" cy="431804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41" name="Freeform 48"/>
            <p:cNvGrpSpPr/>
            <p:nvPr/>
          </p:nvGrpSpPr>
          <p:grpSpPr>
            <a:xfrm>
              <a:off x="5951539" y="2620964"/>
              <a:ext cx="25403" cy="461968"/>
              <a:chOff x="0" y="0"/>
              <a:chExt cx="25402" cy="461967"/>
            </a:xfrm>
          </p:grpSpPr>
          <p:sp>
            <p:nvSpPr>
              <p:cNvPr id="539" name="Line"/>
              <p:cNvSpPr/>
              <p:nvPr/>
            </p:nvSpPr>
            <p:spPr>
              <a:xfrm flipH="1">
                <a:off x="0" y="0"/>
                <a:ext cx="12702" cy="46196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0" name="Line"/>
              <p:cNvSpPr/>
              <p:nvPr/>
            </p:nvSpPr>
            <p:spPr>
              <a:xfrm flipV="1">
                <a:off x="-1" y="0"/>
                <a:ext cx="25404" cy="46196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44" name="Freeform 49"/>
            <p:cNvGrpSpPr/>
            <p:nvPr/>
          </p:nvGrpSpPr>
          <p:grpSpPr>
            <a:xfrm>
              <a:off x="7291391" y="2620964"/>
              <a:ext cx="25403" cy="461968"/>
              <a:chOff x="0" y="0"/>
              <a:chExt cx="25402" cy="461967"/>
            </a:xfrm>
          </p:grpSpPr>
          <p:sp>
            <p:nvSpPr>
              <p:cNvPr id="542" name="Line"/>
              <p:cNvSpPr/>
              <p:nvPr/>
            </p:nvSpPr>
            <p:spPr>
              <a:xfrm flipH="1">
                <a:off x="0" y="0"/>
                <a:ext cx="12702" cy="46196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3" name="Line"/>
              <p:cNvSpPr/>
              <p:nvPr/>
            </p:nvSpPr>
            <p:spPr>
              <a:xfrm flipV="1">
                <a:off x="-1" y="0"/>
                <a:ext cx="25404" cy="46196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47" name="Freeform 50"/>
            <p:cNvGrpSpPr/>
            <p:nvPr/>
          </p:nvGrpSpPr>
          <p:grpSpPr>
            <a:xfrm>
              <a:off x="2849560" y="114298"/>
              <a:ext cx="401644" cy="122244"/>
              <a:chOff x="0" y="-1"/>
              <a:chExt cx="401642" cy="122243"/>
            </a:xfrm>
          </p:grpSpPr>
          <p:sp>
            <p:nvSpPr>
              <p:cNvPr id="545" name="Line"/>
              <p:cNvSpPr/>
              <p:nvPr/>
            </p:nvSpPr>
            <p:spPr>
              <a:xfrm>
                <a:off x="-1" y="-2"/>
                <a:ext cx="401644" cy="1222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6" name="Line"/>
              <p:cNvSpPr/>
              <p:nvPr/>
            </p:nvSpPr>
            <p:spPr>
              <a:xfrm flipH="1" flipV="1">
                <a:off x="-1" y="0"/>
                <a:ext cx="401644" cy="12224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48" name="Freeform 51"/>
            <p:cNvSpPr/>
            <p:nvPr/>
          </p:nvSpPr>
          <p:spPr>
            <a:xfrm>
              <a:off x="3092450" y="157162"/>
              <a:ext cx="158753" cy="7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40" y="0"/>
                  </a:moveTo>
                  <a:lnTo>
                    <a:pt x="21600" y="21600"/>
                  </a:lnTo>
                  <a:lnTo>
                    <a:pt x="0" y="19440"/>
                  </a:lnTo>
                  <a:lnTo>
                    <a:pt x="324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sp>
          <p:nvSpPr>
            <p:cNvPr id="549" name="Rectangle 52"/>
            <p:cNvSpPr txBox="1"/>
            <p:nvPr/>
          </p:nvSpPr>
          <p:spPr>
            <a:xfrm>
              <a:off x="46036" y="2690814"/>
              <a:ext cx="352666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10*</a:t>
              </a:r>
            </a:p>
          </p:txBody>
        </p:sp>
        <p:sp>
          <p:nvSpPr>
            <p:cNvPr id="550" name="Rectangle 53"/>
            <p:cNvSpPr txBox="1"/>
            <p:nvPr/>
          </p:nvSpPr>
          <p:spPr>
            <a:xfrm>
              <a:off x="585787" y="2690814"/>
              <a:ext cx="35266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15*</a:t>
              </a:r>
            </a:p>
          </p:txBody>
        </p:sp>
        <p:sp>
          <p:nvSpPr>
            <p:cNvPr id="551" name="Rectangle 54"/>
            <p:cNvSpPr txBox="1"/>
            <p:nvPr/>
          </p:nvSpPr>
          <p:spPr>
            <a:xfrm>
              <a:off x="1403350" y="2690814"/>
              <a:ext cx="35266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20*</a:t>
              </a:r>
            </a:p>
          </p:txBody>
        </p:sp>
        <p:sp>
          <p:nvSpPr>
            <p:cNvPr id="552" name="Rectangle 55"/>
            <p:cNvSpPr txBox="1"/>
            <p:nvPr/>
          </p:nvSpPr>
          <p:spPr>
            <a:xfrm>
              <a:off x="1971675" y="2690814"/>
              <a:ext cx="35266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27*</a:t>
              </a:r>
            </a:p>
          </p:txBody>
        </p:sp>
        <p:sp>
          <p:nvSpPr>
            <p:cNvPr id="553" name="Rectangle 56"/>
            <p:cNvSpPr txBox="1"/>
            <p:nvPr/>
          </p:nvSpPr>
          <p:spPr>
            <a:xfrm>
              <a:off x="2773362" y="2690814"/>
              <a:ext cx="35266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33*</a:t>
              </a:r>
            </a:p>
          </p:txBody>
        </p:sp>
        <p:sp>
          <p:nvSpPr>
            <p:cNvPr id="554" name="Rectangle 57"/>
            <p:cNvSpPr txBox="1"/>
            <p:nvPr/>
          </p:nvSpPr>
          <p:spPr>
            <a:xfrm>
              <a:off x="3297238" y="2690814"/>
              <a:ext cx="352666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37*</a:t>
              </a:r>
            </a:p>
          </p:txBody>
        </p:sp>
        <p:sp>
          <p:nvSpPr>
            <p:cNvPr id="555" name="Rectangle 58"/>
            <p:cNvSpPr txBox="1"/>
            <p:nvPr/>
          </p:nvSpPr>
          <p:spPr>
            <a:xfrm>
              <a:off x="4129089" y="2689226"/>
              <a:ext cx="35266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40*</a:t>
              </a:r>
            </a:p>
          </p:txBody>
        </p:sp>
        <p:sp>
          <p:nvSpPr>
            <p:cNvPr id="556" name="Rectangle 59"/>
            <p:cNvSpPr txBox="1"/>
            <p:nvPr/>
          </p:nvSpPr>
          <p:spPr>
            <a:xfrm>
              <a:off x="4654552" y="2673351"/>
              <a:ext cx="35266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46*</a:t>
              </a:r>
            </a:p>
          </p:txBody>
        </p:sp>
        <p:sp>
          <p:nvSpPr>
            <p:cNvPr id="557" name="Rectangle 60"/>
            <p:cNvSpPr txBox="1"/>
            <p:nvPr/>
          </p:nvSpPr>
          <p:spPr>
            <a:xfrm>
              <a:off x="5456239" y="2689226"/>
              <a:ext cx="35266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51*</a:t>
              </a:r>
            </a:p>
          </p:txBody>
        </p:sp>
        <p:sp>
          <p:nvSpPr>
            <p:cNvPr id="558" name="Rectangle 61"/>
            <p:cNvSpPr txBox="1"/>
            <p:nvPr/>
          </p:nvSpPr>
          <p:spPr>
            <a:xfrm>
              <a:off x="6042027" y="2673351"/>
              <a:ext cx="35266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55*</a:t>
              </a:r>
            </a:p>
          </p:txBody>
        </p:sp>
        <p:sp>
          <p:nvSpPr>
            <p:cNvPr id="559" name="Rectangle 62"/>
            <p:cNvSpPr txBox="1"/>
            <p:nvPr/>
          </p:nvSpPr>
          <p:spPr>
            <a:xfrm>
              <a:off x="6811965" y="2705101"/>
              <a:ext cx="352666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63*</a:t>
              </a:r>
            </a:p>
          </p:txBody>
        </p:sp>
        <p:sp>
          <p:nvSpPr>
            <p:cNvPr id="560" name="Rectangle 63"/>
            <p:cNvSpPr txBox="1"/>
            <p:nvPr/>
          </p:nvSpPr>
          <p:spPr>
            <a:xfrm>
              <a:off x="7367591" y="2689226"/>
              <a:ext cx="35266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97*</a:t>
              </a:r>
            </a:p>
          </p:txBody>
        </p:sp>
        <p:sp>
          <p:nvSpPr>
            <p:cNvPr id="561" name="Rectangle 64"/>
            <p:cNvSpPr txBox="1"/>
            <p:nvPr/>
          </p:nvSpPr>
          <p:spPr>
            <a:xfrm>
              <a:off x="1477962" y="1444624"/>
              <a:ext cx="288416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20</a:t>
              </a:r>
            </a:p>
          </p:txBody>
        </p:sp>
        <p:sp>
          <p:nvSpPr>
            <p:cNvPr id="562" name="Rectangle 65"/>
            <p:cNvSpPr txBox="1"/>
            <p:nvPr/>
          </p:nvSpPr>
          <p:spPr>
            <a:xfrm>
              <a:off x="1971675" y="1444624"/>
              <a:ext cx="28841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33</a:t>
              </a:r>
            </a:p>
          </p:txBody>
        </p:sp>
        <p:sp>
          <p:nvSpPr>
            <p:cNvPr id="563" name="Rectangle 66"/>
            <p:cNvSpPr txBox="1"/>
            <p:nvPr/>
          </p:nvSpPr>
          <p:spPr>
            <a:xfrm>
              <a:off x="5548314" y="1443037"/>
              <a:ext cx="28841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51</a:t>
              </a:r>
            </a:p>
          </p:txBody>
        </p:sp>
        <p:sp>
          <p:nvSpPr>
            <p:cNvPr id="564" name="Rectangle 67"/>
            <p:cNvSpPr txBox="1"/>
            <p:nvPr/>
          </p:nvSpPr>
          <p:spPr>
            <a:xfrm>
              <a:off x="6024564" y="1443037"/>
              <a:ext cx="288417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63</a:t>
              </a:r>
            </a:p>
          </p:txBody>
        </p:sp>
        <p:sp>
          <p:nvSpPr>
            <p:cNvPr id="565" name="Rectangle 68"/>
            <p:cNvSpPr txBox="1"/>
            <p:nvPr/>
          </p:nvSpPr>
          <p:spPr>
            <a:xfrm>
              <a:off x="3436938" y="336549"/>
              <a:ext cx="288416" cy="27717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40</a:t>
              </a:r>
            </a:p>
          </p:txBody>
        </p:sp>
        <p:sp>
          <p:nvSpPr>
            <p:cNvPr id="566" name="Rectangle 69"/>
            <p:cNvSpPr txBox="1"/>
            <p:nvPr/>
          </p:nvSpPr>
          <p:spPr>
            <a:xfrm>
              <a:off x="2092324" y="-1"/>
              <a:ext cx="509600" cy="2894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Root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1" name="Group 20"/>
          <p:cNvGrpSpPr/>
          <p:nvPr/>
        </p:nvGrpSpPr>
        <p:grpSpPr>
          <a:xfrm>
            <a:off x="6248395" y="2286000"/>
            <a:ext cx="1854922" cy="1295400"/>
            <a:chOff x="-1" y="0"/>
            <a:chExt cx="1854921" cy="1295400"/>
          </a:xfrm>
        </p:grpSpPr>
        <p:sp>
          <p:nvSpPr>
            <p:cNvPr id="569" name="Rectangle 11"/>
            <p:cNvSpPr txBox="1"/>
            <p:nvPr/>
          </p:nvSpPr>
          <p:spPr>
            <a:xfrm>
              <a:off x="304800" y="457199"/>
              <a:ext cx="1268822" cy="3390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Data Pages</a:t>
              </a:r>
            </a:p>
          </p:txBody>
        </p:sp>
        <p:sp>
          <p:nvSpPr>
            <p:cNvPr id="570" name="Rectangle 15"/>
            <p:cNvSpPr/>
            <p:nvPr/>
          </p:nvSpPr>
          <p:spPr>
            <a:xfrm>
              <a:off x="-2" y="0"/>
              <a:ext cx="1854923" cy="1295400"/>
            </a:xfrm>
            <a:prstGeom prst="rect">
              <a:avLst/>
            </a:prstGeom>
            <a:noFill/>
            <a:ln w="127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</p:grpSp>
      <p:sp>
        <p:nvSpPr>
          <p:cNvPr id="572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ISAM has a STATIC Index Structure</a:t>
            </a:r>
          </a:p>
        </p:txBody>
      </p:sp>
      <p:sp>
        <p:nvSpPr>
          <p:cNvPr id="573" name="Rectangle 5"/>
          <p:cNvSpPr txBox="1"/>
          <p:nvPr>
            <p:ph type="body" idx="1"/>
          </p:nvPr>
        </p:nvSpPr>
        <p:spPr>
          <a:xfrm>
            <a:off x="152400" y="99060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i="1" sz="2800"/>
            </a:pPr>
            <a:r>
              <a:t>	File creation</a:t>
            </a:r>
            <a:r>
              <a:rPr i="0"/>
              <a:t>:  </a:t>
            </a:r>
          </a:p>
          <a:p>
            <a:pPr lvl="1" marL="914400" indent="-514350">
              <a:spcBef>
                <a:spcPts val="600"/>
              </a:spcBef>
              <a:buClrTx/>
              <a:buFontTx/>
              <a:buAutoNum type="arabicPeriod" startAt="1"/>
              <a:defRPr sz="2800"/>
            </a:pPr>
            <a:r>
              <a:t>Allocate leaf (data) pages sequentially</a:t>
            </a:r>
          </a:p>
          <a:p>
            <a:pPr lvl="1" marL="914400" indent="-514350">
              <a:spcBef>
                <a:spcPts val="600"/>
              </a:spcBef>
              <a:buClrTx/>
              <a:buFontTx/>
              <a:buAutoNum type="arabicPeriod" startAt="1"/>
              <a:defRPr sz="2800"/>
            </a:pPr>
            <a:r>
              <a:t>Sort records by search key </a:t>
            </a:r>
          </a:p>
          <a:p>
            <a:pPr lvl="1" marL="914400" indent="-514350">
              <a:spcBef>
                <a:spcPts val="600"/>
              </a:spcBef>
              <a:buClrTx/>
              <a:buFontTx/>
              <a:buAutoNum type="arabicPeriod" startAt="1"/>
              <a:defRPr sz="2800"/>
            </a:pPr>
            <a:r>
              <a:t>Allocate index pages</a:t>
            </a:r>
          </a:p>
          <a:p>
            <a:pPr lvl="1" marL="914400" indent="-514350">
              <a:spcBef>
                <a:spcPts val="600"/>
              </a:spcBef>
              <a:buClrTx/>
              <a:buFontTx/>
              <a:buAutoNum type="arabicPeriod" startAt="1"/>
              <a:defRPr sz="2800"/>
            </a:pPr>
            <a:r>
              <a:t>Allocate overflow pages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 </a:t>
            </a:r>
          </a:p>
        </p:txBody>
      </p:sp>
      <p:sp>
        <p:nvSpPr>
          <p:cNvPr id="574" name="Rectangle 6"/>
          <p:cNvSpPr txBox="1"/>
          <p:nvPr/>
        </p:nvSpPr>
        <p:spPr>
          <a:xfrm>
            <a:off x="152398" y="5714999"/>
            <a:ext cx="8628882" cy="893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/>
          <a:p>
            <a:pPr>
              <a:spcBef>
                <a:spcPts val="600"/>
              </a:spcBef>
              <a:defRPr sz="2400">
                <a:latin typeface="+mj-lt"/>
                <a:ea typeface="+mj-ea"/>
                <a:cs typeface="+mj-cs"/>
                <a:sym typeface="Arial"/>
              </a:defRPr>
            </a:pPr>
            <a:r>
              <a:t> </a:t>
            </a:r>
            <a:r>
              <a:rPr b="1" sz="2800" u="sng">
                <a:solidFill>
                  <a:schemeClr val="accent2"/>
                </a:solidFill>
              </a:rPr>
              <a:t>Static tree structure</a:t>
            </a:r>
            <a:r>
              <a:rPr sz="2800">
                <a:solidFill>
                  <a:schemeClr val="accent2"/>
                </a:solidFill>
              </a:rPr>
              <a:t>:  </a:t>
            </a:r>
            <a:r>
              <a:rPr i="1" sz="2800">
                <a:solidFill>
                  <a:schemeClr val="accent2"/>
                </a:solidFill>
              </a:rPr>
              <a:t>inserts/deletes affect only leaf pages</a:t>
            </a:r>
            <a:r>
              <a:rPr sz="280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575" name="TextBox 14"/>
          <p:cNvSpPr txBox="1"/>
          <p:nvPr/>
        </p:nvSpPr>
        <p:spPr>
          <a:xfrm>
            <a:off x="5867398" y="5024437"/>
            <a:ext cx="2424962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ISAM File Layout</a:t>
            </a:r>
          </a:p>
        </p:txBody>
      </p:sp>
      <p:grpSp>
        <p:nvGrpSpPr>
          <p:cNvPr id="578" name="Group 19"/>
          <p:cNvGrpSpPr/>
          <p:nvPr/>
        </p:nvGrpSpPr>
        <p:grpSpPr>
          <a:xfrm>
            <a:off x="6248400" y="3581400"/>
            <a:ext cx="1854200" cy="685800"/>
            <a:chOff x="0" y="0"/>
            <a:chExt cx="1854200" cy="685800"/>
          </a:xfrm>
        </p:grpSpPr>
        <p:sp>
          <p:nvSpPr>
            <p:cNvPr id="576" name="Rectangle 12"/>
            <p:cNvSpPr txBox="1"/>
            <p:nvPr/>
          </p:nvSpPr>
          <p:spPr>
            <a:xfrm>
              <a:off x="259021" y="152399"/>
              <a:ext cx="1364754" cy="3390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Index Pages</a:t>
              </a:r>
            </a:p>
          </p:txBody>
        </p:sp>
        <p:sp>
          <p:nvSpPr>
            <p:cNvPr id="577" name="Rectangle 16"/>
            <p:cNvSpPr/>
            <p:nvPr/>
          </p:nvSpPr>
          <p:spPr>
            <a:xfrm>
              <a:off x="0" y="0"/>
              <a:ext cx="1854200" cy="685800"/>
            </a:xfrm>
            <a:prstGeom prst="rect">
              <a:avLst/>
            </a:prstGeom>
            <a:noFill/>
            <a:ln w="127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</p:grpSp>
      <p:grpSp>
        <p:nvGrpSpPr>
          <p:cNvPr id="581" name="Group 18"/>
          <p:cNvGrpSpPr/>
          <p:nvPr/>
        </p:nvGrpSpPr>
        <p:grpSpPr>
          <a:xfrm>
            <a:off x="6248400" y="4267200"/>
            <a:ext cx="1854200" cy="685800"/>
            <a:chOff x="0" y="0"/>
            <a:chExt cx="1854200" cy="685800"/>
          </a:xfrm>
        </p:grpSpPr>
        <p:sp>
          <p:nvSpPr>
            <p:cNvPr id="579" name="Rectangle 13"/>
            <p:cNvSpPr txBox="1"/>
            <p:nvPr/>
          </p:nvSpPr>
          <p:spPr>
            <a:xfrm>
              <a:off x="36256" y="152399"/>
              <a:ext cx="1712535" cy="3390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Overflow pages</a:t>
              </a:r>
            </a:p>
          </p:txBody>
        </p:sp>
        <p:sp>
          <p:nvSpPr>
            <p:cNvPr id="580" name="Rectangle 17"/>
            <p:cNvSpPr/>
            <p:nvPr/>
          </p:nvSpPr>
          <p:spPr>
            <a:xfrm>
              <a:off x="0" y="0"/>
              <a:ext cx="1854200" cy="685800"/>
            </a:xfrm>
            <a:prstGeom prst="rect">
              <a:avLst/>
            </a:prstGeom>
            <a:noFill/>
            <a:ln w="127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5" grpId="2"/>
      <p:bldP build="p" bldLvl="5" animBg="1" rev="0" advAuto="0" spid="573" grpId="1"/>
      <p:bldP build="whole" bldLvl="1" animBg="1" rev="0" advAuto="0" spid="571" grpId="3"/>
      <p:bldP build="whole" bldLvl="1" animBg="1" rev="0" advAuto="0" spid="578" grpId="4"/>
      <p:bldP build="whole" bldLvl="1" animBg="1" rev="0" advAuto="0" spid="581" grpId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ISAM (continued)</a:t>
            </a:r>
          </a:p>
        </p:txBody>
      </p:sp>
      <p:sp>
        <p:nvSpPr>
          <p:cNvPr id="584" name="Rectangle 5"/>
          <p:cNvSpPr txBox="1"/>
          <p:nvPr>
            <p:ph type="body" idx="1"/>
          </p:nvPr>
        </p:nvSpPr>
        <p:spPr>
          <a:xfrm>
            <a:off x="368973" y="1683528"/>
            <a:ext cx="7772401" cy="411480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i="1" sz="2500">
                <a:solidFill>
                  <a:srgbClr val="FF0000"/>
                </a:solidFill>
              </a:defRPr>
            </a:pPr>
            <a:r>
              <a:t>	</a:t>
            </a:r>
            <a:r>
              <a:rPr u="sng"/>
              <a:t>Search</a:t>
            </a:r>
            <a:r>
              <a:rPr i="0"/>
              <a:t>:</a:t>
            </a:r>
            <a:r>
              <a:rPr i="0">
                <a:solidFill>
                  <a:srgbClr val="404040"/>
                </a:solidFill>
              </a:rPr>
              <a:t>  Start at root; use key comparisons to navigate to leaf.  </a:t>
            </a:r>
            <a:endParaRPr sz="2900"/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			Cost = log </a:t>
            </a:r>
            <a:r>
              <a:rPr baseline="-25000"/>
              <a:t>F </a:t>
            </a:r>
            <a:r>
              <a:t>N           </a:t>
            </a:r>
            <a:endParaRPr sz="2900"/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			F = # entries/pg (i.e., fanout)</a:t>
            </a:r>
            <a:endParaRPr sz="2900"/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			N = # leaf pgs</a:t>
            </a:r>
            <a:endParaRPr sz="2900"/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buClrTx/>
              <a:defRPr sz="2500"/>
            </a:pPr>
            <a:r>
              <a:t> no need for `next-leaf-page’ pointers.  (Why?)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buClrTx/>
              <a:defRPr sz="2500"/>
            </a:pP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i="1" sz="2500"/>
            </a:pPr>
            <a:r>
              <a:t>  </a:t>
            </a:r>
            <a:r>
              <a:rPr u="sng">
                <a:solidFill>
                  <a:srgbClr val="FF0000"/>
                </a:solidFill>
              </a:rPr>
              <a:t>Insert</a:t>
            </a:r>
            <a:r>
              <a:rPr i="0">
                <a:solidFill>
                  <a:srgbClr val="FF0000"/>
                </a:solidFill>
              </a:rPr>
              <a:t>:</a:t>
            </a:r>
            <a:r>
              <a:rPr i="0"/>
              <a:t>  Find leaf that data entry belongs to, and put it there.  Overflow page if necessary.</a:t>
            </a:r>
            <a:endParaRPr sz="2900"/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i="1" sz="2500">
                <a:solidFill>
                  <a:srgbClr val="FF0000"/>
                </a:solidFill>
              </a:defRPr>
            </a:pPr>
            <a:r>
              <a:t> </a:t>
            </a:r>
            <a:r>
              <a:rPr u="sng"/>
              <a:t>Delete</a:t>
            </a:r>
            <a:r>
              <a:rPr i="0"/>
              <a:t>:</a:t>
            </a:r>
            <a:r>
              <a:rPr i="0">
                <a:solidFill>
                  <a:srgbClr val="404040"/>
                </a:solidFill>
              </a:rPr>
              <a:t>  Find; remove from leaf; if empty de-allocate. </a:t>
            </a:r>
          </a:p>
        </p:txBody>
      </p:sp>
      <p:grpSp>
        <p:nvGrpSpPr>
          <p:cNvPr id="595" name="Group 14"/>
          <p:cNvGrpSpPr/>
          <p:nvPr/>
        </p:nvGrpSpPr>
        <p:grpSpPr>
          <a:xfrm>
            <a:off x="7162796" y="74612"/>
            <a:ext cx="1851983" cy="2819656"/>
            <a:chOff x="0" y="0"/>
            <a:chExt cx="1851981" cy="2819654"/>
          </a:xfrm>
        </p:grpSpPr>
        <p:sp>
          <p:nvSpPr>
            <p:cNvPr id="585" name="Freeform 8"/>
            <p:cNvSpPr/>
            <p:nvPr/>
          </p:nvSpPr>
          <p:spPr>
            <a:xfrm>
              <a:off x="-1" y="-1"/>
              <a:ext cx="1851980" cy="2819656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Arial"/>
                </a:defRPr>
              </a:pPr>
            </a:p>
          </p:txBody>
        </p:sp>
        <p:grpSp>
          <p:nvGrpSpPr>
            <p:cNvPr id="588" name="Freeform 9"/>
            <p:cNvGrpSpPr/>
            <p:nvPr/>
          </p:nvGrpSpPr>
          <p:grpSpPr>
            <a:xfrm>
              <a:off x="13717" y="808090"/>
              <a:ext cx="1824545" cy="25404"/>
              <a:chOff x="0" y="0"/>
              <a:chExt cx="1824544" cy="25403"/>
            </a:xfrm>
          </p:grpSpPr>
          <p:sp>
            <p:nvSpPr>
              <p:cNvPr id="586" name="Line"/>
              <p:cNvSpPr/>
              <p:nvPr/>
            </p:nvSpPr>
            <p:spPr>
              <a:xfrm>
                <a:off x="-1" y="12700"/>
                <a:ext cx="1824544" cy="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87" name="Line"/>
              <p:cNvSpPr/>
              <p:nvPr/>
            </p:nvSpPr>
            <p:spPr>
              <a:xfrm flipH="1" flipV="1">
                <a:off x="0" y="-1"/>
                <a:ext cx="1824544" cy="25404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91" name="Freeform 10"/>
            <p:cNvGrpSpPr/>
            <p:nvPr/>
          </p:nvGrpSpPr>
          <p:grpSpPr>
            <a:xfrm>
              <a:off x="-1" y="1861078"/>
              <a:ext cx="1851982" cy="12703"/>
              <a:chOff x="0" y="0"/>
              <a:chExt cx="1851981" cy="12702"/>
            </a:xfrm>
          </p:grpSpPr>
          <p:sp>
            <p:nvSpPr>
              <p:cNvPr id="589" name="Line"/>
              <p:cNvSpPr/>
              <p:nvPr/>
            </p:nvSpPr>
            <p:spPr>
              <a:xfrm>
                <a:off x="0" y="0"/>
                <a:ext cx="1851982" cy="1270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90" name="Line"/>
              <p:cNvSpPr/>
              <p:nvPr/>
            </p:nvSpPr>
            <p:spPr>
              <a:xfrm flipH="1" flipV="1">
                <a:off x="0" y="0"/>
                <a:ext cx="1851982" cy="1270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92" name="Rectangle 11"/>
            <p:cNvSpPr txBox="1"/>
            <p:nvPr/>
          </p:nvSpPr>
          <p:spPr>
            <a:xfrm>
              <a:off x="309424" y="134479"/>
              <a:ext cx="1268822" cy="3390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Data Pages</a:t>
              </a:r>
            </a:p>
          </p:txBody>
        </p:sp>
        <p:sp>
          <p:nvSpPr>
            <p:cNvPr id="593" name="Rectangle 12"/>
            <p:cNvSpPr txBox="1"/>
            <p:nvPr/>
          </p:nvSpPr>
          <p:spPr>
            <a:xfrm>
              <a:off x="259124" y="1244325"/>
              <a:ext cx="1364754" cy="3390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Index Pages</a:t>
              </a:r>
            </a:p>
          </p:txBody>
        </p:sp>
        <p:sp>
          <p:nvSpPr>
            <p:cNvPr id="594" name="Rectangle 13"/>
            <p:cNvSpPr txBox="1"/>
            <p:nvPr/>
          </p:nvSpPr>
          <p:spPr>
            <a:xfrm>
              <a:off x="82310" y="2233603"/>
              <a:ext cx="1712534" cy="3390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  <a:latin typeface="+mj-lt"/>
                  <a:ea typeface="+mj-ea"/>
                  <a:cs typeface="+mj-cs"/>
                  <a:sym typeface="Arial"/>
                </a:defRPr>
              </a:lvl1pPr>
            </a:lstStyle>
            <a:p>
              <a:pPr/>
              <a:r>
                <a:t>Overflow pages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8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