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381000" y="5334000"/>
            <a:ext cx="8037514" cy="838200"/>
          </a:xfrm>
          <a:prstGeom prst="rect">
            <a:avLst/>
          </a:prstGeom>
        </p:spPr>
        <p:txBody>
          <a:bodyPr/>
          <a:lstStyle>
            <a:lvl1pPr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  <a:latin typeface="Rockwell Condensed"/>
                <a:ea typeface="Rockwell Condensed"/>
                <a:cs typeface="Rockwell Condensed"/>
                <a:sym typeface="Rockwell Condensed"/>
              </a:defRPr>
            </a:lvl1pPr>
            <a:lvl2pPr marL="0" indent="4572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  <a:latin typeface="Rockwell Condensed"/>
                <a:ea typeface="Rockwell Condensed"/>
                <a:cs typeface="Rockwell Condensed"/>
                <a:sym typeface="Rockwell Condensed"/>
              </a:defRPr>
            </a:lvl2pPr>
            <a:lvl3pPr marL="0" indent="9144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  <a:latin typeface="Rockwell Condensed"/>
                <a:ea typeface="Rockwell Condensed"/>
                <a:cs typeface="Rockwell Condensed"/>
                <a:sym typeface="Rockwell Condensed"/>
              </a:defRPr>
            </a:lvl3pPr>
            <a:lvl4pPr marL="0" indent="13716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  <a:latin typeface="Rockwell Condensed"/>
                <a:ea typeface="Rockwell Condensed"/>
                <a:cs typeface="Rockwell Condensed"/>
                <a:sym typeface="Rockwell Condensed"/>
              </a:defRPr>
            </a:lvl4pPr>
            <a:lvl5pPr marL="0" indent="18288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  <a:latin typeface="Rockwell Condensed"/>
                <a:ea typeface="Rockwell Condensed"/>
                <a:cs typeface="Rockwell Condensed"/>
                <a:sym typeface="Rockwell Condense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b="1" sz="2400"/>
            </a:lvl1pPr>
            <a:lvl2pPr marL="0" indent="457200">
              <a:spcBef>
                <a:spcPts val="500"/>
              </a:spcBef>
              <a:buClrTx/>
              <a:buSzTx/>
              <a:buNone/>
              <a:defRPr b="1" sz="2400"/>
            </a:lvl2pPr>
            <a:lvl3pPr marL="0" indent="914400">
              <a:spcBef>
                <a:spcPts val="500"/>
              </a:spcBef>
              <a:buClrTx/>
              <a:buSzTx/>
              <a:buNone/>
              <a:defRPr b="1"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b="1"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b="1" sz="2400"/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1000"/>
            <a:ext cx="2254187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457200" y="274637"/>
            <a:ext cx="8229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903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 Selection</a:t>
            </a:r>
          </a:p>
        </p:txBody>
      </p:sp>
      <p:sp>
        <p:nvSpPr>
          <p:cNvPr id="159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Credits: Garcia-Molina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Indexes</a:t>
            </a:r>
          </a:p>
        </p:txBody>
      </p:sp>
      <p:sp>
        <p:nvSpPr>
          <p:cNvPr id="162" name="Rectangle 3"/>
          <p:cNvSpPr txBox="1"/>
          <p:nvPr>
            <p:ph type="body" idx="1"/>
          </p:nvPr>
        </p:nvSpPr>
        <p:spPr>
          <a:xfrm>
            <a:off x="914400" y="1143000"/>
            <a:ext cx="7924800" cy="4525963"/>
          </a:xfrm>
          <a:prstGeom prst="rect">
            <a:avLst/>
          </a:prstGeom>
        </p:spPr>
        <p:txBody>
          <a:bodyPr/>
          <a:lstStyle/>
          <a:p>
            <a:pPr/>
            <a:r>
              <a:t>An index on an attribute A is  a data structure to improve query performance efficiency </a:t>
            </a:r>
          </a:p>
          <a:p>
            <a:pPr/>
            <a:r>
              <a:t>Reason: not efficient to scan all tuples (for large relations) in order to find the few that meet a given condition</a:t>
            </a:r>
          </a:p>
          <a:p>
            <a:pPr/>
            <a:r>
              <a:t>E.g. 	</a:t>
            </a:r>
            <a:r>
              <a:rPr sz="2000"/>
              <a:t>SELECT * FROM Movie</a:t>
            </a:r>
            <a:endParaRPr sz="2000"/>
          </a:p>
          <a:p>
            <a:pPr lvl="3" marL="228600" indent="1143000"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		</a:t>
            </a:r>
            <a:r>
              <a:rPr>
                <a:solidFill>
                  <a:srgbClr val="2020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studioName = ‘Disney’ AND  year = 1990;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Indexes Typical Syntax</a:t>
            </a:r>
          </a:p>
        </p:txBody>
      </p:sp>
      <p:sp>
        <p:nvSpPr>
          <p:cNvPr id="165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533400" indent="-533400"/>
            <a:r>
              <a:t>To create index</a:t>
            </a:r>
          </a:p>
          <a:p>
            <a:pPr lvl="1" marL="533400" indent="-762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CREATE INDEX indexName ON R(A1,…An)</a:t>
            </a:r>
          </a:p>
          <a:p>
            <a:pPr lvl="1" marL="533400" indent="-762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E.g. </a:t>
            </a:r>
          </a:p>
          <a:p>
            <a:pPr lvl="1" marL="990600" indent="-533400">
              <a:spcBef>
                <a:spcPts val="500"/>
              </a:spcBef>
              <a:buClrTx/>
              <a:buAutoNum type="arabicPeriod" startAt="1"/>
              <a:defRPr sz="2400"/>
            </a:pPr>
            <a:r>
              <a:t>CREATE INDEX YearIndex ON Movie(year);</a:t>
            </a:r>
            <a:endParaRPr sz="2800"/>
          </a:p>
          <a:p>
            <a:pPr lvl="1" marL="990600" indent="-533400">
              <a:spcBef>
                <a:spcPts val="500"/>
              </a:spcBef>
              <a:buClrTx/>
              <a:buAutoNum type="arabicPeriod" startAt="1"/>
              <a:defRPr sz="2400"/>
            </a:pPr>
            <a:r>
              <a:t>CREATE INDEX KeyIndex ON Movie(title, year);</a:t>
            </a:r>
            <a:endParaRPr sz="2800"/>
          </a:p>
          <a:p>
            <a:pPr marL="533400" indent="-533400"/>
            <a:r>
              <a:t>Delete Index </a:t>
            </a:r>
          </a:p>
          <a:p>
            <a:pPr lvl="1" marL="533400" indent="-7620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DELETE INDEX yearIndex;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of Indexes</a:t>
            </a:r>
          </a:p>
        </p:txBody>
      </p:sp>
      <p:sp>
        <p:nvSpPr>
          <p:cNvPr id="168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ts val="600"/>
              </a:spcBef>
              <a:defRPr sz="2900"/>
            </a:pPr>
            <a:r>
              <a:t>Index design requires an estimate of the typical mix of queries and other operations on the db</a:t>
            </a:r>
          </a:p>
          <a:p>
            <a:pPr marL="533400" indent="-533400">
              <a:lnSpc>
                <a:spcPct val="90000"/>
              </a:lnSpc>
              <a:spcBef>
                <a:spcPts val="600"/>
              </a:spcBef>
              <a:defRPr sz="2900"/>
            </a:pPr>
            <a:r>
              <a:t>Example of good use of indexes:</a:t>
            </a:r>
          </a:p>
          <a:p>
            <a:pPr lvl="1" marL="990600" indent="-533400">
              <a:lnSpc>
                <a:spcPct val="90000"/>
              </a:lnSpc>
              <a:spcBef>
                <a:spcPts val="600"/>
              </a:spcBef>
              <a:buClrTx/>
              <a:buAutoNum type="arabicPeriod" startAt="1"/>
              <a:defRPr sz="2500"/>
            </a:pPr>
            <a:r>
              <a:t>An attribute frequently compared to constant in a where clause of a query</a:t>
            </a:r>
          </a:p>
          <a:p>
            <a:pPr lvl="1" marL="990600" indent="-533400">
              <a:lnSpc>
                <a:spcPct val="90000"/>
              </a:lnSpc>
              <a:spcBef>
                <a:spcPts val="600"/>
              </a:spcBef>
              <a:buClrTx/>
              <a:buAutoNum type="arabicPeriod" startAt="1"/>
              <a:defRPr sz="2500"/>
            </a:pPr>
            <a:r>
              <a:t>Attribute that appear frequently in join operations</a:t>
            </a:r>
          </a:p>
          <a:p>
            <a:pPr lvl="2" marL="533400" indent="3810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00"/>
            </a:pPr>
            <a:r>
              <a:t>e.g. SELECT name FROM Movie, MovieExec</a:t>
            </a:r>
          </a:p>
          <a:p>
            <a:pPr lvl="2" marL="533400" indent="38100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b="1" sz="2200"/>
            </a:pPr>
            <a:r>
              <a:t>	 WHERE title = ‘status’ AND producerC# = cert#;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Decision factors</a:t>
            </a:r>
          </a:p>
        </p:txBody>
      </p:sp>
      <p:sp>
        <p:nvSpPr>
          <p:cNvPr id="171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528066" indent="-528066" defTabSz="905255">
              <a:defRPr sz="3168"/>
            </a:pPr>
            <a:r>
              <a:t>Important to strike a balance.</a:t>
            </a:r>
          </a:p>
          <a:p>
            <a:pPr marL="528066" indent="-528066" defTabSz="905255">
              <a:defRPr sz="3168"/>
            </a:pPr>
            <a:r>
              <a:t>Factors:</a:t>
            </a:r>
          </a:p>
          <a:p>
            <a:pPr lvl="1" marL="980694" indent="-528066" defTabSz="905255">
              <a:spcBef>
                <a:spcPts val="600"/>
              </a:spcBef>
              <a:buClrTx/>
              <a:buAutoNum type="arabicPeriod" startAt="1"/>
              <a:defRPr sz="2772"/>
            </a:pPr>
            <a:r>
              <a:t>Given attribute A, and index on A will:</a:t>
            </a:r>
          </a:p>
          <a:p>
            <a:pPr lvl="2" marL="1433322" indent="-528066" defTabSz="905255">
              <a:spcBef>
                <a:spcPts val="500"/>
              </a:spcBef>
              <a:buClrTx/>
              <a:buChar char="–"/>
              <a:defRPr b="1" sz="2376"/>
            </a:pPr>
            <a:r>
              <a:t>Greatly speed up queries with a condition on that attribute</a:t>
            </a:r>
          </a:p>
          <a:p>
            <a:pPr lvl="2" marL="1433322" indent="-528066" defTabSz="905255">
              <a:spcBef>
                <a:spcPts val="500"/>
              </a:spcBef>
              <a:buClrTx/>
              <a:buChar char="–"/>
              <a:defRPr b="1" sz="2376"/>
            </a:pPr>
            <a:r>
              <a:t>May speed up joins involving A</a:t>
            </a:r>
          </a:p>
          <a:p>
            <a:pPr lvl="1" marL="980694" indent="-528066" defTabSz="905255">
              <a:spcBef>
                <a:spcPts val="600"/>
              </a:spcBef>
              <a:buClrTx/>
              <a:buAutoNum type="arabicPeriod" startAt="1"/>
              <a:defRPr sz="2772"/>
            </a:pPr>
            <a:r>
              <a:t>Index make insertion, deletion, and updates more complex and time-consuming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Indexes (continued)</a:t>
            </a:r>
          </a:p>
        </p:txBody>
      </p:sp>
      <p:sp>
        <p:nvSpPr>
          <p:cNvPr id="174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784"/>
            </a:pPr>
            <a:r>
              <a:t>Techniques to execute SQL  queries are intimately associated with storage structures. Typically, a relation is stored in many disk blocks.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784"/>
            </a:pPr>
            <a:r>
              <a:t>An  index is an auxiliary structure, perhaps stored in a separate file, that support fast access to the rows of a table.</a:t>
            </a:r>
          </a:p>
          <a:p>
            <a:pPr marL="329184" indent="-329184" defTabSz="877823">
              <a:lnSpc>
                <a:spcPct val="90000"/>
              </a:lnSpc>
              <a:spcBef>
                <a:spcPts val="600"/>
              </a:spcBef>
              <a:defRPr sz="2784"/>
            </a:pPr>
            <a:r>
              <a:t>Main cost of a query or modification is I/O:</a:t>
            </a:r>
          </a:p>
          <a:p>
            <a:pPr lvl="1" marL="274320" indent="164592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No. of disk blocks to be read into memory and write onto disk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