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DFF1"/>
          </a:solidFill>
        </a:fill>
      </a:tcStyle>
    </a:wholeTbl>
    <a:band2H>
      <a:tcTxStyle b="def" i="def"/>
      <a:tcStyle>
        <a:tcBdr/>
        <a:fill>
          <a:solidFill>
            <a:srgbClr val="E6EFF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F5E4CB"/>
          </a:solidFill>
        </a:fill>
      </a:tcStyle>
    </a:wholeTbl>
    <a:band2H>
      <a:tcTxStyle b="def" i="def"/>
      <a:tcStyle>
        <a:tcBdr/>
        <a:fill>
          <a:solidFill>
            <a:srgbClr val="FAF2E7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E0CF"/>
          </a:solidFill>
        </a:fill>
      </a:tcStyle>
    </a:wholeTbl>
    <a:band2H>
      <a:tcTxStyle b="def" i="def"/>
      <a:tcStyle>
        <a:tcBdr/>
        <a:fill>
          <a:solidFill>
            <a:srgbClr val="E6F0E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3F3E7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3F3E7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firstCol>
    <a:la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914400" y="685800"/>
            <a:ext cx="5486400" cy="2819400"/>
          </a:xfrm>
          <a:prstGeom prst="rect">
            <a:avLst/>
          </a:prstGeom>
        </p:spPr>
        <p:txBody>
          <a:bodyPr/>
          <a:lstStyle>
            <a:lvl1pPr>
              <a:lnSpc>
                <a:spcPts val="6200"/>
              </a:lnSpc>
              <a:defRPr b="0" cap="none" sz="54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838200" y="4225159"/>
            <a:ext cx="5486400" cy="533402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chemeClr val="accent1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chemeClr val="accent1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chemeClr val="accent1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chemeClr val="accent1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chemeClr val="accent1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Rectangle 4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8" name="Rectangle 6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9" name="Rectangle 9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0" name="TextBox 11"/>
          <p:cNvSpPr txBox="1"/>
          <p:nvPr/>
        </p:nvSpPr>
        <p:spPr>
          <a:xfrm>
            <a:off x="5257800" y="6453003"/>
            <a:ext cx="388620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r">
              <a:defRPr sz="1200">
                <a:solidFill>
                  <a:srgbClr val="F3F3E7"/>
                </a:solidFill>
              </a:defRPr>
            </a:pPr>
            <a:r>
              <a:t>Textbook to be published by Pearson Ed in early 2014</a:t>
            </a:r>
          </a:p>
          <a:p>
            <a:pPr algn="r">
              <a:defRPr sz="1200">
                <a:solidFill>
                  <a:srgbClr val="F3F3E7"/>
                </a:solidFill>
              </a:defRPr>
            </a:pPr>
            <a:r>
              <a:t>http://www.funwebdev.com</a:t>
            </a:r>
          </a:p>
        </p:txBody>
      </p:sp>
      <p:sp>
        <p:nvSpPr>
          <p:cNvPr id="21" name="Rectangle 12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2" name="Rectangle 13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102" name="Picture Placeholder 2"/>
          <p:cNvSpPr/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 anchor="t"/>
          <a:lstStyle>
            <a:lvl1pPr>
              <a:spcBef>
                <a:spcPts val="300"/>
              </a:spcBef>
              <a:defRPr sz="1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>
              <a:spcBef>
                <a:spcPts val="300"/>
              </a:spcBef>
              <a:defRPr sz="1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>
              <a:spcBef>
                <a:spcPts val="300"/>
              </a:spcBef>
              <a:defRPr sz="1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>
              <a:spcBef>
                <a:spcPts val="300"/>
              </a:spcBef>
              <a:defRPr sz="1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>
              <a:spcBef>
                <a:spcPts val="300"/>
              </a:spcBef>
              <a:defRPr sz="1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12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Text"/>
          <p:cNvSpPr txBox="1"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914400" y="1984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Text"/>
          <p:cNvSpPr txBox="1"/>
          <p:nvPr>
            <p:ph type="title"/>
          </p:nvPr>
        </p:nvSpPr>
        <p:spPr>
          <a:xfrm>
            <a:off x="914400" y="1222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9" name="Body Level One…"/>
          <p:cNvSpPr txBox="1"/>
          <p:nvPr>
            <p:ph type="body" idx="1"/>
          </p:nvPr>
        </p:nvSpPr>
        <p:spPr>
          <a:xfrm>
            <a:off x="914400" y="1646235"/>
            <a:ext cx="6400800" cy="4525965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381000" y="198437"/>
            <a:ext cx="83058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xfrm>
            <a:off x="304800" y="122237"/>
            <a:ext cx="8534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idx="1"/>
          </p:nvPr>
        </p:nvSpPr>
        <p:spPr>
          <a:xfrm>
            <a:off x="914400" y="1646235"/>
            <a:ext cx="6400800" cy="4525965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914400" y="1600200"/>
            <a:ext cx="36576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600"/>
              </a:spcBef>
              <a:buClr>
                <a:srgbClr val="B18714"/>
              </a:buClr>
              <a:buSzPct val="100000"/>
              <a:buChar char="▪"/>
              <a:defRPr sz="28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790575" indent="-333375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1234438" indent="-320038">
              <a:spcBef>
                <a:spcPts val="600"/>
              </a:spcBef>
              <a:buClr>
                <a:srgbClr val="B18714"/>
              </a:buClr>
              <a:buSzPct val="100000"/>
              <a:buChar char="•"/>
              <a:defRPr sz="28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1727200" indent="-355600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2184400" indent="-355600">
              <a:spcBef>
                <a:spcPts val="600"/>
              </a:spcBef>
              <a:buClr>
                <a:srgbClr val="B18714"/>
              </a:buClr>
              <a:buSzPct val="100000"/>
              <a:buChar char="»"/>
              <a:defRPr sz="28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b="1"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>
              <a:spcBef>
                <a:spcPts val="500"/>
              </a:spcBef>
              <a:defRPr b="1"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>
              <a:spcBef>
                <a:spcPts val="500"/>
              </a:spcBef>
              <a:defRPr b="1"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>
              <a:spcBef>
                <a:spcPts val="500"/>
              </a:spcBef>
              <a:defRPr b="1"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>
              <a:spcBef>
                <a:spcPts val="500"/>
              </a:spcBef>
              <a:defRPr b="1"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Text Placeholder 4"/>
          <p:cNvSpPr/>
          <p:nvPr>
            <p:ph type="body" sz="quarter" idx="13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2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Text Placeholder 3"/>
          <p:cNvSpPr/>
          <p:nvPr>
            <p:ph type="body" sz="half" idx="13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 anchor="t"/>
          <a:lstStyle/>
          <a:p>
            <a: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9"/>
          <p:cNvSpPr/>
          <p:nvPr/>
        </p:nvSpPr>
        <p:spPr>
          <a:xfrm flipH="1" flipV="1">
            <a:off x="457198" y="6553199"/>
            <a:ext cx="8001002" cy="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" name="Straight Connector 13"/>
          <p:cNvSpPr/>
          <p:nvPr/>
        </p:nvSpPr>
        <p:spPr>
          <a:xfrm flipH="1" flipV="1">
            <a:off x="457198" y="6553199"/>
            <a:ext cx="8001002" cy="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" name="TextBox 14"/>
          <p:cNvSpPr txBox="1"/>
          <p:nvPr/>
        </p:nvSpPr>
        <p:spPr>
          <a:xfrm>
            <a:off x="6283769" y="6580999"/>
            <a:ext cx="2254184" cy="26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1200">
                <a:solidFill>
                  <a:srgbClr val="808080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28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/>
          <p:nvPr>
            <p:ph type="title"/>
          </p:nvPr>
        </p:nvSpPr>
        <p:spPr>
          <a:xfrm>
            <a:off x="381000" y="5334000"/>
            <a:ext cx="8037515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3962400"/>
            <a:ext cx="7772400" cy="1500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8915400" y="6553200"/>
            <a:ext cx="343901" cy="358138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1pPr>
      <a:lvl2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2pPr>
      <a:lvl3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3pPr>
      <a:lvl4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4pPr>
      <a:lvl5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7pPr>
      <a:lvl8pPr marL="3428999" marR="0" indent="-2285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8pPr>
      <a:lvl9pPr marL="3886199" marR="0" indent="-2285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le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Index Selection and Creation</a:t>
            </a:r>
          </a:p>
        </p:txBody>
      </p:sp>
      <p:sp>
        <p:nvSpPr>
          <p:cNvPr id="159" name="Subtitle 2"/>
          <p:cNvSpPr txBox="1"/>
          <p:nvPr>
            <p:ph type="subTitle" sz="quarter" idx="1"/>
          </p:nvPr>
        </p:nvSpPr>
        <p:spPr>
          <a:xfrm>
            <a:off x="838200" y="4225159"/>
            <a:ext cx="5486400" cy="533402"/>
          </a:xfrm>
          <a:prstGeom prst="rect">
            <a:avLst/>
          </a:prstGeom>
        </p:spPr>
        <p:txBody>
          <a:bodyPr/>
          <a:lstStyle/>
          <a:p>
            <a:pPr/>
            <a:r>
              <a:t>Credits: Garcia-Molina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Indexes</a:t>
            </a:r>
          </a:p>
        </p:txBody>
      </p:sp>
      <p:sp>
        <p:nvSpPr>
          <p:cNvPr id="162" name="Rectangle 3"/>
          <p:cNvSpPr txBox="1"/>
          <p:nvPr>
            <p:ph type="body" idx="1"/>
          </p:nvPr>
        </p:nvSpPr>
        <p:spPr>
          <a:xfrm>
            <a:off x="863600" y="1166018"/>
            <a:ext cx="7924800" cy="4525964"/>
          </a:xfrm>
          <a:prstGeom prst="rect">
            <a:avLst/>
          </a:prstGeom>
        </p:spPr>
        <p:txBody>
          <a:bodyPr/>
          <a:lstStyle/>
          <a:p>
            <a:pPr/>
            <a:r>
              <a:t>An index on an attribute A is a data structure to improve query performance efficiency </a:t>
            </a:r>
          </a:p>
          <a:p>
            <a:pPr/>
            <a:r>
              <a:t>Reason: not efficient to scan all tuples (for large relations) in order to find the few that meet a given condition</a:t>
            </a:r>
          </a:p>
          <a:p>
            <a:pPr/>
            <a:r>
              <a:t>E.g. 	</a:t>
            </a:r>
            <a:r>
              <a:rPr sz="2000">
                <a:solidFill>
                  <a:srgbClr val="0433FF"/>
                </a:solidFill>
              </a:rPr>
              <a:t>SELECT</a:t>
            </a:r>
            <a:r>
              <a:rPr sz="2000"/>
              <a:t> * </a:t>
            </a:r>
            <a:r>
              <a:rPr sz="2000">
                <a:solidFill>
                  <a:srgbClr val="0433FF"/>
                </a:solidFill>
              </a:rPr>
              <a:t>FROM</a:t>
            </a:r>
            <a:r>
              <a:rPr sz="2000"/>
              <a:t> Movie</a:t>
            </a:r>
            <a:endParaRPr sz="2000"/>
          </a:p>
          <a:p>
            <a:pPr lvl="3" marL="0" indent="1371600">
              <a:spcBef>
                <a:spcPts val="400"/>
              </a:spcBef>
              <a:buSzTx/>
              <a:buNone/>
              <a:defRPr sz="2000"/>
            </a:pPr>
            <a:r>
              <a:t>	</a:t>
            </a:r>
            <a:r>
              <a:rPr>
                <a:solidFill>
                  <a:srgbClr val="0433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</a:t>
            </a:r>
            <a:r>
              <a:rPr>
                <a:solidFill>
                  <a:srgbClr val="2020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studioName = ‘Disney’ AND  year = 1990;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Indexes Typical Syntax</a:t>
            </a:r>
          </a:p>
        </p:txBody>
      </p:sp>
      <p:sp>
        <p:nvSpPr>
          <p:cNvPr id="165" name="Rectangle 3"/>
          <p:cNvSpPr txBox="1"/>
          <p:nvPr>
            <p:ph type="body" idx="1"/>
          </p:nvPr>
        </p:nvSpPr>
        <p:spPr>
          <a:xfrm>
            <a:off x="876299" y="1166018"/>
            <a:ext cx="7162801" cy="4525964"/>
          </a:xfrm>
          <a:prstGeom prst="rect">
            <a:avLst/>
          </a:prstGeom>
        </p:spPr>
        <p:txBody>
          <a:bodyPr/>
          <a:lstStyle/>
          <a:p>
            <a:pPr marL="533400" indent="-533400"/>
            <a:r>
              <a:t>To create index</a:t>
            </a:r>
          </a:p>
          <a:p>
            <a:pPr lvl="1" marL="76200" indent="381000">
              <a:spcBef>
                <a:spcPts val="600"/>
              </a:spcBef>
              <a:buSzTx/>
              <a:buNone/>
              <a:defRPr sz="2800"/>
            </a:pPr>
            <a:r>
              <a:rPr>
                <a:solidFill>
                  <a:srgbClr val="0433FF"/>
                </a:solidFill>
              </a:rPr>
              <a:t>CREATE INDEX</a:t>
            </a:r>
            <a:r>
              <a:t> indexName </a:t>
            </a:r>
            <a:r>
              <a:rPr>
                <a:solidFill>
                  <a:srgbClr val="0433FF"/>
                </a:solidFill>
              </a:rPr>
              <a:t>ON</a:t>
            </a:r>
            <a:r>
              <a:t> R(A1,…An)</a:t>
            </a:r>
          </a:p>
          <a:p>
            <a:pPr lvl="1" marL="76200" indent="381000">
              <a:spcBef>
                <a:spcPts val="600"/>
              </a:spcBef>
              <a:buSzTx/>
              <a:buNone/>
              <a:defRPr sz="2800"/>
            </a:pPr>
            <a:r>
              <a:t>E.g. </a:t>
            </a:r>
          </a:p>
          <a:p>
            <a:pPr lvl="1" marL="990600" indent="-533400">
              <a:spcBef>
                <a:spcPts val="500"/>
              </a:spcBef>
              <a:buClrTx/>
              <a:buAutoNum type="arabicPeriod" startAt="1"/>
              <a:defRPr sz="2400"/>
            </a:pPr>
            <a:r>
              <a:rPr>
                <a:solidFill>
                  <a:srgbClr val="0433FF"/>
                </a:solidFill>
              </a:rPr>
              <a:t>CREATE INDEX</a:t>
            </a:r>
            <a:r>
              <a:t> YearIndex </a:t>
            </a:r>
            <a:r>
              <a:rPr>
                <a:solidFill>
                  <a:srgbClr val="0433FF"/>
                </a:solidFill>
              </a:rPr>
              <a:t>ON</a:t>
            </a:r>
            <a:r>
              <a:t> Movie(year);</a:t>
            </a:r>
            <a:endParaRPr sz="2800"/>
          </a:p>
          <a:p>
            <a:pPr lvl="1" marL="990600" indent="-533400">
              <a:spcBef>
                <a:spcPts val="500"/>
              </a:spcBef>
              <a:buClrTx/>
              <a:buAutoNum type="arabicPeriod" startAt="1"/>
              <a:defRPr sz="2400"/>
            </a:pPr>
            <a:r>
              <a:rPr>
                <a:solidFill>
                  <a:srgbClr val="0433FF"/>
                </a:solidFill>
              </a:rPr>
              <a:t>CREATE INDEX</a:t>
            </a:r>
            <a:r>
              <a:t> KeyIndex </a:t>
            </a:r>
            <a:r>
              <a:rPr>
                <a:solidFill>
                  <a:srgbClr val="0433FF"/>
                </a:solidFill>
              </a:rPr>
              <a:t>ON</a:t>
            </a:r>
            <a:r>
              <a:t> Movie(title, year);</a:t>
            </a:r>
            <a:endParaRPr sz="2800"/>
          </a:p>
          <a:p>
            <a:pPr marL="533400" indent="-533400"/>
            <a:r>
              <a:t>Delete Index </a:t>
            </a:r>
          </a:p>
          <a:p>
            <a:pPr lvl="1" marL="76200" indent="381000">
              <a:spcBef>
                <a:spcPts val="600"/>
              </a:spcBef>
              <a:buSzTx/>
              <a:buNone/>
              <a:defRPr sz="2800"/>
            </a:pPr>
            <a:r>
              <a:rPr>
                <a:solidFill>
                  <a:srgbClr val="0433FF"/>
                </a:solidFill>
              </a:rPr>
              <a:t>DROP INDEX</a:t>
            </a:r>
            <a:r>
              <a:t> yearIndex;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MySQL Index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548640">
              <a:defRPr sz="3360"/>
            </a:pPr>
            <a:r>
              <a:t>MySQL Index</a:t>
            </a:r>
          </a:p>
          <a:p>
            <a:pPr defTabSz="548640">
              <a:defRPr sz="2640"/>
            </a:pPr>
            <a:r>
              <a:t>https://dev.mysql.com/doc/refman/8.0/en/create-index.html</a:t>
            </a:r>
          </a:p>
        </p:txBody>
      </p:sp>
      <p:sp>
        <p:nvSpPr>
          <p:cNvPr id="168" name="CREATE [UNIQUE | FULLTEXT | SPATIAL] INDEX index_name…"/>
          <p:cNvSpPr txBox="1"/>
          <p:nvPr>
            <p:ph type="body" idx="1"/>
          </p:nvPr>
        </p:nvSpPr>
        <p:spPr>
          <a:xfrm>
            <a:off x="901700" y="1609782"/>
            <a:ext cx="6400800" cy="4525965"/>
          </a:xfrm>
          <a:prstGeom prst="rect">
            <a:avLst/>
          </a:prstGeom>
        </p:spPr>
        <p:txBody>
          <a:bodyPr/>
          <a:lstStyle/>
          <a:p>
            <a:pPr defTabSz="182880">
              <a:spcBef>
                <a:spcPts val="0"/>
              </a:spcBef>
              <a:defRPr sz="1513">
                <a:solidFill>
                  <a:srgbClr val="555555"/>
                </a:solidFill>
                <a:effectLst>
                  <a:outerShdw sx="100000" sy="100000" kx="0" ky="0" algn="b" rotWithShape="0" blurRad="0" dist="4572" dir="5400000">
                    <a:srgbClr val="000000"/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pPr>
            <a:r>
              <a:rPr>
                <a:solidFill>
                  <a:srgbClr val="0077AA"/>
                </a:solidFill>
              </a:rPr>
              <a:t>CREATE</a:t>
            </a:r>
            <a:r>
              <a:t> </a:t>
            </a:r>
            <a:r>
              <a:rPr>
                <a:solidFill>
                  <a:srgbClr val="999999"/>
                </a:solidFill>
              </a:rPr>
              <a:t>[</a:t>
            </a:r>
            <a:r>
              <a:rPr>
                <a:solidFill>
                  <a:srgbClr val="0077AA"/>
                </a:solidFill>
              </a:rPr>
              <a:t>UNIQUE</a:t>
            </a:r>
            <a:r>
              <a:t> </a:t>
            </a:r>
            <a:r>
              <a:rPr>
                <a:solidFill>
                  <a:srgbClr val="A67F59"/>
                </a:solidFill>
              </a:rPr>
              <a:t>|</a:t>
            </a:r>
            <a:r>
              <a:t> </a:t>
            </a:r>
            <a:r>
              <a:rPr>
                <a:solidFill>
                  <a:srgbClr val="0077AA"/>
                </a:solidFill>
              </a:rPr>
              <a:t>FULLTEXT</a:t>
            </a:r>
            <a:r>
              <a:t> </a:t>
            </a:r>
            <a:r>
              <a:rPr>
                <a:solidFill>
                  <a:srgbClr val="A67F59"/>
                </a:solidFill>
              </a:rPr>
              <a:t>|</a:t>
            </a:r>
            <a:r>
              <a:t> </a:t>
            </a:r>
            <a:r>
              <a:rPr>
                <a:solidFill>
                  <a:srgbClr val="0077AA"/>
                </a:solidFill>
              </a:rPr>
              <a:t>SPATIAL</a:t>
            </a:r>
            <a:r>
              <a:rPr>
                <a:solidFill>
                  <a:srgbClr val="999999"/>
                </a:solidFill>
              </a:rPr>
              <a:t>]</a:t>
            </a:r>
            <a:r>
              <a:t> </a:t>
            </a:r>
            <a:r>
              <a:rPr>
                <a:solidFill>
                  <a:srgbClr val="0077AA"/>
                </a:solidFill>
              </a:rPr>
              <a:t>INDEX</a:t>
            </a:r>
            <a:r>
              <a:t> </a:t>
            </a:r>
            <a:r>
              <a:rPr i="1"/>
              <a:t>index_name</a:t>
            </a:r>
          </a:p>
          <a:p>
            <a:pPr defTabSz="182880">
              <a:spcBef>
                <a:spcPts val="0"/>
              </a:spcBef>
              <a:defRPr i="1" sz="1513">
                <a:solidFill>
                  <a:srgbClr val="555555"/>
                </a:solidFill>
                <a:effectLst>
                  <a:outerShdw sx="100000" sy="100000" kx="0" ky="0" algn="b" rotWithShape="0" blurRad="0" dist="4572" dir="5400000">
                    <a:srgbClr val="000000"/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pPr>
            <a:r>
              <a:rPr i="0"/>
              <a:t>    </a:t>
            </a:r>
            <a:r>
              <a:rPr i="0">
                <a:solidFill>
                  <a:srgbClr val="999999"/>
                </a:solidFill>
              </a:rPr>
              <a:t>[</a:t>
            </a:r>
            <a:r>
              <a:t>index_type</a:t>
            </a:r>
            <a:r>
              <a:rPr i="0">
                <a:solidFill>
                  <a:srgbClr val="999999"/>
                </a:solidFill>
              </a:rPr>
              <a:t>]</a:t>
            </a:r>
            <a:endParaRPr i="0"/>
          </a:p>
          <a:p>
            <a:pPr defTabSz="182880">
              <a:spcBef>
                <a:spcPts val="0"/>
              </a:spcBef>
              <a:defRPr i="1" sz="1513">
                <a:solidFill>
                  <a:srgbClr val="555555"/>
                </a:solidFill>
                <a:effectLst>
                  <a:outerShdw sx="100000" sy="100000" kx="0" ky="0" algn="b" rotWithShape="0" blurRad="0" dist="4572" dir="5400000">
                    <a:srgbClr val="000000"/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pPr>
            <a:r>
              <a:rPr i="0"/>
              <a:t>    </a:t>
            </a:r>
            <a:r>
              <a:rPr i="0">
                <a:solidFill>
                  <a:srgbClr val="0077AA"/>
                </a:solidFill>
              </a:rPr>
              <a:t>ON</a:t>
            </a:r>
            <a:r>
              <a:rPr i="0"/>
              <a:t> </a:t>
            </a:r>
            <a:r>
              <a:t>tbl_name</a:t>
            </a:r>
            <a:r>
              <a:rPr i="0"/>
              <a:t> </a:t>
            </a:r>
            <a:r>
              <a:rPr i="0">
                <a:solidFill>
                  <a:srgbClr val="999999"/>
                </a:solidFill>
              </a:rPr>
              <a:t>(</a:t>
            </a:r>
            <a:r>
              <a:t>key_part</a:t>
            </a:r>
            <a:r>
              <a:rPr i="0">
                <a:solidFill>
                  <a:srgbClr val="999999"/>
                </a:solidFill>
              </a:rPr>
              <a:t>,...)</a:t>
            </a:r>
            <a:endParaRPr i="0"/>
          </a:p>
          <a:p>
            <a:pPr defTabSz="182880">
              <a:spcBef>
                <a:spcPts val="0"/>
              </a:spcBef>
              <a:defRPr i="1" sz="1513">
                <a:solidFill>
                  <a:srgbClr val="555555"/>
                </a:solidFill>
                <a:effectLst>
                  <a:outerShdw sx="100000" sy="100000" kx="0" ky="0" algn="b" rotWithShape="0" blurRad="0" dist="4572" dir="5400000">
                    <a:srgbClr val="000000"/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pPr>
            <a:r>
              <a:rPr i="0"/>
              <a:t>    </a:t>
            </a:r>
            <a:r>
              <a:rPr i="0">
                <a:solidFill>
                  <a:srgbClr val="999999"/>
                </a:solidFill>
              </a:rPr>
              <a:t>[</a:t>
            </a:r>
            <a:r>
              <a:t>index_option</a:t>
            </a:r>
            <a:r>
              <a:rPr i="0">
                <a:solidFill>
                  <a:srgbClr val="999999"/>
                </a:solidFill>
              </a:rPr>
              <a:t>]</a:t>
            </a:r>
            <a:endParaRPr i="0"/>
          </a:p>
          <a:p>
            <a:pPr defTabSz="182880">
              <a:spcBef>
                <a:spcPts val="0"/>
              </a:spcBef>
              <a:defRPr i="1" sz="1513">
                <a:solidFill>
                  <a:srgbClr val="555555"/>
                </a:solidFill>
                <a:effectLst>
                  <a:outerShdw sx="100000" sy="100000" kx="0" ky="0" algn="b" rotWithShape="0" blurRad="0" dist="4572" dir="5400000">
                    <a:srgbClr val="000000"/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pPr>
            <a:r>
              <a:rPr i="0"/>
              <a:t>    </a:t>
            </a:r>
            <a:r>
              <a:rPr i="0">
                <a:solidFill>
                  <a:srgbClr val="999999"/>
                </a:solidFill>
              </a:rPr>
              <a:t>[</a:t>
            </a:r>
            <a:r>
              <a:t>algorithm_option</a:t>
            </a:r>
            <a:r>
              <a:rPr i="0"/>
              <a:t> </a:t>
            </a:r>
            <a:r>
              <a:rPr i="0">
                <a:solidFill>
                  <a:srgbClr val="A67F59"/>
                </a:solidFill>
              </a:rPr>
              <a:t>|</a:t>
            </a:r>
            <a:r>
              <a:rPr i="0"/>
              <a:t> </a:t>
            </a:r>
            <a:r>
              <a:t>lock_option</a:t>
            </a:r>
            <a:r>
              <a:rPr i="0">
                <a:solidFill>
                  <a:srgbClr val="999999"/>
                </a:solidFill>
              </a:rPr>
              <a:t>]</a:t>
            </a:r>
            <a:r>
              <a:rPr i="0"/>
              <a:t> </a:t>
            </a:r>
            <a:r>
              <a:rPr i="0">
                <a:solidFill>
                  <a:srgbClr val="999999"/>
                </a:solidFill>
              </a:rPr>
              <a:t>...</a:t>
            </a:r>
            <a:endParaRPr i="0"/>
          </a:p>
          <a:p>
            <a:pPr defTabSz="182880">
              <a:spcBef>
                <a:spcPts val="0"/>
              </a:spcBef>
              <a:defRPr sz="1513">
                <a:solidFill>
                  <a:srgbClr val="555555"/>
                </a:solidFill>
                <a:effectLst>
                  <a:outerShdw sx="100000" sy="100000" kx="0" ky="0" algn="b" rotWithShape="0" blurRad="0" dist="4572" dir="5400000">
                    <a:srgbClr val="000000"/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pPr>
          </a:p>
          <a:p>
            <a:pPr defTabSz="182880">
              <a:spcBef>
                <a:spcPts val="0"/>
              </a:spcBef>
              <a:defRPr sz="1513">
                <a:solidFill>
                  <a:srgbClr val="555555"/>
                </a:solidFill>
                <a:effectLst>
                  <a:outerShdw sx="100000" sy="100000" kx="0" ky="0" algn="b" rotWithShape="0" blurRad="0" dist="4572" dir="5400000">
                    <a:srgbClr val="000000"/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pPr>
            <a:r>
              <a:rPr i="1"/>
              <a:t>key_part</a:t>
            </a:r>
            <a:r>
              <a:t>: {</a:t>
            </a:r>
            <a:r>
              <a:rPr i="1"/>
              <a:t>col_name</a:t>
            </a:r>
            <a:r>
              <a:t> </a:t>
            </a:r>
            <a:r>
              <a:rPr>
                <a:solidFill>
                  <a:srgbClr val="999999"/>
                </a:solidFill>
              </a:rPr>
              <a:t>[(</a:t>
            </a:r>
            <a:r>
              <a:rPr i="1"/>
              <a:t>length</a:t>
            </a:r>
            <a:r>
              <a:rPr>
                <a:solidFill>
                  <a:srgbClr val="999999"/>
                </a:solidFill>
              </a:rPr>
              <a:t>)]</a:t>
            </a:r>
            <a:r>
              <a:t> </a:t>
            </a:r>
            <a:r>
              <a:rPr>
                <a:solidFill>
                  <a:srgbClr val="A67F59"/>
                </a:solidFill>
              </a:rPr>
              <a:t>|</a:t>
            </a:r>
            <a:r>
              <a:t> </a:t>
            </a:r>
            <a:r>
              <a:rPr>
                <a:solidFill>
                  <a:srgbClr val="999999"/>
                </a:solidFill>
              </a:rPr>
              <a:t>(</a:t>
            </a:r>
            <a:r>
              <a:rPr i="1"/>
              <a:t>expr</a:t>
            </a:r>
            <a:r>
              <a:rPr>
                <a:solidFill>
                  <a:srgbClr val="999999"/>
                </a:solidFill>
              </a:rPr>
              <a:t>)</a:t>
            </a:r>
            <a:r>
              <a:t>} </a:t>
            </a:r>
            <a:r>
              <a:rPr>
                <a:solidFill>
                  <a:srgbClr val="999999"/>
                </a:solidFill>
              </a:rPr>
              <a:t>[</a:t>
            </a:r>
            <a:r>
              <a:rPr>
                <a:solidFill>
                  <a:srgbClr val="0077AA"/>
                </a:solidFill>
              </a:rPr>
              <a:t>ASC</a:t>
            </a:r>
            <a:r>
              <a:t> </a:t>
            </a:r>
            <a:r>
              <a:rPr>
                <a:solidFill>
                  <a:srgbClr val="A67F59"/>
                </a:solidFill>
              </a:rPr>
              <a:t>|</a:t>
            </a:r>
            <a:r>
              <a:t> </a:t>
            </a:r>
            <a:r>
              <a:rPr>
                <a:solidFill>
                  <a:srgbClr val="0077AA"/>
                </a:solidFill>
              </a:rPr>
              <a:t>DESC</a:t>
            </a:r>
            <a:r>
              <a:rPr>
                <a:solidFill>
                  <a:srgbClr val="999999"/>
                </a:solidFill>
              </a:rPr>
              <a:t>]</a:t>
            </a:r>
            <a:endParaRPr>
              <a:solidFill>
                <a:srgbClr val="999999"/>
              </a:solidFill>
            </a:endParaRPr>
          </a:p>
          <a:p>
            <a:pPr defTabSz="182880">
              <a:spcBef>
                <a:spcPts val="0"/>
              </a:spcBef>
              <a:defRPr sz="1513">
                <a:solidFill>
                  <a:srgbClr val="555555"/>
                </a:solidFill>
                <a:effectLst>
                  <a:outerShdw sx="100000" sy="100000" kx="0" ky="0" algn="b" rotWithShape="0" blurRad="0" dist="4572" dir="5400000">
                    <a:srgbClr val="000000"/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pPr>
            <a:endParaRPr>
              <a:solidFill>
                <a:srgbClr val="999999"/>
              </a:solidFill>
            </a:endParaRPr>
          </a:p>
          <a:p>
            <a:pPr defTabSz="182880">
              <a:spcBef>
                <a:spcPts val="0"/>
              </a:spcBef>
              <a:defRPr i="1" sz="1513">
                <a:solidFill>
                  <a:srgbClr val="555555"/>
                </a:solidFill>
                <a:effectLst>
                  <a:outerShdw sx="100000" sy="100000" kx="0" ky="0" algn="b" rotWithShape="0" blurRad="0" dist="4572" dir="5400000">
                    <a:srgbClr val="000000"/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pPr>
            <a:r>
              <a:t>index_option</a:t>
            </a:r>
            <a:r>
              <a:rPr i="0"/>
              <a:t>: { … }</a:t>
            </a:r>
            <a:endParaRPr i="0"/>
          </a:p>
          <a:p>
            <a:pPr defTabSz="182880">
              <a:spcBef>
                <a:spcPts val="0"/>
              </a:spcBef>
              <a:defRPr i="1" sz="1513">
                <a:solidFill>
                  <a:srgbClr val="555555"/>
                </a:solidFill>
                <a:effectLst>
                  <a:outerShdw sx="100000" sy="100000" kx="0" ky="0" algn="b" rotWithShape="0" blurRad="0" dist="4572" dir="5400000">
                    <a:srgbClr val="000000"/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pPr>
            <a:endParaRPr i="0"/>
          </a:p>
          <a:p>
            <a:pPr defTabSz="182880">
              <a:spcBef>
                <a:spcPts val="0"/>
              </a:spcBef>
              <a:defRPr i="1" sz="1513">
                <a:solidFill>
                  <a:srgbClr val="555555"/>
                </a:solidFill>
                <a:effectLst>
                  <a:outerShdw sx="100000" sy="100000" kx="0" ky="0" algn="b" rotWithShape="0" blurRad="0" dist="4572" dir="5400000">
                    <a:srgbClr val="000000"/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pPr>
            <a:r>
              <a:t>index_type</a:t>
            </a:r>
            <a:r>
              <a:rPr i="0"/>
              <a:t>:</a:t>
            </a:r>
            <a:endParaRPr i="0"/>
          </a:p>
          <a:p>
            <a:pPr defTabSz="182880">
              <a:spcBef>
                <a:spcPts val="0"/>
              </a:spcBef>
              <a:defRPr sz="1513">
                <a:solidFill>
                  <a:srgbClr val="0077AA"/>
                </a:solidFill>
                <a:effectLst>
                  <a:outerShdw sx="100000" sy="100000" kx="0" ky="0" algn="b" rotWithShape="0" blurRad="0" dist="4572" dir="5400000">
                    <a:srgbClr val="000000"/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pPr>
            <a:r>
              <a:rPr>
                <a:solidFill>
                  <a:srgbClr val="555555"/>
                </a:solidFill>
              </a:rPr>
              <a:t>    </a:t>
            </a:r>
            <a:r>
              <a:t>USING</a:t>
            </a:r>
            <a:r>
              <a:rPr>
                <a:solidFill>
                  <a:srgbClr val="555555"/>
                </a:solidFill>
              </a:rPr>
              <a:t> {</a:t>
            </a:r>
            <a:r>
              <a:t>BTREE</a:t>
            </a:r>
            <a:r>
              <a:rPr>
                <a:solidFill>
                  <a:srgbClr val="555555"/>
                </a:solidFill>
              </a:rPr>
              <a:t> </a:t>
            </a:r>
            <a:r>
              <a:rPr>
                <a:solidFill>
                  <a:srgbClr val="A67F59"/>
                </a:solidFill>
              </a:rPr>
              <a:t>|</a:t>
            </a:r>
            <a:r>
              <a:rPr>
                <a:solidFill>
                  <a:srgbClr val="555555"/>
                </a:solidFill>
              </a:rPr>
              <a:t> </a:t>
            </a:r>
            <a:r>
              <a:t>HASH</a:t>
            </a:r>
            <a:r>
              <a:rPr>
                <a:solidFill>
                  <a:srgbClr val="555555"/>
                </a:solidFill>
              </a:rPr>
              <a:t>}</a:t>
            </a:r>
            <a:endParaRPr>
              <a:solidFill>
                <a:srgbClr val="555555"/>
              </a:solidFill>
            </a:endParaRPr>
          </a:p>
          <a:p>
            <a:pPr defTabSz="182880">
              <a:spcBef>
                <a:spcPts val="0"/>
              </a:spcBef>
              <a:defRPr sz="1513">
                <a:solidFill>
                  <a:srgbClr val="555555"/>
                </a:solidFill>
                <a:effectLst>
                  <a:outerShdw sx="100000" sy="100000" kx="0" ky="0" algn="b" rotWithShape="0" blurRad="0" dist="4572" dir="5400000">
                    <a:srgbClr val="000000"/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pPr>
          </a:p>
          <a:p>
            <a:pPr defTabSz="182880">
              <a:spcBef>
                <a:spcPts val="0"/>
              </a:spcBef>
              <a:defRPr i="1" sz="1513">
                <a:solidFill>
                  <a:srgbClr val="555555"/>
                </a:solidFill>
                <a:effectLst>
                  <a:outerShdw sx="100000" sy="100000" kx="0" ky="0" algn="b" rotWithShape="0" blurRad="0" dist="4572" dir="5400000">
                    <a:srgbClr val="000000"/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pPr>
            <a:r>
              <a:t>algorithm_option</a:t>
            </a:r>
            <a:r>
              <a:rPr i="0"/>
              <a:t>:</a:t>
            </a:r>
            <a:endParaRPr i="0"/>
          </a:p>
          <a:p>
            <a:pPr defTabSz="182880">
              <a:spcBef>
                <a:spcPts val="0"/>
              </a:spcBef>
              <a:defRPr sz="1513">
                <a:solidFill>
                  <a:srgbClr val="0077AA"/>
                </a:solidFill>
                <a:effectLst>
                  <a:outerShdw sx="100000" sy="100000" kx="0" ky="0" algn="b" rotWithShape="0" blurRad="0" dist="4572" dir="5400000">
                    <a:srgbClr val="000000"/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pPr>
            <a:r>
              <a:rPr>
                <a:solidFill>
                  <a:srgbClr val="555555"/>
                </a:solidFill>
              </a:rPr>
              <a:t>    </a:t>
            </a:r>
            <a:r>
              <a:t>ALGORITHM</a:t>
            </a:r>
            <a:r>
              <a:rPr>
                <a:solidFill>
                  <a:srgbClr val="555555"/>
                </a:solidFill>
              </a:rPr>
              <a:t> </a:t>
            </a:r>
            <a:r>
              <a:rPr>
                <a:solidFill>
                  <a:srgbClr val="999999"/>
                </a:solidFill>
              </a:rPr>
              <a:t>[</a:t>
            </a:r>
            <a:r>
              <a:rPr>
                <a:solidFill>
                  <a:srgbClr val="A67F59"/>
                </a:solidFill>
              </a:rPr>
              <a:t>=</a:t>
            </a:r>
            <a:r>
              <a:rPr>
                <a:solidFill>
                  <a:srgbClr val="999999"/>
                </a:solidFill>
              </a:rPr>
              <a:t>]</a:t>
            </a:r>
            <a:r>
              <a:rPr>
                <a:solidFill>
                  <a:srgbClr val="555555"/>
                </a:solidFill>
              </a:rPr>
              <a:t> {</a:t>
            </a:r>
            <a:r>
              <a:t>DEFAULT</a:t>
            </a:r>
            <a:r>
              <a:rPr>
                <a:solidFill>
                  <a:srgbClr val="555555"/>
                </a:solidFill>
              </a:rPr>
              <a:t> </a:t>
            </a:r>
            <a:r>
              <a:rPr>
                <a:solidFill>
                  <a:srgbClr val="A67F59"/>
                </a:solidFill>
              </a:rPr>
              <a:t>|</a:t>
            </a:r>
            <a:r>
              <a:rPr>
                <a:solidFill>
                  <a:srgbClr val="555555"/>
                </a:solidFill>
              </a:rPr>
              <a:t> INPLACE </a:t>
            </a:r>
            <a:r>
              <a:rPr>
                <a:solidFill>
                  <a:srgbClr val="A67F59"/>
                </a:solidFill>
              </a:rPr>
              <a:t>|</a:t>
            </a:r>
            <a:r>
              <a:rPr>
                <a:solidFill>
                  <a:srgbClr val="555555"/>
                </a:solidFill>
              </a:rPr>
              <a:t> COPY}</a:t>
            </a:r>
            <a:endParaRPr>
              <a:solidFill>
                <a:srgbClr val="555555"/>
              </a:solidFill>
            </a:endParaRPr>
          </a:p>
          <a:p>
            <a:pPr defTabSz="182880">
              <a:spcBef>
                <a:spcPts val="0"/>
              </a:spcBef>
              <a:defRPr sz="1513">
                <a:solidFill>
                  <a:srgbClr val="555555"/>
                </a:solidFill>
                <a:effectLst>
                  <a:outerShdw sx="100000" sy="100000" kx="0" ky="0" algn="b" rotWithShape="0" blurRad="0" dist="4572" dir="5400000">
                    <a:srgbClr val="000000"/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pPr>
          </a:p>
          <a:p>
            <a:pPr defTabSz="182880">
              <a:spcBef>
                <a:spcPts val="0"/>
              </a:spcBef>
              <a:defRPr i="1" sz="1513">
                <a:solidFill>
                  <a:srgbClr val="555555"/>
                </a:solidFill>
                <a:effectLst>
                  <a:outerShdw sx="100000" sy="100000" kx="0" ky="0" algn="b" rotWithShape="0" blurRad="0" dist="4572" dir="5400000">
                    <a:srgbClr val="000000"/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pPr>
            <a:r>
              <a:t>lock_option</a:t>
            </a:r>
            <a:r>
              <a:rPr i="0"/>
              <a:t>:</a:t>
            </a:r>
            <a:endParaRPr i="0"/>
          </a:p>
          <a:p>
            <a:pPr defTabSz="182880">
              <a:spcBef>
                <a:spcPts val="0"/>
              </a:spcBef>
              <a:defRPr sz="1513">
                <a:solidFill>
                  <a:srgbClr val="555555"/>
                </a:solidFill>
                <a:effectLst>
                  <a:outerShdw sx="100000" sy="100000" kx="0" ky="0" algn="b" rotWithShape="0" blurRad="0" dist="4572" dir="5400000">
                    <a:srgbClr val="000000"/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pPr>
            <a:r>
              <a:t>    </a:t>
            </a:r>
            <a:r>
              <a:rPr>
                <a:solidFill>
                  <a:srgbClr val="0077AA"/>
                </a:solidFill>
              </a:rPr>
              <a:t>LOCK</a:t>
            </a:r>
            <a:r>
              <a:t> </a:t>
            </a:r>
            <a:r>
              <a:rPr>
                <a:solidFill>
                  <a:srgbClr val="999999"/>
                </a:solidFill>
              </a:rPr>
              <a:t>[</a:t>
            </a:r>
            <a:r>
              <a:rPr>
                <a:solidFill>
                  <a:srgbClr val="A67F59"/>
                </a:solidFill>
              </a:rPr>
              <a:t>=</a:t>
            </a:r>
            <a:r>
              <a:rPr>
                <a:solidFill>
                  <a:srgbClr val="999999"/>
                </a:solidFill>
              </a:rPr>
              <a:t>]</a:t>
            </a:r>
            <a:r>
              <a:t> {</a:t>
            </a:r>
            <a:r>
              <a:rPr>
                <a:solidFill>
                  <a:srgbClr val="0077AA"/>
                </a:solidFill>
              </a:rPr>
              <a:t>DEFAULT</a:t>
            </a:r>
            <a:r>
              <a:t> </a:t>
            </a:r>
            <a:r>
              <a:rPr>
                <a:solidFill>
                  <a:srgbClr val="A67F59"/>
                </a:solidFill>
              </a:rPr>
              <a:t>|</a:t>
            </a:r>
            <a:r>
              <a:t> </a:t>
            </a:r>
            <a:r>
              <a:rPr>
                <a:solidFill>
                  <a:srgbClr val="0077AA"/>
                </a:solidFill>
              </a:rPr>
              <a:t>NONE</a:t>
            </a:r>
            <a:r>
              <a:t> </a:t>
            </a:r>
            <a:r>
              <a:rPr>
                <a:solidFill>
                  <a:srgbClr val="A67F59"/>
                </a:solidFill>
              </a:rPr>
              <a:t>|</a:t>
            </a:r>
            <a:r>
              <a:t> SHARED </a:t>
            </a:r>
            <a:r>
              <a:rPr>
                <a:solidFill>
                  <a:srgbClr val="A67F59"/>
                </a:solidFill>
              </a:rPr>
              <a:t>|</a:t>
            </a:r>
            <a:r>
              <a:t> EXCLUSIVE}</a:t>
            </a:r>
          </a:p>
          <a:p>
            <a:pPr defTabSz="182880">
              <a:spcBef>
                <a:spcPts val="0"/>
              </a:spcBef>
              <a:defRPr i="1" sz="1513">
                <a:solidFill>
                  <a:srgbClr val="555555"/>
                </a:solidFill>
                <a:effectLst>
                  <a:outerShdw sx="100000" sy="100000" kx="0" ky="0" algn="b" rotWithShape="0" blurRad="0" dist="4572" dir="5400000">
                    <a:srgbClr val="000000"/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pPr>
            <a:endParaRPr i="0"/>
          </a:p>
          <a:p>
            <a:pPr defTabSz="182880">
              <a:spcBef>
                <a:spcPts val="0"/>
              </a:spcBef>
              <a:defRPr i="1" sz="513">
                <a:solidFill>
                  <a:srgbClr val="555555"/>
                </a:solidFill>
                <a:effectLst>
                  <a:outerShdw sx="100000" sy="100000" kx="0" ky="0" algn="b" rotWithShape="0" blurRad="0" dist="4572" dir="5400000">
                    <a:srgbClr val="000000"/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pPr>
            <a:endParaRPr i="0"/>
          </a:p>
          <a:p>
            <a:pPr defTabSz="182880">
              <a:spcBef>
                <a:spcPts val="0"/>
              </a:spcBef>
              <a:defRPr i="1" sz="513">
                <a:solidFill>
                  <a:srgbClr val="555555"/>
                </a:solidFill>
                <a:effectLst>
                  <a:outerShdw sx="100000" sy="100000" kx="0" ky="0" algn="b" rotWithShape="0" blurRad="0" dist="4572" dir="5400000">
                    <a:srgbClr val="000000"/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pPr>
            <a:endParaRPr i="0"/>
          </a:p>
          <a:p>
            <a:pPr defTabSz="182880">
              <a:spcBef>
                <a:spcPts val="0"/>
              </a:spcBef>
              <a:defRPr i="1" sz="513">
                <a:solidFill>
                  <a:srgbClr val="555555"/>
                </a:solidFill>
                <a:effectLst>
                  <a:outerShdw sx="100000" sy="100000" kx="0" ky="0" algn="b" rotWithShape="0" blurRad="0" dist="4572" dir="5400000">
                    <a:srgbClr val="000000"/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pPr>
          </a:p>
          <a:p>
            <a:pPr defTabSz="182880">
              <a:spcBef>
                <a:spcPts val="0"/>
              </a:spcBef>
              <a:defRPr sz="513">
                <a:solidFill>
                  <a:srgbClr val="555555"/>
                </a:solidFill>
                <a:effectLst>
                  <a:outerShdw sx="100000" sy="100000" kx="0" ky="0" algn="b" rotWithShape="0" blurRad="0" dist="4572" dir="5400000">
                    <a:srgbClr val="000000"/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MySQL Index (Data) Structures…"/>
          <p:cNvSpPr txBox="1"/>
          <p:nvPr>
            <p:ph type="title"/>
          </p:nvPr>
        </p:nvSpPr>
        <p:spPr>
          <a:xfrm>
            <a:off x="304800" y="176327"/>
            <a:ext cx="8534400" cy="1274318"/>
          </a:xfrm>
          <a:prstGeom prst="rect">
            <a:avLst/>
          </a:prstGeom>
        </p:spPr>
        <p:txBody>
          <a:bodyPr/>
          <a:lstStyle/>
          <a:p>
            <a:pPr defTabSz="484631">
              <a:defRPr sz="2967"/>
            </a:pPr>
            <a:r>
              <a:t>MySQL Index (Data) Structures</a:t>
            </a:r>
          </a:p>
          <a:p>
            <a:pPr defTabSz="484631">
              <a:defRPr sz="2332"/>
            </a:pPr>
            <a:r>
              <a:t>https://www.vertabelo.com/blog/all-about-indexes-part-2-mysql-index-structure-and-performance/</a:t>
            </a:r>
          </a:p>
        </p:txBody>
      </p:sp>
      <p:sp>
        <p:nvSpPr>
          <p:cNvPr id="171" name="MySQL uses both BTREE (B-Tree and B+Tree) and HASH indexes.…"/>
          <p:cNvSpPr txBox="1"/>
          <p:nvPr>
            <p:ph type="body" idx="1"/>
          </p:nvPr>
        </p:nvSpPr>
        <p:spPr>
          <a:xfrm>
            <a:off x="939800" y="1609782"/>
            <a:ext cx="6400800" cy="4525965"/>
          </a:xfrm>
          <a:prstGeom prst="rect">
            <a:avLst/>
          </a:prstGeom>
        </p:spPr>
        <p:txBody>
          <a:bodyPr/>
          <a:lstStyle/>
          <a:p>
            <a:pPr marL="180473" indent="-180473" defTabSz="457200">
              <a:spcBef>
                <a:spcPts val="0"/>
              </a:spcBef>
              <a:buSzPct val="100000"/>
              <a:buChar char="•"/>
              <a:defRPr sz="2800">
                <a:solidFill>
                  <a:srgbClr val="666666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MySQL uses both BTREE (B-Tree and B+Tree) and HASH indexes. </a:t>
            </a:r>
          </a:p>
          <a:p>
            <a:pPr marL="180473" indent="-180473" defTabSz="457200">
              <a:spcBef>
                <a:spcPts val="0"/>
              </a:spcBef>
              <a:buSzPct val="100000"/>
              <a:buChar char="•"/>
              <a:defRPr sz="2800">
                <a:solidFill>
                  <a:srgbClr val="666666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  <a:p>
            <a:pPr marL="180473" indent="-180473" defTabSz="457200">
              <a:spcBef>
                <a:spcPts val="0"/>
              </a:spcBef>
              <a:buSzPct val="100000"/>
              <a:buChar char="•"/>
              <a:defRPr sz="2800">
                <a:solidFill>
                  <a:srgbClr val="666666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MyISAM use only BTREE indexes</a:t>
            </a:r>
          </a:p>
          <a:p>
            <a:pPr marL="180473" indent="-180473" defTabSz="457200">
              <a:spcBef>
                <a:spcPts val="0"/>
              </a:spcBef>
              <a:buSzPct val="100000"/>
              <a:buChar char="•"/>
              <a:defRPr sz="2800">
                <a:solidFill>
                  <a:srgbClr val="666666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  <a:p>
            <a:pPr marL="180473" indent="-180473" defTabSz="457200">
              <a:spcBef>
                <a:spcPts val="0"/>
              </a:spcBef>
              <a:buSzPct val="100000"/>
              <a:buChar char="•"/>
              <a:defRPr sz="2800">
                <a:solidFill>
                  <a:srgbClr val="666666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MEMORY/HEAP and NDB can use both HASH and BTREE.</a:t>
            </a:r>
          </a:p>
          <a:p>
            <a:pPr marL="180473" indent="-180473" defTabSz="457200">
              <a:spcBef>
                <a:spcPts val="0"/>
              </a:spcBef>
              <a:buSzPct val="100000"/>
              <a:buChar char="•"/>
              <a:defRPr sz="2800">
                <a:solidFill>
                  <a:srgbClr val="666666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  <a:p>
            <a:pPr marL="180473" indent="-180473" defTabSz="457200">
              <a:spcBef>
                <a:spcPts val="0"/>
              </a:spcBef>
              <a:buSzPct val="100000"/>
              <a:buChar char="•"/>
              <a:defRPr sz="2800">
                <a:solidFill>
                  <a:srgbClr val="666666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MEMORY/HEAP and NDB will use the HASH index structure by default.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Selection of Indexes</a:t>
            </a:r>
          </a:p>
        </p:txBody>
      </p:sp>
      <p:sp>
        <p:nvSpPr>
          <p:cNvPr id="174" name="Rectangle 3"/>
          <p:cNvSpPr txBox="1"/>
          <p:nvPr>
            <p:ph type="body" idx="1"/>
          </p:nvPr>
        </p:nvSpPr>
        <p:spPr>
          <a:xfrm>
            <a:off x="876299" y="1166018"/>
            <a:ext cx="7672983" cy="4525964"/>
          </a:xfrm>
          <a:prstGeom prst="rect">
            <a:avLst/>
          </a:prstGeo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ts val="600"/>
              </a:spcBef>
              <a:defRPr sz="2900"/>
            </a:pPr>
            <a:r>
              <a:t>Index design requires an estimate of the typical mix of queries and other operations on the db</a:t>
            </a:r>
          </a:p>
          <a:p>
            <a:pPr marL="533400" indent="-533400">
              <a:lnSpc>
                <a:spcPct val="90000"/>
              </a:lnSpc>
              <a:spcBef>
                <a:spcPts val="600"/>
              </a:spcBef>
              <a:defRPr sz="2900"/>
            </a:pPr>
            <a:r>
              <a:t>Example of good use of indexes:</a:t>
            </a:r>
          </a:p>
          <a:p>
            <a:pPr lvl="1" marL="990600" indent="-533400">
              <a:lnSpc>
                <a:spcPct val="90000"/>
              </a:lnSpc>
              <a:spcBef>
                <a:spcPts val="600"/>
              </a:spcBef>
              <a:buClrTx/>
              <a:buAutoNum type="arabicPeriod" startAt="1"/>
              <a:defRPr sz="2500"/>
            </a:pPr>
            <a:r>
              <a:t>An attribute frequently compared to constant in a where clause of a query</a:t>
            </a:r>
          </a:p>
          <a:p>
            <a:pPr lvl="1" marL="990600" indent="-533400">
              <a:lnSpc>
                <a:spcPct val="90000"/>
              </a:lnSpc>
              <a:spcBef>
                <a:spcPts val="600"/>
              </a:spcBef>
              <a:buClrTx/>
              <a:buAutoNum type="arabicPeriod" startAt="1"/>
              <a:defRPr sz="2500"/>
            </a:pPr>
            <a:r>
              <a:t>Attribute that appear frequently in join operations</a:t>
            </a:r>
          </a:p>
          <a:p>
            <a:pPr lvl="2" marL="0" indent="914400">
              <a:lnSpc>
                <a:spcPct val="90000"/>
              </a:lnSpc>
              <a:spcBef>
                <a:spcPts val="500"/>
              </a:spcBef>
              <a:buSzTx/>
              <a:buNone/>
              <a:defRPr b="1" sz="2200"/>
            </a:pPr>
            <a:r>
              <a:t>e.g. </a:t>
            </a:r>
          </a:p>
          <a:p>
            <a:pPr lvl="2" marL="0" indent="914400">
              <a:lnSpc>
                <a:spcPct val="90000"/>
              </a:lnSpc>
              <a:spcBef>
                <a:spcPts val="500"/>
              </a:spcBef>
              <a:buSzTx/>
              <a:buNone/>
              <a:defRPr b="1" sz="2200"/>
            </a:pPr>
            <a:r>
              <a:rPr>
                <a:solidFill>
                  <a:srgbClr val="0433FF"/>
                </a:solidFill>
              </a:rPr>
              <a:t>SELECT</a:t>
            </a:r>
            <a:r>
              <a:t> name </a:t>
            </a:r>
            <a:r>
              <a:rPr>
                <a:solidFill>
                  <a:srgbClr val="0433FF"/>
                </a:solidFill>
              </a:rPr>
              <a:t>FROM</a:t>
            </a:r>
            <a:r>
              <a:t> Movie, MovieExec</a:t>
            </a:r>
          </a:p>
          <a:p>
            <a:pPr lvl="2" marL="0" indent="914400">
              <a:lnSpc>
                <a:spcPct val="90000"/>
              </a:lnSpc>
              <a:spcBef>
                <a:spcPts val="500"/>
              </a:spcBef>
              <a:buSzTx/>
              <a:buNone/>
              <a:defRPr b="1" sz="2200"/>
            </a:pPr>
            <a:r>
              <a:rPr>
                <a:solidFill>
                  <a:srgbClr val="0433FF"/>
                </a:solidFill>
              </a:rPr>
              <a:t>WHERE</a:t>
            </a:r>
            <a:r>
              <a:t> title = ‘status’ AND producerC# = cert#;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Decision factors</a:t>
            </a:r>
          </a:p>
        </p:txBody>
      </p:sp>
      <p:sp>
        <p:nvSpPr>
          <p:cNvPr id="177" name="Rectangle 3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 marL="528066" indent="-528066" defTabSz="905255">
              <a:defRPr sz="3100"/>
            </a:pPr>
            <a:r>
              <a:t>Important to strike a balance.</a:t>
            </a:r>
          </a:p>
          <a:p>
            <a:pPr marL="528066" indent="-528066" defTabSz="905255">
              <a:defRPr sz="3100"/>
            </a:pPr>
            <a:r>
              <a:t>Factors:</a:t>
            </a:r>
          </a:p>
          <a:p>
            <a:pPr lvl="1" marL="980694" indent="-528066" defTabSz="905255">
              <a:spcBef>
                <a:spcPts val="600"/>
              </a:spcBef>
              <a:buClrTx/>
              <a:buAutoNum type="arabicPeriod" startAt="1"/>
              <a:defRPr sz="2700"/>
            </a:pPr>
            <a:r>
              <a:t>Given attribute A, an index on A will:</a:t>
            </a:r>
          </a:p>
          <a:p>
            <a:pPr lvl="2" marL="1433322" indent="-528066" defTabSz="905255">
              <a:spcBef>
                <a:spcPts val="500"/>
              </a:spcBef>
              <a:buClrTx/>
              <a:buChar char="–"/>
              <a:defRPr b="1" sz="2300"/>
            </a:pPr>
            <a:r>
              <a:t>Greatly speed up queries with a condition on that attribute</a:t>
            </a:r>
          </a:p>
          <a:p>
            <a:pPr lvl="2" marL="1433322" indent="-528066" defTabSz="905255">
              <a:spcBef>
                <a:spcPts val="500"/>
              </a:spcBef>
              <a:buClrTx/>
              <a:buChar char="–"/>
              <a:defRPr b="1" sz="2300"/>
            </a:pPr>
            <a:r>
              <a:t>May speed up joins involving A</a:t>
            </a:r>
          </a:p>
          <a:p>
            <a:pPr lvl="1" marL="980694" indent="-528066" defTabSz="905255">
              <a:spcBef>
                <a:spcPts val="600"/>
              </a:spcBef>
              <a:buClrTx/>
              <a:buAutoNum type="arabicPeriod" startAt="1"/>
              <a:defRPr sz="2700"/>
            </a:pPr>
            <a:r>
              <a:t>Index makes insertion, deletion, and updates more complex and time-consuming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Indexes (continued)</a:t>
            </a:r>
          </a:p>
        </p:txBody>
      </p:sp>
      <p:sp>
        <p:nvSpPr>
          <p:cNvPr id="180" name="Rectangle 3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 marL="329184" indent="-329184" defTabSz="877822">
              <a:lnSpc>
                <a:spcPct val="90000"/>
              </a:lnSpc>
              <a:spcBef>
                <a:spcPts val="600"/>
              </a:spcBef>
              <a:defRPr sz="2700"/>
            </a:pPr>
            <a:r>
              <a:t>Techniques to execute SQL  queries are intimately associated with storage structures. Typically, a relation is stored in many disk blocks.</a:t>
            </a:r>
          </a:p>
          <a:p>
            <a:pPr marL="329184" indent="-329184" defTabSz="877822">
              <a:lnSpc>
                <a:spcPct val="90000"/>
              </a:lnSpc>
              <a:spcBef>
                <a:spcPts val="600"/>
              </a:spcBef>
              <a:defRPr sz="2700"/>
            </a:pPr>
            <a:r>
              <a:t>An  index is an auxiliary structure, perhaps stored in a separate file, that support fast access to the rows of a table.</a:t>
            </a:r>
          </a:p>
          <a:p>
            <a:pPr marL="329184" indent="-329184" defTabSz="877822">
              <a:lnSpc>
                <a:spcPct val="90000"/>
              </a:lnSpc>
              <a:spcBef>
                <a:spcPts val="600"/>
              </a:spcBef>
              <a:defRPr sz="2700"/>
            </a:pPr>
            <a:r>
              <a:t>Main cost of a query or modification is I/O:</a:t>
            </a:r>
          </a:p>
          <a:p>
            <a:pPr lvl="1" marL="0" indent="438912" defTabSz="877822">
              <a:lnSpc>
                <a:spcPct val="90000"/>
              </a:lnSpc>
              <a:spcBef>
                <a:spcPts val="500"/>
              </a:spcBef>
              <a:buSzTx/>
              <a:buNone/>
              <a:defRPr sz="2400"/>
            </a:pPr>
            <a:r>
              <a:t>No. of disk blocks to be read into memory and written onto disk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404040"/>
      </a:dk1>
      <a:lt1>
        <a:srgbClr val="F3F3E7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