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22" y="6221732"/>
            <a:ext cx="263979" cy="2692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21468" indent="-321468" defTabSz="859536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63360" indent="-306160" defTabSz="859536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00150" indent="-285750" defTabSz="859536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 defTabSz="859536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71700" indent="-342900" defTabSz="859536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21468" indent="-321468" defTabSz="859536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63360" indent="-306160" defTabSz="859536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00150" indent="-285750" defTabSz="859536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 defTabSz="859536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71700" indent="-342900" defTabSz="859536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21468" indent="-321468" defTabSz="859536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63360" indent="-306160" defTabSz="859536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00150" indent="-285750" defTabSz="859536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 defTabSz="859536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71700" indent="-342900" defTabSz="859536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289222" y="6221732"/>
            <a:ext cx="263979" cy="2692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21468" indent="-321468" defTabSz="859536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63360" indent="-306160" defTabSz="859536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00150" indent="-285750" defTabSz="859536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 defTabSz="859536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71700" indent="-342900" defTabSz="859536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0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899" cy="358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Index Selection Example</a:t>
            </a:r>
          </a:p>
        </p:txBody>
      </p:sp>
      <p:sp>
        <p:nvSpPr>
          <p:cNvPr id="159" name="Rectangle 3"/>
          <p:cNvSpPr txBox="1"/>
          <p:nvPr>
            <p:ph type="body" idx="1"/>
          </p:nvPr>
        </p:nvSpPr>
        <p:spPr>
          <a:xfrm>
            <a:off x="461963" y="1003300"/>
            <a:ext cx="8453437" cy="5216525"/>
          </a:xfrm>
          <a:prstGeom prst="rect">
            <a:avLst/>
          </a:prstGeom>
        </p:spPr>
        <p:txBody>
          <a:bodyPr/>
          <a:lstStyle/>
          <a:p>
            <a:pPr marL="533398" indent="-533398">
              <a:spcBef>
                <a:spcPts val="500"/>
              </a:spcBef>
              <a:defRPr sz="2800"/>
            </a:pPr>
            <a:r>
              <a:t>Given Relation:</a:t>
            </a:r>
          </a:p>
          <a:p>
            <a:pPr marL="533398" indent="-533398">
              <a:spcBef>
                <a:spcPts val="500"/>
              </a:spcBef>
              <a:defRPr sz="2800"/>
            </a:pPr>
            <a:r>
              <a:rPr b="1"/>
              <a:t>StarsIn </a:t>
            </a:r>
            <a:r>
              <a:t>(movie, year, starName)</a:t>
            </a:r>
          </a:p>
          <a:p>
            <a:pPr marL="533398" indent="-533398">
              <a:spcBef>
                <a:spcPts val="600"/>
              </a:spcBef>
              <a:defRPr sz="2800"/>
            </a:pPr>
            <a:r>
              <a:rPr b="1"/>
              <a:t>3 operations</a:t>
            </a:r>
            <a:r>
              <a:t> to perform:</a:t>
            </a:r>
          </a:p>
          <a:p>
            <a:pPr lvl="1" marL="990600" indent="-533400">
              <a:spcBef>
                <a:spcPts val="600"/>
              </a:spcBef>
              <a:buClrTx/>
              <a:buAutoNum type="arabicPeriod" startAt="1"/>
              <a:defRPr sz="2800"/>
            </a:pPr>
            <a:r>
              <a:t>Q1: </a:t>
            </a:r>
            <a:r>
              <a:rPr>
                <a:solidFill>
                  <a:srgbClr val="0433FF"/>
                </a:solidFill>
              </a:rPr>
              <a:t>select</a:t>
            </a:r>
            <a:r>
              <a:t> movie, year </a:t>
            </a:r>
            <a:r>
              <a:rPr>
                <a:solidFill>
                  <a:srgbClr val="0433FF"/>
                </a:solidFill>
              </a:rPr>
              <a:t>from</a:t>
            </a:r>
            <a:r>
              <a:t> StarsIn </a:t>
            </a:r>
            <a:r>
              <a:rPr>
                <a:solidFill>
                  <a:srgbClr val="0433FF"/>
                </a:solidFill>
              </a:rPr>
              <a:t>where</a:t>
            </a:r>
            <a:r>
              <a:t> starName = s;    </a:t>
            </a:r>
          </a:p>
          <a:p>
            <a:pPr lvl="1" marL="990600" indent="-533400">
              <a:spcBef>
                <a:spcPts val="600"/>
              </a:spcBef>
              <a:buClrTx/>
              <a:buAutoNum type="arabicPeriod" startAt="1"/>
              <a:defRPr sz="2800"/>
            </a:pPr>
            <a:r>
              <a:t>Q2: </a:t>
            </a:r>
            <a:r>
              <a:rPr>
                <a:solidFill>
                  <a:srgbClr val="0433FF"/>
                </a:solidFill>
              </a:rPr>
              <a:t>select</a:t>
            </a:r>
            <a:r>
              <a:t> starName </a:t>
            </a:r>
            <a:r>
              <a:rPr>
                <a:solidFill>
                  <a:srgbClr val="0433FF"/>
                </a:solidFill>
              </a:rPr>
              <a:t>from</a:t>
            </a:r>
            <a:r>
              <a:t> StarsIn </a:t>
            </a:r>
            <a:r>
              <a:rPr>
                <a:solidFill>
                  <a:srgbClr val="0433FF"/>
                </a:solidFill>
              </a:rPr>
              <a:t>where</a:t>
            </a:r>
            <a:r>
              <a:t> movie = t and year = y;</a:t>
            </a:r>
          </a:p>
          <a:p>
            <a:pPr lvl="1" marL="990600" indent="-533400">
              <a:spcBef>
                <a:spcPts val="600"/>
              </a:spcBef>
              <a:buClrTx/>
              <a:buAutoNum type="arabicPeriod" startAt="1"/>
              <a:defRPr sz="2800"/>
            </a:pPr>
            <a:r>
              <a:t>I: </a:t>
            </a:r>
            <a:r>
              <a:rPr>
                <a:solidFill>
                  <a:srgbClr val="0433FF"/>
                </a:solidFill>
              </a:rPr>
              <a:t>insert</a:t>
            </a:r>
            <a:r>
              <a:t> </a:t>
            </a:r>
            <a:r>
              <a:rPr>
                <a:solidFill>
                  <a:srgbClr val="0433FF"/>
                </a:solidFill>
              </a:rPr>
              <a:t>into</a:t>
            </a:r>
            <a:r>
              <a:t> StarsIn </a:t>
            </a:r>
            <a:r>
              <a:rPr>
                <a:solidFill>
                  <a:srgbClr val="0433FF"/>
                </a:solidFill>
              </a:rPr>
              <a:t>values </a:t>
            </a:r>
            <a:r>
              <a:t>(t, y, s);</a:t>
            </a:r>
          </a:p>
          <a:p>
            <a:pPr lvl="1" marL="0" indent="457200">
              <a:spcBef>
                <a:spcPts val="600"/>
              </a:spcBef>
              <a:buSzTx/>
              <a:buNone/>
              <a:defRPr sz="2800"/>
            </a:pPr>
            <a:r>
              <a:t>where s, t, y are some constants.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Example's assumptions</a:t>
            </a:r>
          </a:p>
        </p:txBody>
      </p:sp>
      <p:sp>
        <p:nvSpPr>
          <p:cNvPr id="162" name="Rectangle 3"/>
          <p:cNvSpPr txBox="1"/>
          <p:nvPr>
            <p:ph type="body" idx="1"/>
          </p:nvPr>
        </p:nvSpPr>
        <p:spPr>
          <a:xfrm>
            <a:off x="533448" y="1153317"/>
            <a:ext cx="8077104" cy="5015560"/>
          </a:xfrm>
          <a:prstGeom prst="rect">
            <a:avLst/>
          </a:prstGeom>
        </p:spPr>
        <p:txBody>
          <a:bodyPr/>
          <a:lstStyle/>
          <a:p>
            <a:pPr marL="322324" indent="-322324">
              <a:buAutoNum type="arabicPeriod" startAt="1"/>
            </a:pPr>
            <a:r>
              <a:t> Cost for examining 1 disk block = 1 unit</a:t>
            </a:r>
          </a:p>
          <a:p>
            <a:pPr marL="322324" indent="-322324">
              <a:buClr>
                <a:srgbClr val="AA7942"/>
              </a:buClr>
              <a:buAutoNum type="arabicPeriod" startAt="1"/>
            </a:pPr>
            <a:r>
              <a:t> For </a:t>
            </a:r>
            <a:r>
              <a:rPr b="1"/>
              <a:t>StarsIn</a:t>
            </a:r>
            <a:r>
              <a:t> let nr = 300 records and bf = 30</a:t>
            </a:r>
          </a:p>
          <a:p>
            <a:pPr lvl="1" marL="779524" indent="-322324">
              <a:buAutoNum type="arabicPeriod" startAt="1"/>
            </a:pPr>
            <a:r>
              <a:t> Number of blocks nb = 10</a:t>
            </a:r>
          </a:p>
          <a:p>
            <a:pPr lvl="1" marL="779524" indent="-322324">
              <a:buAutoNum type="arabicPeriod" startAt="1"/>
            </a:pPr>
            <a:r>
              <a:t> V(movie, year; </a:t>
            </a:r>
            <a:r>
              <a:rPr b="1"/>
              <a:t>StarsIn</a:t>
            </a:r>
            <a:r>
              <a:t>) = 100</a:t>
            </a:r>
          </a:p>
          <a:p>
            <a:pPr lvl="1" marL="779524" indent="-322324">
              <a:buAutoNum type="arabicPeriod" startAt="1"/>
            </a:pPr>
            <a:r>
              <a:t> V(starName; </a:t>
            </a:r>
            <a:r>
              <a:rPr b="1"/>
              <a:t>StarsIn</a:t>
            </a:r>
            <a:r>
              <a:t>) = 100 </a:t>
            </a:r>
          </a:p>
          <a:p>
            <a:pPr marL="322324" indent="-322324">
              <a:buAutoNum type="arabicPeriod" startAt="1"/>
            </a:pPr>
            <a:r>
              <a:t> Average no. of stars in a movie = 3</a:t>
            </a:r>
          </a:p>
          <a:p>
            <a:pPr marL="322324" indent="-322324">
              <a:buAutoNum type="arabicPeriod" startAt="1"/>
            </a:pPr>
            <a:r>
              <a:t> Average no. of movies that a star   appeared in =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Example's assumptions</a:t>
            </a:r>
          </a:p>
        </p:txBody>
      </p:sp>
      <p:sp>
        <p:nvSpPr>
          <p:cNvPr id="165" name="Rectangle 3"/>
          <p:cNvSpPr txBox="1"/>
          <p:nvPr>
            <p:ph type="body" idx="1"/>
          </p:nvPr>
        </p:nvSpPr>
        <p:spPr>
          <a:xfrm>
            <a:off x="838199" y="1166017"/>
            <a:ext cx="7734253" cy="5015560"/>
          </a:xfrm>
          <a:prstGeom prst="rect">
            <a:avLst/>
          </a:prstGeom>
        </p:spPr>
        <p:txBody>
          <a:bodyPr/>
          <a:lstStyle/>
          <a:p>
            <a:pPr marL="312654" indent="-312654" defTabSz="833749">
              <a:spcBef>
                <a:spcPts val="600"/>
              </a:spcBef>
              <a:buAutoNum type="arabicPeriod" startAt="1"/>
              <a:defRPr sz="2910"/>
            </a:pPr>
            <a:r>
              <a:t> </a:t>
            </a:r>
            <a:r>
              <a:rPr b="1"/>
              <a:t>Clustered</a:t>
            </a:r>
            <a:r>
              <a:t> - given attributes X, the tuples are clustered on X (e.g., starName) if tuples with equal X-values are next to each other</a:t>
            </a:r>
          </a:p>
          <a:p>
            <a:pPr marL="312654" indent="-312654" defTabSz="833749">
              <a:spcBef>
                <a:spcPts val="600"/>
              </a:spcBef>
              <a:buAutoNum type="arabicPeriod" startAt="1"/>
              <a:defRPr sz="2910"/>
            </a:pPr>
            <a:r>
              <a:t> </a:t>
            </a:r>
            <a:r>
              <a:rPr b="1"/>
              <a:t>Non-clustered</a:t>
            </a:r>
            <a:r>
              <a:t> - not clustered w.r.t. X, so tuples with the same X-value are (assume uniformly) </a:t>
            </a:r>
            <a:r>
              <a:rPr b="1"/>
              <a:t>spread</a:t>
            </a:r>
            <a:r>
              <a:t> out in the relation (and thus in the blocks)</a:t>
            </a:r>
          </a:p>
          <a:p>
            <a:pPr marL="312654" indent="-312654" defTabSz="833749">
              <a:spcBef>
                <a:spcPts val="600"/>
              </a:spcBef>
              <a:buAutoNum type="arabicPeriod" startAt="1"/>
              <a:defRPr sz="2910"/>
            </a:pPr>
            <a:r>
              <a:t> Assume tuples for a given starName or (movie, year) are likely to be spread over the 10 disk blocks of </a:t>
            </a:r>
            <a:r>
              <a:rPr b="1"/>
              <a:t>StarsIn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</a:t>
            </a:r>
          </a:p>
        </p:txBody>
      </p:sp>
      <p:sp>
        <p:nvSpPr>
          <p:cNvPr id="168" name="Content Placeholder 2"/>
          <p:cNvSpPr txBox="1"/>
          <p:nvPr>
            <p:ph type="body" idx="1"/>
          </p:nvPr>
        </p:nvSpPr>
        <p:spPr>
          <a:xfrm>
            <a:off x="304800" y="1419998"/>
            <a:ext cx="8534400" cy="510540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500"/>
              </a:spcBef>
              <a:defRPr sz="2600"/>
            </a:pPr>
            <a:r>
              <a:t>Even if we have an </a:t>
            </a:r>
            <a:r>
              <a:rPr b="1"/>
              <a:t>index</a:t>
            </a:r>
            <a:r>
              <a:t> on </a:t>
            </a:r>
            <a:r>
              <a:rPr b="1"/>
              <a:t>starName</a:t>
            </a:r>
            <a:r>
              <a:t> or on the combination of </a:t>
            </a:r>
            <a:r>
              <a:rPr b="1"/>
              <a:t>movie, year</a:t>
            </a:r>
            <a:r>
              <a:t>, it will take 3 disk accesses to retrieve the 3 tuples for a star or movie</a:t>
            </a:r>
          </a:p>
          <a:p>
            <a:pPr marL="342900" indent="-342900">
              <a:spcBef>
                <a:spcPts val="500"/>
              </a:spcBef>
              <a:defRPr sz="2600"/>
            </a:pPr>
          </a:p>
          <a:p>
            <a:pPr lvl="1" marL="800100" indent="-342900">
              <a:spcBef>
                <a:spcPts val="500"/>
              </a:spcBef>
              <a:buChar char="▪"/>
              <a:defRPr sz="2600"/>
            </a:pPr>
            <a:r>
              <a:t>Why?</a:t>
            </a:r>
          </a:p>
          <a:p>
            <a:pPr marL="342900" indent="-342900">
              <a:spcBef>
                <a:spcPts val="500"/>
              </a:spcBef>
              <a:defRPr sz="2600"/>
            </a:pPr>
          </a:p>
          <a:p>
            <a:pPr marL="342900" indent="-342900">
              <a:spcBef>
                <a:spcPts val="500"/>
              </a:spcBef>
              <a:defRPr sz="2600"/>
            </a:pPr>
            <a:r>
              <a:t>If we have </a:t>
            </a:r>
            <a:r>
              <a:rPr b="1"/>
              <a:t>no index</a:t>
            </a:r>
            <a:r>
              <a:t> on the </a:t>
            </a:r>
            <a:r>
              <a:rPr b="1"/>
              <a:t>starName</a:t>
            </a:r>
            <a:r>
              <a:t> or </a:t>
            </a:r>
            <a:r>
              <a:rPr b="1"/>
              <a:t>movie, year</a:t>
            </a:r>
            <a:r>
              <a:t> respectively, then 10 disk accesses are required.</a:t>
            </a:r>
          </a:p>
          <a:p>
            <a:pPr marL="342900" indent="-342900">
              <a:spcBef>
                <a:spcPts val="500"/>
              </a:spcBef>
              <a:defRPr sz="2600"/>
            </a:pPr>
          </a:p>
          <a:p>
            <a:pPr lvl="1" marL="800100" indent="-342900">
              <a:spcBef>
                <a:spcPts val="500"/>
              </a:spcBef>
              <a:buChar char="▪"/>
              <a:defRPr sz="2600"/>
            </a:pPr>
            <a:r>
              <a:t>Why?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le 1"/>
          <p:cNvSpPr txBox="1"/>
          <p:nvPr>
            <p:ph type="title"/>
          </p:nvPr>
        </p:nvSpPr>
        <p:spPr>
          <a:xfrm>
            <a:off x="152400" y="1270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Analysis</a:t>
            </a:r>
          </a:p>
        </p:txBody>
      </p:sp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190499" y="1587500"/>
            <a:ext cx="8534401" cy="51054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500"/>
              </a:spcBef>
              <a:defRPr sz="2600"/>
            </a:pPr>
            <a:r>
              <a:t>Assume </a:t>
            </a:r>
            <a:r>
              <a:rPr b="1"/>
              <a:t>one disk access</a:t>
            </a:r>
            <a:r>
              <a:t> is needed to read a block/page of the index every time we use that index to locate tuples with a given value for the indexed attribute(s)</a:t>
            </a:r>
          </a:p>
          <a:p>
            <a:pPr marL="342900" indent="-342900">
              <a:spcBef>
                <a:spcPts val="500"/>
              </a:spcBef>
              <a:defRPr sz="2600"/>
            </a:pPr>
          </a:p>
          <a:p>
            <a:pPr lvl="1" marL="800100" indent="-342900">
              <a:spcBef>
                <a:spcPts val="500"/>
              </a:spcBef>
              <a:buChar char="▪"/>
              <a:defRPr sz="2600"/>
            </a:pPr>
            <a:r>
              <a:t>Will refine this after covering B+Trees</a:t>
            </a:r>
          </a:p>
          <a:p>
            <a:pPr marL="342900" indent="-342900">
              <a:spcBef>
                <a:spcPts val="500"/>
              </a:spcBef>
              <a:defRPr sz="2600"/>
            </a:pPr>
          </a:p>
          <a:p>
            <a:pPr marL="371475" indent="-371475">
              <a:spcBef>
                <a:spcPts val="500"/>
              </a:spcBef>
              <a:defRPr sz="2600"/>
            </a:pPr>
            <a:r>
              <a:t>If an index block/page must be modified (in the case of an insertion), then </a:t>
            </a:r>
            <a:r>
              <a:rPr b="1"/>
              <a:t>another disk access</a:t>
            </a:r>
            <a:r>
              <a:t> is needed to write back the modified block/page</a:t>
            </a:r>
            <a:r>
              <a:rPr sz="2400"/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</a:t>
            </a:r>
          </a:p>
        </p:txBody>
      </p:sp>
      <p:sp>
        <p:nvSpPr>
          <p:cNvPr id="174" name="Content Placeholder 2"/>
          <p:cNvSpPr txBox="1"/>
          <p:nvPr>
            <p:ph type="body" idx="1"/>
          </p:nvPr>
        </p:nvSpPr>
        <p:spPr>
          <a:xfrm>
            <a:off x="381000" y="1143000"/>
            <a:ext cx="76962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500"/>
              </a:spcBef>
              <a:defRPr sz="2400"/>
            </a:pPr>
            <a:r>
              <a:t>Likewise, in the case of an insertion, </a:t>
            </a:r>
            <a:r>
              <a:rPr b="1"/>
              <a:t>one disk access</a:t>
            </a:r>
            <a:r>
              <a:t> is needed to </a:t>
            </a:r>
            <a:r>
              <a:rPr b="1"/>
              <a:t>read</a:t>
            </a:r>
            <a:r>
              <a:t> a page on which the new tuple will be placed, and </a:t>
            </a:r>
            <a:r>
              <a:rPr b="1"/>
              <a:t>another disk access</a:t>
            </a:r>
            <a:r>
              <a:t> is needed to </a:t>
            </a:r>
            <a:r>
              <a:rPr b="1"/>
              <a:t>write</a:t>
            </a:r>
            <a:r>
              <a:t> back this page.</a:t>
            </a:r>
          </a:p>
          <a:p>
            <a:pPr marL="342900" indent="-342900">
              <a:spcBef>
                <a:spcPts val="500"/>
              </a:spcBef>
              <a:defRPr sz="2400"/>
            </a:pPr>
          </a:p>
          <a:p>
            <a:pPr marL="342900" indent="-342900">
              <a:spcBef>
                <a:spcPts val="500"/>
              </a:spcBef>
              <a:defRPr sz="2400"/>
            </a:pPr>
            <a:r>
              <a:t>We assume that, even without an index, we can find some block/page on which an additional tuple will fit, without scanning the entire relation.</a:t>
            </a:r>
          </a:p>
          <a:p>
            <a:pPr marL="342900" indent="-342900">
              <a:spcBef>
                <a:spcPts val="500"/>
              </a:spcBef>
              <a:defRPr sz="2400"/>
            </a:pPr>
          </a:p>
          <a:p>
            <a:pPr lvl="1" marL="800100" indent="-342900">
              <a:spcBef>
                <a:spcPts val="500"/>
              </a:spcBef>
              <a:buChar char="▪"/>
              <a:defRPr sz="2400"/>
            </a:pPr>
            <a:r>
              <a:t>e.g., Free-list or EOF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Example's Estimated Cost of actions</a:t>
            </a:r>
          </a:p>
        </p:txBody>
      </p:sp>
      <p:graphicFrame>
        <p:nvGraphicFramePr>
          <p:cNvPr id="177" name="Group 3"/>
          <p:cNvGraphicFramePr/>
          <p:nvPr/>
        </p:nvGraphicFramePr>
        <p:xfrm>
          <a:off x="457200" y="1066800"/>
          <a:ext cx="8305800" cy="37592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74738"/>
                <a:gridCol w="1592262"/>
                <a:gridCol w="1828800"/>
                <a:gridCol w="1828800"/>
                <a:gridCol w="1981200"/>
              </a:tblGrid>
              <a:tr h="50800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28575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 Index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28575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Star Index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28575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Movie Index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28575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Both Indexes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28575">
                      <a:solidFill>
                        <a:srgbClr val="404040"/>
                      </a:solidFill>
                    </a:lnR>
                    <a:lnT w="28575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Q1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28575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28575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40404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28575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12700">
                      <a:solidFill>
                        <a:srgbClr val="404040"/>
                      </a:solidFill>
                    </a:lnB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Cost of 3 actions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28575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2+8p</a:t>
                      </a:r>
                      <a:r>
                        <a:rPr baseline="-25000"/>
                        <a:t>1</a:t>
                      </a:r>
                      <a:r>
                        <a:t>+8p</a:t>
                      </a:r>
                      <a:r>
                        <a:rPr baseline="-25000"/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28575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4+6p</a:t>
                      </a:r>
                      <a:r>
                        <a:rPr baseline="-25000"/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28575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4+6p</a:t>
                      </a:r>
                      <a:r>
                        <a:rPr baseline="-25000"/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12700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28575">
                      <a:solidFill>
                        <a:srgbClr val="40404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defRPr b="1" sz="2400">
                          <a:solidFill>
                            <a:srgbClr val="FFFF00"/>
                          </a:solidFill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6-2p</a:t>
                      </a:r>
                      <a:r>
                        <a:rPr baseline="-25000"/>
                        <a:t>1</a:t>
                      </a:r>
                      <a:r>
                        <a:t>-2p</a:t>
                      </a:r>
                      <a:r>
                        <a:rPr baseline="-25000"/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404040"/>
                      </a:solidFill>
                    </a:lnL>
                    <a:lnR w="28575">
                      <a:solidFill>
                        <a:srgbClr val="404040"/>
                      </a:solidFill>
                    </a:lnR>
                    <a:lnT w="12700">
                      <a:solidFill>
                        <a:srgbClr val="404040"/>
                      </a:solidFill>
                    </a:lnT>
                    <a:lnB w="28575">
                      <a:solidFill>
                        <a:srgbClr val="40404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8" name="Text Box 44"/>
          <p:cNvSpPr txBox="1"/>
          <p:nvPr/>
        </p:nvSpPr>
        <p:spPr>
          <a:xfrm>
            <a:off x="380999" y="5486398"/>
            <a:ext cx="7387302" cy="881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Star index is an index on StarName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Movie index is an index on MovieTitle and movieYear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numbers in rows 2-5 of the table are no. of disk accesses for the action.</a:t>
            </a:r>
          </a:p>
        </p:txBody>
      </p:sp>
      <p:sp>
        <p:nvSpPr>
          <p:cNvPr id="179" name="Text Box 45"/>
          <p:cNvSpPr txBox="1"/>
          <p:nvPr/>
        </p:nvSpPr>
        <p:spPr>
          <a:xfrm>
            <a:off x="1143000" y="4876798"/>
            <a:ext cx="6492875" cy="615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Costs associated with the three actions, as a function of which indexes are selected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Example's usage scenarios</a:t>
            </a:r>
          </a:p>
        </p:txBody>
      </p:sp>
      <p:sp>
        <p:nvSpPr>
          <p:cNvPr id="182" name="Rectangle 3"/>
          <p:cNvSpPr txBox="1"/>
          <p:nvPr>
            <p:ph type="body" idx="1"/>
          </p:nvPr>
        </p:nvSpPr>
        <p:spPr>
          <a:xfrm>
            <a:off x="616296" y="1166018"/>
            <a:ext cx="7422804" cy="4525964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defRPr sz="2900"/>
            </a:pPr>
            <a:r>
              <a:t>The fraction of the time to do 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defRPr sz="2900"/>
            </a:pPr>
            <a:r>
              <a:t>Q1 = p1, Q2 = p2, I = 1-p1-p2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defRPr sz="2900"/>
            </a:pPr>
            <a:r>
              <a:t>Consider: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500"/>
            </a:pPr>
            <a:r>
              <a:t>Case 1: p1 = p2 = 0.1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500"/>
            </a:pPr>
            <a:r>
              <a:t>Case 2: p1 = p2 = 0.4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500"/>
            </a:pPr>
            <a:r>
              <a:t>Case 3: p1 = 0.5, p2 = 0.1</a:t>
            </a:r>
          </a:p>
          <a:p>
            <a:pPr lvl="1" marL="0" indent="457200">
              <a:lnSpc>
                <a:spcPct val="90000"/>
              </a:lnSpc>
              <a:spcBef>
                <a:spcPts val="600"/>
              </a:spcBef>
              <a:buSzTx/>
              <a:buNone/>
              <a:defRPr sz="2500"/>
            </a:pPr>
            <a:r>
              <a:t>What is the </a:t>
            </a:r>
            <a:r>
              <a:rPr b="1"/>
              <a:t>best index strategy</a:t>
            </a:r>
            <a:r>
              <a:t> for each case?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defRPr sz="2900"/>
            </a:pPr>
            <a:r>
              <a:t>Create only the index that helps the most frequently used query type (e.g. query about stars =&gt; create </a:t>
            </a:r>
            <a:r>
              <a:rPr b="1"/>
              <a:t>starName</a:t>
            </a:r>
            <a:r>
              <a:t> index)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