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Query Processing"/>
          <p:cNvSpPr txBox="1"/>
          <p:nvPr>
            <p:ph type="ctrTitle"/>
          </p:nvPr>
        </p:nvSpPr>
        <p:spPr>
          <a:xfrm>
            <a:off x="1270000" y="16764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Query Processing</a:t>
            </a:r>
          </a:p>
          <a:p>
            <a:pPr/>
            <a:r>
              <a:t>and Optimization</a:t>
            </a:r>
          </a:p>
        </p:txBody>
      </p:sp>
      <p:sp>
        <p:nvSpPr>
          <p:cNvPr id="120" name="John A. Miller"/>
          <p:cNvSpPr txBox="1"/>
          <p:nvPr>
            <p:ph type="subTitle" sz="quarter" idx="1"/>
          </p:nvPr>
        </p:nvSpPr>
        <p:spPr>
          <a:xfrm>
            <a:off x="1270000" y="5378796"/>
            <a:ext cx="10464800" cy="787054"/>
          </a:xfrm>
          <a:prstGeom prst="rect">
            <a:avLst/>
          </a:prstGeom>
        </p:spPr>
        <p:txBody>
          <a:bodyPr/>
          <a:lstStyle/>
          <a:p>
            <a:pPr/>
            <a:r>
              <a:t>John A. Miller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Sizes (# tuples) of Outputs</a:t>
            </a:r>
          </a:p>
        </p:txBody>
      </p:sp>
      <p:sp>
        <p:nvSpPr>
          <p:cNvPr id="147" name="|                                     &lt; 200…"/>
          <p:cNvSpPr txBox="1"/>
          <p:nvPr>
            <p:ph type="body" idx="4294967295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&lt;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 </a:t>
            </a:r>
            <a:r>
              <a:rPr b="1"/>
              <a:t>project</a:t>
            </a:r>
            <a:endParaRPr b="1"/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n</a:t>
            </a:r>
            <a:r>
              <a:rPr baseline="-5998"/>
              <a:t>d</a:t>
            </a:r>
            <a:r>
              <a:t> / V(bname, d) = 2000 / 10 =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        *                                    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join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on cname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/          \                              n</a:t>
            </a:r>
            <a:r>
              <a:rPr baseline="-5998"/>
              <a:t>d</a:t>
            </a:r>
            <a:r>
              <a:t> / V(bname, d) = 2000 / 10 =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>
                <a:latin typeface="+mj-lt"/>
                <a:ea typeface="+mj-ea"/>
                <a:cs typeface="+mj-cs"/>
                <a:sym typeface="Helvetica"/>
              </a:defRPr>
            </a:pPr>
            <a:r>
              <a:t>       /       σ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baseline="-5998">
                <a:latin typeface="+mn-lt"/>
                <a:ea typeface="+mn-ea"/>
                <a:cs typeface="+mn-cs"/>
                <a:sym typeface="Helvetica Neue"/>
              </a:rPr>
              <a:t>bname = ‘Alps’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                </a:t>
            </a:r>
            <a:r>
              <a:rPr b="1">
                <a:latin typeface="+mn-lt"/>
                <a:ea typeface="+mn-ea"/>
                <a:cs typeface="+mn-cs"/>
                <a:sym typeface="Helvetica Neue"/>
              </a:rPr>
              <a:t>select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- one condition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/                      \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  deposit                              </a:t>
            </a:r>
            <a:r>
              <a:rPr b="1">
                <a:solidFill>
                  <a:srgbClr val="0433FF"/>
                </a:solidFill>
              </a:rPr>
              <a:t>Apply Indexes - need nba to see difference</a:t>
            </a:r>
            <a:endParaRPr b="1">
              <a:solidFill>
                <a:srgbClr val="0433FF"/>
              </a:solidFill>
            </a:endParaRP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</a:t>
            </a:r>
            <a:r>
              <a:rPr baseline="-5998"/>
              <a:t>c</a:t>
            </a:r>
            <a:r>
              <a:t> = 1000)       (n</a:t>
            </a:r>
            <a:r>
              <a:rPr baseline="-5998"/>
              <a:t>d</a:t>
            </a:r>
            <a:r>
              <a:t> = 2000)                          </a:t>
            </a:r>
            <a:r>
              <a:rPr b="1"/>
              <a:t>total </a:t>
            </a:r>
            <a:r>
              <a:t>= 200 + 200 + 200 = 600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ummary: Tupl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Summary: Tuples</a:t>
            </a:r>
          </a:p>
        </p:txBody>
      </p:sp>
      <p:sp>
        <p:nvSpPr>
          <p:cNvPr id="150" name="Direct translation               - total = 2,000,400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Direct translation               - total = 2,000,400</a:t>
            </a:r>
          </a:p>
          <a:p>
            <a:pPr/>
            <a:r>
              <a:t>Convert products to joins  - total = 2,400</a:t>
            </a:r>
          </a:p>
          <a:p>
            <a:pPr/>
            <a:r>
              <a:t>Move selects down            - total = 600</a:t>
            </a:r>
          </a:p>
          <a:p>
            <a:pPr/>
            <a:r>
              <a:t>Apply indexes                     - total = 600</a:t>
            </a:r>
          </a:p>
          <a:p>
            <a:pPr/>
            <a:r>
              <a:t>The last step has other improvements (see the next slides)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>
            <a:lvl1pPr defTabSz="488390">
              <a:defRPr sz="6600"/>
            </a:lvl1pPr>
          </a:lstStyle>
          <a:p>
            <a:pPr/>
            <a:r>
              <a:t>Creating the SQL Statement</a:t>
            </a:r>
          </a:p>
        </p:txBody>
      </p:sp>
      <p:sp>
        <p:nvSpPr>
          <p:cNvPr id="123" name="Translate SQL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 marL="382270" indent="-382270" defTabSz="502412">
              <a:spcBef>
                <a:spcPts val="3600"/>
              </a:spcBef>
              <a:defRPr sz="2700"/>
            </a:pPr>
            <a:r>
              <a:t>Partial Bank Schema:</a:t>
            </a:r>
          </a:p>
          <a:p>
            <a:pPr lvl="1" marL="764540" indent="-382270" defTabSz="502412">
              <a:spcBef>
                <a:spcPts val="3600"/>
              </a:spcBef>
              <a:defRPr sz="2700"/>
            </a:pPr>
            <a:r>
              <a:t>customer (</a:t>
            </a:r>
            <a:r>
              <a:rPr u="sng"/>
              <a:t>cname</a:t>
            </a:r>
            <a:r>
              <a:t>, street, ccity)</a:t>
            </a:r>
          </a:p>
          <a:p>
            <a:pPr lvl="1" marL="764540" indent="-382270" defTabSz="502412">
              <a:spcBef>
                <a:spcPts val="3600"/>
              </a:spcBef>
              <a:defRPr sz="2700"/>
            </a:pPr>
            <a:r>
              <a:t>deposit (</a:t>
            </a:r>
            <a:r>
              <a:rPr u="sng"/>
              <a:t>accno</a:t>
            </a:r>
            <a:r>
              <a:t>, balance, </a:t>
            </a:r>
            <a:r>
              <a:rPr i="1"/>
              <a:t>cname</a:t>
            </a:r>
            <a:r>
              <a:t>, </a:t>
            </a:r>
            <a:r>
              <a:rPr i="1"/>
              <a:t>bname</a:t>
            </a:r>
            <a:r>
              <a:t>)</a:t>
            </a:r>
          </a:p>
          <a:p>
            <a:pPr marL="382270" indent="-382270" defTabSz="502412">
              <a:spcBef>
                <a:spcPts val="3600"/>
              </a:spcBef>
              <a:defRPr sz="2700"/>
            </a:pPr>
            <a:r>
              <a:t>English: List the customers (names and cities) who have a deposit account at the Alps branch</a:t>
            </a:r>
          </a:p>
          <a:p>
            <a:pPr marL="382270" indent="-382270" defTabSz="502412">
              <a:spcBef>
                <a:spcPts val="3600"/>
              </a:spcBef>
              <a:defRPr b="1" sz="2700"/>
            </a:pPr>
            <a:r>
              <a:t>select</a:t>
            </a:r>
            <a:r>
              <a:rPr b="0"/>
              <a:t> c.cname, c.ccity</a:t>
            </a:r>
          </a:p>
          <a:p>
            <a:pPr marL="382270" indent="-382270" defTabSz="502412">
              <a:spcBef>
                <a:spcPts val="3600"/>
              </a:spcBef>
              <a:defRPr b="1" sz="2700"/>
            </a:pPr>
            <a:r>
              <a:t>from</a:t>
            </a:r>
            <a:r>
              <a:rPr b="0"/>
              <a:t> customer c, deposit d</a:t>
            </a:r>
          </a:p>
          <a:p>
            <a:pPr marL="382270" indent="-382270" defTabSz="502412">
              <a:spcBef>
                <a:spcPts val="3600"/>
              </a:spcBef>
              <a:defRPr b="1" sz="2700"/>
            </a:pPr>
            <a:r>
              <a:t>where</a:t>
            </a:r>
            <a:r>
              <a:rPr b="0"/>
              <a:t> d.bname = ‘Alps’ and c.cname = d.cname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Steps in Query Processing</a:t>
            </a:r>
          </a:p>
        </p:txBody>
      </p:sp>
      <p:sp>
        <p:nvSpPr>
          <p:cNvPr id="126" name="Translate SQL…"/>
          <p:cNvSpPr txBox="1"/>
          <p:nvPr>
            <p:ph type="body" idx="4294967295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Translate SQL</a:t>
            </a:r>
          </a:p>
          <a:p>
            <a:pPr>
              <a:defRPr b="1"/>
            </a:pPr>
            <a:r>
              <a:t>select</a:t>
            </a:r>
            <a:r>
              <a:rPr b="0"/>
              <a:t> c.cname, c.ccity </a:t>
            </a:r>
            <a:r>
              <a:t>from</a:t>
            </a:r>
            <a:r>
              <a:rPr b="0"/>
              <a:t> customer c, deposit d </a:t>
            </a:r>
            <a:r>
              <a:t>where</a:t>
            </a:r>
            <a:r>
              <a:rPr b="0"/>
              <a:t> d.bname = ‘Alps’ and c.cname = d.cname</a:t>
            </a:r>
            <a:endParaRPr b="0"/>
          </a:p>
          <a:p>
            <a:pPr/>
            <a:r>
              <a:t>To Relational Algebra</a:t>
            </a:r>
          </a:p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r>
              <a:t>∏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baseline="-5998">
                <a:latin typeface="+mn-lt"/>
                <a:ea typeface="+mn-ea"/>
                <a:cs typeface="+mn-cs"/>
                <a:sym typeface="Helvetica Neue"/>
              </a:rPr>
              <a:t>c.cname, c.ccity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(</a:t>
            </a:r>
            <a:r>
              <a:t>σ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baseline="-5998">
                <a:latin typeface="+mn-lt"/>
                <a:ea typeface="+mn-ea"/>
                <a:cs typeface="+mn-cs"/>
                <a:sym typeface="Helvetica Neue"/>
              </a:rPr>
              <a:t>bname = ‘Alps’ and c.cname = d.cname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(customer x deposit))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teps in Query Processing"/>
          <p:cNvSpPr txBox="1"/>
          <p:nvPr>
            <p:ph type="title"/>
          </p:nvPr>
        </p:nvSpPr>
        <p:spPr>
          <a:xfrm>
            <a:off x="952500" y="254000"/>
            <a:ext cx="11099800" cy="1862634"/>
          </a:xfrm>
          <a:prstGeom prst="rect">
            <a:avLst/>
          </a:prstGeom>
        </p:spPr>
        <p:txBody>
          <a:bodyPr/>
          <a:lstStyle>
            <a:lvl1pPr defTabSz="514094">
              <a:defRPr sz="7000"/>
            </a:lvl1pPr>
          </a:lstStyle>
          <a:p>
            <a:pPr/>
            <a:r>
              <a:t>Steps in Query Processing</a:t>
            </a:r>
          </a:p>
        </p:txBody>
      </p:sp>
      <p:sp>
        <p:nvSpPr>
          <p:cNvPr id="129" name="Write as a Relational Algebra Expression Tree…"/>
          <p:cNvSpPr txBox="1"/>
          <p:nvPr>
            <p:ph type="body" idx="4294967295"/>
          </p:nvPr>
        </p:nvSpPr>
        <p:spPr>
          <a:xfrm>
            <a:off x="812800" y="2438400"/>
            <a:ext cx="11099800" cy="6286500"/>
          </a:xfrm>
          <a:prstGeom prst="rect">
            <a:avLst/>
          </a:prstGeom>
        </p:spPr>
        <p:txBody>
          <a:bodyPr/>
          <a:lstStyle/>
          <a:p>
            <a:pPr marL="665017" indent="-665017">
              <a:buSzPct val="100000"/>
              <a:buAutoNum type="arabicPeriod" startAt="1"/>
            </a:pPr>
            <a:r>
              <a:t>Write as a Relational Algebra Expression Tree</a:t>
            </a:r>
          </a:p>
          <a:p>
            <a:pPr lvl="1">
              <a:buClr>
                <a:srgbClr val="000000"/>
              </a:buClr>
              <a:defRPr b="1"/>
            </a:pPr>
            <a:r>
              <a:t>Direct Translation</a:t>
            </a:r>
          </a:p>
          <a:p>
            <a:pPr marL="665017" indent="-665017">
              <a:buSzPct val="100000"/>
              <a:buAutoNum type="arabicPeriod" startAt="1"/>
            </a:pPr>
            <a:r>
              <a:t>Convert Cartesian Product </a:t>
            </a:r>
            <a:r>
              <a:rPr b="1"/>
              <a:t>to Join</a:t>
            </a:r>
            <a:endParaRPr b="1"/>
          </a:p>
          <a:p>
            <a:pPr marL="665017" indent="-665017">
              <a:buSzPct val="100000"/>
              <a:buAutoNum type="arabicPeriod" startAt="1"/>
            </a:pPr>
            <a:r>
              <a:t>Move </a:t>
            </a:r>
            <a:r>
              <a:rPr b="1"/>
              <a:t>Select</a:t>
            </a:r>
            <a:r>
              <a:t> Operations </a:t>
            </a:r>
            <a:r>
              <a:rPr b="1"/>
              <a:t>Down</a:t>
            </a:r>
            <a:r>
              <a:t> the Tree</a:t>
            </a:r>
            <a:endParaRPr sz="2900"/>
          </a:p>
          <a:p>
            <a:pPr lvl="1" marL="819546" indent="-375046">
              <a:buClr>
                <a:srgbClr val="000000"/>
              </a:buClr>
              <a:defRPr sz="2700"/>
            </a:pPr>
            <a:r>
              <a:t>Selectivity = 1 / V(A, r)  where V(A, r) is number of distinct values</a:t>
            </a:r>
          </a:p>
          <a:p>
            <a:pPr marL="665017" indent="-665017">
              <a:buSzPct val="100000"/>
              <a:buAutoNum type="arabicPeriod" startAt="1"/>
              <a:defRPr b="1"/>
            </a:pPr>
            <a:r>
              <a:t>Apply Indexes</a:t>
            </a:r>
            <a:r>
              <a:rPr b="0"/>
              <a:t> to Speed-Up Joins and Selects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erformance Analysis"/>
          <p:cNvSpPr txBox="1"/>
          <p:nvPr>
            <p:ph type="title"/>
          </p:nvPr>
        </p:nvSpPr>
        <p:spPr>
          <a:xfrm>
            <a:off x="952500" y="2667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  <a:r>
              <a:t>Performance Analysis</a:t>
            </a:r>
          </a:p>
        </p:txBody>
      </p:sp>
      <p:sp>
        <p:nvSpPr>
          <p:cNvPr id="132" name="Cost Metrics:…"/>
          <p:cNvSpPr txBox="1"/>
          <p:nvPr>
            <p:ph type="body" idx="1"/>
          </p:nvPr>
        </p:nvSpPr>
        <p:spPr>
          <a:xfrm>
            <a:off x="952500" y="2324100"/>
            <a:ext cx="11099800" cy="6892677"/>
          </a:xfrm>
          <a:prstGeom prst="rect">
            <a:avLst/>
          </a:prstGeom>
        </p:spPr>
        <p:txBody>
          <a:bodyPr/>
          <a:lstStyle/>
          <a:p>
            <a:pPr marL="395604" indent="-395604" defTabSz="519937">
              <a:spcBef>
                <a:spcPts val="3700"/>
              </a:spcBef>
              <a:defRPr b="1" sz="2800"/>
            </a:pPr>
            <a:r>
              <a:t>Cost Metrics</a:t>
            </a:r>
            <a:r>
              <a:rPr b="0"/>
              <a:t>: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Sum of all output sizes (number of tuples)</a:t>
            </a:r>
          </a:p>
          <a:p>
            <a:pPr lvl="1" marL="791209" indent="-395604" defTabSz="519937">
              <a:spcBef>
                <a:spcPts val="3700"/>
              </a:spcBef>
              <a:defRPr sz="2800"/>
            </a:pPr>
            <a:r>
              <a:t>Tuple oriented, rough estimate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Sum of all block accesses required to process query</a:t>
            </a:r>
          </a:p>
          <a:p>
            <a:pPr lvl="1" marL="791209" indent="-395604" defTabSz="519937">
              <a:spcBef>
                <a:spcPts val="3700"/>
              </a:spcBef>
              <a:defRPr sz="2800"/>
            </a:pPr>
            <a:r>
              <a:t>Block oriented, better estimate for secondary storage</a:t>
            </a:r>
          </a:p>
          <a:p>
            <a:pPr lvl="1" marL="791209" indent="-395604" defTabSz="519937">
              <a:spcBef>
                <a:spcPts val="3700"/>
              </a:spcBef>
              <a:defRPr sz="2800"/>
            </a:pPr>
            <a:r>
              <a:t>Number of block accesses (nba)</a:t>
            </a:r>
          </a:p>
          <a:p>
            <a:pPr marL="395604" indent="-395604" defTabSz="519937">
              <a:spcBef>
                <a:spcPts val="3700"/>
              </a:spcBef>
              <a:defRPr sz="2800"/>
            </a:pPr>
            <a:r>
              <a:t>Run Time</a:t>
            </a:r>
          </a:p>
          <a:p>
            <a:pPr lvl="1" marL="791209" indent="-395604" defTabSz="519937">
              <a:spcBef>
                <a:spcPts val="3700"/>
              </a:spcBef>
              <a:defRPr sz="2800"/>
            </a:pPr>
            <a:r>
              <a:t>Empirical, e.g., Project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Sizes (# tuples) of Outputs</a:t>
            </a:r>
          </a:p>
        </p:txBody>
      </p:sp>
      <p:sp>
        <p:nvSpPr>
          <p:cNvPr id="135" name="|                                     &lt; 200…"/>
          <p:cNvSpPr txBox="1"/>
          <p:nvPr>
            <p:ph type="body" idx="4294967295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n</a:t>
            </a:r>
            <a:r>
              <a:rPr baseline="-5998"/>
              <a:t>c</a:t>
            </a:r>
            <a:r>
              <a:t> = 1000 tuples in customer (c) table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n</a:t>
            </a:r>
            <a:r>
              <a:rPr baseline="-5998"/>
              <a:t>d</a:t>
            </a:r>
            <a:r>
              <a:t> = 2000 tuples in deposit (d) table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V(bname, d) = 10 distinct values of bname in d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>
                <a:latin typeface="+mj-lt"/>
                <a:ea typeface="+mj-ea"/>
                <a:cs typeface="+mj-cs"/>
                <a:sym typeface="Helvetica"/>
              </a:defRPr>
            </a:pPr>
            <a:r>
              <a:t>σ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baseline="-5998">
                <a:latin typeface="+mn-lt"/>
                <a:ea typeface="+mn-ea"/>
                <a:cs typeface="+mn-cs"/>
                <a:sym typeface="Helvetica Neue"/>
              </a:rPr>
              <a:t>bname = ‘Alps’ and c.cname = d.cname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x                              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/                \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deposit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</a:t>
            </a:r>
            <a:r>
              <a:rPr baseline="-5998"/>
              <a:t>c</a:t>
            </a:r>
            <a:r>
              <a:t> = 1000)     (n</a:t>
            </a:r>
            <a:r>
              <a:rPr baseline="-5998"/>
              <a:t>d</a:t>
            </a:r>
            <a:r>
              <a:t> = 2000)                   </a:t>
            </a:r>
            <a:r>
              <a:rPr b="1"/>
              <a:t>total</a:t>
            </a:r>
            <a:r>
              <a:t> = sum of output sizes of x, σ and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∏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Sizes (# tuples) of Outputs</a:t>
            </a:r>
          </a:p>
        </p:txBody>
      </p:sp>
      <p:sp>
        <p:nvSpPr>
          <p:cNvPr id="138" name="|                                     &lt; 200…"/>
          <p:cNvSpPr txBox="1"/>
          <p:nvPr>
            <p:ph type="body" idx="4294967295"/>
          </p:nvPr>
        </p:nvSpPr>
        <p:spPr>
          <a:xfrm>
            <a:off x="952500" y="26098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&lt;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</a:t>
            </a:r>
            <a:r>
              <a:rPr b="1"/>
              <a:t>project</a:t>
            </a:r>
            <a:endParaRPr b="1"/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n</a:t>
            </a:r>
            <a:r>
              <a:rPr baseline="-5998"/>
              <a:t>c</a:t>
            </a:r>
            <a:r>
              <a:t> * n</a:t>
            </a:r>
            <a:r>
              <a:rPr baseline="-5998"/>
              <a:t>d</a:t>
            </a:r>
            <a:r>
              <a:t> / (V(bname, d) * n</a:t>
            </a:r>
            <a:r>
              <a:rPr baseline="-5998"/>
              <a:t>c</a:t>
            </a:r>
            <a:r>
              <a:t>) = 2000 / 10 =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>
                <a:latin typeface="+mj-lt"/>
                <a:ea typeface="+mj-ea"/>
                <a:cs typeface="+mj-cs"/>
                <a:sym typeface="Helvetica"/>
              </a:defRPr>
            </a:pPr>
            <a:r>
              <a:t>σ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baseline="-5998">
                <a:latin typeface="+mn-lt"/>
                <a:ea typeface="+mn-ea"/>
                <a:cs typeface="+mn-cs"/>
                <a:sym typeface="Helvetica Neue"/>
              </a:rPr>
              <a:t>bname = ‘Alps’ and c.cname = d.cname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     </a:t>
            </a:r>
            <a:r>
              <a:rPr b="1">
                <a:latin typeface="+mn-lt"/>
                <a:ea typeface="+mn-ea"/>
                <a:cs typeface="+mn-cs"/>
                <a:sym typeface="Helvetica Neue"/>
              </a:rPr>
              <a:t>select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- two conditions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 n</a:t>
            </a:r>
            <a:r>
              <a:rPr baseline="-5998"/>
              <a:t>c</a:t>
            </a:r>
            <a:r>
              <a:t> * n</a:t>
            </a:r>
            <a:r>
              <a:rPr baseline="-5998"/>
              <a:t>d</a:t>
            </a:r>
            <a:r>
              <a:t> = 1000 * 2000 = 2,000,000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x                                      </a:t>
            </a:r>
            <a:r>
              <a:rPr b="1"/>
              <a:t>Cartesian product</a:t>
            </a:r>
            <a:r>
              <a:t>                         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/                \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deposit                       </a:t>
            </a:r>
            <a:r>
              <a:rPr b="1">
                <a:solidFill>
                  <a:srgbClr val="0433FF"/>
                </a:solidFill>
              </a:rPr>
              <a:t>Direct Translation</a:t>
            </a:r>
            <a:r>
              <a:t>: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</a:t>
            </a:r>
            <a:r>
              <a:rPr baseline="-5998"/>
              <a:t>c</a:t>
            </a:r>
            <a:r>
              <a:t> = 1000)     (n</a:t>
            </a:r>
            <a:r>
              <a:rPr baseline="-5998"/>
              <a:t>d</a:t>
            </a:r>
            <a:r>
              <a:t> = 2000)                   </a:t>
            </a:r>
            <a:r>
              <a:rPr b="1"/>
              <a:t>total</a:t>
            </a:r>
            <a:r>
              <a:t> = 2,000,000 + 200 + 200 = 2,000,400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Sizes (# tuples) of Outputs</a:t>
            </a:r>
          </a:p>
        </p:txBody>
      </p:sp>
      <p:sp>
        <p:nvSpPr>
          <p:cNvPr id="141" name="|                                     &lt; 200…"/>
          <p:cNvSpPr txBox="1"/>
          <p:nvPr>
            <p:ph type="body" idx="4294967295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&lt;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 </a:t>
            </a:r>
            <a:r>
              <a:rPr b="1"/>
              <a:t>project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n</a:t>
            </a:r>
            <a:r>
              <a:rPr baseline="-5998"/>
              <a:t>d</a:t>
            </a:r>
            <a:r>
              <a:t> / V(bname, d) = 2000 / 10 =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σ</a:t>
            </a:r>
            <a:r>
              <a:t> </a:t>
            </a:r>
            <a:r>
              <a:rPr baseline="-5998"/>
              <a:t>bname = ‘Alps’                                          </a:t>
            </a:r>
            <a:r>
              <a:t> </a:t>
            </a:r>
            <a:r>
              <a:rPr b="1"/>
              <a:t>select </a:t>
            </a:r>
            <a:r>
              <a:t>- one condition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n</a:t>
            </a:r>
            <a:r>
              <a:rPr baseline="-5998"/>
              <a:t>d</a:t>
            </a:r>
            <a:r>
              <a:t> = 2000 = 2000    (size of foreign key table)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*                                      </a:t>
            </a:r>
            <a:r>
              <a:rPr b="1"/>
              <a:t>join</a:t>
            </a:r>
            <a:r>
              <a:t> on cname (PK = FK)                        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/                \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deposit                                       </a:t>
            </a:r>
            <a:r>
              <a:rPr b="1">
                <a:solidFill>
                  <a:srgbClr val="0433FF"/>
                </a:solidFill>
              </a:rPr>
              <a:t>Convert product to join</a:t>
            </a:r>
            <a:endParaRPr b="1">
              <a:solidFill>
                <a:srgbClr val="0433FF"/>
              </a:solidFill>
            </a:endParaRP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(nc = 1000)     (nd = 2000)                                 total = 200 + 200 + 2000 = 2400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teps in Query Processing…"/>
          <p:cNvSpPr txBox="1"/>
          <p:nvPr>
            <p:ph type="title"/>
          </p:nvPr>
        </p:nvSpPr>
        <p:spPr>
          <a:xfrm>
            <a:off x="1117600" y="228600"/>
            <a:ext cx="11099800" cy="1862634"/>
          </a:xfrm>
          <a:prstGeom prst="rect">
            <a:avLst/>
          </a:prstGeom>
        </p:spPr>
        <p:txBody>
          <a:bodyPr/>
          <a:lstStyle/>
          <a:p>
            <a:pPr defTabSz="496569">
              <a:defRPr sz="6800"/>
            </a:pPr>
            <a:r>
              <a:t>Steps in Query Processing</a:t>
            </a:r>
          </a:p>
          <a:p>
            <a:pPr defTabSz="496569">
              <a:defRPr sz="4700"/>
            </a:pPr>
            <a:r>
              <a:t>Compare Sizes (# tuples) of Outputs</a:t>
            </a:r>
          </a:p>
        </p:txBody>
      </p:sp>
      <p:sp>
        <p:nvSpPr>
          <p:cNvPr id="144" name="|                                     &lt; 200…"/>
          <p:cNvSpPr txBox="1"/>
          <p:nvPr>
            <p:ph type="body" idx="4294967295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&lt;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∏</a:t>
            </a:r>
            <a:r>
              <a:t> </a:t>
            </a:r>
            <a:r>
              <a:rPr baseline="-5998"/>
              <a:t>c.cname, c.ccity</a:t>
            </a:r>
            <a:r>
              <a:t>                            </a:t>
            </a:r>
            <a:r>
              <a:rPr b="1"/>
              <a:t>project</a:t>
            </a:r>
            <a:endParaRPr b="1"/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    |                                      n</a:t>
            </a:r>
            <a:r>
              <a:rPr baseline="-5998"/>
              <a:t>d</a:t>
            </a:r>
            <a:r>
              <a:t>’= 200      each tuple matches one customer tuple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        *                                     </a:t>
            </a:r>
            <a:r>
              <a:rPr b="1">
                <a:latin typeface="+mj-lt"/>
                <a:ea typeface="+mj-ea"/>
                <a:cs typeface="+mj-cs"/>
                <a:sym typeface="Helvetica"/>
              </a:rPr>
              <a:t>join</a:t>
            </a:r>
            <a:r>
              <a:rPr>
                <a:latin typeface="+mj-lt"/>
                <a:ea typeface="+mj-ea"/>
                <a:cs typeface="+mj-cs"/>
                <a:sym typeface="Helvetica"/>
              </a:rPr>
              <a:t> on cname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     /          \                              n</a:t>
            </a:r>
            <a:r>
              <a:rPr baseline="-5998"/>
              <a:t>d</a:t>
            </a:r>
            <a:r>
              <a:t>’ = n</a:t>
            </a:r>
            <a:r>
              <a:rPr baseline="-5998"/>
              <a:t>d</a:t>
            </a:r>
            <a:r>
              <a:t> / V(bname, d) = 2000 / 10 = 200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>
                <a:latin typeface="+mj-lt"/>
                <a:ea typeface="+mj-ea"/>
                <a:cs typeface="+mj-cs"/>
                <a:sym typeface="Helvetica"/>
              </a:defRPr>
            </a:pPr>
            <a:r>
              <a:t>       /       σ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</a:t>
            </a:r>
            <a:r>
              <a:rPr baseline="-5998">
                <a:latin typeface="+mn-lt"/>
                <a:ea typeface="+mn-ea"/>
                <a:cs typeface="+mn-cs"/>
                <a:sym typeface="Helvetica Neue"/>
              </a:rPr>
              <a:t>bname = ‘Alps’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                </a:t>
            </a:r>
            <a:r>
              <a:rPr b="1">
                <a:latin typeface="+mn-lt"/>
                <a:ea typeface="+mn-ea"/>
                <a:cs typeface="+mn-cs"/>
                <a:sym typeface="Helvetica Neue"/>
              </a:rPr>
              <a:t>select</a:t>
            </a:r>
            <a:r>
              <a:rPr>
                <a:latin typeface="+mn-lt"/>
                <a:ea typeface="+mn-ea"/>
                <a:cs typeface="+mn-cs"/>
                <a:sym typeface="Helvetica Neue"/>
              </a:rPr>
              <a:t> - one condition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    /                      \</a:t>
            </a: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customer          deposit                                  </a:t>
            </a:r>
            <a:r>
              <a:rPr b="1">
                <a:solidFill>
                  <a:srgbClr val="0433FF"/>
                </a:solidFill>
              </a:rPr>
              <a:t>Move selects down the tree</a:t>
            </a:r>
            <a:endParaRPr b="1">
              <a:solidFill>
                <a:srgbClr val="0433FF"/>
              </a:solidFill>
            </a:endParaRPr>
          </a:p>
          <a:p>
            <a:pPr marL="0" indent="0" defTabSz="408940">
              <a:spcBef>
                <a:spcPts val="2900"/>
              </a:spcBef>
              <a:buSzTx/>
              <a:buNone/>
              <a:defRPr sz="2200"/>
            </a:pPr>
            <a:r>
              <a:t>(n</a:t>
            </a:r>
            <a:r>
              <a:rPr baseline="-5998"/>
              <a:t>c</a:t>
            </a:r>
            <a:r>
              <a:t> = 1000)       (n</a:t>
            </a:r>
            <a:r>
              <a:rPr baseline="-5998"/>
              <a:t>d</a:t>
            </a:r>
            <a:r>
              <a:t> = 2000)                              </a:t>
            </a:r>
            <a:r>
              <a:rPr b="1"/>
              <a:t>total </a:t>
            </a:r>
            <a:r>
              <a:t>= 200 + 200 + 200 = 600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