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Query Processing"/>
          <p:cNvSpPr txBox="1"/>
          <p:nvPr>
            <p:ph type="ctrTitle"/>
          </p:nvPr>
        </p:nvSpPr>
        <p:spPr>
          <a:xfrm>
            <a:off x="1270000" y="16637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549148">
              <a:defRPr sz="7519"/>
            </a:pPr>
            <a:r>
              <a:t>Query Processing</a:t>
            </a:r>
          </a:p>
          <a:p>
            <a:pPr defTabSz="549148">
              <a:defRPr sz="7519"/>
            </a:pPr>
            <a:r>
              <a:t>and Optimization</a:t>
            </a:r>
          </a:p>
          <a:p>
            <a:pPr defTabSz="549148">
              <a:defRPr sz="5640"/>
            </a:pPr>
            <a:r>
              <a:t>(Block Accesses)</a:t>
            </a:r>
          </a:p>
        </p:txBody>
      </p:sp>
      <p:sp>
        <p:nvSpPr>
          <p:cNvPr id="120" name="John A. Miller"/>
          <p:cNvSpPr txBox="1"/>
          <p:nvPr>
            <p:ph type="subTitle" sz="quarter" idx="1"/>
          </p:nvPr>
        </p:nvSpPr>
        <p:spPr>
          <a:xfrm>
            <a:off x="1270000" y="5886796"/>
            <a:ext cx="10464800" cy="787054"/>
          </a:xfrm>
          <a:prstGeom prst="rect">
            <a:avLst/>
          </a:prstGeom>
        </p:spPr>
        <p:txBody>
          <a:bodyPr/>
          <a:lstStyle/>
          <a:p>
            <a:pPr/>
            <a:r>
              <a:t>John A. Miller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Number of Block Accesses</a:t>
            </a:r>
          </a:p>
        </p:txBody>
      </p:sp>
      <p:sp>
        <p:nvSpPr>
          <p:cNvPr id="147" name="|                                     &lt; 200…"/>
          <p:cNvSpPr txBox="1"/>
          <p:nvPr>
            <p:ph type="body" idx="4294967295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</a:t>
            </a:r>
            <a:r>
              <a:rPr b="1"/>
              <a:t>skip</a:t>
            </a:r>
            <a:endParaRPr b="1"/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</a:t>
            </a:r>
            <a:r>
              <a:rPr b="1"/>
              <a:t>Non-Unique Index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         *                                    writes = 40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/          \                             reads = 20 + 20 * 100 = 2020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       /       </a:t>
            </a:r>
            <a:r>
              <a:rPr b="1"/>
              <a:t>σ</a:t>
            </a:r>
            <a:r>
              <a:rPr b="1"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b="1" baseline="-5998">
                <a:latin typeface="+mj-lt"/>
                <a:ea typeface="+mj-ea"/>
                <a:cs typeface="+mj-cs"/>
                <a:sym typeface="Helvetica Neue"/>
              </a:rPr>
              <a:t>bname = ‘Alps’</a:t>
            </a:r>
            <a:r>
              <a:rPr b="1"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             writes = 20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/                      \                      reads = h(V(bname, d)) + 2 + writes = 23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  deposit                          </a:t>
            </a:r>
            <a:r>
              <a:rPr b="1">
                <a:solidFill>
                  <a:srgbClr val="0433FF"/>
                </a:solidFill>
              </a:rPr>
              <a:t>Apply Indexes - bname on deposit</a:t>
            </a:r>
            <a:endParaRPr b="1">
              <a:solidFill>
                <a:srgbClr val="0433FF"/>
              </a:solidFill>
            </a:endParaRP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</a:t>
            </a:r>
            <a:r>
              <a:rPr baseline="-5998"/>
              <a:t>c</a:t>
            </a:r>
            <a:r>
              <a:t> = 1000)       (n</a:t>
            </a:r>
            <a:r>
              <a:rPr baseline="-5998"/>
              <a:t>d</a:t>
            </a:r>
            <a:r>
              <a:t> = 2000)                      </a:t>
            </a:r>
            <a:r>
              <a:rPr b="1"/>
              <a:t>nba </a:t>
            </a:r>
            <a:r>
              <a:t>= 23 + 20 + 2020 + 40 = 2103</a:t>
            </a:r>
          </a:p>
        </p:txBody>
      </p:sp>
      <p:sp>
        <p:nvSpPr>
          <p:cNvPr id="148" name="Line"/>
          <p:cNvSpPr/>
          <p:nvPr/>
        </p:nvSpPr>
        <p:spPr>
          <a:xfrm flipH="1">
            <a:off x="3209131" y="4381457"/>
            <a:ext cx="1127572" cy="1855930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Number of Block Accesses</a:t>
            </a:r>
          </a:p>
        </p:txBody>
      </p:sp>
      <p:sp>
        <p:nvSpPr>
          <p:cNvPr id="151" name="|                                     &lt; 200…"/>
          <p:cNvSpPr txBox="1"/>
          <p:nvPr>
            <p:ph type="body" idx="4294967295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</a:t>
            </a:r>
            <a:r>
              <a:rPr b="1"/>
              <a:t>skip</a:t>
            </a:r>
            <a:endParaRPr b="1"/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</a:t>
            </a:r>
            <a:r>
              <a:rPr b="1"/>
              <a:t>Unique Index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         </a:t>
            </a:r>
            <a:r>
              <a:rPr b="1">
                <a:latin typeface="+mn-lt"/>
                <a:ea typeface="+mn-ea"/>
                <a:cs typeface="+mn-cs"/>
                <a:sym typeface="Helvetica"/>
              </a:rPr>
              <a:t>*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                                    writes = 40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/          \                             reads = 20 + 200 (h(n</a:t>
            </a:r>
            <a:r>
              <a:rPr baseline="-5999"/>
              <a:t>c</a:t>
            </a:r>
            <a:r>
              <a:t>) + 2) = 20 + 200 (5) = 1020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       /       σ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baseline="-5998">
                <a:latin typeface="+mj-lt"/>
                <a:ea typeface="+mj-ea"/>
                <a:cs typeface="+mj-cs"/>
                <a:sym typeface="Helvetica Neue"/>
              </a:rPr>
              <a:t>bname = ‘Alps’</a:t>
            </a:r>
            <a:r>
              <a:rPr b="1"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              writes = 20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/                      \                      reads = h(V(bname, d)) + 2 + writes = 23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  deposit                          </a:t>
            </a:r>
            <a:r>
              <a:rPr b="1">
                <a:solidFill>
                  <a:srgbClr val="0433FF"/>
                </a:solidFill>
              </a:rPr>
              <a:t>Apply Indexes - cname on customer</a:t>
            </a:r>
            <a:endParaRPr b="1">
              <a:solidFill>
                <a:srgbClr val="0433FF"/>
              </a:solidFill>
            </a:endParaRP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</a:t>
            </a:r>
            <a:r>
              <a:rPr baseline="-5998"/>
              <a:t>c</a:t>
            </a:r>
            <a:r>
              <a:t> = 1000)       (n</a:t>
            </a:r>
            <a:r>
              <a:rPr baseline="-5998"/>
              <a:t>d</a:t>
            </a:r>
            <a:r>
              <a:t> = 2000)                      </a:t>
            </a:r>
            <a:r>
              <a:rPr b="1"/>
              <a:t>nba </a:t>
            </a:r>
            <a:r>
              <a:t>= 23 + 20 + 1020 + 40 = 1103</a:t>
            </a:r>
          </a:p>
        </p:txBody>
      </p:sp>
      <p:sp>
        <p:nvSpPr>
          <p:cNvPr id="152" name="Line"/>
          <p:cNvSpPr/>
          <p:nvPr/>
        </p:nvSpPr>
        <p:spPr>
          <a:xfrm flipH="1">
            <a:off x="2622649" y="4375646"/>
            <a:ext cx="1571130" cy="514053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>
            <a:lvl1pPr defTabSz="488390">
              <a:defRPr sz="6600"/>
            </a:lvl1pPr>
          </a:lstStyle>
          <a:p>
            <a:pPr/>
            <a:r>
              <a:t>Creating the SQL Statement</a:t>
            </a:r>
          </a:p>
        </p:txBody>
      </p:sp>
      <p:sp>
        <p:nvSpPr>
          <p:cNvPr id="123" name="Translate SQL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00"/>
            </a:pPr>
            <a:r>
              <a:t>Partial Bank Schema:</a:t>
            </a:r>
          </a:p>
          <a:p>
            <a:pPr lvl="1" marL="764540" indent="-382270" defTabSz="502412">
              <a:spcBef>
                <a:spcPts val="3600"/>
              </a:spcBef>
              <a:defRPr sz="2700"/>
            </a:pPr>
            <a:r>
              <a:t>customer (</a:t>
            </a:r>
            <a:r>
              <a:rPr u="sng"/>
              <a:t>cname</a:t>
            </a:r>
            <a:r>
              <a:t>, street, ccity)</a:t>
            </a:r>
          </a:p>
          <a:p>
            <a:pPr lvl="1" marL="764540" indent="-382270" defTabSz="502412">
              <a:spcBef>
                <a:spcPts val="3600"/>
              </a:spcBef>
              <a:defRPr sz="2700"/>
            </a:pPr>
            <a:r>
              <a:t>deposit (</a:t>
            </a:r>
            <a:r>
              <a:rPr u="sng"/>
              <a:t>accno</a:t>
            </a:r>
            <a:r>
              <a:t>, balance, </a:t>
            </a:r>
            <a:r>
              <a:rPr i="1"/>
              <a:t>cname</a:t>
            </a:r>
            <a:r>
              <a:t>, </a:t>
            </a:r>
            <a:r>
              <a:rPr i="1"/>
              <a:t>bname</a:t>
            </a:r>
            <a:r>
              <a:t>)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English: List the customers (names and cities) who have a deposit account at the Alps branch</a:t>
            </a:r>
          </a:p>
          <a:p>
            <a:pPr marL="382270" indent="-382270" defTabSz="502412">
              <a:spcBef>
                <a:spcPts val="3600"/>
              </a:spcBef>
              <a:defRPr b="1" sz="2700"/>
            </a:pPr>
            <a:r>
              <a:t>select</a:t>
            </a:r>
            <a:r>
              <a:rPr b="0"/>
              <a:t> c.cname, c.ccity</a:t>
            </a:r>
          </a:p>
          <a:p>
            <a:pPr marL="382270" indent="-382270" defTabSz="502412">
              <a:spcBef>
                <a:spcPts val="3600"/>
              </a:spcBef>
              <a:defRPr b="1" sz="2700"/>
            </a:pPr>
            <a:r>
              <a:t>from</a:t>
            </a:r>
            <a:r>
              <a:rPr b="0"/>
              <a:t> customer c, deposit d</a:t>
            </a:r>
          </a:p>
          <a:p>
            <a:pPr marL="382270" indent="-382270" defTabSz="502412">
              <a:spcBef>
                <a:spcPts val="3600"/>
              </a:spcBef>
              <a:defRPr b="1" sz="2700"/>
            </a:pPr>
            <a:r>
              <a:t>where</a:t>
            </a:r>
            <a:r>
              <a:rPr b="0"/>
              <a:t> d.bname = ‘Alps’ and c.cname = d.cname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Steps in Query Processing</a:t>
            </a:r>
          </a:p>
        </p:txBody>
      </p:sp>
      <p:sp>
        <p:nvSpPr>
          <p:cNvPr id="126" name="Write as a Relational Algebra Expression Tree…"/>
          <p:cNvSpPr txBox="1"/>
          <p:nvPr>
            <p:ph type="body" idx="4294967295"/>
          </p:nvPr>
        </p:nvSpPr>
        <p:spPr>
          <a:xfrm>
            <a:off x="812800" y="24384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665017" indent="-665017">
              <a:buSzPct val="100000"/>
              <a:buAutoNum type="arabicPeriod" startAt="1"/>
            </a:pPr>
            <a:r>
              <a:t>Write as a Relational Algebra Expression Tree</a:t>
            </a:r>
          </a:p>
          <a:p>
            <a:pPr lvl="1">
              <a:buClr>
                <a:srgbClr val="000000"/>
              </a:buClr>
              <a:defRPr b="1"/>
            </a:pPr>
            <a:r>
              <a:t>Direct Translation</a:t>
            </a:r>
          </a:p>
          <a:p>
            <a:pPr marL="665017" indent="-665017">
              <a:buSzPct val="100000"/>
              <a:buAutoNum type="arabicPeriod" startAt="1"/>
            </a:pPr>
            <a:r>
              <a:t>Convert Cartesian Product </a:t>
            </a:r>
            <a:r>
              <a:rPr b="1"/>
              <a:t>to Join</a:t>
            </a:r>
            <a:endParaRPr b="1"/>
          </a:p>
          <a:p>
            <a:pPr marL="665017" indent="-665017">
              <a:buSzPct val="100000"/>
              <a:buAutoNum type="arabicPeriod" startAt="1"/>
            </a:pPr>
            <a:r>
              <a:t>Move </a:t>
            </a:r>
            <a:r>
              <a:rPr b="1"/>
              <a:t>Select</a:t>
            </a:r>
            <a:r>
              <a:t> Operations </a:t>
            </a:r>
            <a:r>
              <a:rPr b="1"/>
              <a:t>Down</a:t>
            </a:r>
            <a:r>
              <a:t> the Tree</a:t>
            </a:r>
            <a:endParaRPr sz="2900"/>
          </a:p>
          <a:p>
            <a:pPr lvl="1" marL="819546" indent="-375046">
              <a:buClr>
                <a:srgbClr val="000000"/>
              </a:buClr>
              <a:defRPr sz="2700"/>
            </a:pPr>
            <a:r>
              <a:t>Selectivity = 1 / V(A, r)  where V(A, r) is number of distinct values</a:t>
            </a:r>
          </a:p>
          <a:p>
            <a:pPr marL="665017" indent="-665017">
              <a:buSzPct val="100000"/>
              <a:buAutoNum type="arabicPeriod" startAt="1"/>
              <a:defRPr b="1"/>
            </a:pPr>
            <a:r>
              <a:t>Apply Indexes</a:t>
            </a:r>
            <a:r>
              <a:rPr b="0"/>
              <a:t> to Speed-Up Joins and Selects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erformance Analysis"/>
          <p:cNvSpPr txBox="1"/>
          <p:nvPr>
            <p:ph type="title"/>
          </p:nvPr>
        </p:nvSpPr>
        <p:spPr>
          <a:xfrm>
            <a:off x="952500" y="2667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  <a:r>
              <a:t>Performance Analysis</a:t>
            </a:r>
          </a:p>
        </p:txBody>
      </p:sp>
      <p:sp>
        <p:nvSpPr>
          <p:cNvPr id="129" name="Cost Metrics:…"/>
          <p:cNvSpPr txBox="1"/>
          <p:nvPr>
            <p:ph type="body" idx="1"/>
          </p:nvPr>
        </p:nvSpPr>
        <p:spPr>
          <a:xfrm>
            <a:off x="952500" y="2324100"/>
            <a:ext cx="11099800" cy="6892677"/>
          </a:xfrm>
          <a:prstGeom prst="rect">
            <a:avLst/>
          </a:prstGeom>
        </p:spPr>
        <p:txBody>
          <a:bodyPr/>
          <a:lstStyle/>
          <a:p>
            <a:pPr marL="395604" indent="-395604" defTabSz="519937">
              <a:spcBef>
                <a:spcPts val="3700"/>
              </a:spcBef>
              <a:defRPr b="1" sz="2800"/>
            </a:pPr>
            <a:r>
              <a:t>Cost Metrics</a:t>
            </a:r>
            <a:r>
              <a:rPr b="0"/>
              <a:t>: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Sum of all output sizes (number of tuples)</a:t>
            </a:r>
          </a:p>
          <a:p>
            <a:pPr lvl="1" marL="791209" indent="-395604" defTabSz="519937">
              <a:spcBef>
                <a:spcPts val="3700"/>
              </a:spcBef>
              <a:defRPr sz="2800"/>
            </a:pPr>
            <a:r>
              <a:t>Tuple oriented, rough estimate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Sum of all block accesses required to process query</a:t>
            </a:r>
          </a:p>
          <a:p>
            <a:pPr lvl="1" marL="791209" indent="-395604" defTabSz="519937">
              <a:spcBef>
                <a:spcPts val="3700"/>
              </a:spcBef>
              <a:defRPr sz="2800"/>
            </a:pPr>
            <a:r>
              <a:t>Block oriented, better estimate for secondary storage</a:t>
            </a:r>
          </a:p>
          <a:p>
            <a:pPr lvl="1" marL="791209" indent="-395604" defTabSz="519937">
              <a:spcBef>
                <a:spcPts val="3700"/>
              </a:spcBef>
              <a:defRPr sz="2800"/>
            </a:pPr>
            <a:r>
              <a:t>Number of block accesses (nba)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Run Time</a:t>
            </a:r>
          </a:p>
          <a:p>
            <a:pPr lvl="1" marL="791209" indent="-395604" defTabSz="519937">
              <a:spcBef>
                <a:spcPts val="3700"/>
              </a:spcBef>
              <a:defRPr sz="2800"/>
            </a:pPr>
            <a:r>
              <a:t>Empirical, e.g., Project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teps in Query Processing…"/>
          <p:cNvSpPr txBox="1"/>
          <p:nvPr>
            <p:ph type="title"/>
          </p:nvPr>
        </p:nvSpPr>
        <p:spPr>
          <a:xfrm>
            <a:off x="1104900" y="2413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Number of Block Accesses</a:t>
            </a:r>
          </a:p>
        </p:txBody>
      </p:sp>
      <p:sp>
        <p:nvSpPr>
          <p:cNvPr id="132" name="|                                     &lt; 200…"/>
          <p:cNvSpPr txBox="1"/>
          <p:nvPr>
            <p:ph type="body" idx="4294967295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  n</a:t>
            </a:r>
            <a:r>
              <a:rPr baseline="-5998"/>
              <a:t>c</a:t>
            </a:r>
            <a:r>
              <a:t> = 1000 tuples in customer (c) table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  n</a:t>
            </a:r>
            <a:r>
              <a:rPr baseline="-5998"/>
              <a:t>d</a:t>
            </a:r>
            <a:r>
              <a:t> = 2000 tuples in deposit (d) table,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  V(bname, d) = 10 distinct values of bname in d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σ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baseline="-5998">
                <a:latin typeface="+mj-lt"/>
                <a:ea typeface="+mj-ea"/>
                <a:cs typeface="+mj-cs"/>
                <a:sym typeface="Helvetica Neue"/>
              </a:rPr>
              <a:t>bname = ‘Alps’ and c.cname = d.cname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       s</a:t>
            </a:r>
            <a:r>
              <a:rPr baseline="-5999">
                <a:latin typeface="+mj-lt"/>
                <a:ea typeface="+mj-ea"/>
                <a:cs typeface="+mj-cs"/>
                <a:sym typeface="Helvetica Neue"/>
              </a:rPr>
              <a:t>c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= 400 =&gt; bf</a:t>
            </a:r>
            <a:r>
              <a:rPr baseline="-5999">
                <a:latin typeface="+mj-lt"/>
                <a:ea typeface="+mj-ea"/>
                <a:cs typeface="+mj-cs"/>
                <a:sym typeface="Helvetica Neue"/>
              </a:rPr>
              <a:t>c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= 10 =&gt; </a:t>
            </a:r>
            <a:r>
              <a:rPr b="1">
                <a:latin typeface="+mj-lt"/>
                <a:ea typeface="+mj-ea"/>
                <a:cs typeface="+mj-cs"/>
                <a:sym typeface="Helvetica Neue"/>
              </a:rPr>
              <a:t>nb</a:t>
            </a:r>
            <a:r>
              <a:rPr b="1" baseline="-5999">
                <a:latin typeface="+mj-lt"/>
                <a:ea typeface="+mj-ea"/>
                <a:cs typeface="+mj-cs"/>
                <a:sym typeface="Helvetica Neue"/>
              </a:rPr>
              <a:t>c</a:t>
            </a:r>
            <a:r>
              <a:rPr b="1">
                <a:latin typeface="+mj-lt"/>
                <a:ea typeface="+mj-ea"/>
                <a:cs typeface="+mj-cs"/>
                <a:sym typeface="Helvetica Neue"/>
              </a:rPr>
              <a:t> = 100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  s</a:t>
            </a:r>
            <a:r>
              <a:rPr baseline="-5999"/>
              <a:t>d</a:t>
            </a:r>
            <a:r>
              <a:t> = 400 =&gt; bf</a:t>
            </a:r>
            <a:r>
              <a:rPr baseline="-5999"/>
              <a:t>d</a:t>
            </a:r>
            <a:r>
              <a:t> = 10 =&gt; </a:t>
            </a:r>
            <a:r>
              <a:rPr b="1"/>
              <a:t>nb</a:t>
            </a:r>
            <a:r>
              <a:rPr b="1" baseline="-5999"/>
              <a:t>d</a:t>
            </a:r>
            <a:r>
              <a:rPr b="1"/>
              <a:t> =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x                                       s</a:t>
            </a:r>
            <a:r>
              <a:rPr baseline="-5999"/>
              <a:t>x</a:t>
            </a:r>
            <a:r>
              <a:t> = 800 =&gt; bf</a:t>
            </a:r>
            <a:r>
              <a:rPr baseline="-5999"/>
              <a:t>x</a:t>
            </a:r>
            <a:r>
              <a:t> = 5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/                \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deposit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</a:t>
            </a:r>
            <a:r>
              <a:rPr baseline="-5998"/>
              <a:t>c</a:t>
            </a:r>
            <a:r>
              <a:t> = 1000)     (n</a:t>
            </a:r>
            <a:r>
              <a:rPr baseline="-5998"/>
              <a:t>d</a:t>
            </a:r>
            <a:r>
              <a:t> = 2000)                   </a:t>
            </a:r>
            <a:r>
              <a:rPr b="1"/>
              <a:t>nba</a:t>
            </a:r>
            <a:r>
              <a:t> = sum of block access for x, σ and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Number of Block Accesses</a:t>
            </a:r>
          </a:p>
        </p:txBody>
      </p:sp>
      <p:sp>
        <p:nvSpPr>
          <p:cNvPr id="135" name="|                                     &lt; 200…"/>
          <p:cNvSpPr txBox="1"/>
          <p:nvPr>
            <p:ph type="body" idx="4294967295"/>
          </p:nvPr>
        </p:nvSpPr>
        <p:spPr>
          <a:xfrm>
            <a:off x="952500" y="25463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                                      </a:t>
            </a:r>
            <a:r>
              <a:rPr b="1"/>
              <a:t>skip the project calculation</a:t>
            </a:r>
            <a:endParaRPr b="1"/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σ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baseline="-5998">
                <a:latin typeface="+mj-lt"/>
                <a:ea typeface="+mj-ea"/>
                <a:cs typeface="+mj-cs"/>
                <a:sym typeface="Helvetica Neue"/>
              </a:rPr>
              <a:t>bname = ‘Alps’ and c.cname = d.cname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   writes = </a:t>
            </a:r>
            <a:r>
              <a:t>n</a:t>
            </a:r>
            <a:r>
              <a:rPr baseline="-5998"/>
              <a:t>c</a:t>
            </a:r>
            <a:r>
              <a:t> * n</a:t>
            </a:r>
            <a:r>
              <a:rPr baseline="-5998"/>
              <a:t>d</a:t>
            </a:r>
            <a:r>
              <a:t> / (V(bname, d) * n</a:t>
            </a:r>
            <a:r>
              <a:rPr baseline="-5998"/>
              <a:t>c</a:t>
            </a:r>
            <a:r>
              <a:t>) / bf</a:t>
            </a:r>
            <a:r>
              <a:rPr baseline="-5999"/>
              <a:t>x</a:t>
            </a:r>
            <a:r>
              <a:t> = 200 / 5 = 40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reads = 400,000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x                                   writes = (n</a:t>
            </a:r>
            <a:r>
              <a:rPr baseline="-5998"/>
              <a:t>c</a:t>
            </a:r>
            <a:r>
              <a:t> * n</a:t>
            </a:r>
            <a:r>
              <a:rPr baseline="-5998"/>
              <a:t>d</a:t>
            </a:r>
            <a:r>
              <a:t>) / bf</a:t>
            </a:r>
            <a:r>
              <a:rPr baseline="-5999"/>
              <a:t>x</a:t>
            </a:r>
            <a:r>
              <a:t> = (1000 * 2000) / 5 = 400,000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/                \                          reads = nb</a:t>
            </a:r>
            <a:r>
              <a:rPr baseline="-5999"/>
              <a:t>c</a:t>
            </a:r>
            <a:r>
              <a:t> + nb</a:t>
            </a:r>
            <a:r>
              <a:rPr baseline="-5999"/>
              <a:t>c</a:t>
            </a:r>
            <a:r>
              <a:t> * nb</a:t>
            </a:r>
            <a:r>
              <a:rPr baseline="-5999"/>
              <a:t>d</a:t>
            </a:r>
            <a:r>
              <a:t> = 100 + 100 * 200 = 20100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deposit               </a:t>
            </a:r>
            <a:r>
              <a:rPr b="1">
                <a:solidFill>
                  <a:srgbClr val="0433FF"/>
                </a:solidFill>
              </a:rPr>
              <a:t>Direct Translation</a:t>
            </a:r>
            <a:r>
              <a:t>: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</a:t>
            </a:r>
            <a:r>
              <a:rPr baseline="-5998"/>
              <a:t>c</a:t>
            </a:r>
            <a:r>
              <a:t> = 1000)     (n</a:t>
            </a:r>
            <a:r>
              <a:rPr baseline="-5998"/>
              <a:t>d</a:t>
            </a:r>
            <a:r>
              <a:t> = 2000)           </a:t>
            </a:r>
            <a:r>
              <a:rPr b="1"/>
              <a:t>nba</a:t>
            </a:r>
            <a:r>
              <a:t> = 20,100 + 400,000 + 400,000 + 40 = 820,140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66774">
              <a:defRPr sz="6392"/>
            </a:pPr>
            <a:r>
              <a:t>Steps in Query Processing</a:t>
            </a:r>
          </a:p>
          <a:p>
            <a:pPr defTabSz="466774">
              <a:defRPr sz="5076"/>
            </a:pPr>
            <a:r>
              <a:t>Compare Number of Block Accesses</a:t>
            </a:r>
          </a:p>
        </p:txBody>
      </p:sp>
      <p:sp>
        <p:nvSpPr>
          <p:cNvPr id="138" name="|                                     &lt; 200…"/>
          <p:cNvSpPr txBox="1"/>
          <p:nvPr>
            <p:ph type="body" idx="4294967295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</a:t>
            </a:r>
            <a:r>
              <a:rPr b="1"/>
              <a:t>skip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σ</a:t>
            </a:r>
            <a:r>
              <a:t> </a:t>
            </a:r>
            <a:r>
              <a:rPr baseline="-5998"/>
              <a:t>bname = ‘Alps’                                         </a:t>
            </a:r>
            <a:r>
              <a:t>writes = n</a:t>
            </a:r>
            <a:r>
              <a:rPr baseline="-5998"/>
              <a:t>d</a:t>
            </a:r>
            <a:r>
              <a:t> / (V(bname, d) / bf</a:t>
            </a:r>
            <a:r>
              <a:rPr baseline="-5999"/>
              <a:t>x</a:t>
            </a:r>
            <a:r>
              <a:t> = 200 / 5 = 40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reads = 400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*                                     writes = nd / bfx = 2000 / 5 = 400                       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/                \                           reads = nb</a:t>
            </a:r>
            <a:r>
              <a:rPr baseline="-5999"/>
              <a:t>c</a:t>
            </a:r>
            <a:r>
              <a:t> + nb</a:t>
            </a:r>
            <a:r>
              <a:rPr baseline="-5999"/>
              <a:t>c</a:t>
            </a:r>
            <a:r>
              <a:t> * nb</a:t>
            </a:r>
            <a:r>
              <a:rPr baseline="-5999"/>
              <a:t>d</a:t>
            </a:r>
            <a:r>
              <a:t> = 100 + 100 * 200 = 20100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deposit                        </a:t>
            </a:r>
            <a:r>
              <a:rPr b="1">
                <a:solidFill>
                  <a:srgbClr val="0433FF"/>
                </a:solidFill>
              </a:rPr>
              <a:t>Convert product to join</a:t>
            </a:r>
            <a:endParaRPr b="1">
              <a:solidFill>
                <a:srgbClr val="0433FF"/>
              </a:solidFill>
            </a:endParaRP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(nc = 1000)     (nd = 2000)                  </a:t>
            </a:r>
            <a:r>
              <a:rPr b="1"/>
              <a:t>nba</a:t>
            </a:r>
            <a:r>
              <a:t> = 20100 + 400 + 400 + 40 = 20940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Number of Block Accesses</a:t>
            </a:r>
          </a:p>
        </p:txBody>
      </p:sp>
      <p:sp>
        <p:nvSpPr>
          <p:cNvPr id="141" name="|                                     &lt; 200…"/>
          <p:cNvSpPr txBox="1"/>
          <p:nvPr>
            <p:ph type="body" idx="4294967295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 </a:t>
            </a:r>
            <a:r>
              <a:rPr b="1"/>
              <a:t>skip</a:t>
            </a:r>
            <a:endParaRPr b="1"/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         *                                    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writes = </a:t>
            </a:r>
            <a:r>
              <a:t>n</a:t>
            </a:r>
            <a:r>
              <a:rPr baseline="-5998"/>
              <a:t>d</a:t>
            </a:r>
            <a:r>
              <a:t> / V(bname, d) / bf</a:t>
            </a:r>
            <a:r>
              <a:rPr baseline="-5999"/>
              <a:t>x</a:t>
            </a:r>
            <a:r>
              <a:t> = 200 / 5 = 40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/          \                              reads = 20 + 20 * 100 = 2020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>
                <a:latin typeface="+mn-lt"/>
                <a:ea typeface="+mn-ea"/>
                <a:cs typeface="+mn-cs"/>
                <a:sym typeface="Helvetica"/>
              </a:defRPr>
            </a:pPr>
            <a:r>
              <a:t>       /       σ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</a:t>
            </a:r>
            <a:r>
              <a:rPr baseline="-5998">
                <a:latin typeface="+mj-lt"/>
                <a:ea typeface="+mj-ea"/>
                <a:cs typeface="+mj-cs"/>
                <a:sym typeface="Helvetica Neue"/>
              </a:rPr>
              <a:t>bname = ‘Alps’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                 writes = </a:t>
            </a:r>
            <a:r>
              <a:t>n</a:t>
            </a:r>
            <a:r>
              <a:rPr baseline="-5998"/>
              <a:t>d</a:t>
            </a:r>
            <a:r>
              <a:t> / V(bname, d) / bf</a:t>
            </a:r>
            <a:r>
              <a:rPr baseline="-5999"/>
              <a:t>d</a:t>
            </a:r>
            <a:r>
              <a:t> = 200 / 10 = 20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/                      \                       reads = nb</a:t>
            </a:r>
            <a:r>
              <a:rPr baseline="-5999"/>
              <a:t>d</a:t>
            </a:r>
            <a:r>
              <a:t> =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  deposit                      </a:t>
            </a:r>
            <a:r>
              <a:rPr b="1">
                <a:solidFill>
                  <a:srgbClr val="0433FF"/>
                </a:solidFill>
              </a:rPr>
              <a:t>Move selects down the tree</a:t>
            </a:r>
            <a:endParaRPr b="1">
              <a:solidFill>
                <a:srgbClr val="0433FF"/>
              </a:solidFill>
            </a:endParaRP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</a:t>
            </a:r>
            <a:r>
              <a:rPr baseline="-5998"/>
              <a:t>c</a:t>
            </a:r>
            <a:r>
              <a:t> = 1000)       (n</a:t>
            </a:r>
            <a:r>
              <a:rPr baseline="-5998"/>
              <a:t>d</a:t>
            </a:r>
            <a:r>
              <a:t> = 2000)                  </a:t>
            </a:r>
            <a:r>
              <a:rPr b="1"/>
              <a:t>nba </a:t>
            </a:r>
            <a:r>
              <a:t>= 200 + 20 + 2020 + 40 = 2280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Number of Block Accesses</a:t>
            </a:r>
          </a:p>
        </p:txBody>
      </p:sp>
      <p:sp>
        <p:nvSpPr>
          <p:cNvPr id="144" name="|                                     &lt; 200…"/>
          <p:cNvSpPr txBox="1"/>
          <p:nvPr>
            <p:ph type="body" idx="4294967295"/>
          </p:nvPr>
        </p:nvSpPr>
        <p:spPr>
          <a:xfrm>
            <a:off x="1333500" y="25336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400"/>
            </a:pPr>
            <a:r>
              <a:t>Select: Index on cname in customer - </a:t>
            </a:r>
            <a:r>
              <a:rPr b="1"/>
              <a:t>Unique Index</a:t>
            </a:r>
          </a:p>
          <a:p>
            <a:pPr marL="0" indent="0" algn="ctr" defTabSz="408940">
              <a:spcBef>
                <a:spcPts val="2900"/>
              </a:spcBef>
              <a:buSzTx/>
              <a:buNone/>
              <a:defRPr sz="2400"/>
            </a:pPr>
            <a:r>
              <a:rPr b="1"/>
              <a:t>nba</a:t>
            </a:r>
            <a:r>
              <a:t> = h(n</a:t>
            </a:r>
            <a:r>
              <a:rPr baseline="-5999"/>
              <a:t>c</a:t>
            </a:r>
            <a:r>
              <a:t>) + 2 = h(1000) + 2 = 3 + 2 = 5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400"/>
            </a:pPr>
            <a:r>
              <a:t>Select: Index on bname in deposit - </a:t>
            </a:r>
            <a:r>
              <a:rPr b="1"/>
              <a:t>Non-Unique Index</a:t>
            </a:r>
          </a:p>
          <a:p>
            <a:pPr marL="0" indent="0" algn="ctr" defTabSz="408940">
              <a:spcBef>
                <a:spcPts val="2900"/>
              </a:spcBef>
              <a:buSzTx/>
              <a:buNone/>
              <a:defRPr sz="2400"/>
            </a:pPr>
            <a:r>
              <a:rPr b="1"/>
              <a:t>nba</a:t>
            </a:r>
            <a:r>
              <a:t> = h(V(bname, d)) + 2 + writes = h(10) + 2 + 20 = 1 + 2 + 20 = 23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400"/>
            </a:pPr>
          </a:p>
          <a:p>
            <a:pPr marL="0" indent="0" defTabSz="408940">
              <a:spcBef>
                <a:spcPts val="2900"/>
              </a:spcBef>
              <a:buSzTx/>
              <a:buNone/>
              <a:defRPr sz="2400"/>
            </a:pPr>
            <a:r>
              <a:rPr b="1"/>
              <a:t>nba</a:t>
            </a:r>
            <a:r>
              <a:t> = Internal nodes + leaf node + pointer bucket + data blocks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