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901" cy="35813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2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2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4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901" cy="3581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ctrTitle"/>
          </p:nvPr>
        </p:nvSpPr>
        <p:spPr>
          <a:xfrm>
            <a:off x="914400" y="685800"/>
            <a:ext cx="7315200" cy="2819400"/>
          </a:xfrm>
          <a:prstGeom prst="rect">
            <a:avLst/>
          </a:prstGeom>
        </p:spPr>
        <p:txBody>
          <a:bodyPr/>
          <a:lstStyle/>
          <a:p>
            <a:pPr/>
            <a:r>
              <a:t>Relational Algebra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Project Operator</a:t>
            </a:r>
          </a:p>
        </p:txBody>
      </p:sp>
      <p:sp>
        <p:nvSpPr>
          <p:cNvPr id="219" name="Text Box 4"/>
          <p:cNvSpPr txBox="1"/>
          <p:nvPr/>
        </p:nvSpPr>
        <p:spPr>
          <a:xfrm>
            <a:off x="974725" y="2708275"/>
            <a:ext cx="4051011" cy="1450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Mary  7 Lake Dr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    5 Pine St    stamps</a:t>
            </a:r>
          </a:p>
        </p:txBody>
      </p:sp>
      <p:sp>
        <p:nvSpPr>
          <p:cNvPr id="220" name="Text Box 5"/>
          <p:cNvSpPr txBox="1"/>
          <p:nvPr/>
        </p:nvSpPr>
        <p:spPr>
          <a:xfrm>
            <a:off x="5851525" y="2632075"/>
            <a:ext cx="2215811" cy="110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  123 Main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Mary  7 Lake Dr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Bart    5 Pine St</a:t>
            </a:r>
          </a:p>
        </p:txBody>
      </p:sp>
      <p:sp>
        <p:nvSpPr>
          <p:cNvPr id="221" name="Line 6"/>
          <p:cNvSpPr/>
          <p:nvPr/>
        </p:nvSpPr>
        <p:spPr>
          <a:xfrm>
            <a:off x="990599" y="26670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2" name="Line 7"/>
          <p:cNvSpPr/>
          <p:nvPr/>
        </p:nvSpPr>
        <p:spPr>
          <a:xfrm flipH="1">
            <a:off x="990599" y="2666999"/>
            <a:ext cx="2" cy="16002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3" name="Line 8"/>
          <p:cNvSpPr/>
          <p:nvPr/>
        </p:nvSpPr>
        <p:spPr>
          <a:xfrm>
            <a:off x="5181600" y="2666999"/>
            <a:ext cx="1" cy="16002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4" name="Line 9"/>
          <p:cNvSpPr/>
          <p:nvPr/>
        </p:nvSpPr>
        <p:spPr>
          <a:xfrm>
            <a:off x="990599" y="42672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5" name="Line 10"/>
          <p:cNvSpPr/>
          <p:nvPr/>
        </p:nvSpPr>
        <p:spPr>
          <a:xfrm>
            <a:off x="5867400" y="2667000"/>
            <a:ext cx="22098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6" name="Line 11"/>
          <p:cNvSpPr/>
          <p:nvPr/>
        </p:nvSpPr>
        <p:spPr>
          <a:xfrm>
            <a:off x="5867400" y="2667000"/>
            <a:ext cx="1" cy="1143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7" name="Line 12"/>
          <p:cNvSpPr/>
          <p:nvPr/>
        </p:nvSpPr>
        <p:spPr>
          <a:xfrm>
            <a:off x="8077199" y="2667000"/>
            <a:ext cx="1" cy="1143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8" name="Line 13"/>
          <p:cNvSpPr/>
          <p:nvPr/>
        </p:nvSpPr>
        <p:spPr>
          <a:xfrm>
            <a:off x="5867400" y="3810000"/>
            <a:ext cx="22098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9" name="Text Box 14"/>
          <p:cNvSpPr txBox="1"/>
          <p:nvPr/>
        </p:nvSpPr>
        <p:spPr>
          <a:xfrm>
            <a:off x="838199" y="4953000"/>
            <a:ext cx="7918955" cy="889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Result is a table (no duplicates); can have fewer tuples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than the original</a:t>
            </a:r>
          </a:p>
        </p:txBody>
      </p:sp>
      <p:sp>
        <p:nvSpPr>
          <p:cNvPr id="230" name="Line 15"/>
          <p:cNvSpPr/>
          <p:nvPr/>
        </p:nvSpPr>
        <p:spPr>
          <a:xfrm>
            <a:off x="990599" y="22860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1" name="Line 16"/>
          <p:cNvSpPr/>
          <p:nvPr/>
        </p:nvSpPr>
        <p:spPr>
          <a:xfrm>
            <a:off x="990600" y="2286000"/>
            <a:ext cx="1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2" name="Line 17"/>
          <p:cNvSpPr/>
          <p:nvPr/>
        </p:nvSpPr>
        <p:spPr>
          <a:xfrm>
            <a:off x="5181600" y="2286000"/>
            <a:ext cx="1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3" name="Text Box 18"/>
          <p:cNvSpPr txBox="1"/>
          <p:nvPr/>
        </p:nvSpPr>
        <p:spPr>
          <a:xfrm>
            <a:off x="974725" y="2251075"/>
            <a:ext cx="3875791" cy="421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i="1" sz="2000"/>
              <a:t>Id        Name     Address        Hobby</a:t>
            </a:r>
          </a:p>
        </p:txBody>
      </p:sp>
      <p:sp>
        <p:nvSpPr>
          <p:cNvPr id="234" name="Line 20"/>
          <p:cNvSpPr/>
          <p:nvPr/>
        </p:nvSpPr>
        <p:spPr>
          <a:xfrm>
            <a:off x="5867400" y="2286000"/>
            <a:ext cx="22098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5" name="Line 21"/>
          <p:cNvSpPr/>
          <p:nvPr/>
        </p:nvSpPr>
        <p:spPr>
          <a:xfrm>
            <a:off x="8077199" y="2286000"/>
            <a:ext cx="1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6" name="Line 22"/>
          <p:cNvSpPr/>
          <p:nvPr/>
        </p:nvSpPr>
        <p:spPr>
          <a:xfrm>
            <a:off x="5867400" y="2286000"/>
            <a:ext cx="1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7" name="Text Box 23"/>
          <p:cNvSpPr txBox="1"/>
          <p:nvPr/>
        </p:nvSpPr>
        <p:spPr>
          <a:xfrm>
            <a:off x="5851523" y="2300288"/>
            <a:ext cx="1882139" cy="372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Name     Address</a:t>
            </a:r>
          </a:p>
        </p:txBody>
      </p:sp>
      <p:sp>
        <p:nvSpPr>
          <p:cNvPr id="238" name="Rectangle 25"/>
          <p:cNvSpPr txBox="1"/>
          <p:nvPr/>
        </p:nvSpPr>
        <p:spPr>
          <a:xfrm>
            <a:off x="838200" y="1083426"/>
            <a:ext cx="7696200" cy="1152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900"/>
              </a:spcBef>
              <a:buSzPct val="100000"/>
              <a:buChar char="•"/>
              <a:defRPr sz="3200"/>
            </a:pPr>
            <a:r>
              <a:t> Example:</a:t>
            </a:r>
            <a:endParaRPr sz="2800"/>
          </a:p>
          <a:p>
            <a:pPr lvl="1" indent="457200">
              <a:lnSpc>
                <a:spcPct val="80000"/>
              </a:lnSpc>
              <a:spcBef>
                <a:spcPts val="1400"/>
              </a:spcBef>
              <a:defRPr sz="2400"/>
            </a:pPr>
            <a:r>
              <a:t>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                                     p</a:t>
            </a:r>
            <a:r>
              <a:rPr baseline="-25000" i="1"/>
              <a:t>Name,Address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2"/>
          <p:cNvSpPr txBox="1"/>
          <p:nvPr>
            <p:ph type="title"/>
          </p:nvPr>
        </p:nvSpPr>
        <p:spPr>
          <a:xfrm>
            <a:off x="685800" y="6096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Expressions</a:t>
            </a:r>
          </a:p>
        </p:txBody>
      </p:sp>
      <p:sp>
        <p:nvSpPr>
          <p:cNvPr id="241" name="Text Box 3"/>
          <p:cNvSpPr txBox="1"/>
          <p:nvPr/>
        </p:nvSpPr>
        <p:spPr>
          <a:xfrm>
            <a:off x="609600" y="3124200"/>
            <a:ext cx="4051011" cy="1450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Mary  7 Lake Dr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    5 Pine St    stamps</a:t>
            </a:r>
          </a:p>
        </p:txBody>
      </p:sp>
      <p:sp>
        <p:nvSpPr>
          <p:cNvPr id="242" name="Text Box 5"/>
          <p:cNvSpPr txBox="1"/>
          <p:nvPr/>
        </p:nvSpPr>
        <p:spPr>
          <a:xfrm>
            <a:off x="5622925" y="3089275"/>
            <a:ext cx="1570344" cy="764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</a:t>
            </a:r>
          </a:p>
        </p:txBody>
      </p:sp>
      <p:sp>
        <p:nvSpPr>
          <p:cNvPr id="243" name="Line 6"/>
          <p:cNvSpPr/>
          <p:nvPr/>
        </p:nvSpPr>
        <p:spPr>
          <a:xfrm>
            <a:off x="609599" y="31242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4" name="Line 7"/>
          <p:cNvSpPr/>
          <p:nvPr/>
        </p:nvSpPr>
        <p:spPr>
          <a:xfrm flipH="1">
            <a:off x="609599" y="3124199"/>
            <a:ext cx="2" cy="1524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5" name="Line 8"/>
          <p:cNvSpPr/>
          <p:nvPr/>
        </p:nvSpPr>
        <p:spPr>
          <a:xfrm>
            <a:off x="4953000" y="3124199"/>
            <a:ext cx="1" cy="1524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6" name="Line 9"/>
          <p:cNvSpPr/>
          <p:nvPr/>
        </p:nvSpPr>
        <p:spPr>
          <a:xfrm>
            <a:off x="609599" y="46482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7" name="Line 10"/>
          <p:cNvSpPr/>
          <p:nvPr/>
        </p:nvSpPr>
        <p:spPr>
          <a:xfrm>
            <a:off x="5638800" y="3124200"/>
            <a:ext cx="16764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8" name="Line 11"/>
          <p:cNvSpPr/>
          <p:nvPr/>
        </p:nvSpPr>
        <p:spPr>
          <a:xfrm>
            <a:off x="5638800" y="3124199"/>
            <a:ext cx="1" cy="762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9" name="Line 12"/>
          <p:cNvSpPr/>
          <p:nvPr/>
        </p:nvSpPr>
        <p:spPr>
          <a:xfrm>
            <a:off x="7315199" y="3124199"/>
            <a:ext cx="1" cy="762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0" name="Line 13"/>
          <p:cNvSpPr/>
          <p:nvPr/>
        </p:nvSpPr>
        <p:spPr>
          <a:xfrm>
            <a:off x="5638800" y="3886200"/>
            <a:ext cx="16764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1" name="Line 14"/>
          <p:cNvSpPr/>
          <p:nvPr/>
        </p:nvSpPr>
        <p:spPr>
          <a:xfrm>
            <a:off x="609599" y="27432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2" name="Line 15"/>
          <p:cNvSpPr/>
          <p:nvPr/>
        </p:nvSpPr>
        <p:spPr>
          <a:xfrm flipH="1">
            <a:off x="609598" y="2743200"/>
            <a:ext cx="2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3" name="Line 16"/>
          <p:cNvSpPr/>
          <p:nvPr/>
        </p:nvSpPr>
        <p:spPr>
          <a:xfrm>
            <a:off x="4953000" y="2743200"/>
            <a:ext cx="1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4" name="Line 21"/>
          <p:cNvSpPr/>
          <p:nvPr/>
        </p:nvSpPr>
        <p:spPr>
          <a:xfrm flipV="1">
            <a:off x="5638800" y="2743199"/>
            <a:ext cx="1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5" name="Line 22"/>
          <p:cNvSpPr/>
          <p:nvPr/>
        </p:nvSpPr>
        <p:spPr>
          <a:xfrm>
            <a:off x="5638800" y="2743200"/>
            <a:ext cx="16764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6" name="Line 23"/>
          <p:cNvSpPr/>
          <p:nvPr/>
        </p:nvSpPr>
        <p:spPr>
          <a:xfrm>
            <a:off x="7315199" y="2743200"/>
            <a:ext cx="1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7" name="Text Box 24"/>
          <p:cNvSpPr txBox="1"/>
          <p:nvPr/>
        </p:nvSpPr>
        <p:spPr>
          <a:xfrm>
            <a:off x="822325" y="2757488"/>
            <a:ext cx="6305558" cy="372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Id       Name      Address      Hobby                       Id       Name</a:t>
            </a:r>
          </a:p>
        </p:txBody>
      </p:sp>
      <p:sp>
        <p:nvSpPr>
          <p:cNvPr id="258" name="Text Box 25"/>
          <p:cNvSpPr txBox="1"/>
          <p:nvPr/>
        </p:nvSpPr>
        <p:spPr>
          <a:xfrm>
            <a:off x="1660525" y="4689475"/>
            <a:ext cx="933855" cy="421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Person</a:t>
            </a:r>
          </a:p>
        </p:txBody>
      </p:sp>
      <p:sp>
        <p:nvSpPr>
          <p:cNvPr id="259" name="Text Box 26"/>
          <p:cNvSpPr txBox="1"/>
          <p:nvPr/>
        </p:nvSpPr>
        <p:spPr>
          <a:xfrm>
            <a:off x="5943600" y="4114800"/>
            <a:ext cx="883105" cy="421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Result</a:t>
            </a:r>
          </a:p>
        </p:txBody>
      </p:sp>
      <p:sp>
        <p:nvSpPr>
          <p:cNvPr id="260" name="Text Box 27"/>
          <p:cNvSpPr txBox="1"/>
          <p:nvPr/>
        </p:nvSpPr>
        <p:spPr>
          <a:xfrm>
            <a:off x="838200" y="1752600"/>
            <a:ext cx="8077200" cy="573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Id, Name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t>s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Hobby=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30000">
                <a:latin typeface="Times New Roman"/>
                <a:ea typeface="Times New Roman"/>
                <a:cs typeface="Times New Roman"/>
                <a:sym typeface="Times New Roman"/>
              </a:rPr>
              <a:t>stamps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aseline="-30000"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 Hobby=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30000">
                <a:latin typeface="Times New Roman"/>
                <a:ea typeface="Times New Roman"/>
                <a:cs typeface="Times New Roman"/>
                <a:sym typeface="Times New Roman"/>
              </a:rPr>
              <a:t>coins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Person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) )</a:t>
            </a: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Set Operators</a:t>
            </a:r>
          </a:p>
        </p:txBody>
      </p:sp>
      <p:sp>
        <p:nvSpPr>
          <p:cNvPr id="263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6041" indent="-336041" defTabSz="896111">
              <a:lnSpc>
                <a:spcPct val="90000"/>
              </a:lnSpc>
              <a:defRPr sz="3100"/>
            </a:pPr>
            <a:r>
              <a:t>Relation is a set of tuples, so set operations should apply: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Ç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È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- </a:t>
            </a:r>
            <a:r>
              <a:t>(set difference)</a:t>
            </a:r>
          </a:p>
          <a:p>
            <a:pPr marL="336041" indent="-336041" defTabSz="896111">
              <a:lnSpc>
                <a:spcPct val="90000"/>
              </a:lnSpc>
              <a:defRPr sz="3100"/>
            </a:pPr>
            <a:r>
              <a:t>Result of combining two relations with a set operator is a relation =&gt; all its elements must be tuples having same structure</a:t>
            </a:r>
          </a:p>
          <a:p>
            <a:pPr marL="336041" indent="-336041" defTabSz="896111">
              <a:lnSpc>
                <a:spcPct val="90000"/>
              </a:lnSpc>
              <a:defRPr sz="3100"/>
            </a:pPr>
            <a:r>
              <a:t>Hence, scope of set operations limited to </a:t>
            </a:r>
            <a:r>
              <a:rPr i="1">
                <a:effectLst>
                  <a:outerShdw sx="100000" sy="100000" kx="0" ky="0" algn="b" rotWithShape="0" blurRad="38100" dist="37338" dir="2700000">
                    <a:srgbClr val="DDDDDD"/>
                  </a:outerShdw>
                </a:effectLst>
              </a:rPr>
              <a:t>union compatible relations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Union Compatible Relations</a:t>
            </a:r>
          </a:p>
        </p:txBody>
      </p:sp>
      <p:sp>
        <p:nvSpPr>
          <p:cNvPr id="266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6041" indent="-336041" defTabSz="896111">
              <a:defRPr sz="3100"/>
            </a:pPr>
            <a:r>
              <a:t>Two relations are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union compatible</a:t>
            </a:r>
            <a:r>
              <a:t> if</a:t>
            </a:r>
          </a:p>
          <a:p>
            <a:pPr lvl="1" marL="728091" indent="-280034" defTabSz="896111">
              <a:spcBef>
                <a:spcPts val="600"/>
              </a:spcBef>
              <a:buClrTx/>
              <a:buFont typeface="Arial"/>
              <a:defRPr sz="2700"/>
            </a:pPr>
            <a:r>
              <a:t>Both have same number of columns</a:t>
            </a:r>
          </a:p>
          <a:p>
            <a:pPr lvl="1" marL="728091" indent="-280034" defTabSz="896111">
              <a:spcBef>
                <a:spcPts val="600"/>
              </a:spcBef>
              <a:buClrTx/>
              <a:buFont typeface="Arial"/>
              <a:defRPr sz="2700"/>
            </a:pPr>
            <a:r>
              <a:t>Names of attributes are the same in both</a:t>
            </a:r>
          </a:p>
          <a:p>
            <a:pPr lvl="1" marL="728091" indent="-280034" defTabSz="896111">
              <a:spcBef>
                <a:spcPts val="600"/>
              </a:spcBef>
              <a:buClrTx/>
              <a:buFont typeface="Arial"/>
              <a:defRPr sz="2700"/>
            </a:pPr>
            <a:r>
              <a:t>Attributes with the same name in both relations have the same domain</a:t>
            </a:r>
          </a:p>
          <a:p>
            <a:pPr marL="336041" indent="-336041" defTabSz="896111">
              <a:defRPr sz="3100"/>
            </a:pPr>
            <a:r>
              <a:t>Union compatible relations can be combined using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union</a:t>
            </a:r>
            <a:r>
              <a:t>,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intersection</a:t>
            </a:r>
            <a:r>
              <a:t>, and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set</a:t>
            </a:r>
            <a:r>
              <a:t>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difference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Example</a:t>
            </a:r>
          </a:p>
        </p:txBody>
      </p:sp>
      <p:sp>
        <p:nvSpPr>
          <p:cNvPr id="269" name="Text Box 4"/>
          <p:cNvSpPr txBox="1"/>
          <p:nvPr/>
        </p:nvSpPr>
        <p:spPr>
          <a:xfrm>
            <a:off x="914399" y="1447800"/>
            <a:ext cx="6990937" cy="2072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/>
            </a:pPr>
            <a:r>
              <a:t>Tables:</a:t>
            </a:r>
          </a:p>
          <a:p>
            <a:pPr>
              <a:defRPr sz="2800"/>
            </a:pPr>
            <a:r>
              <a:t>  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 i="1"/>
              <a:t> </a:t>
            </a:r>
            <a:r>
              <a:t>(</a:t>
            </a:r>
            <a:r>
              <a:rPr i="1"/>
              <a:t>SSN, Name, Address, Hobby</a:t>
            </a:r>
            <a:r>
              <a:t>)</a:t>
            </a:r>
          </a:p>
          <a:p>
            <a:pPr>
              <a:defRPr i="1" sz="2800"/>
            </a:pPr>
            <a:r>
              <a:t>        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Professor</a:t>
            </a:r>
            <a:r>
              <a:t> </a:t>
            </a:r>
            <a:r>
              <a:rPr i="0"/>
              <a:t>(</a:t>
            </a:r>
            <a:r>
              <a:t>Id, Name, Office, Phone</a:t>
            </a:r>
            <a:r>
              <a:rPr i="0"/>
              <a:t>)</a:t>
            </a:r>
          </a:p>
          <a:p>
            <a:pPr>
              <a:defRPr sz="2800"/>
            </a:pPr>
            <a:r>
              <a:t>are </a:t>
            </a:r>
            <a:r>
              <a:rPr u="sng"/>
              <a:t>not</a:t>
            </a:r>
            <a:r>
              <a:t> union compatible.</a:t>
            </a:r>
          </a:p>
          <a:p>
            <a:pPr>
              <a:defRPr sz="2400"/>
            </a:pPr>
            <a:r>
              <a:t>         </a:t>
            </a:r>
          </a:p>
        </p:txBody>
      </p:sp>
      <p:sp>
        <p:nvSpPr>
          <p:cNvPr id="270" name="Text Box 6"/>
          <p:cNvSpPr txBox="1"/>
          <p:nvPr/>
        </p:nvSpPr>
        <p:spPr>
          <a:xfrm>
            <a:off x="990600" y="3657598"/>
            <a:ext cx="7315200" cy="2599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/>
            </a:pPr>
            <a:r>
              <a:t>But</a:t>
            </a:r>
          </a:p>
          <a:p>
            <a:pPr/>
            <a:r>
              <a:t>           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 sz="2800"/>
              <a:t> </a:t>
            </a:r>
            <a:r>
              <a:rPr baseline="-30000" i="1" sz="2800"/>
              <a:t>Name</a:t>
            </a:r>
            <a:r>
              <a:rPr i="1" sz="2800"/>
              <a:t> </a:t>
            </a:r>
            <a:r>
              <a:rPr sz="2800"/>
              <a:t>(</a:t>
            </a:r>
            <a:r>
              <a:rPr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 sz="2800"/>
              <a:t>)</a:t>
            </a:r>
            <a:r>
              <a:rPr i="1" sz="2800"/>
              <a:t>  </a:t>
            </a:r>
            <a:r>
              <a:rPr sz="2800"/>
              <a:t>and 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 sz="2800"/>
              <a:t> </a:t>
            </a:r>
            <a:r>
              <a:rPr baseline="-30000" i="1" sz="2800"/>
              <a:t>Name</a:t>
            </a:r>
            <a:r>
              <a:rPr i="1" sz="2800"/>
              <a:t> </a:t>
            </a:r>
            <a:r>
              <a:rPr sz="2800"/>
              <a:t>(</a:t>
            </a:r>
            <a:r>
              <a:rPr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Professor</a:t>
            </a:r>
            <a:r>
              <a:rPr sz="2800"/>
              <a:t>)</a:t>
            </a:r>
            <a:endParaRPr sz="2800"/>
          </a:p>
          <a:p>
            <a:pPr>
              <a:lnSpc>
                <a:spcPct val="120000"/>
              </a:lnSpc>
              <a:defRPr sz="2800" u="sng"/>
            </a:pPr>
            <a:r>
              <a:t>are</a:t>
            </a:r>
            <a:r>
              <a:rPr u="none"/>
              <a:t> union compatible so</a:t>
            </a:r>
          </a:p>
          <a:p>
            <a:pPr>
              <a:lnSpc>
                <a:spcPct val="120000"/>
              </a:lnSpc>
              <a:defRPr sz="2800"/>
            </a:pPr>
            <a:r>
              <a:t>    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/>
              <a:t> </a:t>
            </a:r>
            <a:r>
              <a:rPr baseline="-30000" i="1"/>
              <a:t>Name</a:t>
            </a:r>
            <a:r>
              <a:rPr i="1"/>
              <a:t> 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t>) </a:t>
            </a:r>
            <a:r>
              <a:rPr i="1"/>
              <a:t> </a:t>
            </a:r>
            <a:r>
              <a:rPr i="1" sz="3600"/>
              <a:t>-</a:t>
            </a:r>
            <a:r>
              <a:rPr i="1"/>
              <a:t>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/>
              <a:t> </a:t>
            </a:r>
            <a:r>
              <a:rPr baseline="-30000" i="1"/>
              <a:t>Name</a:t>
            </a:r>
            <a:r>
              <a:rPr i="1"/>
              <a:t> 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Professor</a:t>
            </a:r>
            <a:r>
              <a:t>)</a:t>
            </a:r>
          </a:p>
          <a:p>
            <a:pPr>
              <a:lnSpc>
                <a:spcPct val="120000"/>
              </a:lnSpc>
              <a:defRPr sz="2800"/>
            </a:pPr>
            <a:r>
              <a:t>makes sense.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2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t>Cartesian Product</a:t>
            </a:r>
          </a:p>
        </p:txBody>
      </p:sp>
      <p:sp>
        <p:nvSpPr>
          <p:cNvPr id="273" name="Rectangle 3"/>
          <p:cNvSpPr txBox="1"/>
          <p:nvPr>
            <p:ph type="body" sz="half" idx="1"/>
          </p:nvPr>
        </p:nvSpPr>
        <p:spPr>
          <a:xfrm>
            <a:off x="762000" y="1066800"/>
            <a:ext cx="7696200" cy="3124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If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t>and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t>are two relations,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</a:t>
            </a:r>
            <a:r>
              <a:rPr i="1"/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´</a:t>
            </a:r>
            <a:r>
              <a:rPr i="1"/>
              <a:t>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</a:t>
            </a:r>
            <a:r>
              <a:t> is the set of all concatenated tuples </a:t>
            </a:r>
            <a:r>
              <a:rPr i="1"/>
              <a:t>&lt;x,y&gt;,</a:t>
            </a:r>
            <a:r>
              <a:t> where </a:t>
            </a:r>
            <a:r>
              <a:rPr i="1"/>
              <a:t>x</a:t>
            </a:r>
            <a:r>
              <a:t> is a tuple in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</a:t>
            </a:r>
            <a:r>
              <a:t> and </a:t>
            </a:r>
            <a:r>
              <a:rPr i="1"/>
              <a:t>y</a:t>
            </a:r>
            <a:r>
              <a:t> is a tuple in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</a:t>
            </a:r>
            <a:endParaRPr i="1"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i="1"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defRPr>
            </a:pPr>
            <a:r>
              <a:t>R</a:t>
            </a:r>
            <a:r>
              <a:rPr i="0"/>
              <a:t> and </a:t>
            </a:r>
            <a:r>
              <a:t>S</a:t>
            </a:r>
            <a:r>
              <a:rPr i="0"/>
              <a:t> need not be union compatible</a:t>
            </a:r>
            <a:endParaRPr sz="2800"/>
          </a:p>
          <a:p>
            <a:pPr>
              <a:lnSpc>
                <a:spcPct val="90000"/>
              </a:lnSpc>
              <a:spcBef>
                <a:spcPts val="600"/>
              </a:spcBef>
              <a:defRPr i="1"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defRPr>
            </a:pPr>
            <a:r>
              <a:t>R 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´</a:t>
            </a:r>
            <a:r>
              <a:t> S</a:t>
            </a:r>
            <a:r>
              <a:rPr i="0"/>
              <a:t>  is </a:t>
            </a:r>
            <a:r>
              <a:rPr i="0" u="sng"/>
              <a:t>expensive to compute</a:t>
            </a:r>
            <a:r>
              <a:rPr i="0"/>
              <a:t>: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Factor of two in the size of each row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Quadratic in the number of rows</a:t>
            </a:r>
          </a:p>
        </p:txBody>
      </p:sp>
      <p:sp>
        <p:nvSpPr>
          <p:cNvPr id="274" name="Text Box 4"/>
          <p:cNvSpPr txBox="1"/>
          <p:nvPr/>
        </p:nvSpPr>
        <p:spPr>
          <a:xfrm>
            <a:off x="1219199" y="4038598"/>
            <a:ext cx="5807753" cy="2528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i="1"/>
              <a:t>A     B       C    D             A    B    C   D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x1   x2       y1   y2           x1  x2  y1  y2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x3   x4       y3   y4           x1  x2  y3  y4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                 x3  x4  y1  y2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t>             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  <a:r>
              <a:t>                x3  x4  y3  y4</a:t>
            </a:r>
            <a:endParaRPr sz="2000"/>
          </a:p>
          <a:p>
            <a:pPr>
              <a:lnSpc>
                <a:spcPct val="110000"/>
              </a:lnSpc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                     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´</a:t>
            </a:r>
            <a:r>
              <a:rPr i="1"/>
              <a:t>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275" name="Line 5"/>
          <p:cNvSpPr/>
          <p:nvPr/>
        </p:nvSpPr>
        <p:spPr>
          <a:xfrm>
            <a:off x="1295400" y="4495800"/>
            <a:ext cx="12192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6" name="Line 6"/>
          <p:cNvSpPr/>
          <p:nvPr/>
        </p:nvSpPr>
        <p:spPr>
          <a:xfrm flipH="1">
            <a:off x="1295399" y="4495799"/>
            <a:ext cx="2" cy="914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7" name="Line 7"/>
          <p:cNvSpPr/>
          <p:nvPr/>
        </p:nvSpPr>
        <p:spPr>
          <a:xfrm>
            <a:off x="4876800" y="4495799"/>
            <a:ext cx="1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8" name="Line 25"/>
          <p:cNvSpPr/>
          <p:nvPr/>
        </p:nvSpPr>
        <p:spPr>
          <a:xfrm>
            <a:off x="4876800" y="4495800"/>
            <a:ext cx="21336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9" name="Line 26"/>
          <p:cNvSpPr/>
          <p:nvPr/>
        </p:nvSpPr>
        <p:spPr>
          <a:xfrm>
            <a:off x="4876800" y="6248400"/>
            <a:ext cx="21336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0" name="Line 27"/>
          <p:cNvSpPr/>
          <p:nvPr/>
        </p:nvSpPr>
        <p:spPr>
          <a:xfrm>
            <a:off x="7010400" y="4495799"/>
            <a:ext cx="1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1" name="Line 28"/>
          <p:cNvSpPr/>
          <p:nvPr/>
        </p:nvSpPr>
        <p:spPr>
          <a:xfrm>
            <a:off x="2514600" y="4495799"/>
            <a:ext cx="1" cy="914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2" name="Line 29"/>
          <p:cNvSpPr/>
          <p:nvPr/>
        </p:nvSpPr>
        <p:spPr>
          <a:xfrm>
            <a:off x="2895600" y="4495799"/>
            <a:ext cx="1" cy="914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3" name="Line 30"/>
          <p:cNvSpPr/>
          <p:nvPr/>
        </p:nvSpPr>
        <p:spPr>
          <a:xfrm>
            <a:off x="4038600" y="4495799"/>
            <a:ext cx="1" cy="914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4" name="Line 31"/>
          <p:cNvSpPr/>
          <p:nvPr/>
        </p:nvSpPr>
        <p:spPr>
          <a:xfrm>
            <a:off x="1295400" y="5410200"/>
            <a:ext cx="12192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5" name="Line 32"/>
          <p:cNvSpPr/>
          <p:nvPr/>
        </p:nvSpPr>
        <p:spPr>
          <a:xfrm>
            <a:off x="2895600" y="4495800"/>
            <a:ext cx="11430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6" name="Line 33"/>
          <p:cNvSpPr/>
          <p:nvPr/>
        </p:nvSpPr>
        <p:spPr>
          <a:xfrm>
            <a:off x="2895600" y="5410200"/>
            <a:ext cx="11430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Query Languages</a:t>
            </a:r>
          </a:p>
        </p:txBody>
      </p:sp>
      <p:sp>
        <p:nvSpPr>
          <p:cNvPr id="161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6041" indent="-336041" defTabSz="896111">
              <a:lnSpc>
                <a:spcPct val="90000"/>
              </a:lnSpc>
              <a:defRPr sz="3100"/>
            </a:pPr>
            <a:r>
              <a:t>Languages for describing queries on a relational database</a:t>
            </a:r>
          </a:p>
          <a:p>
            <a:pPr marL="336041" indent="-336041" defTabSz="896111">
              <a:lnSpc>
                <a:spcPct val="90000"/>
              </a:lnSpc>
              <a:defRPr i="1" sz="3100">
                <a:effectLst>
                  <a:outerShdw sx="100000" sy="100000" kx="0" ky="0" algn="b" rotWithShape="0" blurRad="38100" dist="37338" dir="2700000">
                    <a:srgbClr val="DDDDDD"/>
                  </a:outerShdw>
                </a:effectLst>
              </a:defRPr>
            </a:pPr>
            <a:r>
              <a:t>Structured Query Language</a:t>
            </a:r>
            <a:r>
              <a:rPr i="0"/>
              <a:t> (SQL)</a:t>
            </a:r>
          </a:p>
          <a:p>
            <a:pPr lvl="1" marL="728091" indent="-280034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Predominant application-level query language</a:t>
            </a:r>
          </a:p>
          <a:p>
            <a:pPr lvl="1" marL="728091" indent="-280034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Declarative</a:t>
            </a:r>
          </a:p>
          <a:p>
            <a:pPr marL="336041" indent="-336041" defTabSz="896111">
              <a:lnSpc>
                <a:spcPct val="90000"/>
              </a:lnSpc>
              <a:defRPr i="1" sz="3100">
                <a:effectLst>
                  <a:outerShdw sx="100000" sy="100000" kx="0" ky="0" algn="b" rotWithShape="0" blurRad="38100" dist="37338" dir="2700000">
                    <a:srgbClr val="DDDDDD"/>
                  </a:outerShdw>
                </a:effectLst>
              </a:defRPr>
            </a:pPr>
            <a:r>
              <a:t>Relational Algebra</a:t>
            </a:r>
          </a:p>
          <a:p>
            <a:pPr lvl="1" marL="728091" indent="-280034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Intermediate language used within DBMS</a:t>
            </a:r>
          </a:p>
          <a:p>
            <a:pPr lvl="1" marL="728091" indent="-280034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Procedural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2"/>
          <p:cNvSpPr txBox="1"/>
          <p:nvPr>
            <p:ph type="title"/>
          </p:nvPr>
        </p:nvSpPr>
        <p:spPr>
          <a:xfrm>
            <a:off x="685800" y="6096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What is an Algebra?</a:t>
            </a:r>
          </a:p>
        </p:txBody>
      </p:sp>
      <p:sp>
        <p:nvSpPr>
          <p:cNvPr id="164" name="Rectangle 3"/>
          <p:cNvSpPr txBox="1"/>
          <p:nvPr>
            <p:ph type="body" idx="1"/>
          </p:nvPr>
        </p:nvSpPr>
        <p:spPr>
          <a:xfrm>
            <a:off x="381000" y="1752600"/>
            <a:ext cx="83820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A language based on operators and a domain of values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Operators map values taken from the domain into other domain values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Hence, an expression involving operators and arguments produces a value in the domain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When the domain is a set of all relations (and the operators are as described later), we get the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relational algebra</a:t>
            </a:r>
            <a:endParaRPr i="1"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We refer to the expression as a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query</a:t>
            </a:r>
            <a:r>
              <a:t> and the value produced as the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query</a:t>
            </a:r>
            <a:r>
              <a:t>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Algebra</a:t>
            </a:r>
          </a:p>
        </p:txBody>
      </p:sp>
      <p:sp>
        <p:nvSpPr>
          <p:cNvPr id="167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i="1" sz="2800"/>
            </a:pPr>
            <a:r>
              <a:t>Domain</a:t>
            </a:r>
            <a:r>
              <a:rPr i="0"/>
              <a:t>: set of relations</a:t>
            </a:r>
          </a:p>
          <a:p>
            <a:pPr>
              <a:spcBef>
                <a:spcPts val="600"/>
              </a:spcBef>
              <a:defRPr i="1" sz="2800"/>
            </a:pPr>
            <a:r>
              <a:t>Basic operators</a:t>
            </a:r>
            <a:r>
              <a:rPr i="0"/>
              <a:t>: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select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project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union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set</a:t>
            </a:r>
            <a:r>
              <a:rPr i="0"/>
              <a:t>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difference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Cartesian</a:t>
            </a:r>
            <a:r>
              <a:rPr i="0"/>
              <a:t>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product</a:t>
            </a:r>
            <a:endParaRPr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>
              <a:spcBef>
                <a:spcPts val="600"/>
              </a:spcBef>
              <a:defRPr i="1" sz="2800"/>
            </a:pPr>
            <a:r>
              <a:t>Derived operators</a:t>
            </a:r>
            <a:r>
              <a:rPr i="0"/>
              <a:t>: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set intersection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division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join</a:t>
            </a:r>
            <a:endParaRPr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>
              <a:spcBef>
                <a:spcPts val="600"/>
              </a:spcBef>
              <a:defRPr i="1" sz="2800"/>
            </a:pPr>
            <a:r>
              <a:t>Procedural</a:t>
            </a:r>
            <a:r>
              <a:rPr i="0"/>
              <a:t>: Relational expression specifies query by describing an algorithm (the sequence in which operators are applied) for determining the result of an expression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2"/>
          <p:cNvSpPr txBox="1"/>
          <p:nvPr>
            <p:ph type="title"/>
          </p:nvPr>
        </p:nvSpPr>
        <p:spPr>
          <a:xfrm>
            <a:off x="457200" y="228600"/>
            <a:ext cx="8382000" cy="609600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 sz="3200"/>
            </a:lvl1pPr>
          </a:lstStyle>
          <a:p>
            <a:pPr/>
            <a:r>
              <a:t>The Role of Relational Algebra in a DBMS</a:t>
            </a:r>
          </a:p>
        </p:txBody>
      </p:sp>
      <p:pic>
        <p:nvPicPr>
          <p:cNvPr id="170" name="Picture 29" descr="Picture 2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2712" y="990600"/>
            <a:ext cx="6376990" cy="549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Freeform 30"/>
          <p:cNvSpPr/>
          <p:nvPr/>
        </p:nvSpPr>
        <p:spPr>
          <a:xfrm>
            <a:off x="627452" y="2260642"/>
            <a:ext cx="4660983" cy="2922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7" h="21059" fill="norm" stroke="1" extrusionOk="0">
                <a:moveTo>
                  <a:pt x="15075" y="23"/>
                </a:moveTo>
                <a:cubicBezTo>
                  <a:pt x="13402" y="-46"/>
                  <a:pt x="12387" y="1075"/>
                  <a:pt x="10736" y="652"/>
                </a:cubicBezTo>
                <a:cubicBezTo>
                  <a:pt x="8048" y="709"/>
                  <a:pt x="5710" y="812"/>
                  <a:pt x="3124" y="1384"/>
                </a:cubicBezTo>
                <a:cubicBezTo>
                  <a:pt x="2525" y="1750"/>
                  <a:pt x="2774" y="1613"/>
                  <a:pt x="2387" y="1808"/>
                </a:cubicBezTo>
                <a:cubicBezTo>
                  <a:pt x="2219" y="2071"/>
                  <a:pt x="2007" y="2254"/>
                  <a:pt x="1853" y="2540"/>
                </a:cubicBezTo>
                <a:cubicBezTo>
                  <a:pt x="1576" y="3066"/>
                  <a:pt x="1298" y="3638"/>
                  <a:pt x="984" y="4107"/>
                </a:cubicBezTo>
                <a:cubicBezTo>
                  <a:pt x="875" y="4633"/>
                  <a:pt x="714" y="5114"/>
                  <a:pt x="517" y="5572"/>
                </a:cubicBezTo>
                <a:cubicBezTo>
                  <a:pt x="414" y="6372"/>
                  <a:pt x="297" y="7196"/>
                  <a:pt x="115" y="7974"/>
                </a:cubicBezTo>
                <a:cubicBezTo>
                  <a:pt x="-24" y="9645"/>
                  <a:pt x="-97" y="11166"/>
                  <a:pt x="254" y="12791"/>
                </a:cubicBezTo>
                <a:cubicBezTo>
                  <a:pt x="305" y="13042"/>
                  <a:pt x="371" y="13294"/>
                  <a:pt x="451" y="13523"/>
                </a:cubicBezTo>
                <a:cubicBezTo>
                  <a:pt x="597" y="13912"/>
                  <a:pt x="918" y="14667"/>
                  <a:pt x="918" y="14667"/>
                </a:cubicBezTo>
                <a:cubicBezTo>
                  <a:pt x="1072" y="15433"/>
                  <a:pt x="867" y="14598"/>
                  <a:pt x="1123" y="15193"/>
                </a:cubicBezTo>
                <a:cubicBezTo>
                  <a:pt x="1335" y="15685"/>
                  <a:pt x="1393" y="16246"/>
                  <a:pt x="1788" y="16452"/>
                </a:cubicBezTo>
                <a:cubicBezTo>
                  <a:pt x="2277" y="17584"/>
                  <a:pt x="2387" y="18019"/>
                  <a:pt x="3592" y="18648"/>
                </a:cubicBezTo>
                <a:cubicBezTo>
                  <a:pt x="4797" y="19278"/>
                  <a:pt x="5995" y="19895"/>
                  <a:pt x="7200" y="20525"/>
                </a:cubicBezTo>
                <a:cubicBezTo>
                  <a:pt x="7266" y="20559"/>
                  <a:pt x="7398" y="20628"/>
                  <a:pt x="7398" y="20628"/>
                </a:cubicBezTo>
                <a:cubicBezTo>
                  <a:pt x="8026" y="21314"/>
                  <a:pt x="9523" y="20948"/>
                  <a:pt x="10268" y="21051"/>
                </a:cubicBezTo>
                <a:cubicBezTo>
                  <a:pt x="12358" y="21017"/>
                  <a:pt x="14388" y="20593"/>
                  <a:pt x="16477" y="20525"/>
                </a:cubicBezTo>
                <a:cubicBezTo>
                  <a:pt x="16916" y="20513"/>
                  <a:pt x="17054" y="20273"/>
                  <a:pt x="17485" y="20113"/>
                </a:cubicBezTo>
                <a:cubicBezTo>
                  <a:pt x="17529" y="20044"/>
                  <a:pt x="19224" y="19426"/>
                  <a:pt x="19282" y="19381"/>
                </a:cubicBezTo>
                <a:cubicBezTo>
                  <a:pt x="19407" y="19278"/>
                  <a:pt x="19282" y="19483"/>
                  <a:pt x="19282" y="19483"/>
                </a:cubicBezTo>
                <a:cubicBezTo>
                  <a:pt x="19830" y="18911"/>
                  <a:pt x="19392" y="19289"/>
                  <a:pt x="20020" y="18957"/>
                </a:cubicBezTo>
                <a:cubicBezTo>
                  <a:pt x="20546" y="18362"/>
                  <a:pt x="20305" y="18522"/>
                  <a:pt x="20685" y="18328"/>
                </a:cubicBezTo>
                <a:cubicBezTo>
                  <a:pt x="21211" y="17504"/>
                  <a:pt x="21079" y="17596"/>
                  <a:pt x="21423" y="16452"/>
                </a:cubicBezTo>
                <a:cubicBezTo>
                  <a:pt x="21503" y="16177"/>
                  <a:pt x="21357" y="15399"/>
                  <a:pt x="21357" y="15399"/>
                </a:cubicBezTo>
                <a:cubicBezTo>
                  <a:pt x="21379" y="15159"/>
                  <a:pt x="21035" y="14804"/>
                  <a:pt x="21021" y="14564"/>
                </a:cubicBezTo>
                <a:cubicBezTo>
                  <a:pt x="20955" y="13477"/>
                  <a:pt x="20385" y="11040"/>
                  <a:pt x="20217" y="9965"/>
                </a:cubicBezTo>
                <a:cubicBezTo>
                  <a:pt x="20086" y="6658"/>
                  <a:pt x="20553" y="4428"/>
                  <a:pt x="19487" y="1590"/>
                </a:cubicBezTo>
                <a:cubicBezTo>
                  <a:pt x="19136" y="664"/>
                  <a:pt x="18720" y="664"/>
                  <a:pt x="18150" y="549"/>
                </a:cubicBezTo>
                <a:cubicBezTo>
                  <a:pt x="17449" y="195"/>
                  <a:pt x="17887" y="332"/>
                  <a:pt x="16813" y="446"/>
                </a:cubicBezTo>
                <a:cubicBezTo>
                  <a:pt x="16492" y="572"/>
                  <a:pt x="16623" y="-126"/>
                  <a:pt x="16346" y="240"/>
                </a:cubicBezTo>
                <a:cubicBezTo>
                  <a:pt x="15411" y="-286"/>
                  <a:pt x="15367" y="252"/>
                  <a:pt x="15075" y="23"/>
                </a:cubicBezTo>
                <a:close/>
              </a:path>
            </a:pathLst>
          </a:custGeom>
          <a:ln>
            <a:solidFill>
              <a:srgbClr val="990033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2"/>
          <p:cNvSpPr txBox="1"/>
          <p:nvPr>
            <p:ph type="title"/>
          </p:nvPr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Select Operator</a:t>
            </a:r>
          </a:p>
        </p:txBody>
      </p:sp>
      <p:sp>
        <p:nvSpPr>
          <p:cNvPr id="174" name="Rectangle 3"/>
          <p:cNvSpPr txBox="1"/>
          <p:nvPr>
            <p:ph type="body" idx="4294967295"/>
          </p:nvPr>
        </p:nvSpPr>
        <p:spPr>
          <a:xfrm>
            <a:off x="533399" y="1219200"/>
            <a:ext cx="8077201" cy="4495800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Produce table containing subset of rows of argument table satisfying condition</a:t>
            </a:r>
          </a:p>
          <a:p>
            <a:pPr marL="342900" indent="-342900">
              <a:spcBef>
                <a:spcPts val="700"/>
              </a:spcBef>
              <a:buClr>
                <a:srgbClr val="B18714"/>
              </a:buClr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	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5000" i="1"/>
              <a:t>condition </a:t>
            </a:r>
            <a:r>
              <a:t>(</a:t>
            </a:r>
            <a:r>
              <a:rPr i="1"/>
              <a:t>relation</a:t>
            </a:r>
            <a:r>
              <a:t>)</a:t>
            </a:r>
          </a:p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Example:</a:t>
            </a:r>
          </a:p>
          <a:p>
            <a:pPr marL="342900" indent="-342900">
              <a:lnSpc>
                <a:spcPct val="120000"/>
              </a:lnSpc>
              <a:spcBef>
                <a:spcPts val="700"/>
              </a:spcBef>
              <a:buClr>
                <a:srgbClr val="B18714"/>
              </a:buClr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	  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Person                              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5000" i="1"/>
              <a:t>Hobby</a:t>
            </a:r>
            <a:r>
              <a:rPr baseline="-25000"/>
              <a:t>=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/>
              <a:t>stamps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sz="2800"/>
              <a:t>(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Person</a:t>
            </a:r>
            <a:r>
              <a:rPr sz="2800"/>
              <a:t>)</a:t>
            </a:r>
            <a:endParaRPr sz="2800"/>
          </a:p>
          <a:p>
            <a:pPr marL="342900" indent="-342900">
              <a:lnSpc>
                <a:spcPct val="70000"/>
              </a:lnSpc>
              <a:spcBef>
                <a:spcPts val="500"/>
              </a:spcBef>
              <a:buClr>
                <a:srgbClr val="B18714"/>
              </a:buClr>
              <a:defRPr sz="2400">
                <a:solidFill>
                  <a:srgbClr val="404040"/>
                </a:solidFill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 </a:t>
            </a:r>
          </a:p>
        </p:txBody>
      </p:sp>
      <p:sp>
        <p:nvSpPr>
          <p:cNvPr id="175" name="Text Box 9"/>
          <p:cNvSpPr txBox="1"/>
          <p:nvPr/>
        </p:nvSpPr>
        <p:spPr>
          <a:xfrm>
            <a:off x="304799" y="4697412"/>
            <a:ext cx="3911783" cy="1249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  John     123 Main       stamps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  John     123 Main       coins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  Mary    7 Lake Dr      hiking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  Bart      5 Pine St       stamps</a:t>
            </a:r>
          </a:p>
        </p:txBody>
      </p:sp>
      <p:sp>
        <p:nvSpPr>
          <p:cNvPr id="176" name="Line 12"/>
          <p:cNvSpPr/>
          <p:nvPr/>
        </p:nvSpPr>
        <p:spPr>
          <a:xfrm>
            <a:off x="304799" y="4724400"/>
            <a:ext cx="4114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7" name="Line 13"/>
          <p:cNvSpPr/>
          <p:nvPr/>
        </p:nvSpPr>
        <p:spPr>
          <a:xfrm>
            <a:off x="304799" y="6248400"/>
            <a:ext cx="4114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8" name="Line 14"/>
          <p:cNvSpPr/>
          <p:nvPr/>
        </p:nvSpPr>
        <p:spPr>
          <a:xfrm flipH="1">
            <a:off x="304799" y="4724399"/>
            <a:ext cx="2" cy="1524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9" name="Line 15"/>
          <p:cNvSpPr/>
          <p:nvPr/>
        </p:nvSpPr>
        <p:spPr>
          <a:xfrm>
            <a:off x="4420870" y="4724399"/>
            <a:ext cx="1" cy="1524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0" name="Rectangle 17"/>
          <p:cNvSpPr txBox="1"/>
          <p:nvPr/>
        </p:nvSpPr>
        <p:spPr>
          <a:xfrm>
            <a:off x="4648200" y="4697412"/>
            <a:ext cx="3911782" cy="664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  John      123 Main      stamps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  Bart       5 Pine St       stamps</a:t>
            </a:r>
          </a:p>
        </p:txBody>
      </p:sp>
      <p:sp>
        <p:nvSpPr>
          <p:cNvPr id="181" name="Line 21"/>
          <p:cNvSpPr/>
          <p:nvPr/>
        </p:nvSpPr>
        <p:spPr>
          <a:xfrm>
            <a:off x="4648200" y="4724400"/>
            <a:ext cx="4191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2" name="Line 22"/>
          <p:cNvSpPr/>
          <p:nvPr/>
        </p:nvSpPr>
        <p:spPr>
          <a:xfrm>
            <a:off x="4648200" y="5410200"/>
            <a:ext cx="4191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3" name="Line 26"/>
          <p:cNvSpPr/>
          <p:nvPr/>
        </p:nvSpPr>
        <p:spPr>
          <a:xfrm>
            <a:off x="304799" y="4343400"/>
            <a:ext cx="4114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4" name="Line 27"/>
          <p:cNvSpPr/>
          <p:nvPr/>
        </p:nvSpPr>
        <p:spPr>
          <a:xfrm>
            <a:off x="4419600" y="4343399"/>
            <a:ext cx="1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5" name="Line 28"/>
          <p:cNvSpPr/>
          <p:nvPr/>
        </p:nvSpPr>
        <p:spPr>
          <a:xfrm flipH="1">
            <a:off x="304798" y="4343399"/>
            <a:ext cx="4" cy="3810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6" name="Text Box 40"/>
          <p:cNvSpPr txBox="1"/>
          <p:nvPr/>
        </p:nvSpPr>
        <p:spPr>
          <a:xfrm>
            <a:off x="365125" y="4210050"/>
            <a:ext cx="3774191" cy="544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2400"/>
              <a:t> </a:t>
            </a:r>
            <a:r>
              <a:rPr i="1" sz="2000"/>
              <a:t>Id      Name     Address        Hobby</a:t>
            </a:r>
          </a:p>
        </p:txBody>
      </p:sp>
      <p:sp>
        <p:nvSpPr>
          <p:cNvPr id="187" name="Line 41"/>
          <p:cNvSpPr/>
          <p:nvPr/>
        </p:nvSpPr>
        <p:spPr>
          <a:xfrm>
            <a:off x="4648200" y="4343400"/>
            <a:ext cx="4191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8" name="Line 42"/>
          <p:cNvSpPr/>
          <p:nvPr/>
        </p:nvSpPr>
        <p:spPr>
          <a:xfrm>
            <a:off x="4648200" y="4343399"/>
            <a:ext cx="1" cy="10668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9" name="Line 43"/>
          <p:cNvSpPr/>
          <p:nvPr/>
        </p:nvSpPr>
        <p:spPr>
          <a:xfrm>
            <a:off x="8839199" y="4343399"/>
            <a:ext cx="1" cy="10668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0" name="Text Box 44"/>
          <p:cNvSpPr txBox="1"/>
          <p:nvPr/>
        </p:nvSpPr>
        <p:spPr>
          <a:xfrm>
            <a:off x="4708525" y="4357687"/>
            <a:ext cx="3723390" cy="372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Id         Name    Address        Hobby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 Condition</a:t>
            </a:r>
          </a:p>
        </p:txBody>
      </p:sp>
      <p:sp>
        <p:nvSpPr>
          <p:cNvPr id="193" name="Rectangle 3"/>
          <p:cNvSpPr txBox="1"/>
          <p:nvPr>
            <p:ph type="body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/>
            <a:r>
              <a:t>Operators:  &lt;,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£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³</a:t>
            </a:r>
            <a:r>
              <a:t>, &gt;, =,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¹</a:t>
            </a:r>
            <a:endParaRPr>
              <a:latin typeface="Symbol"/>
              <a:ea typeface="Symbol"/>
              <a:cs typeface="Symbol"/>
              <a:sym typeface="Symbol"/>
            </a:endParaRPr>
          </a:p>
          <a:p>
            <a:pPr/>
            <a:r>
              <a:t>Simple selection condition: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&lt;</a:t>
            </a:r>
            <a:r>
              <a:rPr i="1"/>
              <a:t>attribute</a:t>
            </a:r>
            <a:r>
              <a:t>&gt; </a:t>
            </a:r>
            <a:r>
              <a:rPr i="1"/>
              <a:t>operator</a:t>
            </a:r>
            <a:r>
              <a:t> &lt;</a:t>
            </a:r>
            <a:r>
              <a:rPr i="1"/>
              <a:t>constant</a:t>
            </a:r>
            <a:r>
              <a:t>&gt;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&lt;</a:t>
            </a:r>
            <a:r>
              <a:rPr i="1"/>
              <a:t>attribute</a:t>
            </a:r>
            <a:r>
              <a:t>&gt; </a:t>
            </a:r>
            <a:r>
              <a:rPr i="1"/>
              <a:t>operator</a:t>
            </a:r>
            <a:r>
              <a:t> &lt;</a:t>
            </a:r>
            <a:r>
              <a:rPr i="1"/>
              <a:t>attribute</a:t>
            </a:r>
            <a:r>
              <a:t>&gt;</a:t>
            </a:r>
          </a:p>
          <a:p>
            <a:pPr/>
            <a:r>
              <a:t>&lt;</a:t>
            </a:r>
            <a:r>
              <a:rPr i="1"/>
              <a:t>condition</a:t>
            </a:r>
            <a:r>
              <a:t>&gt; </a:t>
            </a:r>
            <a:r>
              <a:rPr sz="2400"/>
              <a:t>AND</a:t>
            </a:r>
            <a:r>
              <a:t> &lt;</a:t>
            </a:r>
            <a:r>
              <a:rPr i="1"/>
              <a:t>condition</a:t>
            </a:r>
            <a:r>
              <a:t>&gt;</a:t>
            </a:r>
          </a:p>
          <a:p>
            <a:pPr/>
            <a:r>
              <a:t>&lt;</a:t>
            </a:r>
            <a:r>
              <a:rPr i="1"/>
              <a:t>condition</a:t>
            </a:r>
            <a:r>
              <a:t>&gt; </a:t>
            </a:r>
            <a:r>
              <a:rPr sz="2400"/>
              <a:t>OR</a:t>
            </a:r>
            <a:r>
              <a:t> &lt;</a:t>
            </a:r>
            <a:r>
              <a:rPr i="1"/>
              <a:t>condition</a:t>
            </a:r>
            <a:r>
              <a:t>&gt;</a:t>
            </a:r>
          </a:p>
          <a:p>
            <a:pPr>
              <a:defRPr sz="2800"/>
            </a:pPr>
            <a:r>
              <a:t> </a:t>
            </a:r>
            <a:r>
              <a:rPr sz="2400"/>
              <a:t>NOT</a:t>
            </a:r>
            <a:r>
              <a:rPr sz="3200"/>
              <a:t> &lt;</a:t>
            </a:r>
            <a:r>
              <a:rPr i="1" sz="3200"/>
              <a:t>condition</a:t>
            </a:r>
            <a:r>
              <a:rPr sz="3200"/>
              <a:t>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2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Selection Condition - Examples</a:t>
            </a:r>
          </a:p>
        </p:txBody>
      </p:sp>
      <p:sp>
        <p:nvSpPr>
          <p:cNvPr id="196" name="Rectangle 3"/>
          <p:cNvSpPr txBox="1"/>
          <p:nvPr>
            <p:ph type="body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Id&gt;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3000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 </a:t>
            </a:r>
            <a:r>
              <a:rPr baseline="-25000" sz="2800">
                <a:latin typeface="+mj-lt"/>
                <a:ea typeface="+mj-ea"/>
                <a:cs typeface="+mj-cs"/>
                <a:sym typeface="Calibri"/>
              </a:rPr>
              <a:t>OR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 Hobby=</a:t>
            </a:r>
            <a:r>
              <a:rPr baseline="-25000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hiking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Person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12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Id&gt;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3000 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baseline="-25000" sz="2800"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 Id &lt;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3999</a:t>
            </a:r>
            <a:r>
              <a:rPr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Person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17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sz="2800">
                <a:latin typeface="+mj-lt"/>
                <a:ea typeface="+mj-ea"/>
                <a:cs typeface="+mj-cs"/>
                <a:sym typeface="Calibri"/>
              </a:rPr>
              <a:t>NOT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Hobby=</a:t>
            </a:r>
            <a:r>
              <a:rPr baseline="-25000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hiking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)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Person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12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Hobby</a:t>
            </a:r>
            <a:r>
              <a:rPr baseline="-25000"/>
              <a:t>¹</a:t>
            </a:r>
            <a:r>
              <a:rPr baseline="-25000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hiking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Person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2"/>
          <p:cNvSpPr txBox="1"/>
          <p:nvPr>
            <p:ph type="title"/>
          </p:nvPr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/>
          <a:p>
            <a:pPr/>
            <a:r>
              <a:t>Project Operator</a:t>
            </a:r>
          </a:p>
        </p:txBody>
      </p:sp>
      <p:sp>
        <p:nvSpPr>
          <p:cNvPr id="199" name="Rectangle 3"/>
          <p:cNvSpPr txBox="1"/>
          <p:nvPr>
            <p:ph type="body" idx="1"/>
          </p:nvPr>
        </p:nvSpPr>
        <p:spPr>
          <a:xfrm>
            <a:off x="685800" y="1331118"/>
            <a:ext cx="7772400" cy="4876801"/>
          </a:xfrm>
          <a:prstGeom prst="rect">
            <a:avLst/>
          </a:prstGeom>
        </p:spPr>
        <p:txBody>
          <a:bodyPr/>
          <a:lstStyle/>
          <a:p>
            <a:pPr/>
            <a:r>
              <a:t>Produces table containing subset of columns of argument table </a:t>
            </a: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  <a:r>
              <a:t>			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25000" i="1"/>
              <a:t>attribute list</a:t>
            </a:r>
            <a:r>
              <a:t>(</a:t>
            </a:r>
            <a:r>
              <a:rPr i="1"/>
              <a:t>relation</a:t>
            </a:r>
            <a:r>
              <a:t>)</a:t>
            </a:r>
          </a:p>
          <a:p>
            <a:pPr/>
            <a:r>
              <a:t>Example:</a:t>
            </a:r>
            <a:endParaRPr sz="2800"/>
          </a:p>
          <a:p>
            <a:pPr lvl="1" marL="0" indent="457200">
              <a:lnSpc>
                <a:spcPct val="110000"/>
              </a:lnSpc>
              <a:spcBef>
                <a:spcPts val="500"/>
              </a:spcBef>
              <a:buSzTx/>
              <a:buNone/>
              <a:defRPr sz="2400"/>
            </a:pPr>
            <a:r>
              <a:t> 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                                      p</a:t>
            </a:r>
            <a:r>
              <a:rPr baseline="-25000" i="1"/>
              <a:t>Name,Hobby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t>)</a:t>
            </a:r>
          </a:p>
        </p:txBody>
      </p:sp>
      <p:sp>
        <p:nvSpPr>
          <p:cNvPr id="200" name="Text Box 5"/>
          <p:cNvSpPr txBox="1"/>
          <p:nvPr/>
        </p:nvSpPr>
        <p:spPr>
          <a:xfrm>
            <a:off x="685800" y="4572000"/>
            <a:ext cx="4051011" cy="1450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Mary  7 Lake Dr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    5 Pine St    stamps</a:t>
            </a:r>
          </a:p>
        </p:txBody>
      </p:sp>
      <p:sp>
        <p:nvSpPr>
          <p:cNvPr id="201" name="Line 6"/>
          <p:cNvSpPr/>
          <p:nvPr/>
        </p:nvSpPr>
        <p:spPr>
          <a:xfrm>
            <a:off x="685799" y="44958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2" name="Line 7"/>
          <p:cNvSpPr/>
          <p:nvPr/>
        </p:nvSpPr>
        <p:spPr>
          <a:xfrm>
            <a:off x="685799" y="61722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3" name="Line 8"/>
          <p:cNvSpPr/>
          <p:nvPr/>
        </p:nvSpPr>
        <p:spPr>
          <a:xfrm flipH="1">
            <a:off x="685799" y="4495799"/>
            <a:ext cx="2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4" name="Line 9"/>
          <p:cNvSpPr/>
          <p:nvPr/>
        </p:nvSpPr>
        <p:spPr>
          <a:xfrm>
            <a:off x="5029200" y="4495799"/>
            <a:ext cx="1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5" name="Text Box 10"/>
          <p:cNvSpPr txBox="1"/>
          <p:nvPr/>
        </p:nvSpPr>
        <p:spPr>
          <a:xfrm>
            <a:off x="5927723" y="4537075"/>
            <a:ext cx="1818739" cy="1450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Mary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Bart    stamps</a:t>
            </a:r>
          </a:p>
        </p:txBody>
      </p:sp>
      <p:sp>
        <p:nvSpPr>
          <p:cNvPr id="206" name="Line 11"/>
          <p:cNvSpPr/>
          <p:nvPr/>
        </p:nvSpPr>
        <p:spPr>
          <a:xfrm>
            <a:off x="5943600" y="4495800"/>
            <a:ext cx="19050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7" name="Line 12"/>
          <p:cNvSpPr/>
          <p:nvPr/>
        </p:nvSpPr>
        <p:spPr>
          <a:xfrm>
            <a:off x="5943600" y="4495799"/>
            <a:ext cx="1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8" name="Line 13"/>
          <p:cNvSpPr/>
          <p:nvPr/>
        </p:nvSpPr>
        <p:spPr>
          <a:xfrm>
            <a:off x="7848599" y="4495799"/>
            <a:ext cx="1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9" name="Line 14"/>
          <p:cNvSpPr/>
          <p:nvPr/>
        </p:nvSpPr>
        <p:spPr>
          <a:xfrm>
            <a:off x="5943600" y="6172200"/>
            <a:ext cx="1905001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0" name="Line 15"/>
          <p:cNvSpPr/>
          <p:nvPr/>
        </p:nvSpPr>
        <p:spPr>
          <a:xfrm flipV="1">
            <a:off x="685800" y="4038598"/>
            <a:ext cx="1" cy="4572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1" name="Line 16"/>
          <p:cNvSpPr/>
          <p:nvPr/>
        </p:nvSpPr>
        <p:spPr>
          <a:xfrm>
            <a:off x="685799" y="40386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2" name="Line 17"/>
          <p:cNvSpPr/>
          <p:nvPr/>
        </p:nvSpPr>
        <p:spPr>
          <a:xfrm flipV="1">
            <a:off x="5029200" y="4038598"/>
            <a:ext cx="1" cy="4572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3" name="Line 23"/>
          <p:cNvSpPr/>
          <p:nvPr/>
        </p:nvSpPr>
        <p:spPr>
          <a:xfrm flipV="1">
            <a:off x="5943600" y="4038598"/>
            <a:ext cx="1" cy="4572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4" name="Line 24"/>
          <p:cNvSpPr/>
          <p:nvPr/>
        </p:nvSpPr>
        <p:spPr>
          <a:xfrm flipV="1">
            <a:off x="7848599" y="4038598"/>
            <a:ext cx="1" cy="4572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5" name="Line 25"/>
          <p:cNvSpPr/>
          <p:nvPr/>
        </p:nvSpPr>
        <p:spPr>
          <a:xfrm flipH="1">
            <a:off x="5943598" y="4038600"/>
            <a:ext cx="1905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6" name="Text Box 26"/>
          <p:cNvSpPr txBox="1"/>
          <p:nvPr/>
        </p:nvSpPr>
        <p:spPr>
          <a:xfrm>
            <a:off x="669925" y="4003675"/>
            <a:ext cx="6915431" cy="421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i="1" sz="2000"/>
              <a:t>Id</a:t>
            </a:r>
            <a:r>
              <a:t>       </a:t>
            </a:r>
            <a:r>
              <a:rPr i="1" sz="2000"/>
              <a:t>Name  </a:t>
            </a:r>
            <a:r>
              <a:t>  </a:t>
            </a:r>
            <a:r>
              <a:rPr i="1" sz="2000"/>
              <a:t>Address</a:t>
            </a:r>
            <a:r>
              <a:t>      </a:t>
            </a:r>
            <a:r>
              <a:rPr i="1" sz="2000"/>
              <a:t>Hobby</a:t>
            </a:r>
            <a:r>
              <a:t>                     </a:t>
            </a:r>
            <a:r>
              <a:rPr i="1" sz="2000"/>
              <a:t>Name</a:t>
            </a:r>
            <a:r>
              <a:t>   </a:t>
            </a:r>
            <a:r>
              <a:rPr i="1" sz="2000"/>
              <a:t>Hobby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