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b="0" cap="none"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0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200">
                <a:solidFill>
                  <a:srgbClr val="F3F3E7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289222" y="6221732"/>
            <a:ext cx="263979" cy="269237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3" cy="566738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3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3" cy="8048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6553200" y="6248400"/>
            <a:ext cx="343899" cy="3581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Clr>
                <a:srgbClr val="B18714"/>
              </a:buClr>
              <a:buSzPct val="100000"/>
              <a:buChar char="▪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90575" indent="-333375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34438" indent="-320038">
              <a:spcBef>
                <a:spcPts val="600"/>
              </a:spcBef>
              <a:buClr>
                <a:srgbClr val="B18714"/>
              </a:buClr>
              <a:buSzPct val="100000"/>
              <a:buChar char="•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27200" indent="-355600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84400" indent="-355600">
              <a:spcBef>
                <a:spcPts val="600"/>
              </a:spcBef>
              <a:buClr>
                <a:srgbClr val="B18714"/>
              </a:buClr>
              <a:buSzPct val="100000"/>
              <a:buChar char="»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1"/>
            <a:ext cx="4041775" cy="63976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8" y="6553199"/>
            <a:ext cx="8001003" cy="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8" y="6553199"/>
            <a:ext cx="8001003" cy="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283769" y="6580999"/>
            <a:ext cx="2254182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29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381000" y="5334000"/>
            <a:ext cx="8037515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43899" cy="3581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1pPr>
      <a:lvl2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2pPr>
      <a:lvl3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3pPr>
      <a:lvl4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4pPr>
      <a:lvl5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7pPr>
      <a:lvl8pPr marL="3428998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8pPr>
      <a:lvl9pPr marL="3886198" marR="0" indent="-228598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 txBox="1"/>
          <p:nvPr>
            <p:ph type="ctrTitle"/>
          </p:nvPr>
        </p:nvSpPr>
        <p:spPr>
          <a:xfrm>
            <a:off x="914400" y="685800"/>
            <a:ext cx="7315200" cy="2819400"/>
          </a:xfrm>
          <a:prstGeom prst="rect">
            <a:avLst/>
          </a:prstGeom>
        </p:spPr>
        <p:txBody>
          <a:bodyPr/>
          <a:lstStyle/>
          <a:p>
            <a:pPr/>
            <a:r>
              <a:t>Relational Algebra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Relational Query Languages</a:t>
            </a:r>
          </a:p>
        </p:txBody>
      </p:sp>
      <p:sp>
        <p:nvSpPr>
          <p:cNvPr id="161" name="Rectangle 3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 marL="336040" indent="-336040" defTabSz="896111">
              <a:lnSpc>
                <a:spcPct val="90000"/>
              </a:lnSpc>
              <a:defRPr sz="3100"/>
            </a:pPr>
            <a:r>
              <a:t>Languages for describing queries on a relational database</a:t>
            </a:r>
          </a:p>
          <a:p>
            <a:pPr marL="336040" indent="-336040" defTabSz="896111">
              <a:lnSpc>
                <a:spcPct val="90000"/>
              </a:lnSpc>
              <a:defRPr i="1" sz="3100">
                <a:effectLst>
                  <a:outerShdw sx="100000" sy="100000" kx="0" ky="0" algn="b" rotWithShape="0" blurRad="38100" dist="37338" dir="2700000">
                    <a:srgbClr val="DDDDDD"/>
                  </a:outerShdw>
                </a:effectLst>
              </a:defRPr>
            </a:pPr>
            <a:r>
              <a:t>Structured Query Language</a:t>
            </a:r>
            <a:r>
              <a:rPr i="0"/>
              <a:t> (SQL)</a:t>
            </a:r>
          </a:p>
          <a:p>
            <a:pPr lvl="1" marL="728091" indent="-280033" defTabSz="896111">
              <a:lnSpc>
                <a:spcPct val="90000"/>
              </a:lnSpc>
              <a:spcBef>
                <a:spcPts val="600"/>
              </a:spcBef>
              <a:buClrTx/>
              <a:buFont typeface="Arial"/>
              <a:defRPr sz="2700"/>
            </a:pPr>
            <a:r>
              <a:t>Predominant application-level query language</a:t>
            </a:r>
          </a:p>
          <a:p>
            <a:pPr lvl="1" marL="728091" indent="-280033" defTabSz="896111">
              <a:lnSpc>
                <a:spcPct val="90000"/>
              </a:lnSpc>
              <a:spcBef>
                <a:spcPts val="600"/>
              </a:spcBef>
              <a:buClrTx/>
              <a:buFont typeface="Arial"/>
              <a:defRPr sz="2700"/>
            </a:pPr>
            <a:r>
              <a:t>Declarative</a:t>
            </a:r>
          </a:p>
          <a:p>
            <a:pPr marL="336040" indent="-336040" defTabSz="896111">
              <a:lnSpc>
                <a:spcPct val="90000"/>
              </a:lnSpc>
              <a:defRPr i="1" sz="3100">
                <a:effectLst>
                  <a:outerShdw sx="100000" sy="100000" kx="0" ky="0" algn="b" rotWithShape="0" blurRad="38100" dist="37338" dir="2700000">
                    <a:srgbClr val="DDDDDD"/>
                  </a:outerShdw>
                </a:effectLst>
              </a:defRPr>
            </a:pPr>
            <a:r>
              <a:t>Relational Algebra</a:t>
            </a:r>
          </a:p>
          <a:p>
            <a:pPr lvl="1" marL="728091" indent="-280033" defTabSz="896111">
              <a:lnSpc>
                <a:spcPct val="90000"/>
              </a:lnSpc>
              <a:spcBef>
                <a:spcPts val="600"/>
              </a:spcBef>
              <a:buClrTx/>
              <a:buFont typeface="Arial"/>
              <a:defRPr sz="2700"/>
            </a:pPr>
            <a:r>
              <a:t>Intermediate language used within DBMS</a:t>
            </a:r>
          </a:p>
          <a:p>
            <a:pPr lvl="1" marL="728091" indent="-280033" defTabSz="896111">
              <a:lnSpc>
                <a:spcPct val="90000"/>
              </a:lnSpc>
              <a:spcBef>
                <a:spcPts val="600"/>
              </a:spcBef>
              <a:buClrTx/>
              <a:buFont typeface="Arial"/>
              <a:defRPr sz="2700"/>
            </a:pPr>
            <a:r>
              <a:t>Procedural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 2"/>
          <p:cNvSpPr txBox="1"/>
          <p:nvPr>
            <p:ph type="title"/>
          </p:nvPr>
        </p:nvSpPr>
        <p:spPr>
          <a:xfrm>
            <a:off x="685800" y="609600"/>
            <a:ext cx="7772400" cy="609600"/>
          </a:xfrm>
          <a:prstGeom prst="rect">
            <a:avLst/>
          </a:prstGeom>
        </p:spPr>
        <p:txBody>
          <a:bodyPr/>
          <a:lstStyle>
            <a:lvl1pPr defTabSz="795527">
              <a:defRPr sz="3300"/>
            </a:lvl1pPr>
          </a:lstStyle>
          <a:p>
            <a:pPr/>
            <a:r>
              <a:t>What is an Algebra?</a:t>
            </a:r>
          </a:p>
        </p:txBody>
      </p:sp>
      <p:sp>
        <p:nvSpPr>
          <p:cNvPr id="164" name="Rectangle 3"/>
          <p:cNvSpPr txBox="1"/>
          <p:nvPr>
            <p:ph type="body" idx="1"/>
          </p:nvPr>
        </p:nvSpPr>
        <p:spPr>
          <a:xfrm>
            <a:off x="381000" y="1752600"/>
            <a:ext cx="8382000" cy="4343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spcBef>
                <a:spcPts val="600"/>
              </a:spcBef>
              <a:defRPr sz="2800"/>
            </a:pPr>
            <a:r>
              <a:t>A language based on operators and a domain of values</a:t>
            </a:r>
          </a:p>
          <a:p>
            <a:pPr>
              <a:lnSpc>
                <a:spcPct val="81000"/>
              </a:lnSpc>
              <a:spcBef>
                <a:spcPts val="600"/>
              </a:spcBef>
              <a:defRPr sz="2800"/>
            </a:pPr>
            <a:r>
              <a:t>Operators map values taken from the domain into other domain values</a:t>
            </a:r>
          </a:p>
          <a:p>
            <a:pPr>
              <a:lnSpc>
                <a:spcPct val="81000"/>
              </a:lnSpc>
              <a:spcBef>
                <a:spcPts val="600"/>
              </a:spcBef>
              <a:defRPr sz="2800"/>
            </a:pPr>
            <a:r>
              <a:t>Hence, an expression involving operators and arguments produces a value in the domain</a:t>
            </a:r>
          </a:p>
          <a:p>
            <a:pPr>
              <a:lnSpc>
                <a:spcPct val="81000"/>
              </a:lnSpc>
              <a:spcBef>
                <a:spcPts val="600"/>
              </a:spcBef>
              <a:defRPr sz="2800"/>
            </a:pPr>
            <a:r>
              <a:t>When the domain is a set of all relations (and the operators are as described later), we get the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relational algebra</a:t>
            </a:r>
            <a:endParaRPr i="1">
              <a:effectLst>
                <a:outerShdw sx="100000" sy="100000" kx="0" ky="0" algn="b" rotWithShape="0" blurRad="38100" dist="38100" dir="2700000">
                  <a:srgbClr val="DDDDDD"/>
                </a:outerShdw>
              </a:effectLst>
            </a:endParaRPr>
          </a:p>
          <a:p>
            <a:pPr>
              <a:lnSpc>
                <a:spcPct val="81000"/>
              </a:lnSpc>
              <a:spcBef>
                <a:spcPts val="600"/>
              </a:spcBef>
              <a:defRPr sz="2800"/>
            </a:pPr>
            <a:r>
              <a:t>We refer to the expression as a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query</a:t>
            </a:r>
            <a:r>
              <a:t> and the value produced as the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query</a:t>
            </a:r>
            <a:r>
              <a:t>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result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Relational Algebra</a:t>
            </a:r>
          </a:p>
        </p:txBody>
      </p:sp>
      <p:sp>
        <p:nvSpPr>
          <p:cNvPr id="167" name="Rectangle 3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i="1" sz="2800"/>
            </a:pPr>
            <a:r>
              <a:t>Domain</a:t>
            </a:r>
            <a:r>
              <a:rPr i="0"/>
              <a:t>: set of relations</a:t>
            </a:r>
          </a:p>
          <a:p>
            <a:pPr>
              <a:spcBef>
                <a:spcPts val="600"/>
              </a:spcBef>
              <a:defRPr i="1" sz="2800"/>
            </a:pPr>
            <a:r>
              <a:t>Basic operators</a:t>
            </a:r>
            <a:r>
              <a:rPr i="0"/>
              <a:t>: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select</a:t>
            </a:r>
            <a:r>
              <a:rPr i="0"/>
              <a:t>,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project</a:t>
            </a:r>
            <a:r>
              <a:rPr i="0"/>
              <a:t>,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union</a:t>
            </a:r>
            <a:r>
              <a:rPr i="0"/>
              <a:t>,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set</a:t>
            </a:r>
            <a:r>
              <a:rPr i="0"/>
              <a:t>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difference</a:t>
            </a:r>
            <a:r>
              <a:rPr i="0"/>
              <a:t>,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Cartesian</a:t>
            </a:r>
            <a:r>
              <a:rPr i="0"/>
              <a:t>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product</a:t>
            </a:r>
            <a:endParaRPr>
              <a:effectLst>
                <a:outerShdw sx="100000" sy="100000" kx="0" ky="0" algn="b" rotWithShape="0" blurRad="38100" dist="38100" dir="2700000">
                  <a:srgbClr val="DDDDDD"/>
                </a:outerShdw>
              </a:effectLst>
            </a:endParaRPr>
          </a:p>
          <a:p>
            <a:pPr>
              <a:spcBef>
                <a:spcPts val="600"/>
              </a:spcBef>
              <a:defRPr i="1" sz="2800"/>
            </a:pPr>
            <a:r>
              <a:t>Derived operators</a:t>
            </a:r>
            <a:r>
              <a:rPr i="0"/>
              <a:t>: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set intersection</a:t>
            </a:r>
            <a:r>
              <a:rPr i="0"/>
              <a:t>,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division</a:t>
            </a:r>
            <a:r>
              <a:rPr i="0"/>
              <a:t>,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join</a:t>
            </a:r>
            <a:endParaRPr>
              <a:effectLst>
                <a:outerShdw sx="100000" sy="100000" kx="0" ky="0" algn="b" rotWithShape="0" blurRad="38100" dist="38100" dir="2700000">
                  <a:srgbClr val="DDDDDD"/>
                </a:outerShdw>
              </a:effectLst>
            </a:endParaRPr>
          </a:p>
          <a:p>
            <a:pPr>
              <a:spcBef>
                <a:spcPts val="600"/>
              </a:spcBef>
              <a:defRPr i="1" sz="2800"/>
            </a:pPr>
            <a:r>
              <a:t>Procedural</a:t>
            </a:r>
            <a:r>
              <a:rPr i="0"/>
              <a:t>: Relational expression specifies query by describing an algorithm (the sequence in which operators are applied) for determining the result of an expression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