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4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23" y="6221732"/>
            <a:ext cx="263978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8" y="6553199"/>
            <a:ext cx="8001004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8" y="6553199"/>
            <a:ext cx="8001004" cy="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ctangle 2"/>
          <p:cNvSpPr txBox="1"/>
          <p:nvPr>
            <p:ph type="title"/>
          </p:nvPr>
        </p:nvSpPr>
        <p:spPr>
          <a:xfrm>
            <a:off x="685800" y="609600"/>
            <a:ext cx="7772400" cy="609600"/>
          </a:xfrm>
          <a:prstGeom prst="rect">
            <a:avLst/>
          </a:prstGeom>
        </p:spPr>
        <p:txBody>
          <a:bodyPr/>
          <a:lstStyle>
            <a:lvl1pPr defTabSz="795527">
              <a:defRPr sz="3300"/>
            </a:lvl1pPr>
          </a:lstStyle>
          <a:p>
            <a:pPr/>
            <a:r>
              <a:t>Expressions</a:t>
            </a:r>
          </a:p>
        </p:txBody>
      </p:sp>
      <p:sp>
        <p:nvSpPr>
          <p:cNvPr id="159" name="Text Box 3"/>
          <p:cNvSpPr txBox="1"/>
          <p:nvPr/>
        </p:nvSpPr>
        <p:spPr>
          <a:xfrm>
            <a:off x="609598" y="3124199"/>
            <a:ext cx="4051010" cy="14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stamps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   123 Main   coins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5556   Mary  7 Lake Dr  hiking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    5 Pine St    stamps</a:t>
            </a:r>
          </a:p>
        </p:txBody>
      </p:sp>
      <p:sp>
        <p:nvSpPr>
          <p:cNvPr id="160" name="Text Box 5"/>
          <p:cNvSpPr txBox="1"/>
          <p:nvPr/>
        </p:nvSpPr>
        <p:spPr>
          <a:xfrm>
            <a:off x="5622923" y="3089274"/>
            <a:ext cx="1570342" cy="764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1123   John</a:t>
            </a:r>
            <a:endParaRPr sz="2000"/>
          </a:p>
          <a:p>
            <a:pPr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9876   Bart</a:t>
            </a:r>
          </a:p>
        </p:txBody>
      </p:sp>
      <p:sp>
        <p:nvSpPr>
          <p:cNvPr id="161" name="Line 6"/>
          <p:cNvSpPr/>
          <p:nvPr/>
        </p:nvSpPr>
        <p:spPr>
          <a:xfrm>
            <a:off x="609598" y="3124200"/>
            <a:ext cx="4343405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2" name="Line 7"/>
          <p:cNvSpPr/>
          <p:nvPr/>
        </p:nvSpPr>
        <p:spPr>
          <a:xfrm flipH="1">
            <a:off x="609598" y="3124199"/>
            <a:ext cx="4" cy="15240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3" name="Line 8"/>
          <p:cNvSpPr/>
          <p:nvPr/>
        </p:nvSpPr>
        <p:spPr>
          <a:xfrm>
            <a:off x="4952998" y="3124199"/>
            <a:ext cx="4" cy="15240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4" name="Line 9"/>
          <p:cNvSpPr/>
          <p:nvPr/>
        </p:nvSpPr>
        <p:spPr>
          <a:xfrm>
            <a:off x="609598" y="4648200"/>
            <a:ext cx="4343405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5" name="Line 10"/>
          <p:cNvSpPr/>
          <p:nvPr/>
        </p:nvSpPr>
        <p:spPr>
          <a:xfrm>
            <a:off x="5638800" y="3124200"/>
            <a:ext cx="16764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6" name="Line 11"/>
          <p:cNvSpPr/>
          <p:nvPr/>
        </p:nvSpPr>
        <p:spPr>
          <a:xfrm>
            <a:off x="5638798" y="3124199"/>
            <a:ext cx="4" cy="7620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7" name="Line 12"/>
          <p:cNvSpPr/>
          <p:nvPr/>
        </p:nvSpPr>
        <p:spPr>
          <a:xfrm>
            <a:off x="7315199" y="3124199"/>
            <a:ext cx="3" cy="7620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8" name="Line 13"/>
          <p:cNvSpPr/>
          <p:nvPr/>
        </p:nvSpPr>
        <p:spPr>
          <a:xfrm>
            <a:off x="5638800" y="3886200"/>
            <a:ext cx="16764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9" name="Line 14"/>
          <p:cNvSpPr/>
          <p:nvPr/>
        </p:nvSpPr>
        <p:spPr>
          <a:xfrm>
            <a:off x="609598" y="2743200"/>
            <a:ext cx="4343405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0" name="Line 15"/>
          <p:cNvSpPr/>
          <p:nvPr/>
        </p:nvSpPr>
        <p:spPr>
          <a:xfrm flipH="1">
            <a:off x="609598" y="2743199"/>
            <a:ext cx="4" cy="38100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1" name="Line 16"/>
          <p:cNvSpPr/>
          <p:nvPr/>
        </p:nvSpPr>
        <p:spPr>
          <a:xfrm>
            <a:off x="4952998" y="2743199"/>
            <a:ext cx="4" cy="38100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2" name="Line 21"/>
          <p:cNvSpPr/>
          <p:nvPr/>
        </p:nvSpPr>
        <p:spPr>
          <a:xfrm flipV="1">
            <a:off x="5638798" y="2743199"/>
            <a:ext cx="4" cy="3810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3" name="Line 22"/>
          <p:cNvSpPr/>
          <p:nvPr/>
        </p:nvSpPr>
        <p:spPr>
          <a:xfrm>
            <a:off x="5638800" y="2743200"/>
            <a:ext cx="1676402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4" name="Line 23"/>
          <p:cNvSpPr/>
          <p:nvPr/>
        </p:nvSpPr>
        <p:spPr>
          <a:xfrm>
            <a:off x="7315199" y="2743199"/>
            <a:ext cx="3" cy="381005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5" name="Text Box 24"/>
          <p:cNvSpPr txBox="1"/>
          <p:nvPr/>
        </p:nvSpPr>
        <p:spPr>
          <a:xfrm>
            <a:off x="822324" y="2757488"/>
            <a:ext cx="6305556" cy="372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Id       Name      Address      Hobby                       Id       Name</a:t>
            </a:r>
          </a:p>
        </p:txBody>
      </p:sp>
      <p:sp>
        <p:nvSpPr>
          <p:cNvPr id="176" name="Text Box 25"/>
          <p:cNvSpPr txBox="1"/>
          <p:nvPr/>
        </p:nvSpPr>
        <p:spPr>
          <a:xfrm>
            <a:off x="1660524" y="4689473"/>
            <a:ext cx="933853" cy="421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Person</a:t>
            </a:r>
          </a:p>
        </p:txBody>
      </p:sp>
      <p:sp>
        <p:nvSpPr>
          <p:cNvPr id="177" name="Text Box 26"/>
          <p:cNvSpPr txBox="1"/>
          <p:nvPr/>
        </p:nvSpPr>
        <p:spPr>
          <a:xfrm>
            <a:off x="5943598" y="4114798"/>
            <a:ext cx="883104" cy="421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Result</a:t>
            </a:r>
          </a:p>
        </p:txBody>
      </p:sp>
      <p:sp>
        <p:nvSpPr>
          <p:cNvPr id="178" name="Text Box 27"/>
          <p:cNvSpPr txBox="1"/>
          <p:nvPr/>
        </p:nvSpPr>
        <p:spPr>
          <a:xfrm>
            <a:off x="838200" y="1752599"/>
            <a:ext cx="8077200" cy="573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>
                <a:latin typeface="Symbol"/>
                <a:ea typeface="Symbol"/>
                <a:cs typeface="Symbol"/>
                <a:sym typeface="Symbol"/>
              </a:defRPr>
            </a:pPr>
            <a:r>
              <a:t>p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Id, Name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t>s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Hobby=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30000">
                <a:latin typeface="Times New Roman"/>
                <a:ea typeface="Times New Roman"/>
                <a:cs typeface="Times New Roman"/>
                <a:sym typeface="Times New Roman"/>
              </a:rPr>
              <a:t>stamps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aseline="-30000">
                <a:latin typeface="Times New Roman"/>
                <a:ea typeface="Times New Roman"/>
                <a:cs typeface="Times New Roman"/>
                <a:sym typeface="Times New Roman"/>
              </a:rPr>
              <a:t>OR </a:t>
            </a:r>
            <a:r>
              <a:rPr baseline="-30000" i="1">
                <a:latin typeface="Times New Roman"/>
                <a:ea typeface="Times New Roman"/>
                <a:cs typeface="Times New Roman"/>
                <a:sym typeface="Times New Roman"/>
              </a:rPr>
              <a:t> Hobby=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30000">
                <a:latin typeface="Times New Roman"/>
                <a:ea typeface="Times New Roman"/>
                <a:cs typeface="Times New Roman"/>
                <a:sym typeface="Times New Roman"/>
              </a:rPr>
              <a:t>coins</a:t>
            </a:r>
            <a:r>
              <a:rPr baseline="-30000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Person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) )</a:t>
            </a: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Set Operators</a:t>
            </a:r>
          </a:p>
        </p:txBody>
      </p:sp>
      <p:sp>
        <p:nvSpPr>
          <p:cNvPr id="181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6040" indent="-336040" defTabSz="896111">
              <a:lnSpc>
                <a:spcPct val="90000"/>
              </a:lnSpc>
              <a:defRPr sz="3100"/>
            </a:pPr>
            <a:r>
              <a:t>Relation is a set of tuples, so set operations should apply: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Ç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È</a:t>
            </a:r>
            <a:r>
              <a:t>,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- </a:t>
            </a:r>
            <a:r>
              <a:t>(set difference)</a:t>
            </a:r>
          </a:p>
          <a:p>
            <a:pPr marL="336040" indent="-336040" defTabSz="896111">
              <a:lnSpc>
                <a:spcPct val="90000"/>
              </a:lnSpc>
              <a:defRPr sz="3100"/>
            </a:pPr>
            <a:r>
              <a:t>Result of combining two relations with a set operator is a relation =&gt; all its elements must be tuples having same structure</a:t>
            </a:r>
          </a:p>
          <a:p>
            <a:pPr marL="336040" indent="-336040" defTabSz="896111">
              <a:lnSpc>
                <a:spcPct val="90000"/>
              </a:lnSpc>
              <a:defRPr sz="3100"/>
            </a:pPr>
            <a:r>
              <a:t>Hence, scope of set operations limited to </a:t>
            </a:r>
            <a:r>
              <a:rPr i="1">
                <a:effectLst>
                  <a:outerShdw sx="100000" sy="100000" kx="0" ky="0" algn="b" rotWithShape="0" blurRad="38100" dist="37338" dir="2700000">
                    <a:srgbClr val="DDDDDD"/>
                  </a:outerShdw>
                </a:effectLst>
              </a:rPr>
              <a:t>union compatible relations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Union Compatible Relations</a:t>
            </a:r>
          </a:p>
        </p:txBody>
      </p:sp>
      <p:sp>
        <p:nvSpPr>
          <p:cNvPr id="184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6040" indent="-336040" defTabSz="896111">
              <a:defRPr sz="3100"/>
            </a:pPr>
            <a:r>
              <a:t>Two relations are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union compatible</a:t>
            </a:r>
            <a:r>
              <a:t> if</a:t>
            </a:r>
          </a:p>
          <a:p>
            <a:pPr lvl="1" marL="728091" indent="-280033" defTabSz="896111">
              <a:spcBef>
                <a:spcPts val="600"/>
              </a:spcBef>
              <a:buClrTx/>
              <a:buFont typeface="Arial"/>
              <a:defRPr sz="2700"/>
            </a:pPr>
            <a:r>
              <a:t>Both have same number of columns</a:t>
            </a:r>
          </a:p>
          <a:p>
            <a:pPr lvl="1" marL="728091" indent="-280033" defTabSz="896111">
              <a:spcBef>
                <a:spcPts val="600"/>
              </a:spcBef>
              <a:buClrTx/>
              <a:buFont typeface="Arial"/>
              <a:defRPr sz="2700"/>
            </a:pPr>
            <a:r>
              <a:t>Names of attributes are the same in both</a:t>
            </a:r>
          </a:p>
          <a:p>
            <a:pPr lvl="1" marL="728091" indent="-280033" defTabSz="896111">
              <a:spcBef>
                <a:spcPts val="600"/>
              </a:spcBef>
              <a:buClrTx/>
              <a:buFont typeface="Arial"/>
              <a:defRPr sz="2700"/>
            </a:pPr>
            <a:r>
              <a:t>Attributes with the same name in both relations have the same domain</a:t>
            </a:r>
          </a:p>
          <a:p>
            <a:pPr marL="336040" indent="-336040" defTabSz="896111">
              <a:defRPr sz="3100"/>
            </a:pPr>
            <a:r>
              <a:t>Union compatible relations can be combined using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union</a:t>
            </a:r>
            <a:r>
              <a:t>,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intersection</a:t>
            </a:r>
            <a:r>
              <a:t>, and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set</a:t>
            </a:r>
            <a:r>
              <a:t> </a:t>
            </a:r>
            <a:r>
              <a:rPr i="1">
                <a:effectLst>
                  <a:outerShdw sx="100000" sy="100000" kx="0" ky="0" algn="b" rotWithShape="0" blurRad="38100" dist="37338" dir="2700000">
                    <a:srgbClr val="C0C0C0"/>
                  </a:outerShdw>
                </a:effectLst>
              </a:rPr>
              <a:t>difference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2"/>
          <p:cNvSpPr txBox="1"/>
          <p:nvPr>
            <p:ph type="title"/>
          </p:nvPr>
        </p:nvSpPr>
        <p:spPr>
          <a:xfrm>
            <a:off x="6858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Example</a:t>
            </a:r>
          </a:p>
        </p:txBody>
      </p:sp>
      <p:sp>
        <p:nvSpPr>
          <p:cNvPr id="187" name="Text Box 4"/>
          <p:cNvSpPr txBox="1"/>
          <p:nvPr/>
        </p:nvSpPr>
        <p:spPr>
          <a:xfrm>
            <a:off x="914398" y="1447799"/>
            <a:ext cx="6990936" cy="2072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/>
            </a:pPr>
            <a:r>
              <a:t>Tables:</a:t>
            </a:r>
          </a:p>
          <a:p>
            <a:pPr>
              <a:defRPr sz="2800"/>
            </a:pPr>
            <a:r>
              <a:t>         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 i="1"/>
              <a:t> </a:t>
            </a:r>
            <a:r>
              <a:t>(</a:t>
            </a:r>
            <a:r>
              <a:rPr i="1"/>
              <a:t>SSN, Name, Address, Hobby</a:t>
            </a:r>
            <a:r>
              <a:t>)</a:t>
            </a:r>
          </a:p>
          <a:p>
            <a:pPr>
              <a:defRPr i="1" sz="2800"/>
            </a:pPr>
            <a:r>
              <a:t>         </a:t>
            </a:r>
            <a:r>
              <a:rPr i="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Professor</a:t>
            </a:r>
            <a:r>
              <a:t> </a:t>
            </a:r>
            <a:r>
              <a:rPr i="0"/>
              <a:t>(</a:t>
            </a:r>
            <a:r>
              <a:t>Id, Name, Office, Phone</a:t>
            </a:r>
            <a:r>
              <a:rPr i="0"/>
              <a:t>)</a:t>
            </a:r>
          </a:p>
          <a:p>
            <a:pPr>
              <a:defRPr sz="2800"/>
            </a:pPr>
            <a:r>
              <a:t>are </a:t>
            </a:r>
            <a:r>
              <a:rPr u="sng"/>
              <a:t>not</a:t>
            </a:r>
            <a:r>
              <a:t> union compatible.</a:t>
            </a:r>
          </a:p>
          <a:p>
            <a:pPr>
              <a:defRPr sz="2400"/>
            </a:pPr>
            <a:r>
              <a:t>         </a:t>
            </a:r>
          </a:p>
        </p:txBody>
      </p:sp>
      <p:sp>
        <p:nvSpPr>
          <p:cNvPr id="188" name="Text Box 6"/>
          <p:cNvSpPr txBox="1"/>
          <p:nvPr/>
        </p:nvSpPr>
        <p:spPr>
          <a:xfrm>
            <a:off x="990600" y="3657597"/>
            <a:ext cx="7315200" cy="2599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800"/>
            </a:pPr>
            <a:r>
              <a:t>But</a:t>
            </a:r>
          </a:p>
          <a:p>
            <a:pPr/>
            <a:r>
              <a:t>           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 sz="2800"/>
              <a:t> </a:t>
            </a:r>
            <a:r>
              <a:rPr baseline="-30000" i="1" sz="2800"/>
              <a:t>Name</a:t>
            </a:r>
            <a:r>
              <a:rPr i="1" sz="2800"/>
              <a:t> </a:t>
            </a:r>
            <a:r>
              <a:rPr sz="2800"/>
              <a:t>(</a:t>
            </a:r>
            <a:r>
              <a:rPr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rPr sz="2800"/>
              <a:t>)</a:t>
            </a:r>
            <a:r>
              <a:rPr i="1" sz="2800"/>
              <a:t>  </a:t>
            </a:r>
            <a:r>
              <a:rPr sz="2800"/>
              <a:t>and  </a:t>
            </a:r>
            <a:r>
              <a:rPr sz="2800"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 sz="2800"/>
              <a:t> </a:t>
            </a:r>
            <a:r>
              <a:rPr baseline="-30000" i="1" sz="2800"/>
              <a:t>Name</a:t>
            </a:r>
            <a:r>
              <a:rPr i="1" sz="2800"/>
              <a:t> </a:t>
            </a:r>
            <a:r>
              <a:rPr sz="2800"/>
              <a:t>(</a:t>
            </a:r>
            <a:r>
              <a:rPr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Professor</a:t>
            </a:r>
            <a:r>
              <a:rPr sz="2800"/>
              <a:t>)</a:t>
            </a:r>
            <a:endParaRPr sz="2800"/>
          </a:p>
          <a:p>
            <a:pPr>
              <a:lnSpc>
                <a:spcPct val="120000"/>
              </a:lnSpc>
              <a:defRPr sz="2800" u="sng"/>
            </a:pPr>
            <a:r>
              <a:t>are</a:t>
            </a:r>
            <a:r>
              <a:rPr u="none"/>
              <a:t> union compatible so</a:t>
            </a:r>
          </a:p>
          <a:p>
            <a:pPr>
              <a:lnSpc>
                <a:spcPct val="120000"/>
              </a:lnSpc>
              <a:defRPr sz="2800"/>
            </a:pPr>
            <a:r>
              <a:t>       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/>
              <a:t> </a:t>
            </a:r>
            <a:r>
              <a:rPr baseline="-30000" i="1"/>
              <a:t>Name</a:t>
            </a:r>
            <a:r>
              <a:rPr i="1"/>
              <a:t> 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Person</a:t>
            </a:r>
            <a:r>
              <a:t>) </a:t>
            </a:r>
            <a:r>
              <a:rPr i="1"/>
              <a:t> </a:t>
            </a:r>
            <a:r>
              <a:rPr i="1" sz="3600"/>
              <a:t>-</a:t>
            </a:r>
            <a:r>
              <a:rPr i="1"/>
              <a:t>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i="1"/>
              <a:t> </a:t>
            </a:r>
            <a:r>
              <a:rPr baseline="-30000" i="1"/>
              <a:t>Name</a:t>
            </a:r>
            <a:r>
              <a:rPr i="1"/>
              <a:t> </a:t>
            </a:r>
            <a:r>
              <a:t>(</a:t>
            </a:r>
            <a:r>
              <a:rPr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Professor</a:t>
            </a:r>
            <a:r>
              <a:t>)</a:t>
            </a:r>
          </a:p>
          <a:p>
            <a:pPr>
              <a:lnSpc>
                <a:spcPct val="120000"/>
              </a:lnSpc>
              <a:defRPr sz="2800"/>
            </a:pPr>
            <a:r>
              <a:t>makes sense.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2"/>
          <p:cNvSpPr txBox="1"/>
          <p:nvPr>
            <p:ph type="title"/>
          </p:nvPr>
        </p:nvSpPr>
        <p:spPr>
          <a:xfrm>
            <a:off x="685800" y="0"/>
            <a:ext cx="7772400" cy="1143000"/>
          </a:xfrm>
          <a:prstGeom prst="rect">
            <a:avLst/>
          </a:prstGeom>
        </p:spPr>
        <p:txBody>
          <a:bodyPr/>
          <a:lstStyle/>
          <a:p>
            <a:pPr/>
            <a:r>
              <a:t>Cartesian Product</a:t>
            </a:r>
          </a:p>
        </p:txBody>
      </p:sp>
      <p:sp>
        <p:nvSpPr>
          <p:cNvPr id="191" name="Rectangle 3"/>
          <p:cNvSpPr txBox="1"/>
          <p:nvPr>
            <p:ph type="body" sz="half" idx="1"/>
          </p:nvPr>
        </p:nvSpPr>
        <p:spPr>
          <a:xfrm>
            <a:off x="762000" y="1066800"/>
            <a:ext cx="7696200" cy="31242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800"/>
            </a:pPr>
            <a:r>
              <a:t>If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t>and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t>are two relations,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</a:t>
            </a:r>
            <a:r>
              <a:rPr i="1"/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´</a:t>
            </a:r>
            <a:r>
              <a:rPr i="1"/>
              <a:t>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</a:t>
            </a:r>
            <a:r>
              <a:t> is the set of all concatenated tuples </a:t>
            </a:r>
            <a:r>
              <a:rPr i="1"/>
              <a:t>&lt;x,y&gt;,</a:t>
            </a:r>
            <a:r>
              <a:t> where </a:t>
            </a:r>
            <a:r>
              <a:rPr i="1"/>
              <a:t>x</a:t>
            </a:r>
            <a:r>
              <a:t> is a tuple in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R</a:t>
            </a:r>
            <a:r>
              <a:t> and </a:t>
            </a:r>
            <a:r>
              <a:rPr i="1"/>
              <a:t>y</a:t>
            </a:r>
            <a:r>
              <a:t> is a tuple in </a:t>
            </a:r>
            <a:r>
              <a:rPr i="1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rPr>
              <a:t>S</a:t>
            </a:r>
            <a:endParaRPr i="1">
              <a:effectLst>
                <a:outerShdw sx="100000" sy="100000" kx="0" ky="0" algn="b" rotWithShape="0" blurRad="38100" dist="38100" dir="2700000">
                  <a:srgbClr val="DDDDDD"/>
                </a:outerShdw>
              </a:effectLst>
            </a:endParaRP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i="1" sz="24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defRPr>
            </a:pPr>
            <a:r>
              <a:t>R</a:t>
            </a:r>
            <a:r>
              <a:rPr i="0"/>
              <a:t> and </a:t>
            </a:r>
            <a:r>
              <a:t>S</a:t>
            </a:r>
            <a:r>
              <a:rPr i="0"/>
              <a:t> need not be union compatible</a:t>
            </a:r>
            <a:endParaRPr sz="2800"/>
          </a:p>
          <a:p>
            <a:pPr>
              <a:lnSpc>
                <a:spcPct val="90000"/>
              </a:lnSpc>
              <a:spcBef>
                <a:spcPts val="600"/>
              </a:spcBef>
              <a:defRPr i="1" sz="2800">
                <a:effectLst>
                  <a:outerShdw sx="100000" sy="100000" kx="0" ky="0" algn="b" rotWithShape="0" blurRad="38100" dist="38100" dir="2700000">
                    <a:srgbClr val="DDDDDD"/>
                  </a:outerShdw>
                </a:effectLst>
              </a:defRPr>
            </a:pPr>
            <a:r>
              <a:t>R </a:t>
            </a:r>
            <a:r>
              <a:rPr i="0">
                <a:latin typeface="Symbol"/>
                <a:ea typeface="Symbol"/>
                <a:cs typeface="Symbol"/>
                <a:sym typeface="Symbol"/>
              </a:rPr>
              <a:t>´</a:t>
            </a:r>
            <a:r>
              <a:t> S</a:t>
            </a:r>
            <a:r>
              <a:rPr i="0"/>
              <a:t>  is </a:t>
            </a:r>
            <a:r>
              <a:rPr i="0" u="sng"/>
              <a:t>expensive to compute</a:t>
            </a:r>
            <a:r>
              <a:rPr i="0"/>
              <a:t>: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Factor of two in the size of each row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buClrTx/>
              <a:buFont typeface="Arial"/>
              <a:defRPr sz="2400"/>
            </a:pPr>
            <a:r>
              <a:t>Quadratic in the number of rows</a:t>
            </a:r>
          </a:p>
        </p:txBody>
      </p:sp>
      <p:sp>
        <p:nvSpPr>
          <p:cNvPr id="192" name="Text Box 4"/>
          <p:cNvSpPr txBox="1"/>
          <p:nvPr/>
        </p:nvSpPr>
        <p:spPr>
          <a:xfrm>
            <a:off x="1219197" y="4038598"/>
            <a:ext cx="5807752" cy="2528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</a:t>
            </a:r>
            <a:r>
              <a:rPr i="1"/>
              <a:t>A     B       C    D             A    B    C   D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x1   x2       y1   y2           x1  x2  y1  y2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x3   x4       y3   y4           x1  x2  y3  y4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                 x3  x4  y1  y2</a:t>
            </a:r>
            <a:endParaRPr sz="2000"/>
          </a:p>
          <a:p>
            <a:pPr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t>             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  <a:r>
              <a:t>                x3  x4  y3  y4</a:t>
            </a:r>
            <a:endParaRPr sz="2000"/>
          </a:p>
          <a:p>
            <a:pPr>
              <a:lnSpc>
                <a:spcPct val="110000"/>
              </a:lnSpc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                                          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R</a:t>
            </a:r>
            <a:r>
              <a:rPr sz="2400">
                <a:latin typeface="Symbol"/>
                <a:ea typeface="Symbol"/>
                <a:cs typeface="Symbol"/>
                <a:sym typeface="Symbol"/>
              </a:rPr>
              <a:t>´</a:t>
            </a:r>
            <a:r>
              <a:rPr i="1"/>
              <a:t> </a:t>
            </a:r>
            <a:r>
              <a:rPr i="1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93" name="Line 5"/>
          <p:cNvSpPr/>
          <p:nvPr/>
        </p:nvSpPr>
        <p:spPr>
          <a:xfrm>
            <a:off x="1295399" y="4495800"/>
            <a:ext cx="1219205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4" name="Line 6"/>
          <p:cNvSpPr/>
          <p:nvPr/>
        </p:nvSpPr>
        <p:spPr>
          <a:xfrm flipH="1">
            <a:off x="1295399" y="4495798"/>
            <a:ext cx="4" cy="9144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5" name="Line 7"/>
          <p:cNvSpPr/>
          <p:nvPr/>
        </p:nvSpPr>
        <p:spPr>
          <a:xfrm>
            <a:off x="4876798" y="4495798"/>
            <a:ext cx="4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6" name="Line 25"/>
          <p:cNvSpPr/>
          <p:nvPr/>
        </p:nvSpPr>
        <p:spPr>
          <a:xfrm>
            <a:off x="4876800" y="4495800"/>
            <a:ext cx="21336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7" name="Line 26"/>
          <p:cNvSpPr/>
          <p:nvPr/>
        </p:nvSpPr>
        <p:spPr>
          <a:xfrm>
            <a:off x="4876800" y="6248400"/>
            <a:ext cx="21336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8" name="Line 27"/>
          <p:cNvSpPr/>
          <p:nvPr/>
        </p:nvSpPr>
        <p:spPr>
          <a:xfrm>
            <a:off x="7010399" y="4495798"/>
            <a:ext cx="4" cy="1752602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99" name="Line 28"/>
          <p:cNvSpPr/>
          <p:nvPr/>
        </p:nvSpPr>
        <p:spPr>
          <a:xfrm>
            <a:off x="2514599" y="4495798"/>
            <a:ext cx="4" cy="9144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0" name="Line 29"/>
          <p:cNvSpPr/>
          <p:nvPr/>
        </p:nvSpPr>
        <p:spPr>
          <a:xfrm>
            <a:off x="2895599" y="4495798"/>
            <a:ext cx="4" cy="9144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1" name="Line 30"/>
          <p:cNvSpPr/>
          <p:nvPr/>
        </p:nvSpPr>
        <p:spPr>
          <a:xfrm>
            <a:off x="4038598" y="4495798"/>
            <a:ext cx="4" cy="914404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2" name="Line 31"/>
          <p:cNvSpPr/>
          <p:nvPr/>
        </p:nvSpPr>
        <p:spPr>
          <a:xfrm>
            <a:off x="1295399" y="5410200"/>
            <a:ext cx="1219205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3" name="Line 32"/>
          <p:cNvSpPr/>
          <p:nvPr/>
        </p:nvSpPr>
        <p:spPr>
          <a:xfrm>
            <a:off x="2895599" y="4495800"/>
            <a:ext cx="1143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04" name="Line 33"/>
          <p:cNvSpPr/>
          <p:nvPr/>
        </p:nvSpPr>
        <p:spPr>
          <a:xfrm>
            <a:off x="2895599" y="5410200"/>
            <a:ext cx="1143003" cy="0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