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DFF1"/>
          </a:solidFill>
        </a:fill>
      </a:tcStyle>
    </a:wholeTbl>
    <a:band2H>
      <a:tcTxStyle b="def" i="def"/>
      <a:tcStyle>
        <a:tcBdr/>
        <a:fill>
          <a:solidFill>
            <a:srgbClr val="E6EFF8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F5E4CB"/>
          </a:solidFill>
        </a:fill>
      </a:tcStyle>
    </a:wholeTbl>
    <a:band2H>
      <a:tcTxStyle b="def" i="def"/>
      <a:tcStyle>
        <a:tcBdr/>
        <a:fill>
          <a:solidFill>
            <a:srgbClr val="FAF2E7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E0CF"/>
          </a:solidFill>
        </a:fill>
      </a:tcStyle>
    </a:wholeTbl>
    <a:band2H>
      <a:tcTxStyle b="def" i="def"/>
      <a:tcStyle>
        <a:tcBdr/>
        <a:fill>
          <a:solidFill>
            <a:srgbClr val="E6F0E8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 b="def" i="def"/>
      <a:tcStyle>
        <a:tcBdr/>
        <a:fill>
          <a:solidFill>
            <a:srgbClr val="F3F3E7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3F3E7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DCDCD"/>
          </a:solidFill>
        </a:fill>
      </a:tcStyle>
    </a:wholeTbl>
    <a:band2H>
      <a:tcTxStyle b="def" i="def"/>
      <a:tcStyle>
        <a:tcBdr/>
        <a:fill>
          <a:solidFill>
            <a:srgbClr val="E8E8E8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firstCol>
    <a:lastRow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6" name="Shape 15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/>
          <p:nvPr>
            <p:ph type="title"/>
          </p:nvPr>
        </p:nvSpPr>
        <p:spPr>
          <a:xfrm>
            <a:off x="914400" y="685800"/>
            <a:ext cx="5486400" cy="2819400"/>
          </a:xfrm>
          <a:prstGeom prst="rect">
            <a:avLst/>
          </a:prstGeom>
        </p:spPr>
        <p:txBody>
          <a:bodyPr/>
          <a:lstStyle>
            <a:lvl1pPr>
              <a:lnSpc>
                <a:spcPts val="6200"/>
              </a:lnSpc>
              <a:defRPr b="0" cap="none" sz="5400"/>
            </a:lvl1pPr>
          </a:lstStyle>
          <a:p>
            <a:pPr/>
            <a:r>
              <a:t>Title Text</a:t>
            </a:r>
          </a:p>
        </p:txBody>
      </p:sp>
      <p:sp>
        <p:nvSpPr>
          <p:cNvPr id="16" name="Body Level One…"/>
          <p:cNvSpPr txBox="1"/>
          <p:nvPr>
            <p:ph type="body" sz="quarter" idx="1"/>
          </p:nvPr>
        </p:nvSpPr>
        <p:spPr>
          <a:xfrm>
            <a:off x="838200" y="4225159"/>
            <a:ext cx="5486400" cy="533404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Rectangle 4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18" name="Rectangle 6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19" name="Rectangle 9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0" name="TextBox 11"/>
          <p:cNvSpPr txBox="1"/>
          <p:nvPr/>
        </p:nvSpPr>
        <p:spPr>
          <a:xfrm>
            <a:off x="5257800" y="6453003"/>
            <a:ext cx="3886200" cy="447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r">
              <a:defRPr sz="1200">
                <a:solidFill>
                  <a:srgbClr val="F3F3E7"/>
                </a:solidFill>
              </a:defRPr>
            </a:pPr>
            <a:r>
              <a:t>Textbook to be published by Pearson Ed in early 2014</a:t>
            </a:r>
          </a:p>
          <a:p>
            <a:pPr algn="r">
              <a:defRPr sz="1200">
                <a:solidFill>
                  <a:srgbClr val="F3F3E7"/>
                </a:solidFill>
              </a:defRPr>
            </a:pPr>
            <a:r>
              <a:t>http://www.funwebdev.com</a:t>
            </a:r>
          </a:p>
        </p:txBody>
      </p:sp>
      <p:sp>
        <p:nvSpPr>
          <p:cNvPr id="21" name="Rectangle 12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2" name="Rectangle 13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289223" y="6221732"/>
            <a:ext cx="263978" cy="269237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1792288" y="4800600"/>
            <a:ext cx="5486404" cy="566738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102" name="Picture Placeholder 2"/>
          <p:cNvSpPr/>
          <p:nvPr>
            <p:ph type="pic" sz="half" idx="13"/>
          </p:nvPr>
        </p:nvSpPr>
        <p:spPr>
          <a:xfrm>
            <a:off x="1792288" y="612775"/>
            <a:ext cx="5486404" cy="4114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4" cy="804866"/>
          </a:xfrm>
          <a:prstGeom prst="rect">
            <a:avLst/>
          </a:prstGeom>
        </p:spPr>
        <p:txBody>
          <a:bodyPr anchor="t"/>
          <a:lstStyle>
            <a:lvl1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12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itle Text"/>
          <p:cNvSpPr txBox="1"/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21" name="Body Level One…"/>
          <p:cNvSpPr txBox="1"/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Text"/>
          <p:cNvSpPr txBox="1"/>
          <p:nvPr>
            <p:ph type="title"/>
          </p:nvPr>
        </p:nvSpPr>
        <p:spPr>
          <a:xfrm>
            <a:off x="914400" y="1984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0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le Text"/>
          <p:cNvSpPr txBox="1"/>
          <p:nvPr>
            <p:ph type="title"/>
          </p:nvPr>
        </p:nvSpPr>
        <p:spPr>
          <a:xfrm>
            <a:off x="914400" y="1222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9" name="Body Level One…"/>
          <p:cNvSpPr txBox="1"/>
          <p:nvPr>
            <p:ph type="body" idx="1"/>
          </p:nvPr>
        </p:nvSpPr>
        <p:spPr>
          <a:xfrm>
            <a:off x="914400" y="1646234"/>
            <a:ext cx="6400800" cy="4525966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Slide Number"/>
          <p:cNvSpPr txBox="1"/>
          <p:nvPr>
            <p:ph type="sldNum" sz="quarter" idx="2"/>
          </p:nvPr>
        </p:nvSpPr>
        <p:spPr>
          <a:xfrm>
            <a:off x="6553200" y="6248400"/>
            <a:ext cx="343899" cy="35813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381000" y="198437"/>
            <a:ext cx="83058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/>
          <p:nvPr>
            <p:ph type="title"/>
          </p:nvPr>
        </p:nvSpPr>
        <p:spPr>
          <a:xfrm>
            <a:off x="304800" y="122237"/>
            <a:ext cx="8534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idx="1"/>
          </p:nvPr>
        </p:nvSpPr>
        <p:spPr>
          <a:xfrm>
            <a:off x="914400" y="1646234"/>
            <a:ext cx="6400800" cy="4525966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58" name="Body Level One…"/>
          <p:cNvSpPr txBox="1"/>
          <p:nvPr>
            <p:ph type="body" sz="half" idx="1"/>
          </p:nvPr>
        </p:nvSpPr>
        <p:spPr>
          <a:xfrm>
            <a:off x="914400" y="1600200"/>
            <a:ext cx="36576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600"/>
              </a:spcBef>
              <a:buClr>
                <a:srgbClr val="B18714"/>
              </a:buClr>
              <a:buSzPct val="100000"/>
              <a:buChar char="▪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90575" indent="-333375">
              <a:spcBef>
                <a:spcPts val="600"/>
              </a:spcBef>
              <a:buClr>
                <a:srgbClr val="B18714"/>
              </a:buClr>
              <a:buSzPct val="100000"/>
              <a:buChar char="–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34438" indent="-320038">
              <a:spcBef>
                <a:spcPts val="600"/>
              </a:spcBef>
              <a:buClr>
                <a:srgbClr val="B18714"/>
              </a:buClr>
              <a:buSzPct val="100000"/>
              <a:buChar char="•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27200" indent="-355600">
              <a:spcBef>
                <a:spcPts val="600"/>
              </a:spcBef>
              <a:buClr>
                <a:srgbClr val="B18714"/>
              </a:buClr>
              <a:buSzPct val="100000"/>
              <a:buChar char="–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84400" indent="-355600">
              <a:spcBef>
                <a:spcPts val="600"/>
              </a:spcBef>
              <a:buClr>
                <a:srgbClr val="B18714"/>
              </a:buClr>
              <a:buSzPct val="100000"/>
              <a:buChar char="»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Text Placeholder 4"/>
          <p:cNvSpPr/>
          <p:nvPr>
            <p:ph type="body" sz="quarter" idx="13"/>
          </p:nvPr>
        </p:nvSpPr>
        <p:spPr>
          <a:xfrm>
            <a:off x="4645025" y="1535111"/>
            <a:ext cx="4041775" cy="639767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le Text"/>
          <p:cNvSpPr txBox="1"/>
          <p:nvPr>
            <p:ph type="title"/>
          </p:nvPr>
        </p:nvSpPr>
        <p:spPr>
          <a:xfrm>
            <a:off x="457200" y="273050"/>
            <a:ext cx="3008316" cy="1162050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92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Text Placeholder 3"/>
          <p:cNvSpPr/>
          <p:nvPr>
            <p:ph type="body" sz="half" idx="13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9"/>
          <p:cNvSpPr/>
          <p:nvPr/>
        </p:nvSpPr>
        <p:spPr>
          <a:xfrm flipH="1" flipV="1">
            <a:off x="457198" y="6553199"/>
            <a:ext cx="8001004" cy="4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" name="Straight Connector 13"/>
          <p:cNvSpPr/>
          <p:nvPr/>
        </p:nvSpPr>
        <p:spPr>
          <a:xfrm flipH="1" flipV="1">
            <a:off x="457198" y="6553199"/>
            <a:ext cx="8001004" cy="4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" name="TextBox 14"/>
          <p:cNvSpPr txBox="1"/>
          <p:nvPr/>
        </p:nvSpPr>
        <p:spPr>
          <a:xfrm>
            <a:off x="6283769" y="6580999"/>
            <a:ext cx="2254182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r">
              <a:defRPr sz="1200">
                <a:solidFill>
                  <a:srgbClr val="808080"/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CSCIX370: Database Management</a:t>
            </a:r>
          </a:p>
        </p:txBody>
      </p:sp>
      <p:pic>
        <p:nvPicPr>
          <p:cNvPr id="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602527"/>
            <a:ext cx="2286000" cy="26013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 txBox="1"/>
          <p:nvPr>
            <p:ph type="title"/>
          </p:nvPr>
        </p:nvSpPr>
        <p:spPr>
          <a:xfrm>
            <a:off x="381000" y="5334000"/>
            <a:ext cx="8037515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" name="Body Level One…"/>
          <p:cNvSpPr txBox="1"/>
          <p:nvPr>
            <p:ph type="body" idx="1"/>
          </p:nvPr>
        </p:nvSpPr>
        <p:spPr>
          <a:xfrm>
            <a:off x="457200" y="3962400"/>
            <a:ext cx="7772400" cy="1500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8915400" y="6553200"/>
            <a:ext cx="343899" cy="3581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/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1pPr>
      <a:lvl2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2pPr>
      <a:lvl3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3pPr>
      <a:lvl4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4pPr>
      <a:lvl5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7pPr>
      <a:lvl8pPr marL="3428998" marR="0" indent="-228599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8pPr>
      <a:lvl9pPr marL="3886198" marR="0" indent="-228598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Rectangle 2"/>
          <p:cNvSpPr txBox="1"/>
          <p:nvPr>
            <p:ph type="title"/>
          </p:nvPr>
        </p:nvSpPr>
        <p:spPr>
          <a:xfrm>
            <a:off x="685800" y="304800"/>
            <a:ext cx="7772400" cy="685800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Renaming</a:t>
            </a:r>
          </a:p>
        </p:txBody>
      </p:sp>
      <p:sp>
        <p:nvSpPr>
          <p:cNvPr id="159" name="Rectangle 3"/>
          <p:cNvSpPr txBox="1"/>
          <p:nvPr>
            <p:ph type="body" idx="1"/>
          </p:nvPr>
        </p:nvSpPr>
        <p:spPr>
          <a:xfrm>
            <a:off x="685800" y="1219200"/>
            <a:ext cx="7772400" cy="48768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2800"/>
            </a:pPr>
            <a:r>
              <a:t>Result of expression evaluation is a relation</a:t>
            </a:r>
          </a:p>
          <a:p>
            <a:pPr>
              <a:spcBef>
                <a:spcPts val="600"/>
              </a:spcBef>
              <a:defRPr sz="2800"/>
            </a:pPr>
            <a:r>
              <a:t>Attributes of relation must have distinct names.  This is not guaranteed with Cartesian product</a:t>
            </a:r>
          </a:p>
          <a:p>
            <a:pPr lvl="1" marL="742950" indent="-285750">
              <a:spcBef>
                <a:spcPts val="500"/>
              </a:spcBef>
              <a:buClrTx/>
              <a:buFont typeface="Arial"/>
              <a:defRPr sz="2400"/>
            </a:pPr>
            <a:r>
              <a:t>e.g., suppose in previous example </a:t>
            </a:r>
            <a:r>
              <a:rPr i="1"/>
              <a:t>a </a:t>
            </a:r>
            <a:r>
              <a:t>and</a:t>
            </a:r>
            <a:r>
              <a:rPr i="1"/>
              <a:t> c </a:t>
            </a:r>
            <a:r>
              <a:t>have the same name</a:t>
            </a:r>
            <a:endParaRPr sz="2800"/>
          </a:p>
          <a:p>
            <a:pPr>
              <a:spcBef>
                <a:spcPts val="600"/>
              </a:spcBef>
              <a:defRPr sz="2800"/>
            </a:pPr>
            <a:r>
              <a:t>Renaming operator tidies this up.  To assign the names </a:t>
            </a:r>
            <a:r>
              <a:rPr i="1"/>
              <a:t>A</a:t>
            </a:r>
            <a:r>
              <a:rPr baseline="-25000"/>
              <a:t>1</a:t>
            </a:r>
            <a:r>
              <a:t>, </a:t>
            </a:r>
            <a:r>
              <a:rPr i="1"/>
              <a:t>A</a:t>
            </a:r>
            <a:r>
              <a:rPr baseline="-25000"/>
              <a:t>2</a:t>
            </a:r>
            <a:r>
              <a:t>,… </a:t>
            </a:r>
            <a:r>
              <a:rPr i="1"/>
              <a:t>A</a:t>
            </a:r>
            <a:r>
              <a:rPr baseline="-25000"/>
              <a:t>n</a:t>
            </a:r>
            <a:r>
              <a:t> to the attributes of the </a:t>
            </a:r>
            <a:r>
              <a:rPr i="1"/>
              <a:t>n</a:t>
            </a:r>
            <a:r>
              <a:t> column relation produced by expression </a:t>
            </a:r>
            <a:r>
              <a:rPr i="1"/>
              <a:t>expr </a:t>
            </a:r>
            <a:r>
              <a:t>use       	 </a:t>
            </a:r>
            <a:r>
              <a:rPr i="1"/>
              <a:t>expr </a:t>
            </a:r>
            <a:r>
              <a:t>[</a:t>
            </a:r>
            <a:r>
              <a:rPr i="1"/>
              <a:t>A</a:t>
            </a:r>
            <a:r>
              <a:rPr baseline="-25000" i="1"/>
              <a:t>1</a:t>
            </a:r>
            <a:r>
              <a:rPr i="1"/>
              <a:t>, A</a:t>
            </a:r>
            <a:r>
              <a:rPr baseline="-25000" i="1"/>
              <a:t>2</a:t>
            </a:r>
            <a:r>
              <a:rPr i="1"/>
              <a:t>, … A</a:t>
            </a:r>
            <a:r>
              <a:rPr baseline="-25000" i="1"/>
              <a:t>n</a:t>
            </a:r>
            <a:r>
              <a:t>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ectangle 2"/>
          <p:cNvSpPr txBox="1"/>
          <p:nvPr>
            <p:ph type="title"/>
          </p:nvPr>
        </p:nvSpPr>
        <p:spPr>
          <a:xfrm>
            <a:off x="685800" y="304800"/>
            <a:ext cx="7772400" cy="685800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Example</a:t>
            </a:r>
          </a:p>
        </p:txBody>
      </p:sp>
      <p:sp>
        <p:nvSpPr>
          <p:cNvPr id="162" name="Text Box 5"/>
          <p:cNvSpPr txBox="1"/>
          <p:nvPr/>
        </p:nvSpPr>
        <p:spPr>
          <a:xfrm>
            <a:off x="838200" y="5410198"/>
            <a:ext cx="7696200" cy="764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This is a relation with 4 attributes: 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                </a:t>
            </a:r>
            <a:r>
              <a:rPr i="1"/>
              <a:t>StudId, </a:t>
            </a:r>
            <a:r>
              <a:rPr i="1">
                <a:solidFill>
                  <a:schemeClr val="accent2"/>
                </a:solidFill>
              </a:rPr>
              <a:t>CrsCode1</a:t>
            </a:r>
            <a:r>
              <a:rPr i="1"/>
              <a:t>, ProfId, </a:t>
            </a:r>
            <a:r>
              <a:rPr i="1">
                <a:solidFill>
                  <a:srgbClr val="008000"/>
                </a:solidFill>
              </a:rPr>
              <a:t>CrsCode2</a:t>
            </a:r>
          </a:p>
        </p:txBody>
      </p:sp>
      <p:sp>
        <p:nvSpPr>
          <p:cNvPr id="163" name="Text Box 6"/>
          <p:cNvSpPr txBox="1"/>
          <p:nvPr/>
        </p:nvSpPr>
        <p:spPr>
          <a:xfrm>
            <a:off x="914400" y="1684338"/>
            <a:ext cx="7696200" cy="2561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lnSpc>
                <a:spcPct val="120000"/>
              </a:lnSpc>
              <a:defRPr sz="2800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Transcript (</a:t>
            </a:r>
            <a:r>
              <a:rPr i="1"/>
              <a:t>StudId, </a:t>
            </a:r>
            <a:r>
              <a:rPr i="1">
                <a:solidFill>
                  <a:schemeClr val="accent2"/>
                </a:solidFill>
              </a:rPr>
              <a:t>CrsCode</a:t>
            </a:r>
            <a:r>
              <a:rPr i="1"/>
              <a:t>, Semester, Grade</a:t>
            </a:r>
            <a:r>
              <a:t>)</a:t>
            </a:r>
            <a:endParaRPr sz="2000"/>
          </a:p>
          <a:p>
            <a:pPr>
              <a:lnSpc>
                <a:spcPct val="120000"/>
              </a:lnSpc>
              <a:defRPr sz="2800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Teaching (</a:t>
            </a:r>
            <a:r>
              <a:rPr i="1"/>
              <a:t>ProfId, </a:t>
            </a:r>
            <a:r>
              <a:rPr i="1">
                <a:solidFill>
                  <a:srgbClr val="008000"/>
                </a:solidFill>
              </a:rPr>
              <a:t>CrsCode</a:t>
            </a:r>
            <a:r>
              <a:rPr i="1"/>
              <a:t>, Semester</a:t>
            </a:r>
            <a:r>
              <a:t>)</a:t>
            </a:r>
            <a:endParaRPr sz="2000"/>
          </a:p>
          <a:p>
            <a:pPr>
              <a:lnSpc>
                <a:spcPct val="120000"/>
              </a:lnSpc>
              <a:defRPr i="1"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 </a:t>
            </a:r>
          </a:p>
          <a:p>
            <a:pPr>
              <a:lnSpc>
                <a:spcPct val="110000"/>
              </a:lnSpc>
              <a:defRPr sz="2800">
                <a:latin typeface="Symbol"/>
                <a:ea typeface="Symbol"/>
                <a:cs typeface="Symbol"/>
                <a:sym typeface="Symbol"/>
              </a:defRPr>
            </a:pPr>
            <a:r>
              <a:t>p</a:t>
            </a:r>
            <a:r>
              <a:rPr i="1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aseline="-30000" i="1">
                <a:latin typeface="Times New Roman"/>
                <a:ea typeface="Times New Roman"/>
                <a:cs typeface="Times New Roman"/>
                <a:sym typeface="Times New Roman"/>
              </a:rPr>
              <a:t>StudId, </a:t>
            </a:r>
            <a:r>
              <a:rPr baseline="-30000" i="1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CrsCode</a:t>
            </a:r>
            <a:r>
              <a:rPr i="1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Transcript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)[</a:t>
            </a:r>
            <a:r>
              <a:rPr i="1">
                <a:latin typeface="Times New Roman"/>
                <a:ea typeface="Times New Roman"/>
                <a:cs typeface="Times New Roman"/>
                <a:sym typeface="Times New Roman"/>
              </a:rPr>
              <a:t>StudId, </a:t>
            </a:r>
            <a:r>
              <a:rPr i="1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CrsCode1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]</a:t>
            </a:r>
            <a:r>
              <a:rPr i="1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lnSpc>
                <a:spcPct val="140000"/>
              </a:lnSpc>
              <a:defRPr i="1"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    </a:t>
            </a:r>
            <a:r>
              <a:rPr i="0">
                <a:solidFill>
                  <a:srgbClr val="990033"/>
                </a:solidFill>
                <a:latin typeface="Symbol"/>
                <a:ea typeface="Symbol"/>
                <a:cs typeface="Symbol"/>
                <a:sym typeface="Symbol"/>
              </a:rPr>
              <a:t>´ </a:t>
            </a:r>
            <a:r>
              <a:t> </a:t>
            </a:r>
            <a:r>
              <a:rPr i="0">
                <a:latin typeface="Symbol"/>
                <a:ea typeface="Symbol"/>
                <a:cs typeface="Symbol"/>
                <a:sym typeface="Symbol"/>
              </a:rPr>
              <a:t>p</a:t>
            </a:r>
            <a:r>
              <a:t> </a:t>
            </a:r>
            <a:r>
              <a:rPr baseline="-30000"/>
              <a:t>ProfId, </a:t>
            </a:r>
            <a:r>
              <a:rPr baseline="-30000">
                <a:solidFill>
                  <a:srgbClr val="008000"/>
                </a:solidFill>
              </a:rPr>
              <a:t>CrsCode</a:t>
            </a:r>
            <a:r>
              <a:rPr i="0"/>
              <a:t>(</a:t>
            </a:r>
            <a:r>
              <a:rPr i="0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</a:rPr>
              <a:t>Teaching</a:t>
            </a:r>
            <a:r>
              <a:rPr i="0"/>
              <a:t>) [</a:t>
            </a:r>
            <a:r>
              <a:t>ProfId, </a:t>
            </a:r>
            <a:r>
              <a:rPr>
                <a:solidFill>
                  <a:srgbClr val="008000"/>
                </a:solidFill>
              </a:rPr>
              <a:t>CrsCode2</a:t>
            </a:r>
            <a:r>
              <a:rPr i="0"/>
              <a:t>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Rectangle 2"/>
          <p:cNvSpPr txBox="1"/>
          <p:nvPr>
            <p:ph type="title"/>
          </p:nvPr>
        </p:nvSpPr>
        <p:spPr>
          <a:xfrm>
            <a:off x="609600" y="152400"/>
            <a:ext cx="7772400" cy="685800"/>
          </a:xfrm>
          <a:prstGeom prst="rect">
            <a:avLst/>
          </a:prstGeom>
        </p:spPr>
        <p:txBody>
          <a:bodyPr/>
          <a:lstStyle/>
          <a:p>
            <a:pPr>
              <a:defRPr sz="3900"/>
            </a:pPr>
            <a:r>
              <a:t> </a:t>
            </a:r>
            <a:r>
              <a:rPr sz="3600"/>
              <a:t>Derived Operation: Join</a:t>
            </a:r>
          </a:p>
        </p:txBody>
      </p:sp>
      <p:sp>
        <p:nvSpPr>
          <p:cNvPr id="166" name="Rectangle 3"/>
          <p:cNvSpPr txBox="1"/>
          <p:nvPr/>
        </p:nvSpPr>
        <p:spPr>
          <a:xfrm>
            <a:off x="533400" y="1066798"/>
            <a:ext cx="8229600" cy="50317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 (</a:t>
            </a:r>
            <a:r>
              <a:rPr i="1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</a:rPr>
              <a:t>general</a:t>
            </a:r>
            <a:r>
              <a:t> or </a:t>
            </a:r>
            <a:r>
              <a:rPr i="1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</a:rPr>
              <a:t>theta</a:t>
            </a:r>
            <a:r>
              <a:t>)  </a:t>
            </a:r>
            <a:r>
              <a:rPr i="1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</a:rPr>
              <a:t>join </a:t>
            </a:r>
            <a:r>
              <a:t> of </a:t>
            </a:r>
            <a:r>
              <a:rPr i="1"/>
              <a:t>R</a:t>
            </a:r>
            <a:r>
              <a:t> and </a:t>
            </a:r>
            <a:r>
              <a:rPr i="1"/>
              <a:t>S </a:t>
            </a:r>
            <a:r>
              <a:t>is the expression </a:t>
            </a:r>
            <a:endParaRPr sz="2000"/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</a:t>
            </a:r>
            <a:r>
              <a:rPr i="1"/>
              <a:t>R</a:t>
            </a:r>
            <a:r>
              <a:t>        </a:t>
            </a:r>
            <a:r>
              <a:rPr baseline="-25000" i="1"/>
              <a:t>join-condition</a:t>
            </a:r>
            <a:r>
              <a:t> </a:t>
            </a:r>
            <a:r>
              <a:rPr i="1"/>
              <a:t>S</a:t>
            </a:r>
            <a:endParaRPr sz="2000"/>
          </a:p>
          <a:p>
            <a:pPr>
              <a:lnSpc>
                <a:spcPct val="110000"/>
              </a:lnSpc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where </a:t>
            </a:r>
            <a:r>
              <a:rPr i="1" sz="2400"/>
              <a:t>join-condition</a:t>
            </a:r>
            <a:r>
              <a:t> is a </a:t>
            </a:r>
            <a:r>
              <a:rPr i="1"/>
              <a:t>conjunction</a:t>
            </a:r>
            <a:r>
              <a:t> of terms:</a:t>
            </a:r>
            <a:endParaRPr sz="2000"/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     </a:t>
            </a:r>
            <a:r>
              <a:rPr i="1"/>
              <a:t>A</a:t>
            </a:r>
            <a:r>
              <a:rPr baseline="-25000" i="1"/>
              <a:t>i</a:t>
            </a:r>
            <a:r>
              <a:rPr i="1"/>
              <a:t>  oper B</a:t>
            </a:r>
            <a:r>
              <a:rPr baseline="-25000" i="1"/>
              <a:t>i</a:t>
            </a:r>
            <a:endParaRPr i="1"/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in which </a:t>
            </a:r>
            <a:r>
              <a:rPr i="1"/>
              <a:t>A</a:t>
            </a:r>
            <a:r>
              <a:rPr baseline="-25000" i="1"/>
              <a:t>i </a:t>
            </a:r>
            <a:r>
              <a:t>is an attribute of </a:t>
            </a:r>
            <a:r>
              <a:rPr i="1"/>
              <a:t>R;</a:t>
            </a:r>
            <a:r>
              <a:t>  </a:t>
            </a:r>
            <a:r>
              <a:rPr i="1"/>
              <a:t>B</a:t>
            </a:r>
            <a:r>
              <a:rPr baseline="-25000" i="1"/>
              <a:t>i</a:t>
            </a:r>
            <a:r>
              <a:t> is an attribute of </a:t>
            </a:r>
            <a:r>
              <a:rPr i="1"/>
              <a:t>S; </a:t>
            </a:r>
            <a:r>
              <a:t>and </a:t>
            </a:r>
            <a:r>
              <a:rPr i="1"/>
              <a:t>oper </a:t>
            </a:r>
            <a:r>
              <a:t>is one of =, &lt;, &gt;,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³ ¹</a:t>
            </a:r>
            <a:r>
              <a:t>,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£</a:t>
            </a:r>
            <a:r>
              <a:t>. </a:t>
            </a:r>
            <a:endParaRPr sz="2000"/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meaning  is:</a:t>
            </a:r>
            <a:endParaRPr sz="2000"/>
          </a:p>
          <a:p>
            <a:pPr>
              <a:defRPr sz="2800">
                <a:latin typeface="Symbol"/>
                <a:ea typeface="Symbol"/>
                <a:cs typeface="Symbol"/>
                <a:sym typeface="Symbol"/>
              </a:defRPr>
            </a:pPr>
            <a:r>
              <a:t>	s </a:t>
            </a:r>
            <a:r>
              <a:rPr baseline="-25000" i="1">
                <a:latin typeface="Times New Roman"/>
                <a:ea typeface="Times New Roman"/>
                <a:cs typeface="Times New Roman"/>
                <a:sym typeface="Times New Roman"/>
              </a:rPr>
              <a:t>join-condition</a:t>
            </a:r>
            <a:r>
              <a:rPr b="1" baseline="-25000" i="1" sz="3600">
                <a:solidFill>
                  <a:srgbClr val="9900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´</a:t>
            </a:r>
            <a:r>
              <a:rPr i="1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i="1">
                <a:latin typeface="Times New Roman"/>
                <a:ea typeface="Times New Roman"/>
                <a:cs typeface="Times New Roman"/>
                <a:sym typeface="Times New Roman"/>
              </a:rPr>
              <a:t>R </a:t>
            </a:r>
            <a:r>
              <a:t>´</a:t>
            </a:r>
            <a:r>
              <a:rPr i="1">
                <a:latin typeface="Times New Roman"/>
                <a:ea typeface="Times New Roman"/>
                <a:cs typeface="Times New Roman"/>
                <a:sym typeface="Times New Roman"/>
              </a:rPr>
              <a:t> S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r>
              <a:rPr i="1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i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where </a:t>
            </a:r>
            <a:r>
              <a:rPr i="1" sz="2400"/>
              <a:t>join-condition</a:t>
            </a:r>
            <a:r>
              <a:t> and </a:t>
            </a:r>
            <a:r>
              <a:rPr i="1" sz="2400"/>
              <a:t>join-condition</a:t>
            </a:r>
            <a:r>
              <a:rPr i="1" sz="3200">
                <a:solidFill>
                  <a:srgbClr val="990033"/>
                </a:solidFill>
              </a:rPr>
              <a:t>´</a:t>
            </a:r>
            <a:r>
              <a:t> are the same, except for possible renamings of attributes (next)</a:t>
            </a:r>
          </a:p>
        </p:txBody>
      </p:sp>
      <p:grpSp>
        <p:nvGrpSpPr>
          <p:cNvPr id="169" name="Group 8"/>
          <p:cNvGrpSpPr/>
          <p:nvPr/>
        </p:nvGrpSpPr>
        <p:grpSpPr>
          <a:xfrm>
            <a:off x="1902134" y="1672030"/>
            <a:ext cx="462936" cy="161145"/>
            <a:chOff x="76600" y="14729"/>
            <a:chExt cx="462934" cy="161143"/>
          </a:xfrm>
        </p:grpSpPr>
        <p:sp>
          <p:nvSpPr>
            <p:cNvPr id="167" name="AutoShape 9"/>
            <p:cNvSpPr/>
            <p:nvPr/>
          </p:nvSpPr>
          <p:spPr>
            <a:xfrm rot="5533107">
              <a:off x="117562" y="-19001"/>
              <a:ext cx="152409" cy="228605"/>
            </a:xfrm>
            <a:prstGeom prst="triangle">
              <a:avLst/>
            </a:prstGeom>
            <a:solidFill>
              <a:srgbClr val="FFFFFF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68" name="AutoShape 10"/>
            <p:cNvSpPr/>
            <p:nvPr/>
          </p:nvSpPr>
          <p:spPr>
            <a:xfrm rot="16333107">
              <a:off x="346164" y="-19001"/>
              <a:ext cx="152410" cy="228605"/>
            </a:xfrm>
            <a:prstGeom prst="triangle">
              <a:avLst/>
            </a:prstGeom>
            <a:solidFill>
              <a:srgbClr val="FFFFFF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Rectangle 2"/>
          <p:cNvSpPr txBox="1"/>
          <p:nvPr>
            <p:ph type="title"/>
          </p:nvPr>
        </p:nvSpPr>
        <p:spPr>
          <a:xfrm>
            <a:off x="685800" y="304800"/>
            <a:ext cx="7772400" cy="685800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Join and Renaming</a:t>
            </a:r>
          </a:p>
        </p:txBody>
      </p:sp>
      <p:sp>
        <p:nvSpPr>
          <p:cNvPr id="172" name="Rectangle 3"/>
          <p:cNvSpPr txBox="1"/>
          <p:nvPr>
            <p:ph type="body" idx="1"/>
          </p:nvPr>
        </p:nvSpPr>
        <p:spPr>
          <a:xfrm>
            <a:off x="685800" y="1371600"/>
            <a:ext cx="7772400" cy="4724400"/>
          </a:xfrm>
          <a:prstGeom prst="rect">
            <a:avLst/>
          </a:prstGeom>
        </p:spPr>
        <p:txBody>
          <a:bodyPr/>
          <a:lstStyle/>
          <a:p>
            <a:pPr marL="597408" indent="-597408" defTabSz="896111">
              <a:lnSpc>
                <a:spcPct val="90000"/>
              </a:lnSpc>
              <a:spcBef>
                <a:spcPts val="600"/>
              </a:spcBef>
              <a:defRPr b="1" sz="2700"/>
            </a:pPr>
            <a:r>
              <a:t>Problem</a:t>
            </a:r>
            <a:r>
              <a:rPr b="0"/>
              <a:t>: </a:t>
            </a:r>
            <a:r>
              <a:rPr b="0" i="1"/>
              <a:t>R</a:t>
            </a:r>
            <a:r>
              <a:rPr b="0"/>
              <a:t> and </a:t>
            </a:r>
            <a:r>
              <a:rPr b="0" i="1"/>
              <a:t>S</a:t>
            </a:r>
            <a:r>
              <a:rPr b="0"/>
              <a:t> might have attributes with the same name – in which case the Cartesian product is not defined</a:t>
            </a:r>
          </a:p>
          <a:p>
            <a:pPr marL="597408" indent="-597408" defTabSz="896111">
              <a:lnSpc>
                <a:spcPct val="90000"/>
              </a:lnSpc>
              <a:spcBef>
                <a:spcPts val="600"/>
              </a:spcBef>
              <a:defRPr b="1" sz="2700"/>
            </a:pPr>
            <a:r>
              <a:t>Solutions</a:t>
            </a:r>
            <a:r>
              <a:rPr b="0"/>
              <a:t>: </a:t>
            </a:r>
          </a:p>
          <a:p>
            <a:pPr lvl="1" marL="970788" indent="-522730" defTabSz="896111">
              <a:lnSpc>
                <a:spcPct val="90000"/>
              </a:lnSpc>
              <a:spcBef>
                <a:spcPts val="500"/>
              </a:spcBef>
              <a:buClrTx/>
              <a:buAutoNum type="arabicPeriod" startAt="1"/>
              <a:defRPr sz="2300"/>
            </a:pPr>
            <a:r>
              <a:t>Rename attributes prior to forming the product and use new names in </a:t>
            </a:r>
            <a:r>
              <a:rPr i="1"/>
              <a:t>join-condition</a:t>
            </a:r>
            <a:r>
              <a:rPr b="1" i="1">
                <a:solidFill>
                  <a:srgbClr val="990033"/>
                </a:solidFill>
              </a:rPr>
              <a:t>´</a:t>
            </a:r>
            <a:r>
              <a:t>.</a:t>
            </a:r>
            <a:endParaRPr sz="2700"/>
          </a:p>
          <a:p>
            <a:pPr lvl="1" marL="970788" indent="-522730" defTabSz="896111">
              <a:lnSpc>
                <a:spcPct val="90000"/>
              </a:lnSpc>
              <a:spcBef>
                <a:spcPts val="500"/>
              </a:spcBef>
              <a:buClrTx/>
              <a:buAutoNum type="arabicPeriod" startAt="1"/>
              <a:defRPr sz="2300"/>
            </a:pPr>
            <a:r>
              <a:t>Qualify common attribute names with relation names (thereby disambiguating the names). For instance: </a:t>
            </a:r>
            <a:r>
              <a:rPr>
                <a:effectLst>
                  <a:outerShdw sx="100000" sy="100000" kx="0" ky="0" algn="b" rotWithShape="0" blurRad="38100" dist="37338" dir="2700000">
                    <a:srgbClr val="C0C0C0"/>
                  </a:outerShdw>
                </a:effectLst>
              </a:rPr>
              <a:t>Transcript.</a:t>
            </a:r>
            <a:r>
              <a:rPr i="1">
                <a:effectLst>
                  <a:outerShdw sx="100000" sy="100000" kx="0" ky="0" algn="b" rotWithShape="0" blurRad="38100" dist="37338" dir="2700000">
                    <a:srgbClr val="C0C0C0"/>
                  </a:outerShdw>
                </a:effectLst>
              </a:rPr>
              <a:t>CrsCode</a:t>
            </a:r>
            <a:r>
              <a:t> or </a:t>
            </a:r>
            <a:r>
              <a:rPr>
                <a:effectLst>
                  <a:outerShdw sx="100000" sy="100000" kx="0" ky="0" algn="b" rotWithShape="0" blurRad="38100" dist="37338" dir="2700000">
                    <a:srgbClr val="C0C0C0"/>
                  </a:outerShdw>
                </a:effectLst>
              </a:rPr>
              <a:t>Teaching.</a:t>
            </a:r>
            <a:r>
              <a:rPr i="1">
                <a:effectLst>
                  <a:outerShdw sx="100000" sy="100000" kx="0" ky="0" algn="b" rotWithShape="0" blurRad="38100" dist="37338" dir="2700000">
                    <a:srgbClr val="C0C0C0"/>
                  </a:outerShdw>
                </a:effectLst>
              </a:rPr>
              <a:t>CrsCode</a:t>
            </a:r>
            <a:endParaRPr sz="2700"/>
          </a:p>
          <a:p>
            <a:pPr lvl="2" marL="1344166" indent="-448055" defTabSz="896111">
              <a:lnSpc>
                <a:spcPct val="90000"/>
              </a:lnSpc>
              <a:spcBef>
                <a:spcPts val="400"/>
              </a:spcBef>
              <a:buClrTx/>
              <a:buChar char="–"/>
              <a:defRPr sz="1900"/>
            </a:pPr>
            <a:r>
              <a:t>This solution is nice, but doesn</a:t>
            </a:r>
            <a:r>
              <a:rPr>
                <a:latin typeface="Arial"/>
                <a:ea typeface="Arial"/>
                <a:cs typeface="Arial"/>
                <a:sym typeface="Arial"/>
              </a:rPr>
              <a:t>’</a:t>
            </a:r>
            <a:r>
              <a:t>t always work: consider</a:t>
            </a:r>
            <a:endParaRPr sz="2300"/>
          </a:p>
          <a:p>
            <a:pPr lvl="3" marL="0" indent="1344166" algn="ctr" defTabSz="896111">
              <a:lnSpc>
                <a:spcPct val="110000"/>
              </a:lnSpc>
              <a:spcBef>
                <a:spcPts val="600"/>
              </a:spcBef>
              <a:buSzTx/>
              <a:buNone/>
              <a:defRPr i="1" sz="1700">
                <a:effectLst>
                  <a:outerShdw sx="100000" sy="100000" kx="0" ky="0" algn="b" rotWithShape="0" blurRad="38100" dist="37338" dir="2700000">
                    <a:srgbClr val="C0C0C0"/>
                  </a:outerShdw>
                </a:effectLst>
              </a:defRPr>
            </a:pPr>
            <a:r>
              <a:t>R</a:t>
            </a:r>
            <a:r>
              <a:rPr i="0"/>
              <a:t>             </a:t>
            </a:r>
            <a:r>
              <a:rPr baseline="-25387" sz="2700"/>
              <a:t>join_condition</a:t>
            </a:r>
            <a:r>
              <a:rPr i="0"/>
              <a:t>  </a:t>
            </a:r>
            <a:r>
              <a:t>R</a:t>
            </a:r>
            <a:endParaRPr sz="1900"/>
          </a:p>
          <a:p>
            <a:pPr lvl="3" marL="0" indent="1344166" defTabSz="896111">
              <a:lnSpc>
                <a:spcPct val="140000"/>
              </a:lnSpc>
              <a:spcBef>
                <a:spcPts val="400"/>
              </a:spcBef>
              <a:buSzTx/>
              <a:buNone/>
              <a:defRPr sz="1700"/>
            </a:pPr>
            <a:r>
              <a:t>In </a:t>
            </a:r>
            <a:r>
              <a:rPr i="1">
                <a:effectLst>
                  <a:outerShdw sx="100000" sy="100000" kx="0" ky="0" algn="b" rotWithShape="0" blurRad="38100" dist="37338" dir="2700000">
                    <a:srgbClr val="C0C0C0"/>
                  </a:outerShdw>
                </a:effectLst>
              </a:rPr>
              <a:t>R</a:t>
            </a:r>
            <a:r>
              <a:rPr i="1"/>
              <a:t>.A</a:t>
            </a:r>
            <a:r>
              <a:t>, how do we know which R is meant?</a:t>
            </a:r>
          </a:p>
        </p:txBody>
      </p:sp>
      <p:grpSp>
        <p:nvGrpSpPr>
          <p:cNvPr id="175" name="Group 4"/>
          <p:cNvGrpSpPr/>
          <p:nvPr/>
        </p:nvGrpSpPr>
        <p:grpSpPr>
          <a:xfrm>
            <a:off x="4340534" y="5329630"/>
            <a:ext cx="462938" cy="161144"/>
            <a:chOff x="76600" y="14729"/>
            <a:chExt cx="462936" cy="161143"/>
          </a:xfrm>
        </p:grpSpPr>
        <p:sp>
          <p:nvSpPr>
            <p:cNvPr id="173" name="AutoShape 5"/>
            <p:cNvSpPr/>
            <p:nvPr/>
          </p:nvSpPr>
          <p:spPr>
            <a:xfrm rot="5533107">
              <a:off x="117563" y="-19002"/>
              <a:ext cx="152409" cy="228606"/>
            </a:xfrm>
            <a:prstGeom prst="triangle">
              <a:avLst/>
            </a:prstGeom>
            <a:solidFill>
              <a:srgbClr val="FFFFFF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74" name="AutoShape 6"/>
            <p:cNvSpPr/>
            <p:nvPr/>
          </p:nvSpPr>
          <p:spPr>
            <a:xfrm rot="16333107">
              <a:off x="346166" y="-19002"/>
              <a:ext cx="152409" cy="228607"/>
            </a:xfrm>
            <a:prstGeom prst="triangle">
              <a:avLst/>
            </a:prstGeom>
            <a:solidFill>
              <a:srgbClr val="FFFFFF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Rectangle 1026"/>
          <p:cNvSpPr txBox="1"/>
          <p:nvPr>
            <p:ph type="title"/>
          </p:nvPr>
        </p:nvSpPr>
        <p:spPr>
          <a:xfrm>
            <a:off x="685800" y="381000"/>
            <a:ext cx="7772400" cy="610823"/>
          </a:xfrm>
          <a:prstGeom prst="rect">
            <a:avLst/>
          </a:prstGeom>
        </p:spPr>
        <p:txBody>
          <a:bodyPr/>
          <a:lstStyle/>
          <a:p>
            <a:pPr defTabSz="264416">
              <a:defRPr sz="1700"/>
            </a:pPr>
            <a:r>
              <a:t>Theta Join – Example</a:t>
            </a:r>
            <a:br/>
          </a:p>
        </p:txBody>
      </p:sp>
      <p:sp>
        <p:nvSpPr>
          <p:cNvPr id="178" name="Text Box 1028"/>
          <p:cNvSpPr txBox="1"/>
          <p:nvPr/>
        </p:nvSpPr>
        <p:spPr>
          <a:xfrm>
            <a:off x="696912" y="1138174"/>
            <a:ext cx="8016876" cy="2148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8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defRPr>
            </a:pPr>
            <a:r>
              <a:t>     </a:t>
            </a:r>
            <a:r>
              <a:rPr sz="2400"/>
              <a:t>Employee (</a:t>
            </a:r>
            <a:r>
              <a:rPr i="1" sz="2400"/>
              <a:t>Name, Id, MngrId, Salary</a:t>
            </a:r>
            <a:r>
              <a:rPr sz="2400"/>
              <a:t>)</a:t>
            </a:r>
            <a:endParaRPr sz="2400"/>
          </a:p>
          <a:p>
            <a:pPr>
              <a:defRPr sz="24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defRPr>
            </a:pPr>
            <a:r>
              <a:t>      Manager (</a:t>
            </a:r>
            <a:r>
              <a:rPr i="1"/>
              <a:t>Name, Id, Salary</a:t>
            </a:r>
            <a:r>
              <a:t>)</a:t>
            </a:r>
          </a:p>
          <a:p>
            <a:pPr>
              <a:defRPr sz="24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defRPr>
            </a:pPr>
          </a:p>
          <a:p>
            <a:pPr>
              <a:defRPr sz="3200"/>
            </a:pPr>
            <a:r>
              <a:t>Output  the names of all employees that earn more than their managers.</a:t>
            </a:r>
          </a:p>
        </p:txBody>
      </p:sp>
      <p:sp>
        <p:nvSpPr>
          <p:cNvPr id="179" name="Text Box 1029"/>
          <p:cNvSpPr txBox="1"/>
          <p:nvPr/>
        </p:nvSpPr>
        <p:spPr>
          <a:xfrm>
            <a:off x="476250" y="3433367"/>
            <a:ext cx="8458200" cy="565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800">
                <a:latin typeface="Symbol"/>
                <a:ea typeface="Symbol"/>
                <a:cs typeface="Symbol"/>
                <a:sym typeface="Symbol"/>
              </a:defRPr>
            </a:pPr>
            <a:r>
              <a:t>p</a:t>
            </a:r>
            <a:r>
              <a:rPr baseline="-25000" sz="24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  <a:latin typeface="+mj-lt"/>
                <a:ea typeface="+mj-ea"/>
                <a:cs typeface="+mj-cs"/>
                <a:sym typeface="Calibri"/>
              </a:rPr>
              <a:t>Employee</a:t>
            </a:r>
            <a:r>
              <a:rPr baseline="-25000" i="1" sz="2400">
                <a:latin typeface="+mj-lt"/>
                <a:ea typeface="+mj-ea"/>
                <a:cs typeface="+mj-cs"/>
                <a:sym typeface="Calibri"/>
              </a:rPr>
              <a:t>.Name</a:t>
            </a:r>
            <a:r>
              <a:rPr baseline="-25000" i="1"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 sz="24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  <a:latin typeface="+mj-lt"/>
                <a:ea typeface="+mj-ea"/>
                <a:cs typeface="+mj-cs"/>
                <a:sym typeface="Calibri"/>
              </a:rPr>
              <a:t>Employee</a:t>
            </a:r>
            <a:r>
              <a:rPr i="1">
                <a:latin typeface="+mj-lt"/>
                <a:ea typeface="+mj-ea"/>
                <a:cs typeface="+mj-cs"/>
                <a:sym typeface="Calibri"/>
              </a:rPr>
              <a:t>         </a:t>
            </a:r>
            <a:r>
              <a:rPr baseline="-25000" i="1" sz="2400">
                <a:latin typeface="+mj-lt"/>
                <a:ea typeface="+mj-ea"/>
                <a:cs typeface="+mj-cs"/>
                <a:sym typeface="Calibri"/>
              </a:rPr>
              <a:t>MngrId=Id  </a:t>
            </a:r>
            <a:r>
              <a:rPr baseline="-25000" sz="1800">
                <a:latin typeface="+mj-lt"/>
                <a:ea typeface="+mj-ea"/>
                <a:cs typeface="+mj-cs"/>
                <a:sym typeface="Calibri"/>
              </a:rPr>
              <a:t>AND</a:t>
            </a:r>
            <a:r>
              <a:rPr baseline="-25000" sz="2400"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baseline="-25000" i="1" sz="2400">
                <a:latin typeface="+mj-lt"/>
                <a:ea typeface="+mj-ea"/>
                <a:cs typeface="+mj-cs"/>
                <a:sym typeface="Calibri"/>
              </a:rPr>
              <a:t> Salary&gt;Salary</a:t>
            </a:r>
            <a:r>
              <a:rPr i="1">
                <a:latin typeface="+mj-lt"/>
                <a:ea typeface="+mj-ea"/>
                <a:cs typeface="+mj-cs"/>
                <a:sym typeface="Calibri"/>
              </a:rPr>
              <a:t>  </a:t>
            </a:r>
            <a:r>
              <a:rPr sz="24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  <a:latin typeface="+mj-lt"/>
                <a:ea typeface="+mj-ea"/>
                <a:cs typeface="+mj-cs"/>
                <a:sym typeface="Calibri"/>
              </a:rPr>
              <a:t>Manager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)</a:t>
            </a:r>
          </a:p>
        </p:txBody>
      </p:sp>
      <p:sp>
        <p:nvSpPr>
          <p:cNvPr id="180" name="Text Box 1032"/>
          <p:cNvSpPr txBox="1"/>
          <p:nvPr/>
        </p:nvSpPr>
        <p:spPr>
          <a:xfrm>
            <a:off x="805179" y="4046728"/>
            <a:ext cx="6929991" cy="1513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/>
            </a:pPr>
            <a:r>
              <a:t>The join yields a table with seven attributes:</a:t>
            </a:r>
          </a:p>
          <a:p>
            <a:pPr>
              <a:defRPr sz="2400"/>
            </a:pPr>
            <a:r>
              <a:t>	</a:t>
            </a:r>
            <a:r>
              <a:rPr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Employee</a:t>
            </a:r>
            <a:r>
              <a:t>.</a:t>
            </a:r>
            <a:r>
              <a:rPr i="1"/>
              <a:t>Name</a:t>
            </a:r>
            <a:r>
              <a:t>, </a:t>
            </a:r>
            <a:r>
              <a:rPr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Employee</a:t>
            </a:r>
            <a:r>
              <a:t>.</a:t>
            </a:r>
            <a:r>
              <a:rPr i="1"/>
              <a:t>Id</a:t>
            </a:r>
            <a:r>
              <a:t>, </a:t>
            </a:r>
            <a:r>
              <a:rPr i="1"/>
              <a:t>MngId</a:t>
            </a:r>
          </a:p>
          <a:p>
            <a:pPr>
              <a:defRPr sz="2400"/>
            </a:pPr>
            <a:r>
              <a:t>          </a:t>
            </a:r>
            <a:r>
              <a:rPr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Employee</a:t>
            </a:r>
            <a:r>
              <a:t>.</a:t>
            </a:r>
            <a:r>
              <a:rPr i="1"/>
              <a:t>Salary</a:t>
            </a:r>
            <a:r>
              <a:t>,</a:t>
            </a:r>
            <a:endParaRPr i="1"/>
          </a:p>
          <a:p>
            <a:pPr>
              <a:defRPr sz="2400"/>
            </a:pPr>
            <a:r>
              <a:t>	</a:t>
            </a:r>
            <a:r>
              <a:rPr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Manager</a:t>
            </a:r>
            <a:r>
              <a:t>.</a:t>
            </a:r>
            <a:r>
              <a:rPr i="1"/>
              <a:t>Name</a:t>
            </a:r>
            <a:r>
              <a:t>, </a:t>
            </a:r>
            <a:r>
              <a:rPr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Manager</a:t>
            </a:r>
            <a:r>
              <a:t>.</a:t>
            </a:r>
            <a:r>
              <a:rPr i="1"/>
              <a:t>Id</a:t>
            </a:r>
            <a:r>
              <a:t>, </a:t>
            </a:r>
            <a:r>
              <a:rPr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Manager</a:t>
            </a:r>
            <a:r>
              <a:t>.</a:t>
            </a:r>
            <a:r>
              <a:rPr i="1"/>
              <a:t>Salary</a:t>
            </a:r>
          </a:p>
        </p:txBody>
      </p:sp>
      <p:grpSp>
        <p:nvGrpSpPr>
          <p:cNvPr id="183" name="Group 1034"/>
          <p:cNvGrpSpPr/>
          <p:nvPr/>
        </p:nvGrpSpPr>
        <p:grpSpPr>
          <a:xfrm>
            <a:off x="3845234" y="3689559"/>
            <a:ext cx="462938" cy="161144"/>
            <a:chOff x="76600" y="14729"/>
            <a:chExt cx="462936" cy="161143"/>
          </a:xfrm>
        </p:grpSpPr>
        <p:sp>
          <p:nvSpPr>
            <p:cNvPr id="181" name="AutoShape 1030"/>
            <p:cNvSpPr/>
            <p:nvPr/>
          </p:nvSpPr>
          <p:spPr>
            <a:xfrm rot="5533107">
              <a:off x="117563" y="-19002"/>
              <a:ext cx="152409" cy="228606"/>
            </a:xfrm>
            <a:prstGeom prst="triangle">
              <a:avLst/>
            </a:prstGeom>
            <a:solidFill>
              <a:srgbClr val="FFFFFF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82" name="AutoShape 1033"/>
            <p:cNvSpPr/>
            <p:nvPr/>
          </p:nvSpPr>
          <p:spPr>
            <a:xfrm rot="16333107">
              <a:off x="346166" y="-19002"/>
              <a:ext cx="152409" cy="228607"/>
            </a:xfrm>
            <a:prstGeom prst="triangle">
              <a:avLst/>
            </a:prstGeom>
            <a:solidFill>
              <a:srgbClr val="FFFFFF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404040"/>
      </a:dk1>
      <a:lt1>
        <a:srgbClr val="F3F3E7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