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23" y="6221732"/>
            <a:ext cx="263978" cy="2692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4" cy="8048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7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4" cy="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4" cy="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3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899" cy="358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2"/>
          <p:cNvSpPr txBox="1"/>
          <p:nvPr>
            <p:ph type="title"/>
          </p:nvPr>
        </p:nvSpPr>
        <p:spPr>
          <a:xfrm>
            <a:off x="685800" y="152400"/>
            <a:ext cx="7772400" cy="609600"/>
          </a:xfrm>
          <a:prstGeom prst="rect">
            <a:avLst/>
          </a:prstGeom>
        </p:spPr>
        <p:txBody>
          <a:bodyPr/>
          <a:lstStyle>
            <a:lvl1pPr defTabSz="795527">
              <a:defRPr sz="3300"/>
            </a:lvl1pPr>
          </a:lstStyle>
          <a:p>
            <a:pPr/>
            <a:r>
              <a:t>Equijoin Join - Example</a:t>
            </a:r>
          </a:p>
        </p:txBody>
      </p:sp>
      <p:sp>
        <p:nvSpPr>
          <p:cNvPr id="159" name="Text Box 4"/>
          <p:cNvSpPr txBox="1"/>
          <p:nvPr/>
        </p:nvSpPr>
        <p:spPr>
          <a:xfrm>
            <a:off x="304800" y="1600199"/>
            <a:ext cx="3200400" cy="617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200">
                <a:latin typeface="+mj-lt"/>
                <a:ea typeface="+mj-ea"/>
                <a:cs typeface="+mj-cs"/>
                <a:sym typeface="Calibri"/>
              </a:defRPr>
            </a:pPr>
            <a:r>
              <a:t>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25000" i="1" sz="2800"/>
              <a:t>Name,CrsCode</a:t>
            </a:r>
            <a:r>
              <a:rPr sz="2800"/>
              <a:t>(</a:t>
            </a:r>
            <a:r>
              <a: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Student</a:t>
            </a:r>
            <a:r>
              <a:rPr i="1" sz="2800"/>
              <a:t> </a:t>
            </a:r>
          </a:p>
        </p:txBody>
      </p:sp>
      <p:sp>
        <p:nvSpPr>
          <p:cNvPr id="160" name="Text Box 7"/>
          <p:cNvSpPr txBox="1"/>
          <p:nvPr/>
        </p:nvSpPr>
        <p:spPr>
          <a:xfrm>
            <a:off x="3962398" y="1676399"/>
            <a:ext cx="4351948" cy="555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aseline="-25000" i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Id=StudId   </a:t>
            </a:r>
            <a:r>
              <a:rPr baseline="0" i="0">
                <a:latin typeface="Symbol"/>
                <a:ea typeface="Symbol"/>
                <a:cs typeface="Symbol"/>
                <a:sym typeface="Symbol"/>
              </a:rPr>
              <a:t>s</a:t>
            </a:r>
            <a:r>
              <a:t>Grade=</a:t>
            </a:r>
            <a:r>
              <a:rPr>
                <a:latin typeface="Arial"/>
                <a:ea typeface="Arial"/>
                <a:cs typeface="Arial"/>
                <a:sym typeface="Arial"/>
              </a:rPr>
              <a:t>‘</a:t>
            </a:r>
            <a:r>
              <a:t>A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 </a:t>
            </a:r>
            <a:r>
              <a:rPr baseline="0" i="0"/>
              <a:t>(</a:t>
            </a:r>
            <a:r>
              <a:rPr baseline="0" i="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Transcript</a:t>
            </a:r>
            <a:r>
              <a:rPr baseline="0" i="0"/>
              <a:t>))</a:t>
            </a:r>
          </a:p>
        </p:txBody>
      </p:sp>
      <p:sp>
        <p:nvSpPr>
          <p:cNvPr id="161" name="Text Box 10"/>
          <p:cNvSpPr txBox="1"/>
          <p:nvPr/>
        </p:nvSpPr>
        <p:spPr>
          <a:xfrm>
            <a:off x="365124" y="2936874"/>
            <a:ext cx="3815415" cy="2044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i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Id       Name     Addr     Status</a:t>
            </a:r>
            <a:endParaRPr sz="32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111  John      …..      …..</a:t>
            </a:r>
            <a:endParaRPr sz="32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222  Mary     …..      …..</a:t>
            </a:r>
            <a:endParaRPr sz="32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333  Bill        …..      …..</a:t>
            </a:r>
            <a:endParaRPr sz="32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444  Joe         …..      …..</a:t>
            </a:r>
          </a:p>
        </p:txBody>
      </p:sp>
      <p:sp>
        <p:nvSpPr>
          <p:cNvPr id="162" name="Text Box 11"/>
          <p:cNvSpPr txBox="1"/>
          <p:nvPr/>
        </p:nvSpPr>
        <p:spPr>
          <a:xfrm>
            <a:off x="4343399" y="2946399"/>
            <a:ext cx="4324556" cy="1638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i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StudId      CrsCode   Sem    Grade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111      CSE305  S00     B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222      CSE306  S99     A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333      CSE304  F99     A</a:t>
            </a:r>
          </a:p>
        </p:txBody>
      </p:sp>
      <p:sp>
        <p:nvSpPr>
          <p:cNvPr id="163" name="Line 12"/>
          <p:cNvSpPr/>
          <p:nvPr/>
        </p:nvSpPr>
        <p:spPr>
          <a:xfrm>
            <a:off x="380998" y="2895600"/>
            <a:ext cx="3733805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4" name="Line 13"/>
          <p:cNvSpPr/>
          <p:nvPr/>
        </p:nvSpPr>
        <p:spPr>
          <a:xfrm flipH="1">
            <a:off x="380999" y="2895600"/>
            <a:ext cx="5" cy="21336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5" name="Line 14"/>
          <p:cNvSpPr/>
          <p:nvPr/>
        </p:nvSpPr>
        <p:spPr>
          <a:xfrm>
            <a:off x="4419600" y="2895600"/>
            <a:ext cx="0" cy="1752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6" name="Line 15"/>
          <p:cNvSpPr/>
          <p:nvPr/>
        </p:nvSpPr>
        <p:spPr>
          <a:xfrm>
            <a:off x="4419598" y="2895600"/>
            <a:ext cx="4267204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7" name="Line 17"/>
          <p:cNvSpPr/>
          <p:nvPr/>
        </p:nvSpPr>
        <p:spPr>
          <a:xfrm>
            <a:off x="4419598" y="3352800"/>
            <a:ext cx="4267204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8" name="Line 18"/>
          <p:cNvSpPr/>
          <p:nvPr/>
        </p:nvSpPr>
        <p:spPr>
          <a:xfrm>
            <a:off x="4419598" y="4648200"/>
            <a:ext cx="4267204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9" name="Line 19"/>
          <p:cNvSpPr/>
          <p:nvPr/>
        </p:nvSpPr>
        <p:spPr>
          <a:xfrm>
            <a:off x="8686800" y="2895600"/>
            <a:ext cx="0" cy="1752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0" name="Line 20"/>
          <p:cNvSpPr/>
          <p:nvPr/>
        </p:nvSpPr>
        <p:spPr>
          <a:xfrm flipH="1">
            <a:off x="4114798" y="2895600"/>
            <a:ext cx="4" cy="213360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1" name="Line 21"/>
          <p:cNvSpPr/>
          <p:nvPr/>
        </p:nvSpPr>
        <p:spPr>
          <a:xfrm>
            <a:off x="380998" y="5029200"/>
            <a:ext cx="3733805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2" name="Line 22"/>
          <p:cNvSpPr/>
          <p:nvPr/>
        </p:nvSpPr>
        <p:spPr>
          <a:xfrm>
            <a:off x="380998" y="3352800"/>
            <a:ext cx="3733805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3" name="Text Box 23"/>
          <p:cNvSpPr txBox="1"/>
          <p:nvPr/>
        </p:nvSpPr>
        <p:spPr>
          <a:xfrm>
            <a:off x="2117724" y="5324473"/>
            <a:ext cx="2479037" cy="88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Mary    CSE306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Bill       CSE304</a:t>
            </a:r>
          </a:p>
        </p:txBody>
      </p:sp>
      <p:sp>
        <p:nvSpPr>
          <p:cNvPr id="174" name="Line 25"/>
          <p:cNvSpPr/>
          <p:nvPr/>
        </p:nvSpPr>
        <p:spPr>
          <a:xfrm>
            <a:off x="2133599" y="5334000"/>
            <a:ext cx="25146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5" name="Line 26"/>
          <p:cNvSpPr/>
          <p:nvPr/>
        </p:nvSpPr>
        <p:spPr>
          <a:xfrm>
            <a:off x="2133600" y="5334000"/>
            <a:ext cx="0" cy="91440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6" name="Line 28"/>
          <p:cNvSpPr/>
          <p:nvPr/>
        </p:nvSpPr>
        <p:spPr>
          <a:xfrm>
            <a:off x="4648200" y="5334000"/>
            <a:ext cx="0" cy="91440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7" name="Line 29"/>
          <p:cNvSpPr/>
          <p:nvPr/>
        </p:nvSpPr>
        <p:spPr>
          <a:xfrm>
            <a:off x="2133599" y="6248400"/>
            <a:ext cx="25146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8" name="Text Box 31"/>
          <p:cNvSpPr txBox="1"/>
          <p:nvPr/>
        </p:nvSpPr>
        <p:spPr>
          <a:xfrm>
            <a:off x="5257798" y="4926012"/>
            <a:ext cx="3525696" cy="956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i="1" sz="200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equijoin is used very</a:t>
            </a:r>
          </a:p>
          <a:p>
            <a:pPr>
              <a:defRPr i="1" sz="200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frequently since it combines</a:t>
            </a:r>
          </a:p>
          <a:p>
            <a:pPr>
              <a:defRPr i="1" sz="200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related data in different relations.</a:t>
            </a:r>
          </a:p>
        </p:txBody>
      </p:sp>
      <p:sp>
        <p:nvSpPr>
          <p:cNvPr id="179" name="Text Box 35"/>
          <p:cNvSpPr txBox="1"/>
          <p:nvPr/>
        </p:nvSpPr>
        <p:spPr>
          <a:xfrm>
            <a:off x="1676399" y="2362199"/>
            <a:ext cx="1161560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Student</a:t>
            </a:r>
          </a:p>
        </p:txBody>
      </p:sp>
      <p:sp>
        <p:nvSpPr>
          <p:cNvPr id="180" name="Text Box 36"/>
          <p:cNvSpPr txBox="1"/>
          <p:nvPr/>
        </p:nvSpPr>
        <p:spPr>
          <a:xfrm>
            <a:off x="5486398" y="2438399"/>
            <a:ext cx="1463086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Transcript</a:t>
            </a:r>
          </a:p>
        </p:txBody>
      </p:sp>
      <p:sp>
        <p:nvSpPr>
          <p:cNvPr id="181" name="Text Box 37"/>
          <p:cNvSpPr txBox="1"/>
          <p:nvPr/>
        </p:nvSpPr>
        <p:spPr>
          <a:xfrm>
            <a:off x="304797" y="990599"/>
            <a:ext cx="8807829" cy="497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i="1"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Equijoin</a:t>
            </a:r>
            <a:r>
              <a:rPr i="0"/>
              <a:t>: Join condition is a conjunction of </a:t>
            </a:r>
            <a:r>
              <a:t>equalities</a:t>
            </a:r>
            <a:r>
              <a:rPr i="0"/>
              <a:t>.</a:t>
            </a:r>
          </a:p>
        </p:txBody>
      </p:sp>
      <p:grpSp>
        <p:nvGrpSpPr>
          <p:cNvPr id="184" name="Group 38"/>
          <p:cNvGrpSpPr/>
          <p:nvPr/>
        </p:nvGrpSpPr>
        <p:grpSpPr>
          <a:xfrm>
            <a:off x="3502334" y="1824429"/>
            <a:ext cx="462936" cy="161145"/>
            <a:chOff x="76600" y="14729"/>
            <a:chExt cx="462934" cy="161143"/>
          </a:xfrm>
        </p:grpSpPr>
        <p:sp>
          <p:nvSpPr>
            <p:cNvPr id="182" name="AutoShape 39"/>
            <p:cNvSpPr/>
            <p:nvPr/>
          </p:nvSpPr>
          <p:spPr>
            <a:xfrm rot="5533107">
              <a:off x="117562" y="-19001"/>
              <a:ext cx="152409" cy="228605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3" name="AutoShape 40"/>
            <p:cNvSpPr/>
            <p:nvPr/>
          </p:nvSpPr>
          <p:spPr>
            <a:xfrm rot="16333107">
              <a:off x="346164" y="-19001"/>
              <a:ext cx="152410" cy="228605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2"/>
          <p:cNvSpPr txBox="1"/>
          <p:nvPr>
            <p:ph type="title"/>
          </p:nvPr>
        </p:nvSpPr>
        <p:spPr>
          <a:xfrm>
            <a:off x="685800" y="381000"/>
            <a:ext cx="7772400" cy="609600"/>
          </a:xfrm>
          <a:prstGeom prst="rect">
            <a:avLst/>
          </a:prstGeom>
        </p:spPr>
        <p:txBody>
          <a:bodyPr/>
          <a:lstStyle>
            <a:lvl1pPr defTabSz="795527">
              <a:defRPr sz="3300"/>
            </a:lvl1pPr>
          </a:lstStyle>
          <a:p>
            <a:pPr/>
            <a:r>
              <a:t>Natural Join</a:t>
            </a:r>
          </a:p>
        </p:txBody>
      </p:sp>
      <p:sp>
        <p:nvSpPr>
          <p:cNvPr id="187" name="Rectangle 3"/>
          <p:cNvSpPr txBox="1"/>
          <p:nvPr>
            <p:ph type="body" sz="half" idx="1"/>
          </p:nvPr>
        </p:nvSpPr>
        <p:spPr>
          <a:xfrm>
            <a:off x="381000" y="1219200"/>
            <a:ext cx="8229600" cy="1981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Special case of equijoin: 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sz="2400"/>
            </a:pPr>
            <a:r>
              <a:t>join condition equates </a:t>
            </a:r>
            <a:r>
              <a:rPr i="1"/>
              <a:t>all</a:t>
            </a:r>
            <a:r>
              <a:t> and </a:t>
            </a:r>
            <a:r>
              <a:rPr i="1"/>
              <a:t>only</a:t>
            </a:r>
            <a:r>
              <a:t> those attributes with the same name (condition doesn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have to be explicitly stated)</a:t>
            </a:r>
            <a:endParaRPr sz="2800"/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sz="2400"/>
            </a:pPr>
            <a:r>
              <a:t>duplicate columns eliminated from the result</a:t>
            </a:r>
          </a:p>
        </p:txBody>
      </p:sp>
      <p:sp>
        <p:nvSpPr>
          <p:cNvPr id="188" name="Text Box 4"/>
          <p:cNvSpPr txBox="1"/>
          <p:nvPr/>
        </p:nvSpPr>
        <p:spPr>
          <a:xfrm>
            <a:off x="1142997" y="3174999"/>
            <a:ext cx="5862149" cy="812162"/>
          </a:xfrm>
          <a:prstGeom prst="rect">
            <a:avLst/>
          </a:prstGeom>
          <a:ln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Transcript (</a:t>
            </a:r>
            <a:r>
              <a:rPr i="1"/>
              <a:t>StudId, </a:t>
            </a:r>
            <a:r>
              <a:rPr i="1">
                <a:solidFill>
                  <a:srgbClr val="990033"/>
                </a:solidFill>
              </a:rPr>
              <a:t>CrsCode</a:t>
            </a:r>
            <a:r>
              <a:rPr i="1"/>
              <a:t>, </a:t>
            </a:r>
            <a:r>
              <a:rPr i="1">
                <a:solidFill>
                  <a:srgbClr val="008000"/>
                </a:solidFill>
              </a:rPr>
              <a:t>Sem</a:t>
            </a:r>
            <a:r>
              <a:rPr i="1"/>
              <a:t>, Grade</a:t>
            </a:r>
            <a:r>
              <a:t>)</a:t>
            </a:r>
          </a:p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Teaching (</a:t>
            </a:r>
            <a:r>
              <a:rPr i="1"/>
              <a:t>ProfId, </a:t>
            </a:r>
            <a:r>
              <a:rPr i="1">
                <a:solidFill>
                  <a:srgbClr val="990033"/>
                </a:solidFill>
              </a:rPr>
              <a:t>CrsCode</a:t>
            </a:r>
            <a:r>
              <a:rPr i="1"/>
              <a:t>, </a:t>
            </a:r>
            <a:r>
              <a:rPr i="1">
                <a:solidFill>
                  <a:srgbClr val="008000"/>
                </a:solidFill>
              </a:rPr>
              <a:t>Sem</a:t>
            </a:r>
            <a:r>
              <a:t>)</a:t>
            </a:r>
          </a:p>
        </p:txBody>
      </p:sp>
      <p:sp>
        <p:nvSpPr>
          <p:cNvPr id="189" name="Text Box 5"/>
          <p:cNvSpPr txBox="1"/>
          <p:nvPr/>
        </p:nvSpPr>
        <p:spPr>
          <a:xfrm>
            <a:off x="380997" y="4365623"/>
            <a:ext cx="1554914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Transcript</a:t>
            </a:r>
            <a:r>
              <a:rPr i="1"/>
              <a:t> </a:t>
            </a:r>
          </a:p>
        </p:txBody>
      </p:sp>
      <p:sp>
        <p:nvSpPr>
          <p:cNvPr id="190" name="Text Box 8"/>
          <p:cNvSpPr txBox="1"/>
          <p:nvPr/>
        </p:nvSpPr>
        <p:spPr>
          <a:xfrm>
            <a:off x="2514599" y="4267199"/>
            <a:ext cx="1709472" cy="561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t>Teaching</a:t>
            </a:r>
            <a:r>
              <a:rPr i="1" sz="2800"/>
              <a:t> =</a:t>
            </a:r>
            <a:r>
              <a:rPr sz="3200"/>
              <a:t> </a:t>
            </a:r>
          </a:p>
        </p:txBody>
      </p:sp>
      <p:sp>
        <p:nvSpPr>
          <p:cNvPr id="191" name="Text Box 9"/>
          <p:cNvSpPr txBox="1"/>
          <p:nvPr/>
        </p:nvSpPr>
        <p:spPr>
          <a:xfrm>
            <a:off x="609598" y="4697412"/>
            <a:ext cx="5813937" cy="97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Symbol"/>
                <a:ea typeface="Symbol"/>
                <a:cs typeface="Symbol"/>
                <a:sym typeface="Symbol"/>
              </a:defRPr>
            </a:pPr>
            <a:r>
              <a:t>p</a:t>
            </a:r>
            <a:r>
              <a:rPr baseline="-25000" i="1" sz="2400">
                <a:latin typeface="+mj-lt"/>
                <a:ea typeface="+mj-ea"/>
                <a:cs typeface="+mj-cs"/>
                <a:sym typeface="Calibri"/>
              </a:rPr>
              <a:t>StudId, Transcript.</a:t>
            </a:r>
            <a:r>
              <a:rPr baseline="-25000" i="1" sz="2400">
                <a:solidFill>
                  <a:srgbClr val="990033"/>
                </a:solidFill>
                <a:latin typeface="+mj-lt"/>
                <a:ea typeface="+mj-ea"/>
                <a:cs typeface="+mj-cs"/>
                <a:sym typeface="Calibri"/>
              </a:rPr>
              <a:t>CrsCode</a:t>
            </a:r>
            <a:r>
              <a:rPr baseline="-25000" i="1" sz="2400">
                <a:latin typeface="+mj-lt"/>
                <a:ea typeface="+mj-ea"/>
                <a:cs typeface="+mj-cs"/>
                <a:sym typeface="Calibri"/>
              </a:rPr>
              <a:t>, Transcript.</a:t>
            </a:r>
            <a:r>
              <a:rPr baseline="-25000" i="1" sz="2400">
                <a:solidFill>
                  <a:srgbClr val="008000"/>
                </a:solidFill>
                <a:latin typeface="+mj-lt"/>
                <a:ea typeface="+mj-ea"/>
                <a:cs typeface="+mj-cs"/>
                <a:sym typeface="Calibri"/>
              </a:rPr>
              <a:t>Sem</a:t>
            </a:r>
            <a:r>
              <a:rPr baseline="-25000" i="1" sz="2400">
                <a:latin typeface="+mj-lt"/>
                <a:ea typeface="+mj-ea"/>
                <a:cs typeface="+mj-cs"/>
                <a:sym typeface="Calibri"/>
              </a:rPr>
              <a:t>, Grade, ProfId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</a:t>
            </a:r>
            <a:endParaRPr i="1">
              <a:latin typeface="+mj-lt"/>
              <a:ea typeface="+mj-ea"/>
              <a:cs typeface="+mj-cs"/>
              <a:sym typeface="Calibri"/>
            </a:endParaRPr>
          </a:p>
          <a:p>
            <a:pPr>
              <a:defRPr i="1" sz="2800">
                <a:latin typeface="+mj-lt"/>
                <a:ea typeface="+mj-ea"/>
                <a:cs typeface="+mj-cs"/>
                <a:sym typeface="Calibri"/>
              </a:defRPr>
            </a:pPr>
            <a:r>
              <a:t>          </a:t>
            </a:r>
            <a:r>
              <a:rPr i="0"/>
              <a:t>(</a:t>
            </a:r>
            <a:r>
              <a:t> </a:t>
            </a:r>
            <a:r>
              <a:rPr i="0"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Transcript</a:t>
            </a:r>
            <a:r>
              <a:t> </a:t>
            </a:r>
          </a:p>
        </p:txBody>
      </p:sp>
      <p:sp>
        <p:nvSpPr>
          <p:cNvPr id="192" name="Text Box 12"/>
          <p:cNvSpPr txBox="1"/>
          <p:nvPr/>
        </p:nvSpPr>
        <p:spPr>
          <a:xfrm>
            <a:off x="3276597" y="5105398"/>
            <a:ext cx="5071524" cy="544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aseline="-25000" i="1" sz="2400">
                <a:latin typeface="+mj-lt"/>
                <a:ea typeface="+mj-ea"/>
                <a:cs typeface="+mj-cs"/>
                <a:sym typeface="Calibri"/>
              </a:defRPr>
            </a:pPr>
            <a:r>
              <a:t>         </a:t>
            </a:r>
            <a:r>
              <a:rPr>
                <a:solidFill>
                  <a:srgbClr val="990033"/>
                </a:solidFill>
              </a:rPr>
              <a:t>CrsCode</a:t>
            </a:r>
            <a:r>
              <a:t>=</a:t>
            </a:r>
            <a:r>
              <a:rPr>
                <a:solidFill>
                  <a:srgbClr val="990033"/>
                </a:solidFill>
              </a:rPr>
              <a:t>CrsCode</a:t>
            </a:r>
            <a:r>
              <a:t> </a:t>
            </a:r>
            <a:r>
              <a:rPr i="0"/>
              <a:t>AND</a:t>
            </a:r>
            <a:r>
              <a:t> </a:t>
            </a:r>
            <a:r>
              <a:rPr>
                <a:solidFill>
                  <a:srgbClr val="008000"/>
                </a:solidFill>
              </a:rPr>
              <a:t>Sem</a:t>
            </a:r>
            <a:r>
              <a:t>=</a:t>
            </a:r>
            <a:r>
              <a:rPr>
                <a:solidFill>
                  <a:srgbClr val="008000"/>
                </a:solidFill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Sem </a:t>
            </a:r>
            <a:r>
              <a:rPr baseline="0"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Teaching </a:t>
            </a:r>
            <a:r>
              <a:rPr baseline="0" i="0" sz="2800"/>
              <a:t>)</a:t>
            </a:r>
          </a:p>
        </p:txBody>
      </p:sp>
      <p:sp>
        <p:nvSpPr>
          <p:cNvPr id="193" name="Text Box 15"/>
          <p:cNvSpPr txBox="1"/>
          <p:nvPr/>
        </p:nvSpPr>
        <p:spPr>
          <a:xfrm>
            <a:off x="2743198" y="5562598"/>
            <a:ext cx="5345864" cy="482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[</a:t>
            </a:r>
            <a:r>
              <a:rPr i="1" sz="2400"/>
              <a:t>StudId, CrsCode, Sem, Grade, ProfId</a:t>
            </a:r>
            <a:r>
              <a:rPr i="1"/>
              <a:t> </a:t>
            </a:r>
            <a:r>
              <a:t>]</a:t>
            </a:r>
          </a:p>
        </p:txBody>
      </p:sp>
      <p:grpSp>
        <p:nvGrpSpPr>
          <p:cNvPr id="196" name="Group 16"/>
          <p:cNvGrpSpPr/>
          <p:nvPr/>
        </p:nvGrpSpPr>
        <p:grpSpPr>
          <a:xfrm>
            <a:off x="3412103" y="5297063"/>
            <a:ext cx="462937" cy="161144"/>
            <a:chOff x="76600" y="14729"/>
            <a:chExt cx="462935" cy="161142"/>
          </a:xfrm>
        </p:grpSpPr>
        <p:sp>
          <p:nvSpPr>
            <p:cNvPr id="194" name="AutoShape 17"/>
            <p:cNvSpPr/>
            <p:nvPr/>
          </p:nvSpPr>
          <p:spPr>
            <a:xfrm rot="5533107">
              <a:off x="117564" y="-19002"/>
              <a:ext cx="152407" cy="228605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95" name="AutoShape 18"/>
            <p:cNvSpPr/>
            <p:nvPr/>
          </p:nvSpPr>
          <p:spPr>
            <a:xfrm rot="16333107">
              <a:off x="346166" y="-19002"/>
              <a:ext cx="152408" cy="228606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199" name="Group 19"/>
          <p:cNvGrpSpPr/>
          <p:nvPr/>
        </p:nvGrpSpPr>
        <p:grpSpPr>
          <a:xfrm>
            <a:off x="1902133" y="4491429"/>
            <a:ext cx="462938" cy="161145"/>
            <a:chOff x="76600" y="14729"/>
            <a:chExt cx="462936" cy="161143"/>
          </a:xfrm>
        </p:grpSpPr>
        <p:sp>
          <p:nvSpPr>
            <p:cNvPr id="197" name="AutoShape 20"/>
            <p:cNvSpPr/>
            <p:nvPr/>
          </p:nvSpPr>
          <p:spPr>
            <a:xfrm rot="5533107">
              <a:off x="117563" y="-19002"/>
              <a:ext cx="152409" cy="228606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98" name="AutoShape 21"/>
            <p:cNvSpPr/>
            <p:nvPr/>
          </p:nvSpPr>
          <p:spPr>
            <a:xfrm rot="16333107">
              <a:off x="346165" y="-19002"/>
              <a:ext cx="152410" cy="228607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"/>
          <p:cNvSpPr txBox="1"/>
          <p:nvPr>
            <p:ph type="title"/>
          </p:nvPr>
        </p:nvSpPr>
        <p:spPr>
          <a:xfrm>
            <a:off x="685800" y="609600"/>
            <a:ext cx="7772400" cy="685800"/>
          </a:xfrm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Natural Join (cont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d)</a:t>
            </a:r>
          </a:p>
        </p:txBody>
      </p:sp>
      <p:sp>
        <p:nvSpPr>
          <p:cNvPr id="202" name="Rectangle 3"/>
          <p:cNvSpPr txBox="1"/>
          <p:nvPr>
            <p:ph type="body" sz="quarter" idx="1"/>
          </p:nvPr>
        </p:nvSpPr>
        <p:spPr>
          <a:xfrm>
            <a:off x="685800" y="1600200"/>
            <a:ext cx="7543800" cy="685800"/>
          </a:xfrm>
          <a:prstGeom prst="rect">
            <a:avLst/>
          </a:prstGeom>
        </p:spPr>
        <p:txBody>
          <a:bodyPr/>
          <a:lstStyle/>
          <a:p>
            <a:pPr/>
            <a:r>
              <a:t>More generally:</a:t>
            </a:r>
          </a:p>
        </p:txBody>
      </p:sp>
      <p:sp>
        <p:nvSpPr>
          <p:cNvPr id="203" name="Text Box 4"/>
          <p:cNvSpPr txBox="1"/>
          <p:nvPr/>
        </p:nvSpPr>
        <p:spPr>
          <a:xfrm>
            <a:off x="1752599" y="2133599"/>
            <a:ext cx="340674" cy="561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32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R</a:t>
            </a:r>
          </a:p>
        </p:txBody>
      </p:sp>
      <p:sp>
        <p:nvSpPr>
          <p:cNvPr id="204" name="Text Box 7"/>
          <p:cNvSpPr txBox="1"/>
          <p:nvPr/>
        </p:nvSpPr>
        <p:spPr>
          <a:xfrm>
            <a:off x="2743199" y="2133599"/>
            <a:ext cx="4873781" cy="621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i="1" sz="32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 = </a:t>
            </a:r>
            <a:r>
              <a:rPr i="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25000"/>
              <a:t>attr-list</a:t>
            </a:r>
            <a:r>
              <a:t> </a:t>
            </a:r>
            <a:r>
              <a:rPr i="0"/>
              <a:t>(</a:t>
            </a:r>
            <a:r>
              <a:rPr i="0"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5000"/>
              <a:t>join-cond</a:t>
            </a:r>
            <a:r>
              <a:t> </a:t>
            </a:r>
            <a:r>
              <a:rPr i="0"/>
              <a:t>(</a:t>
            </a:r>
            <a:r>
              <a:t>R × S</a:t>
            </a:r>
            <a:r>
              <a:rPr i="0"/>
              <a:t>) )</a:t>
            </a:r>
          </a:p>
        </p:txBody>
      </p:sp>
      <p:sp>
        <p:nvSpPr>
          <p:cNvPr id="205" name="Text Box 8"/>
          <p:cNvSpPr txBox="1"/>
          <p:nvPr/>
        </p:nvSpPr>
        <p:spPr>
          <a:xfrm>
            <a:off x="990600" y="2861367"/>
            <a:ext cx="7848600" cy="355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where</a:t>
            </a:r>
            <a:endParaRPr sz="2000"/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</a:t>
            </a:r>
            <a:r>
              <a:rPr i="1"/>
              <a:t>attr-list = attributes </a:t>
            </a:r>
            <a:r>
              <a:t>(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R</a:t>
            </a:r>
            <a:r>
              <a:t>)</a:t>
            </a:r>
            <a:r>
              <a:rPr i="1"/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È</a:t>
            </a:r>
            <a:r>
              <a:rPr i="1"/>
              <a:t> attributes </a:t>
            </a:r>
            <a:r>
              <a:t>(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S</a:t>
            </a:r>
            <a:r>
              <a:t>)</a:t>
            </a:r>
            <a:endParaRPr sz="2000"/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(duplicates are eliminated) and  </a:t>
            </a:r>
            <a:r>
              <a:rPr i="1"/>
              <a:t>join-cond</a:t>
            </a:r>
            <a:r>
              <a:t> has </a:t>
            </a:r>
            <a:endParaRPr sz="2000"/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form:</a:t>
            </a:r>
            <a:endParaRPr sz="2000"/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</a:t>
            </a:r>
            <a:r>
              <a:rPr i="1"/>
              <a:t>A</a:t>
            </a:r>
            <a:r>
              <a:rPr baseline="-25000" i="1"/>
              <a:t>1</a:t>
            </a:r>
            <a:r>
              <a:rPr i="1"/>
              <a:t> = A</a:t>
            </a:r>
            <a:r>
              <a:rPr baseline="-25000" i="1"/>
              <a:t>1</a:t>
            </a:r>
            <a:r>
              <a:rPr baseline="-25000"/>
              <a:t> </a:t>
            </a:r>
            <a:r>
              <a:rPr sz="2400"/>
              <a:t>AND</a:t>
            </a:r>
            <a:r>
              <a:t> … </a:t>
            </a:r>
            <a:r>
              <a:rPr sz="2400"/>
              <a:t>AND</a:t>
            </a:r>
            <a:r>
              <a:t> </a:t>
            </a:r>
            <a:r>
              <a:rPr i="1"/>
              <a:t>A</a:t>
            </a:r>
            <a:r>
              <a:rPr baseline="-25000" i="1"/>
              <a:t>n</a:t>
            </a:r>
            <a:r>
              <a:rPr i="1"/>
              <a:t> = A</a:t>
            </a:r>
            <a:r>
              <a:rPr baseline="-25000" i="1"/>
              <a:t>n</a:t>
            </a:r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where </a:t>
            </a:r>
            <a:endParaRPr sz="2000"/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{</a:t>
            </a:r>
            <a:r>
              <a:rPr i="1"/>
              <a:t>A</a:t>
            </a:r>
            <a:r>
              <a:rPr baseline="-25000" i="1"/>
              <a:t>1</a:t>
            </a:r>
            <a:r>
              <a:rPr i="1"/>
              <a:t> … A</a:t>
            </a:r>
            <a:r>
              <a:rPr baseline="-25000" i="1"/>
              <a:t>n</a:t>
            </a:r>
            <a:r>
              <a:t>}</a:t>
            </a:r>
            <a:r>
              <a:rPr i="1"/>
              <a:t> = attributes</a:t>
            </a:r>
            <a:r>
              <a:t>(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R</a:t>
            </a:r>
            <a:r>
              <a:t>)</a:t>
            </a:r>
            <a:r>
              <a:rPr i="1"/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Ç</a:t>
            </a:r>
            <a:r>
              <a:rPr i="1"/>
              <a:t> attributes</a:t>
            </a:r>
            <a:r>
              <a:t>(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S</a:t>
            </a:r>
            <a:r>
              <a:t>)</a:t>
            </a:r>
          </a:p>
        </p:txBody>
      </p:sp>
      <p:grpSp>
        <p:nvGrpSpPr>
          <p:cNvPr id="208" name="Group 10"/>
          <p:cNvGrpSpPr/>
          <p:nvPr/>
        </p:nvGrpSpPr>
        <p:grpSpPr>
          <a:xfrm>
            <a:off x="2206934" y="2357830"/>
            <a:ext cx="462936" cy="161145"/>
            <a:chOff x="76600" y="14729"/>
            <a:chExt cx="462934" cy="161143"/>
          </a:xfrm>
        </p:grpSpPr>
        <p:sp>
          <p:nvSpPr>
            <p:cNvPr id="206" name="AutoShape 11"/>
            <p:cNvSpPr/>
            <p:nvPr/>
          </p:nvSpPr>
          <p:spPr>
            <a:xfrm rot="5533107">
              <a:off x="117562" y="-19001"/>
              <a:ext cx="152409" cy="228605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07" name="AutoShape 12"/>
            <p:cNvSpPr/>
            <p:nvPr/>
          </p:nvSpPr>
          <p:spPr>
            <a:xfrm rot="16333107">
              <a:off x="346164" y="-19001"/>
              <a:ext cx="152410" cy="228605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Natural Join Example</a:t>
            </a:r>
          </a:p>
        </p:txBody>
      </p:sp>
      <p:sp>
        <p:nvSpPr>
          <p:cNvPr id="211" name="Rectangle 3"/>
          <p:cNvSpPr txBox="1"/>
          <p:nvPr>
            <p:ph type="body" sz="quarter" idx="1"/>
          </p:nvPr>
        </p:nvSpPr>
        <p:spPr>
          <a:xfrm>
            <a:off x="685800" y="1981200"/>
            <a:ext cx="7772400" cy="9906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pPr/>
            <a:r>
              <a:t>List all Ids of students who took at least two different courses:</a:t>
            </a:r>
          </a:p>
        </p:txBody>
      </p:sp>
      <p:sp>
        <p:nvSpPr>
          <p:cNvPr id="212" name="Text Box 4"/>
          <p:cNvSpPr txBox="1"/>
          <p:nvPr/>
        </p:nvSpPr>
        <p:spPr>
          <a:xfrm>
            <a:off x="380999" y="3200399"/>
            <a:ext cx="4415258" cy="1139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3200">
                <a:latin typeface="Symbol"/>
                <a:ea typeface="Symbol"/>
                <a:cs typeface="Symbol"/>
                <a:sym typeface="Symbol"/>
              </a:defRPr>
            </a:pPr>
            <a:r>
              <a:t>p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StudId</a:t>
            </a:r>
            <a:r>
              <a:rPr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t> s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CrsCode </a:t>
            </a:r>
            <a:r>
              <a:rPr baseline="-25000"/>
              <a:t>¹ 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CrsCode2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</a:p>
          <a:p>
            <a:pPr>
              <a:defRPr i="1" sz="3200">
                <a:latin typeface="+mj-lt"/>
                <a:ea typeface="+mj-ea"/>
                <a:cs typeface="+mj-cs"/>
                <a:sym typeface="Calibri"/>
              </a:defRPr>
            </a:pPr>
            <a:r>
              <a:t>     </a:t>
            </a:r>
            <a:r>
              <a:rPr i="0"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Transcript</a:t>
            </a:r>
            <a:r>
              <a:t> </a:t>
            </a:r>
          </a:p>
        </p:txBody>
      </p:sp>
      <p:sp>
        <p:nvSpPr>
          <p:cNvPr id="213" name="Text Box 8"/>
          <p:cNvSpPr txBox="1"/>
          <p:nvPr/>
        </p:nvSpPr>
        <p:spPr>
          <a:xfrm>
            <a:off x="1108073" y="4190999"/>
            <a:ext cx="7719771" cy="1721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Transcript</a:t>
            </a:r>
            <a:r>
              <a:rPr i="1" sz="3200"/>
              <a:t> </a:t>
            </a:r>
            <a:r>
              <a:rPr sz="3200"/>
              <a:t>[</a:t>
            </a:r>
            <a:r>
              <a:rPr i="1"/>
              <a:t>StudId, CrsCode2, Sem2, Grade2</a:t>
            </a:r>
            <a:r>
              <a:rPr sz="3200"/>
              <a:t>] ))</a:t>
            </a:r>
            <a:endParaRPr sz="2000"/>
          </a:p>
          <a:p>
            <a:pPr>
              <a:defRPr i="1"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   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We don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want to join on </a:t>
            </a:r>
            <a:r>
              <a:rPr i="1"/>
              <a:t>CrsCode</a:t>
            </a:r>
            <a:r>
              <a:t>, </a:t>
            </a:r>
            <a:r>
              <a:rPr i="1"/>
              <a:t>Sem</a:t>
            </a:r>
            <a:r>
              <a:t>, and </a:t>
            </a:r>
            <a:r>
              <a:rPr i="1"/>
              <a:t>Grade</a:t>
            </a:r>
            <a:r>
              <a:t> attributes,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hence renaming!</a:t>
            </a:r>
          </a:p>
        </p:txBody>
      </p:sp>
      <p:grpSp>
        <p:nvGrpSpPr>
          <p:cNvPr id="216" name="Group 9"/>
          <p:cNvGrpSpPr/>
          <p:nvPr/>
        </p:nvGrpSpPr>
        <p:grpSpPr>
          <a:xfrm>
            <a:off x="2740333" y="3958029"/>
            <a:ext cx="462938" cy="161145"/>
            <a:chOff x="76600" y="14729"/>
            <a:chExt cx="462936" cy="161143"/>
          </a:xfrm>
        </p:grpSpPr>
        <p:sp>
          <p:nvSpPr>
            <p:cNvPr id="214" name="AutoShape 10"/>
            <p:cNvSpPr/>
            <p:nvPr/>
          </p:nvSpPr>
          <p:spPr>
            <a:xfrm rot="5533107">
              <a:off x="117563" y="-19002"/>
              <a:ext cx="152409" cy="228606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15" name="AutoShape 11"/>
            <p:cNvSpPr/>
            <p:nvPr/>
          </p:nvSpPr>
          <p:spPr>
            <a:xfrm rot="16333107">
              <a:off x="346165" y="-19002"/>
              <a:ext cx="152410" cy="228607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seudo-Code for Select: σ P(r)"/>
          <p:cNvSpPr txBox="1"/>
          <p:nvPr>
            <p:ph type="title"/>
          </p:nvPr>
        </p:nvSpPr>
        <p:spPr>
          <a:xfrm>
            <a:off x="304800" y="249234"/>
            <a:ext cx="8534400" cy="1020767"/>
          </a:xfrm>
          <a:prstGeom prst="rect">
            <a:avLst/>
          </a:prstGeom>
        </p:spPr>
        <p:txBody>
          <a:bodyPr/>
          <a:lstStyle/>
          <a:p>
            <a:pPr/>
            <a:r>
              <a:t>Pseudo-Code for Select: σ </a:t>
            </a:r>
            <a:r>
              <a:rPr baseline="-5998"/>
              <a:t>P</a:t>
            </a:r>
            <a:r>
              <a:t>(r)</a:t>
            </a:r>
          </a:p>
        </p:txBody>
      </p:sp>
      <p:sp>
        <p:nvSpPr>
          <p:cNvPr id="219" name="s = {}…"/>
          <p:cNvSpPr txBox="1"/>
          <p:nvPr>
            <p:ph type="body" idx="1"/>
          </p:nvPr>
        </p:nvSpPr>
        <p:spPr>
          <a:xfrm>
            <a:off x="876300" y="1662517"/>
            <a:ext cx="6400800" cy="4525965"/>
          </a:xfrm>
          <a:prstGeom prst="rect">
            <a:avLst/>
          </a:prstGeom>
        </p:spPr>
        <p:txBody>
          <a:bodyPr/>
          <a:lstStyle/>
          <a:p>
            <a:pPr defTabSz="859536">
              <a:spcBef>
                <a:spcPts val="1100"/>
              </a:spcBef>
              <a:defRPr sz="2000"/>
            </a:pPr>
            <a:r>
              <a:t>s = {}</a:t>
            </a:r>
          </a:p>
          <a:p>
            <a:pPr defTabSz="859536">
              <a:spcBef>
                <a:spcPts val="1100"/>
              </a:spcBef>
              <a:defRPr b="1" sz="2000"/>
            </a:pPr>
            <a:r>
              <a:t>for</a:t>
            </a:r>
            <a:r>
              <a:rPr b="0"/>
              <a:t> t in r </a:t>
            </a:r>
            <a:r>
              <a:t>do</a:t>
            </a:r>
          </a:p>
          <a:p>
            <a:pPr lvl="1" defTabSz="859536">
              <a:spcBef>
                <a:spcPts val="1100"/>
              </a:spcBef>
              <a:defRPr sz="2000"/>
            </a:pPr>
            <a:r>
              <a:t>    </a:t>
            </a:r>
            <a:r>
              <a:rPr b="1"/>
              <a:t>if</a:t>
            </a:r>
            <a:r>
              <a:t> P(t) </a:t>
            </a:r>
            <a:r>
              <a:rPr b="1"/>
              <a:t>then</a:t>
            </a:r>
            <a:endParaRPr b="1"/>
          </a:p>
          <a:p>
            <a:pPr lvl="1" defTabSz="859536">
              <a:spcBef>
                <a:spcPts val="1100"/>
              </a:spcBef>
              <a:defRPr sz="2000"/>
            </a:pPr>
            <a:r>
              <a:t>        s += t</a:t>
            </a:r>
          </a:p>
          <a:p>
            <a:pPr lvl="1" defTabSz="859536">
              <a:spcBef>
                <a:spcPts val="1100"/>
              </a:spcBef>
              <a:defRPr sz="2000"/>
            </a:pPr>
            <a:r>
              <a:t>    </a:t>
            </a:r>
            <a:r>
              <a:rPr b="1"/>
              <a:t>endif</a:t>
            </a:r>
          </a:p>
          <a:p>
            <a:pPr lvl="1" defTabSz="859536">
              <a:spcBef>
                <a:spcPts val="1100"/>
              </a:spcBef>
              <a:defRPr b="1" sz="2000"/>
            </a:pPr>
            <a:r>
              <a:t>endfor</a:t>
            </a:r>
          </a:p>
          <a:p>
            <a:pPr lvl="1" defTabSz="859536">
              <a:spcBef>
                <a:spcPts val="1100"/>
              </a:spcBef>
              <a:defRPr b="1" sz="2000"/>
            </a:pPr>
            <a:r>
              <a:t>return</a:t>
            </a:r>
            <a:r>
              <a:rPr b="0"/>
              <a:t> s</a:t>
            </a:r>
          </a:p>
          <a:p>
            <a:pPr lvl="1" defTabSz="859536">
              <a:spcBef>
                <a:spcPts val="1100"/>
              </a:spcBef>
              <a:defRPr sz="2000"/>
            </a:pPr>
          </a:p>
          <a:p>
            <a:pPr lvl="1" defTabSz="859536">
              <a:spcBef>
                <a:spcPts val="1100"/>
              </a:spcBef>
              <a:defRPr sz="2000"/>
            </a:pPr>
            <a:r>
              <a:t>What is the complexity of this algorithm?</a:t>
            </a:r>
          </a:p>
          <a:p>
            <a:pPr lvl="1" defTabSz="859536">
              <a:spcBef>
                <a:spcPts val="1100"/>
              </a:spcBef>
              <a:defRPr sz="2000"/>
            </a:pPr>
            <a:r>
              <a:t>How can you use an index to reduce execution time?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seudo-Code for Project: ∏X(r)"/>
          <p:cNvSpPr txBox="1"/>
          <p:nvPr>
            <p:ph type="title"/>
          </p:nvPr>
        </p:nvSpPr>
        <p:spPr>
          <a:xfrm>
            <a:off x="304800" y="249234"/>
            <a:ext cx="8534400" cy="1020767"/>
          </a:xfrm>
          <a:prstGeom prst="rect">
            <a:avLst/>
          </a:prstGeom>
        </p:spPr>
        <p:txBody>
          <a:bodyPr/>
          <a:lstStyle/>
          <a:p>
            <a:pPr/>
            <a:r>
              <a:t>Pseudo-Code for Project: ∏</a:t>
            </a:r>
            <a:r>
              <a:rPr baseline="-5998"/>
              <a:t>X</a:t>
            </a:r>
            <a:r>
              <a:t>(r)</a:t>
            </a:r>
          </a:p>
        </p:txBody>
      </p:sp>
      <p:sp>
        <p:nvSpPr>
          <p:cNvPr id="222" name="s = {}…"/>
          <p:cNvSpPr txBox="1"/>
          <p:nvPr>
            <p:ph type="body" idx="1"/>
          </p:nvPr>
        </p:nvSpPr>
        <p:spPr>
          <a:xfrm>
            <a:off x="914400" y="1673281"/>
            <a:ext cx="6400800" cy="4525965"/>
          </a:xfrm>
          <a:prstGeom prst="rect">
            <a:avLst/>
          </a:prstGeom>
        </p:spPr>
        <p:txBody>
          <a:bodyPr/>
          <a:lstStyle/>
          <a:p>
            <a:pPr defTabSz="905255">
              <a:spcBef>
                <a:spcPts val="1100"/>
              </a:spcBef>
              <a:defRPr sz="2100"/>
            </a:pPr>
            <a:r>
              <a:t>s = {}</a:t>
            </a:r>
          </a:p>
          <a:p>
            <a:pPr defTabSz="905255">
              <a:spcBef>
                <a:spcPts val="1100"/>
              </a:spcBef>
              <a:defRPr b="1" sz="2100"/>
            </a:pPr>
            <a:r>
              <a:t>for</a:t>
            </a:r>
            <a:r>
              <a:rPr b="0"/>
              <a:t> t in r </a:t>
            </a:r>
            <a:r>
              <a:t>do</a:t>
            </a:r>
          </a:p>
          <a:p>
            <a:pPr lvl="1" defTabSz="905255">
              <a:spcBef>
                <a:spcPts val="1100"/>
              </a:spcBef>
              <a:defRPr sz="2100"/>
            </a:pPr>
            <a:r>
              <a:t>    u = t[X]           // X subset of r’s attributes</a:t>
            </a:r>
            <a:endParaRPr b="1"/>
          </a:p>
          <a:p>
            <a:pPr lvl="1" defTabSz="905255">
              <a:spcBef>
                <a:spcPts val="1100"/>
              </a:spcBef>
              <a:defRPr sz="2100"/>
            </a:pPr>
            <a:r>
              <a:t>    s += u</a:t>
            </a:r>
          </a:p>
          <a:p>
            <a:pPr lvl="1" defTabSz="905255">
              <a:spcBef>
                <a:spcPts val="1100"/>
              </a:spcBef>
              <a:defRPr b="1" sz="2100"/>
            </a:pPr>
            <a:r>
              <a:t>endfor</a:t>
            </a:r>
          </a:p>
          <a:p>
            <a:pPr lvl="1" defTabSz="905255">
              <a:spcBef>
                <a:spcPts val="1100"/>
              </a:spcBef>
              <a:defRPr b="1" sz="2100"/>
            </a:pPr>
            <a:r>
              <a:t>return</a:t>
            </a:r>
            <a:r>
              <a:rPr b="0"/>
              <a:t> s</a:t>
            </a:r>
          </a:p>
          <a:p>
            <a:pPr lvl="1" defTabSz="905255">
              <a:spcBef>
                <a:spcPts val="1100"/>
              </a:spcBef>
              <a:defRPr sz="2100"/>
            </a:pPr>
          </a:p>
          <a:p>
            <a:pPr lvl="1" defTabSz="905255">
              <a:spcBef>
                <a:spcPts val="1100"/>
              </a:spcBef>
              <a:defRPr sz="2100"/>
            </a:pPr>
            <a:r>
              <a:t>What is the complexity of this algorithm?</a:t>
            </a:r>
          </a:p>
          <a:p>
            <a:pPr lvl="1" defTabSz="905255">
              <a:spcBef>
                <a:spcPts val="1100"/>
              </a:spcBef>
              <a:defRPr sz="2100"/>
            </a:pPr>
            <a:r>
              <a:t>How can you use an index to reduce execution time?  Hint: duplicate elimination.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seudo-Code for Union: r U s"/>
          <p:cNvSpPr txBox="1"/>
          <p:nvPr>
            <p:ph type="title"/>
          </p:nvPr>
        </p:nvSpPr>
        <p:spPr>
          <a:xfrm>
            <a:off x="304800" y="249234"/>
            <a:ext cx="8534400" cy="1020767"/>
          </a:xfrm>
          <a:prstGeom prst="rect">
            <a:avLst/>
          </a:prstGeom>
        </p:spPr>
        <p:txBody>
          <a:bodyPr/>
          <a:lstStyle/>
          <a:p>
            <a:pPr/>
            <a:r>
              <a:t>Pseudo-Code for Union: r U s</a:t>
            </a:r>
          </a:p>
        </p:txBody>
      </p:sp>
      <p:sp>
        <p:nvSpPr>
          <p:cNvPr id="225" name="q = {}…"/>
          <p:cNvSpPr txBox="1"/>
          <p:nvPr>
            <p:ph type="body" idx="1"/>
          </p:nvPr>
        </p:nvSpPr>
        <p:spPr>
          <a:xfrm>
            <a:off x="876300" y="1662517"/>
            <a:ext cx="6400800" cy="4525965"/>
          </a:xfrm>
          <a:prstGeom prst="rect">
            <a:avLst/>
          </a:prstGeom>
        </p:spPr>
        <p:txBody>
          <a:bodyPr/>
          <a:lstStyle/>
          <a:p>
            <a:pPr defTabSz="905255">
              <a:spcBef>
                <a:spcPts val="1100"/>
              </a:spcBef>
              <a:defRPr sz="2100"/>
            </a:pPr>
            <a:r>
              <a:t>q = {}</a:t>
            </a:r>
          </a:p>
          <a:p>
            <a:pPr defTabSz="905255">
              <a:spcBef>
                <a:spcPts val="1100"/>
              </a:spcBef>
              <a:defRPr b="1" sz="2100"/>
            </a:pPr>
            <a:r>
              <a:t>for</a:t>
            </a:r>
            <a:r>
              <a:rPr b="0"/>
              <a:t> t in r </a:t>
            </a:r>
            <a:r>
              <a:t>do</a:t>
            </a:r>
            <a:r>
              <a:rPr b="0"/>
              <a:t> q += t </a:t>
            </a:r>
            <a:r>
              <a:t>endfor</a:t>
            </a:r>
          </a:p>
          <a:p>
            <a:pPr lvl="1" defTabSz="905255">
              <a:spcBef>
                <a:spcPts val="1100"/>
              </a:spcBef>
              <a:defRPr b="1" sz="2100"/>
            </a:pPr>
            <a:r>
              <a:t>for </a:t>
            </a:r>
            <a:r>
              <a:rPr b="0"/>
              <a:t>u in s </a:t>
            </a:r>
            <a:r>
              <a:t>do</a:t>
            </a:r>
          </a:p>
          <a:p>
            <a:pPr lvl="1" defTabSz="905255">
              <a:spcBef>
                <a:spcPts val="1100"/>
              </a:spcBef>
              <a:defRPr sz="2100"/>
            </a:pPr>
            <a:r>
              <a:t>    </a:t>
            </a:r>
            <a:r>
              <a:rPr b="1"/>
              <a:t>if</a:t>
            </a:r>
            <a:r>
              <a:t> u not in r </a:t>
            </a:r>
            <a:r>
              <a:rPr b="1"/>
              <a:t>then</a:t>
            </a:r>
            <a:r>
              <a:t> q =+ u </a:t>
            </a:r>
            <a:r>
              <a:rPr b="1"/>
              <a:t>endif</a:t>
            </a:r>
          </a:p>
          <a:p>
            <a:pPr lvl="1" defTabSz="905255">
              <a:spcBef>
                <a:spcPts val="1100"/>
              </a:spcBef>
              <a:defRPr b="1" sz="2100"/>
            </a:pPr>
            <a:r>
              <a:t>endfor</a:t>
            </a:r>
          </a:p>
          <a:p>
            <a:pPr lvl="1" defTabSz="905255">
              <a:spcBef>
                <a:spcPts val="1100"/>
              </a:spcBef>
              <a:defRPr b="1" sz="2100"/>
            </a:pPr>
            <a:r>
              <a:t>return</a:t>
            </a:r>
            <a:r>
              <a:rPr b="0"/>
              <a:t> q</a:t>
            </a:r>
          </a:p>
          <a:p>
            <a:pPr lvl="1" defTabSz="905255">
              <a:spcBef>
                <a:spcPts val="1100"/>
              </a:spcBef>
              <a:defRPr sz="2100"/>
            </a:pPr>
          </a:p>
          <a:p>
            <a:pPr lvl="1" defTabSz="905255">
              <a:spcBef>
                <a:spcPts val="1100"/>
              </a:spcBef>
              <a:defRPr sz="2100"/>
            </a:pPr>
            <a:r>
              <a:t>What is the complexity of this algorithm?</a:t>
            </a:r>
          </a:p>
          <a:p>
            <a:pPr lvl="1" defTabSz="905255">
              <a:spcBef>
                <a:spcPts val="1100"/>
              </a:spcBef>
              <a:defRPr sz="2100"/>
            </a:pPr>
            <a:r>
              <a:t>How can you use an index to reduce execution time?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seudo-Code for Minus: r - s"/>
          <p:cNvSpPr txBox="1"/>
          <p:nvPr>
            <p:ph type="title"/>
          </p:nvPr>
        </p:nvSpPr>
        <p:spPr>
          <a:xfrm>
            <a:off x="304800" y="249234"/>
            <a:ext cx="8534400" cy="1020767"/>
          </a:xfrm>
          <a:prstGeom prst="rect">
            <a:avLst/>
          </a:prstGeom>
        </p:spPr>
        <p:txBody>
          <a:bodyPr/>
          <a:lstStyle/>
          <a:p>
            <a:pPr/>
            <a:r>
              <a:t>Pseudo-Code for Minus: r - s</a:t>
            </a:r>
          </a:p>
        </p:txBody>
      </p:sp>
      <p:sp>
        <p:nvSpPr>
          <p:cNvPr id="228" name="q = {}…"/>
          <p:cNvSpPr txBox="1"/>
          <p:nvPr>
            <p:ph type="body" idx="1"/>
          </p:nvPr>
        </p:nvSpPr>
        <p:spPr>
          <a:xfrm>
            <a:off x="863600" y="1662517"/>
            <a:ext cx="6400800" cy="4525965"/>
          </a:xfrm>
          <a:prstGeom prst="rect">
            <a:avLst/>
          </a:prstGeom>
        </p:spPr>
        <p:txBody>
          <a:bodyPr/>
          <a:lstStyle/>
          <a:p>
            <a:pPr defTabSz="859536">
              <a:spcBef>
                <a:spcPts val="1100"/>
              </a:spcBef>
              <a:defRPr sz="2000"/>
            </a:pPr>
            <a:r>
              <a:t>q = {}</a:t>
            </a:r>
          </a:p>
          <a:p>
            <a:pPr defTabSz="859536">
              <a:spcBef>
                <a:spcPts val="1100"/>
              </a:spcBef>
              <a:defRPr b="1" sz="2000"/>
            </a:pPr>
            <a:r>
              <a:t>for</a:t>
            </a:r>
            <a:r>
              <a:rPr b="0"/>
              <a:t> t in r </a:t>
            </a:r>
            <a:r>
              <a:t>do</a:t>
            </a:r>
          </a:p>
          <a:p>
            <a:pPr lvl="1" defTabSz="859536">
              <a:spcBef>
                <a:spcPts val="1100"/>
              </a:spcBef>
              <a:defRPr sz="2000"/>
            </a:pPr>
            <a:r>
              <a:t>    </a:t>
            </a:r>
            <a:r>
              <a:rPr b="1"/>
              <a:t>if</a:t>
            </a:r>
            <a:r>
              <a:t> t not in s </a:t>
            </a:r>
            <a:r>
              <a:rPr b="1"/>
              <a:t>then</a:t>
            </a:r>
            <a:endParaRPr b="1"/>
          </a:p>
          <a:p>
            <a:pPr lvl="1" defTabSz="859536">
              <a:spcBef>
                <a:spcPts val="1100"/>
              </a:spcBef>
              <a:defRPr sz="2000"/>
            </a:pPr>
            <a:r>
              <a:t>        q += t</a:t>
            </a:r>
          </a:p>
          <a:p>
            <a:pPr lvl="1" defTabSz="859536">
              <a:spcBef>
                <a:spcPts val="1100"/>
              </a:spcBef>
              <a:defRPr sz="2000"/>
            </a:pPr>
            <a:r>
              <a:t>    </a:t>
            </a:r>
            <a:r>
              <a:rPr b="1"/>
              <a:t>endif</a:t>
            </a:r>
          </a:p>
          <a:p>
            <a:pPr lvl="1" defTabSz="859536">
              <a:spcBef>
                <a:spcPts val="1100"/>
              </a:spcBef>
              <a:defRPr b="1" sz="2000"/>
            </a:pPr>
            <a:r>
              <a:t>endfor</a:t>
            </a:r>
          </a:p>
          <a:p>
            <a:pPr lvl="1" defTabSz="859536">
              <a:spcBef>
                <a:spcPts val="1100"/>
              </a:spcBef>
              <a:defRPr b="1" sz="2000"/>
            </a:pPr>
            <a:r>
              <a:t>return</a:t>
            </a:r>
            <a:r>
              <a:rPr b="0"/>
              <a:t> q</a:t>
            </a:r>
          </a:p>
          <a:p>
            <a:pPr lvl="1" defTabSz="859536">
              <a:spcBef>
                <a:spcPts val="1100"/>
              </a:spcBef>
              <a:defRPr sz="2000"/>
            </a:pPr>
          </a:p>
          <a:p>
            <a:pPr lvl="1" defTabSz="859536">
              <a:spcBef>
                <a:spcPts val="1100"/>
              </a:spcBef>
              <a:defRPr sz="2000"/>
            </a:pPr>
            <a:r>
              <a:t>What is the complexity of this algorithm?</a:t>
            </a:r>
          </a:p>
          <a:p>
            <a:pPr lvl="1" defTabSz="859536">
              <a:spcBef>
                <a:spcPts val="1100"/>
              </a:spcBef>
              <a:defRPr sz="2000"/>
            </a:pPr>
            <a:r>
              <a:t>How can you use an index to reduce execution time?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seudo-Code for Join: r *P s"/>
          <p:cNvSpPr txBox="1"/>
          <p:nvPr>
            <p:ph type="title"/>
          </p:nvPr>
        </p:nvSpPr>
        <p:spPr>
          <a:xfrm>
            <a:off x="685800" y="249234"/>
            <a:ext cx="8534400" cy="1020767"/>
          </a:xfrm>
          <a:prstGeom prst="rect">
            <a:avLst/>
          </a:prstGeom>
        </p:spPr>
        <p:txBody>
          <a:bodyPr/>
          <a:lstStyle/>
          <a:p>
            <a:pPr/>
            <a:r>
              <a:t>Pseudo-Code for Join: r *</a:t>
            </a:r>
            <a:r>
              <a:rPr baseline="-5998"/>
              <a:t>P</a:t>
            </a:r>
            <a:r>
              <a:t> s</a:t>
            </a:r>
          </a:p>
        </p:txBody>
      </p:sp>
      <p:sp>
        <p:nvSpPr>
          <p:cNvPr id="231" name="q = {}…"/>
          <p:cNvSpPr txBox="1"/>
          <p:nvPr>
            <p:ph type="body" idx="1"/>
          </p:nvPr>
        </p:nvSpPr>
        <p:spPr>
          <a:xfrm>
            <a:off x="876300" y="1662517"/>
            <a:ext cx="6400800" cy="4525965"/>
          </a:xfrm>
          <a:prstGeom prst="rect">
            <a:avLst/>
          </a:prstGeom>
        </p:spPr>
        <p:txBody>
          <a:bodyPr/>
          <a:lstStyle/>
          <a:p>
            <a:pPr defTabSz="722376">
              <a:spcBef>
                <a:spcPts val="900"/>
              </a:spcBef>
              <a:defRPr sz="1700"/>
            </a:pPr>
            <a:r>
              <a:t>q = {}</a:t>
            </a:r>
          </a:p>
          <a:p>
            <a:pPr defTabSz="722376">
              <a:spcBef>
                <a:spcPts val="900"/>
              </a:spcBef>
              <a:defRPr b="1" sz="1700"/>
            </a:pPr>
            <a:r>
              <a:t>for</a:t>
            </a:r>
            <a:r>
              <a:rPr b="0"/>
              <a:t> t in r </a:t>
            </a:r>
            <a:r>
              <a:t>do</a:t>
            </a:r>
          </a:p>
          <a:p>
            <a:pPr defTabSz="722376">
              <a:spcBef>
                <a:spcPts val="900"/>
              </a:spcBef>
              <a:defRPr b="1" sz="1700"/>
            </a:pPr>
            <a:r>
              <a:t>    for </a:t>
            </a:r>
            <a:r>
              <a:rPr b="0"/>
              <a:t>u in s </a:t>
            </a:r>
            <a:r>
              <a:t>do</a:t>
            </a:r>
          </a:p>
          <a:p>
            <a:pPr lvl="1" defTabSz="722376">
              <a:spcBef>
                <a:spcPts val="900"/>
              </a:spcBef>
              <a:defRPr sz="1700"/>
            </a:pPr>
            <a:r>
              <a:t>        </a:t>
            </a:r>
            <a:r>
              <a:rPr b="1"/>
              <a:t>if</a:t>
            </a:r>
            <a:r>
              <a:t> P(t, u) </a:t>
            </a:r>
            <a:r>
              <a:rPr b="1"/>
              <a:t>then</a:t>
            </a:r>
            <a:endParaRPr b="1"/>
          </a:p>
          <a:p>
            <a:pPr lvl="1" defTabSz="722376">
              <a:spcBef>
                <a:spcPts val="900"/>
              </a:spcBef>
              <a:defRPr sz="1700"/>
            </a:pPr>
            <a:r>
              <a:t>            q += t cat u.          // concatenate tuples t and u</a:t>
            </a:r>
          </a:p>
          <a:p>
            <a:pPr lvl="1" defTabSz="722376">
              <a:spcBef>
                <a:spcPts val="900"/>
              </a:spcBef>
              <a:defRPr sz="1700"/>
            </a:pPr>
            <a:r>
              <a:t>        </a:t>
            </a:r>
            <a:r>
              <a:rPr b="1"/>
              <a:t>endif</a:t>
            </a:r>
            <a:endParaRPr b="1"/>
          </a:p>
          <a:p>
            <a:pPr lvl="1" defTabSz="722376">
              <a:spcBef>
                <a:spcPts val="900"/>
              </a:spcBef>
              <a:defRPr b="1" sz="1700"/>
            </a:pPr>
            <a:r>
              <a:t>    endfor</a:t>
            </a:r>
          </a:p>
          <a:p>
            <a:pPr lvl="1" defTabSz="722376">
              <a:spcBef>
                <a:spcPts val="900"/>
              </a:spcBef>
              <a:defRPr b="1" sz="1700"/>
            </a:pPr>
            <a:r>
              <a:t>endfor</a:t>
            </a:r>
          </a:p>
          <a:p>
            <a:pPr lvl="1" defTabSz="722376">
              <a:spcBef>
                <a:spcPts val="900"/>
              </a:spcBef>
              <a:defRPr b="1" sz="1700"/>
            </a:pPr>
            <a:r>
              <a:t>return</a:t>
            </a:r>
            <a:r>
              <a:rPr b="0"/>
              <a:t> q</a:t>
            </a:r>
          </a:p>
          <a:p>
            <a:pPr lvl="1" defTabSz="722376">
              <a:spcBef>
                <a:spcPts val="900"/>
              </a:spcBef>
              <a:defRPr sz="1700"/>
            </a:pPr>
          </a:p>
          <a:p>
            <a:pPr lvl="1" defTabSz="722376">
              <a:spcBef>
                <a:spcPts val="900"/>
              </a:spcBef>
              <a:defRPr sz="1700"/>
            </a:pPr>
            <a:r>
              <a:t>What is the complexity of this algorithm?</a:t>
            </a:r>
          </a:p>
          <a:p>
            <a:pPr lvl="1" defTabSz="722376">
              <a:spcBef>
                <a:spcPts val="900"/>
              </a:spcBef>
              <a:defRPr sz="1700"/>
            </a:pPr>
            <a:r>
              <a:t>How can you use an index to reduce execution time?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