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1" name="Shape 18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1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89230" y="6221732"/>
            <a:ext cx="263979" cy="269237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4" cy="804877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43899" cy="358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traight Connector 9"/>
          <p:cNvSpPr/>
          <p:nvPr/>
        </p:nvSpPr>
        <p:spPr>
          <a:xfrm flipH="1" flipV="1">
            <a:off x="457197" y="6553199"/>
            <a:ext cx="8001005" cy="5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7" name="Straight Connector 13"/>
          <p:cNvSpPr/>
          <p:nvPr/>
        </p:nvSpPr>
        <p:spPr>
          <a:xfrm flipH="1" flipV="1">
            <a:off x="457197" y="6553199"/>
            <a:ext cx="8001005" cy="5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8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159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32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61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2" name="Slide Number"/>
          <p:cNvSpPr txBox="1"/>
          <p:nvPr>
            <p:ph type="sldNum" sz="quarter" idx="2"/>
          </p:nvPr>
        </p:nvSpPr>
        <p:spPr>
          <a:xfrm>
            <a:off x="6553200" y="6248400"/>
            <a:ext cx="343899" cy="358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traight Connector 9"/>
          <p:cNvSpPr/>
          <p:nvPr/>
        </p:nvSpPr>
        <p:spPr>
          <a:xfrm flipH="1" flipV="1">
            <a:off x="457197" y="6553199"/>
            <a:ext cx="8001005" cy="5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0" name="Straight Connector 13"/>
          <p:cNvSpPr/>
          <p:nvPr/>
        </p:nvSpPr>
        <p:spPr>
          <a:xfrm flipH="1" flipV="1">
            <a:off x="457197" y="6553199"/>
            <a:ext cx="8001005" cy="5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1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17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32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7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7" y="6553197"/>
            <a:ext cx="8001005" cy="1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7" y="6553197"/>
            <a:ext cx="8001005" cy="1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4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899" cy="358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csee.umbc.edu/~mgrass2/cmsc461/Banking%20Database.pdf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2"/>
          <p:cNvSpPr txBox="1"/>
          <p:nvPr>
            <p:ph type="title"/>
          </p:nvPr>
        </p:nvSpPr>
        <p:spPr>
          <a:xfrm>
            <a:off x="7620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Division</a:t>
            </a:r>
          </a:p>
        </p:txBody>
      </p:sp>
      <p:sp>
        <p:nvSpPr>
          <p:cNvPr id="184" name="Rectangle 3"/>
          <p:cNvSpPr txBox="1"/>
          <p:nvPr>
            <p:ph type="body" idx="1"/>
          </p:nvPr>
        </p:nvSpPr>
        <p:spPr>
          <a:xfrm>
            <a:off x="609600" y="1219200"/>
            <a:ext cx="8077200" cy="5105400"/>
          </a:xfrm>
          <a:prstGeom prst="rect">
            <a:avLst/>
          </a:prstGeom>
        </p:spPr>
        <p:txBody>
          <a:bodyPr/>
          <a:lstStyle/>
          <a:p>
            <a:pPr marL="325754" indent="-325754" defTabSz="868680"/>
            <a:r>
              <a:t>Goal: Produce the tuples in one relation, r, that match </a:t>
            </a:r>
            <a:r>
              <a:rPr i="1"/>
              <a:t>all </a:t>
            </a:r>
            <a:r>
              <a:t>tuples in another relation, s</a:t>
            </a:r>
          </a:p>
          <a:p>
            <a:pPr lvl="1" marL="705801" indent="-271462" defTabSz="868680">
              <a:spcBef>
                <a:spcPts val="600"/>
              </a:spcBef>
              <a:buClrTx/>
              <a:buFont typeface="Arial"/>
              <a:defRPr i="1" sz="2800">
                <a:effectLst>
                  <a:outerShdw sx="100000" sy="100000" kx="0" ky="0" algn="b" rotWithShape="0" blurRad="38100" dist="36195" dir="2700000">
                    <a:srgbClr val="C0C0C0"/>
                  </a:outerShdw>
                </a:effectLst>
              </a:defRPr>
            </a:pPr>
            <a:r>
              <a:t>r (A</a:t>
            </a:r>
            <a:r>
              <a:rPr baseline="-24666"/>
              <a:t>1</a:t>
            </a:r>
            <a:r>
              <a:t>, …A</a:t>
            </a:r>
            <a:r>
              <a:rPr baseline="-24666"/>
              <a:t>n</a:t>
            </a:r>
            <a:r>
              <a:t>, B</a:t>
            </a:r>
            <a:r>
              <a:rPr baseline="-24666"/>
              <a:t>1</a:t>
            </a:r>
            <a:r>
              <a:t>, …B</a:t>
            </a:r>
            <a:r>
              <a:rPr baseline="-24666"/>
              <a:t>m</a:t>
            </a:r>
            <a:r>
              <a:t>)</a:t>
            </a:r>
          </a:p>
          <a:p>
            <a:pPr lvl="1" marL="705801" indent="-271462" defTabSz="868680">
              <a:spcBef>
                <a:spcPts val="600"/>
              </a:spcBef>
              <a:buClrTx/>
              <a:buFont typeface="Arial"/>
              <a:defRPr i="1" sz="2800">
                <a:effectLst>
                  <a:outerShdw sx="100000" sy="100000" kx="0" ky="0" algn="b" rotWithShape="0" blurRad="38100" dist="36195" dir="2700000">
                    <a:srgbClr val="C0C0C0"/>
                  </a:outerShdw>
                </a:effectLst>
              </a:defRPr>
            </a:pPr>
            <a:r>
              <a:t>s (B</a:t>
            </a:r>
            <a:r>
              <a:rPr baseline="-24666"/>
              <a:t>1</a:t>
            </a:r>
            <a:r>
              <a:t> …B</a:t>
            </a:r>
            <a:r>
              <a:rPr baseline="-24666"/>
              <a:t>m</a:t>
            </a:r>
            <a:r>
              <a:t>)</a:t>
            </a:r>
          </a:p>
          <a:p>
            <a:pPr lvl="1" marL="705801" indent="-271462" defTabSz="868680">
              <a:spcBef>
                <a:spcPts val="600"/>
              </a:spcBef>
              <a:buClrTx/>
              <a:buFont typeface="Arial"/>
              <a:defRPr i="1" sz="2800">
                <a:effectLst>
                  <a:outerShdw sx="100000" sy="100000" kx="0" ky="0" algn="b" rotWithShape="0" blurRad="38100" dist="36195" dir="2700000">
                    <a:srgbClr val="C0C0C0"/>
                  </a:outerShdw>
                </a:effectLst>
              </a:defRPr>
            </a:pPr>
            <a:r>
              <a:t>r/s</a:t>
            </a:r>
            <a:r>
              <a:rPr i="0"/>
              <a:t>, with attributes </a:t>
            </a:r>
            <a:r>
              <a:t>A</a:t>
            </a:r>
            <a:r>
              <a:rPr baseline="-24666"/>
              <a:t>1</a:t>
            </a:r>
            <a:r>
              <a:t>, …A</a:t>
            </a:r>
            <a:r>
              <a:rPr baseline="-24666"/>
              <a:t>n</a:t>
            </a:r>
            <a:r>
              <a:rPr i="0"/>
              <a:t>, is the set of all tuples </a:t>
            </a:r>
            <a:r>
              <a:t>&lt;a&gt;</a:t>
            </a:r>
            <a:r>
              <a:rPr i="0"/>
              <a:t> such that for every tuple </a:t>
            </a:r>
            <a:r>
              <a:t>&lt;b&gt;</a:t>
            </a:r>
            <a:r>
              <a:rPr i="0"/>
              <a:t> in</a:t>
            </a:r>
            <a:r>
              <a:t> s,</a:t>
            </a:r>
            <a:r>
              <a:rPr i="0"/>
              <a:t> </a:t>
            </a:r>
            <a:r>
              <a:t>&lt;a,b&gt;</a:t>
            </a:r>
            <a:r>
              <a:rPr i="0"/>
              <a:t> is in </a:t>
            </a:r>
            <a:r>
              <a:t>r</a:t>
            </a:r>
          </a:p>
          <a:p>
            <a:pPr marL="325754" indent="-325754" defTabSz="868680"/>
            <a:r>
              <a:t>Can be expressed in terms of projection, set difference, and cross-product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Example RA Queries (m n-tuples)"/>
          <p:cNvSpPr txBox="1"/>
          <p:nvPr>
            <p:ph type="title"/>
          </p:nvPr>
        </p:nvSpPr>
        <p:spPr>
          <a:xfrm>
            <a:off x="304800" y="195143"/>
            <a:ext cx="8534400" cy="1020766"/>
          </a:xfrm>
          <a:prstGeom prst="rect">
            <a:avLst/>
          </a:prstGeom>
        </p:spPr>
        <p:txBody>
          <a:bodyPr/>
          <a:lstStyle/>
          <a:p>
            <a:pPr defTabSz="539494">
              <a:defRPr sz="3500"/>
            </a:pPr>
            <a:r>
              <a:t>Example RA Queries (m n-tuples)</a:t>
            </a:r>
          </a:p>
          <a:p>
            <a:pPr defTabSz="539494">
              <a:defRPr sz="2500"/>
            </a:pPr>
            <a:r>
              <a:t>Run these in MySQL to check your answer</a:t>
            </a:r>
          </a:p>
        </p:txBody>
      </p:sp>
      <p:sp>
        <p:nvSpPr>
          <p:cNvPr id="213" name="1. List customer information…"/>
          <p:cNvSpPr txBox="1"/>
          <p:nvPr>
            <p:ph type="body" idx="1"/>
          </p:nvPr>
        </p:nvSpPr>
        <p:spPr>
          <a:xfrm>
            <a:off x="1257300" y="1619181"/>
            <a:ext cx="7815809" cy="4525982"/>
          </a:xfrm>
          <a:prstGeom prst="rect">
            <a:avLst/>
          </a:prstGeom>
        </p:spPr>
        <p:txBody>
          <a:bodyPr/>
          <a:lstStyle/>
          <a:p>
            <a:pPr defTabSz="525047">
              <a:spcBef>
                <a:spcPts val="600"/>
              </a:spcBef>
              <a:defRPr sz="2000"/>
            </a:pPr>
            <a:r>
              <a:t>1. List customer information (don’t use unnecessary operations)</a:t>
            </a:r>
          </a:p>
          <a:p>
            <a:pPr lvl="2" defTabSz="525047">
              <a:spcBef>
                <a:spcPts val="600"/>
              </a:spcBef>
              <a:defRPr sz="2000"/>
            </a:pPr>
            <a:r>
              <a:t>     RA&gt; customer                                        </a:t>
            </a:r>
          </a:p>
          <a:p>
            <a:pPr lvl="2" defTabSz="525047">
              <a:spcBef>
                <a:spcPts val="600"/>
              </a:spcBef>
              <a:defRPr sz="2000"/>
            </a:pPr>
            <a:r>
              <a:t>Has 1000 3-tuples</a:t>
            </a:r>
          </a:p>
          <a:p>
            <a:pPr lvl="2" defTabSz="525047">
              <a:spcBef>
                <a:spcPts val="600"/>
              </a:spcBef>
              <a:defRPr sz="2000"/>
            </a:pPr>
          </a:p>
          <a:p>
            <a:pPr lvl="2" defTabSz="525047">
              <a:spcBef>
                <a:spcPts val="600"/>
              </a:spcBef>
              <a:defRPr sz="2000"/>
            </a:pPr>
            <a:r>
              <a:t>2. List customer names</a:t>
            </a:r>
          </a:p>
          <a:p>
            <a:pPr lvl="2" defTabSz="525047">
              <a:spcBef>
                <a:spcPts val="600"/>
              </a:spcBef>
              <a:defRPr sz="2000"/>
            </a:pPr>
            <a:r>
              <a:t>     RA&gt;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t> </a:t>
            </a:r>
            <a:r>
              <a:rPr baseline="-5996"/>
              <a:t>came</a:t>
            </a:r>
            <a:r>
              <a:t> (customer)                            </a:t>
            </a:r>
          </a:p>
          <a:p>
            <a:pPr lvl="2" defTabSz="525047">
              <a:spcBef>
                <a:spcPts val="600"/>
              </a:spcBef>
              <a:defRPr sz="2000"/>
            </a:pPr>
            <a:r>
              <a:t>Has 1000 1-tuples</a:t>
            </a:r>
          </a:p>
          <a:p>
            <a:pPr lvl="2" defTabSz="525047">
              <a:spcBef>
                <a:spcPts val="600"/>
              </a:spcBef>
              <a:defRPr sz="2000"/>
            </a:pPr>
          </a:p>
          <a:p>
            <a:pPr lvl="2" defTabSz="525047">
              <a:spcBef>
                <a:spcPts val="600"/>
              </a:spcBef>
              <a:defRPr sz="2000"/>
            </a:pPr>
            <a:r>
              <a:t>3. List customer cities</a:t>
            </a:r>
          </a:p>
          <a:p>
            <a:pPr lvl="2" defTabSz="525047">
              <a:spcBef>
                <a:spcPts val="600"/>
              </a:spcBef>
              <a:defRPr sz="2000"/>
            </a:pPr>
            <a:r>
              <a:t>     RA&gt;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5">
                <a:latin typeface="Arial"/>
                <a:ea typeface="Arial"/>
                <a:cs typeface="Arial"/>
                <a:sym typeface="Arial"/>
              </a:rPr>
              <a:t> ccity </a:t>
            </a:r>
            <a:r>
              <a:t>(customer)                                 </a:t>
            </a:r>
          </a:p>
          <a:p>
            <a:pPr lvl="2" defTabSz="525047">
              <a:spcBef>
                <a:spcPts val="600"/>
              </a:spcBef>
              <a:defRPr sz="2000"/>
            </a:pPr>
            <a:r>
              <a:t>Has 10 1-tuples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Example RA Queries (m n-tuples)"/>
          <p:cNvSpPr txBox="1"/>
          <p:nvPr>
            <p:ph type="title"/>
          </p:nvPr>
        </p:nvSpPr>
        <p:spPr>
          <a:xfrm>
            <a:off x="190500" y="131643"/>
            <a:ext cx="8534400" cy="1020766"/>
          </a:xfrm>
          <a:prstGeom prst="rect">
            <a:avLst/>
          </a:prstGeom>
        </p:spPr>
        <p:txBody>
          <a:bodyPr/>
          <a:lstStyle/>
          <a:p>
            <a:pPr/>
            <a:r>
              <a:t>Example RA Queries (m n-tuples)</a:t>
            </a:r>
          </a:p>
        </p:txBody>
      </p:sp>
      <p:sp>
        <p:nvSpPr>
          <p:cNvPr id="216" name="5. List the cities branches are located in…"/>
          <p:cNvSpPr txBox="1"/>
          <p:nvPr>
            <p:ph type="body" idx="1"/>
          </p:nvPr>
        </p:nvSpPr>
        <p:spPr>
          <a:xfrm>
            <a:off x="1147614" y="1299723"/>
            <a:ext cx="7128172" cy="5101399"/>
          </a:xfrm>
          <a:prstGeom prst="rect">
            <a:avLst/>
          </a:prstGeom>
        </p:spPr>
        <p:txBody>
          <a:bodyPr/>
          <a:lstStyle/>
          <a:p>
            <a:pPr lvl="2" defTabSz="615572">
              <a:spcBef>
                <a:spcPts val="700"/>
              </a:spcBef>
              <a:defRPr sz="2000"/>
            </a:pPr>
            <a:r>
              <a:t>4. List the names of customers living in Athens</a:t>
            </a:r>
          </a:p>
          <a:p>
            <a:pPr lvl="2" defTabSz="615572">
              <a:spcBef>
                <a:spcPts val="700"/>
              </a:spcBef>
              <a:defRPr sz="2000"/>
            </a:pPr>
            <a:r>
              <a:t>     RA&gt;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5">
                <a:latin typeface="Symbol"/>
                <a:ea typeface="Symbol"/>
                <a:cs typeface="Symbol"/>
                <a:sym typeface="Symbol"/>
              </a:rPr>
              <a:t> </a:t>
            </a:r>
            <a:r>
              <a:rPr baseline="-5996"/>
              <a:t>cname</a:t>
            </a:r>
            <a:r>
              <a:t> (σ </a:t>
            </a:r>
            <a:r>
              <a:rPr baseline="-5996"/>
              <a:t>ccity= ‘Athens’</a:t>
            </a:r>
            <a:r>
              <a:t> (customer))</a:t>
            </a:r>
          </a:p>
          <a:p>
            <a:pPr lvl="2" defTabSz="615572">
              <a:spcBef>
                <a:spcPts val="700"/>
              </a:spcBef>
              <a:defRPr sz="2000"/>
            </a:pPr>
            <a:r>
              <a:t>Has 100 1-tuples</a:t>
            </a:r>
          </a:p>
          <a:p>
            <a:pPr lvl="2" defTabSz="615572">
              <a:spcBef>
                <a:spcPts val="700"/>
              </a:spcBef>
              <a:defRPr sz="2000"/>
            </a:pPr>
          </a:p>
          <a:p>
            <a:pPr defTabSz="530137">
              <a:spcBef>
                <a:spcPts val="600"/>
              </a:spcBef>
              <a:defRPr sz="2000"/>
            </a:pPr>
            <a:r>
              <a:t>5. List the cities the branches are located in</a:t>
            </a:r>
          </a:p>
          <a:p>
            <a:pPr lvl="2" defTabSz="530137">
              <a:spcBef>
                <a:spcPts val="600"/>
              </a:spcBef>
              <a:defRPr sz="2000"/>
            </a:pPr>
            <a:r>
              <a:t>     RA&gt;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6">
                <a:latin typeface="Symbol"/>
                <a:ea typeface="Symbol"/>
                <a:cs typeface="Symbol"/>
                <a:sym typeface="Symbol"/>
              </a:rPr>
              <a:t> </a:t>
            </a:r>
            <a:r>
              <a:rPr baseline="-5998"/>
              <a:t>bcity</a:t>
            </a:r>
            <a:r>
              <a:t> (branch)</a:t>
            </a:r>
          </a:p>
          <a:p>
            <a:pPr lvl="2" defTabSz="530137">
              <a:spcBef>
                <a:spcPts val="600"/>
              </a:spcBef>
              <a:defRPr sz="2000"/>
            </a:pPr>
            <a:r>
              <a:t>Has 5 1-tuples</a:t>
            </a:r>
          </a:p>
          <a:p>
            <a:pPr lvl="2" defTabSz="530137">
              <a:spcBef>
                <a:spcPts val="600"/>
              </a:spcBef>
              <a:defRPr sz="2000"/>
            </a:pPr>
          </a:p>
          <a:p>
            <a:pPr lvl="2" defTabSz="530137">
              <a:spcBef>
                <a:spcPts val="600"/>
              </a:spcBef>
              <a:defRPr sz="2000"/>
            </a:pPr>
            <a:r>
              <a:t>6. List the names and cities of customers with an account at the Alps branch</a:t>
            </a:r>
          </a:p>
          <a:p>
            <a:pPr lvl="4" defTabSz="530137">
              <a:spcBef>
                <a:spcPts val="600"/>
              </a:spcBef>
              <a:defRPr sz="2000"/>
            </a:pPr>
            <a:r>
              <a:t>     RA&gt;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6">
                <a:latin typeface="Symbol"/>
                <a:ea typeface="Symbol"/>
                <a:cs typeface="Symbol"/>
                <a:sym typeface="Symbol"/>
              </a:rPr>
              <a:t> </a:t>
            </a:r>
            <a:r>
              <a:rPr baseline="-5998"/>
              <a:t>cname, ccity</a:t>
            </a:r>
            <a:r>
              <a:t> (customer * σ </a:t>
            </a:r>
            <a:r>
              <a:rPr baseline="-5998"/>
              <a:t>bname=‘Alps’</a:t>
            </a:r>
            <a:r>
              <a:t> (deposit))</a:t>
            </a:r>
          </a:p>
          <a:p>
            <a:pPr lvl="4" defTabSz="530137">
              <a:spcBef>
                <a:spcPts val="600"/>
              </a:spcBef>
              <a:defRPr sz="2000"/>
            </a:pPr>
            <a:r>
              <a:t>Has 200 2-tuples, but duplicate elimination may reduce this</a:t>
            </a:r>
            <a:r>
              <a:rPr sz="1300"/>
              <a:t>                               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Example RA Queries (m n-tuples)"/>
          <p:cNvSpPr txBox="1"/>
          <p:nvPr>
            <p:ph type="title"/>
          </p:nvPr>
        </p:nvSpPr>
        <p:spPr>
          <a:xfrm>
            <a:off x="304800" y="195142"/>
            <a:ext cx="8534400" cy="1020766"/>
          </a:xfrm>
          <a:prstGeom prst="rect">
            <a:avLst/>
          </a:prstGeom>
        </p:spPr>
        <p:txBody>
          <a:bodyPr/>
          <a:lstStyle/>
          <a:p>
            <a:pPr/>
            <a:r>
              <a:t>Example RA Queries</a:t>
            </a:r>
          </a:p>
        </p:txBody>
      </p:sp>
      <p:sp>
        <p:nvSpPr>
          <p:cNvPr id="219" name="5. List the cities branches are located in…"/>
          <p:cNvSpPr txBox="1"/>
          <p:nvPr>
            <p:ph type="body" idx="1"/>
          </p:nvPr>
        </p:nvSpPr>
        <p:spPr>
          <a:xfrm>
            <a:off x="741214" y="1619183"/>
            <a:ext cx="7128172" cy="4525979"/>
          </a:xfrm>
          <a:prstGeom prst="rect">
            <a:avLst/>
          </a:prstGeom>
        </p:spPr>
        <p:txBody>
          <a:bodyPr/>
          <a:lstStyle/>
          <a:p>
            <a:pPr lvl="2" defTabSz="498953">
              <a:spcBef>
                <a:spcPts val="500"/>
              </a:spcBef>
              <a:defRPr sz="2000"/>
            </a:pPr>
            <a:r>
              <a:t>7. List the name and cities of customers with an account at a branch located in Athens</a:t>
            </a:r>
          </a:p>
          <a:p>
            <a:pPr lvl="2" defTabSz="498953">
              <a:spcBef>
                <a:spcPts val="500"/>
              </a:spcBef>
              <a:defRPr sz="2000"/>
            </a:pPr>
            <a:r>
              <a:t>   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6">
                <a:latin typeface="Symbol"/>
                <a:ea typeface="Symbol"/>
                <a:cs typeface="Symbol"/>
                <a:sym typeface="Symbol"/>
              </a:rPr>
              <a:t>  </a:t>
            </a:r>
            <a:r>
              <a:rPr baseline="-5998"/>
              <a:t>cname, ccity</a:t>
            </a:r>
            <a:r>
              <a:t> (customer * deposit * σ </a:t>
            </a:r>
            <a:r>
              <a:rPr baseline="-5998"/>
              <a:t>bcity =‘Athens’</a:t>
            </a:r>
            <a:r>
              <a:t> (branch))</a:t>
            </a:r>
          </a:p>
          <a:p>
            <a:pPr lvl="2" defTabSz="498953">
              <a:spcBef>
                <a:spcPts val="500"/>
              </a:spcBef>
              <a:defRPr sz="2000"/>
            </a:pPr>
          </a:p>
          <a:p>
            <a:pPr lvl="2" defTabSz="498953">
              <a:spcBef>
                <a:spcPts val="500"/>
              </a:spcBef>
              <a:defRPr sz="2000"/>
            </a:pPr>
            <a:r>
              <a:t>8. List the names of customers with an account or loan at the Alps branch</a:t>
            </a:r>
          </a:p>
          <a:p>
            <a:pPr lvl="2" defTabSz="498953">
              <a:spcBef>
                <a:spcPts val="500"/>
              </a:spcBef>
              <a:defRPr sz="2000"/>
            </a:pPr>
            <a:r>
              <a:t>   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6">
                <a:latin typeface="Symbol"/>
                <a:ea typeface="Symbol"/>
                <a:cs typeface="Symbol"/>
                <a:sym typeface="Symbol"/>
              </a:rPr>
              <a:t> </a:t>
            </a:r>
            <a:r>
              <a:rPr baseline="-5998"/>
              <a:t>cname</a:t>
            </a:r>
            <a:r>
              <a:t> (σ </a:t>
            </a:r>
            <a:r>
              <a:rPr baseline="-5998"/>
              <a:t>bname=‘Alps’</a:t>
            </a:r>
            <a:r>
              <a:t> (deposit) U σ </a:t>
            </a:r>
            <a:r>
              <a:rPr baseline="-5998"/>
              <a:t>bname=‘Alps’ </a:t>
            </a:r>
            <a:r>
              <a:t>(borrow))</a:t>
            </a:r>
          </a:p>
          <a:p>
            <a:pPr lvl="2" defTabSz="498953">
              <a:spcBef>
                <a:spcPts val="500"/>
              </a:spcBef>
              <a:defRPr sz="2000"/>
            </a:pPr>
          </a:p>
          <a:p>
            <a:pPr defTabSz="464025">
              <a:spcBef>
                <a:spcPts val="500"/>
              </a:spcBef>
              <a:defRPr sz="2000"/>
            </a:pPr>
            <a:r>
              <a:t>9. List the names of customers who live and bank in the same city</a:t>
            </a:r>
          </a:p>
          <a:p>
            <a:pPr defTabSz="464025">
              <a:spcBef>
                <a:spcPts val="500"/>
              </a:spcBef>
              <a:defRPr sz="2000"/>
            </a:pPr>
            <a:r>
              <a:t>    RA&gt;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6">
                <a:latin typeface="Symbol"/>
                <a:ea typeface="Symbol"/>
                <a:cs typeface="Symbol"/>
                <a:sym typeface="Symbol"/>
              </a:rPr>
              <a:t>  </a:t>
            </a:r>
            <a:r>
              <a:rPr baseline="-5998"/>
              <a:t>cname</a:t>
            </a:r>
            <a:r>
              <a:t> (σ </a:t>
            </a:r>
            <a:r>
              <a:rPr baseline="-5998"/>
              <a:t>ccity = bcity</a:t>
            </a:r>
            <a:r>
              <a:t> (customer * deposit * branch)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Example RA Queries (m n-tuples)"/>
          <p:cNvSpPr txBox="1"/>
          <p:nvPr>
            <p:ph type="title"/>
          </p:nvPr>
        </p:nvSpPr>
        <p:spPr>
          <a:xfrm>
            <a:off x="304800" y="195142"/>
            <a:ext cx="8534400" cy="1020766"/>
          </a:xfrm>
          <a:prstGeom prst="rect">
            <a:avLst/>
          </a:prstGeom>
        </p:spPr>
        <p:txBody>
          <a:bodyPr/>
          <a:lstStyle/>
          <a:p>
            <a:pPr/>
            <a:r>
              <a:t>Example RA Queries</a:t>
            </a:r>
          </a:p>
        </p:txBody>
      </p:sp>
      <p:sp>
        <p:nvSpPr>
          <p:cNvPr id="222" name="5. List the cities branches are located in…"/>
          <p:cNvSpPr txBox="1"/>
          <p:nvPr>
            <p:ph type="body" idx="1"/>
          </p:nvPr>
        </p:nvSpPr>
        <p:spPr>
          <a:xfrm>
            <a:off x="1007914" y="1619183"/>
            <a:ext cx="7128172" cy="4525979"/>
          </a:xfrm>
          <a:prstGeom prst="rect">
            <a:avLst/>
          </a:prstGeom>
        </p:spPr>
        <p:txBody>
          <a:bodyPr/>
          <a:lstStyle/>
          <a:p>
            <a:pPr defTabSz="536529">
              <a:spcBef>
                <a:spcPts val="500"/>
              </a:spcBef>
              <a:defRPr sz="2300"/>
            </a:pPr>
            <a:r>
              <a:t>10. List the names of customers with a loan that is covered/secured by one of their deposits </a:t>
            </a:r>
          </a:p>
          <a:p>
            <a:pPr lvl="2" defTabSz="536529">
              <a:spcBef>
                <a:spcPts val="500"/>
              </a:spcBef>
              <a:defRPr sz="2300"/>
            </a:pPr>
            <a:r>
              <a:t>    RA&gt;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6">
                <a:latin typeface="Symbol"/>
                <a:ea typeface="Symbol"/>
                <a:cs typeface="Symbol"/>
                <a:sym typeface="Symbol"/>
              </a:rPr>
              <a:t>  </a:t>
            </a:r>
            <a:r>
              <a:rPr baseline="-5998"/>
              <a:t>cname</a:t>
            </a:r>
            <a:r>
              <a:t> (deposit * borrow)</a:t>
            </a:r>
          </a:p>
          <a:p>
            <a:pPr lvl="2" defTabSz="536529">
              <a:spcBef>
                <a:spcPts val="500"/>
              </a:spcBef>
              <a:defRPr sz="2300"/>
            </a:pPr>
          </a:p>
          <a:p>
            <a:pPr lvl="2" defTabSz="536529">
              <a:spcBef>
                <a:spcPts val="500"/>
              </a:spcBef>
              <a:defRPr sz="2300"/>
            </a:pPr>
            <a:r>
              <a:t>11. List the names of customers who </a:t>
            </a:r>
            <a:r>
              <a:rPr b="1"/>
              <a:t>only</a:t>
            </a:r>
            <a:r>
              <a:t> have loans that are covered/secured by their deposits</a:t>
            </a:r>
          </a:p>
          <a:p>
            <a:pPr lvl="2" defTabSz="536529">
              <a:spcBef>
                <a:spcPts val="500"/>
              </a:spcBef>
              <a:defRPr sz="2300"/>
            </a:pPr>
            <a:r>
              <a:t>    RA&gt; ?</a:t>
            </a:r>
          </a:p>
          <a:p>
            <a:pPr lvl="2" defTabSz="536529">
              <a:spcBef>
                <a:spcPts val="500"/>
              </a:spcBef>
              <a:defRPr sz="2300"/>
            </a:pPr>
            <a:r>
              <a:t>                                       </a:t>
            </a:r>
          </a:p>
          <a:p>
            <a:pPr lvl="2" defTabSz="536529">
              <a:spcBef>
                <a:spcPts val="500"/>
              </a:spcBef>
              <a:defRPr sz="2300"/>
            </a:pPr>
            <a:r>
              <a:t>12. List the names of customers with an account at </a:t>
            </a:r>
            <a:r>
              <a:rPr b="1"/>
              <a:t>all</a:t>
            </a:r>
            <a:r>
              <a:t> branches located in Athens</a:t>
            </a:r>
          </a:p>
          <a:p>
            <a:pPr lvl="2" defTabSz="536529">
              <a:spcBef>
                <a:spcPts val="500"/>
              </a:spcBef>
              <a:defRPr sz="2300"/>
            </a:pPr>
            <a:r>
              <a:t>    RA&gt;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angle 2"/>
          <p:cNvSpPr txBox="1"/>
          <p:nvPr>
            <p:ph type="title"/>
          </p:nvPr>
        </p:nvSpPr>
        <p:spPr>
          <a:xfrm>
            <a:off x="685800" y="152400"/>
            <a:ext cx="7772400" cy="685800"/>
          </a:xfrm>
          <a:prstGeom prst="rect">
            <a:avLst/>
          </a:prstGeom>
        </p:spPr>
        <p:txBody>
          <a:bodyPr/>
          <a:lstStyle/>
          <a:p>
            <a:pPr>
              <a:defRPr sz="3900"/>
            </a:pPr>
            <a:r>
              <a:t>Division (cont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d)</a:t>
            </a:r>
          </a:p>
        </p:txBody>
      </p:sp>
      <p:pic>
        <p:nvPicPr>
          <p:cNvPr id="187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114425"/>
            <a:ext cx="7315200" cy="52863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 2"/>
          <p:cNvSpPr txBox="1"/>
          <p:nvPr>
            <p:ph type="title"/>
          </p:nvPr>
        </p:nvSpPr>
        <p:spPr>
          <a:xfrm>
            <a:off x="685800" y="228600"/>
            <a:ext cx="7772400" cy="533400"/>
          </a:xfrm>
          <a:prstGeom prst="rect">
            <a:avLst/>
          </a:prstGeom>
        </p:spPr>
        <p:txBody>
          <a:bodyPr/>
          <a:lstStyle>
            <a:lvl1pPr defTabSz="694944">
              <a:defRPr sz="2900"/>
            </a:lvl1pPr>
          </a:lstStyle>
          <a:p>
            <a:pPr/>
            <a:r>
              <a:t>Division - Example</a:t>
            </a:r>
          </a:p>
        </p:txBody>
      </p:sp>
      <p:sp>
        <p:nvSpPr>
          <p:cNvPr id="190" name="Rectangle 3"/>
          <p:cNvSpPr txBox="1"/>
          <p:nvPr>
            <p:ph type="body" idx="1"/>
          </p:nvPr>
        </p:nvSpPr>
        <p:spPr>
          <a:xfrm>
            <a:off x="977900" y="1102516"/>
            <a:ext cx="7696200" cy="5105406"/>
          </a:xfrm>
          <a:prstGeom prst="rect">
            <a:avLst/>
          </a:prstGeom>
        </p:spPr>
        <p:txBody>
          <a:bodyPr/>
          <a:lstStyle/>
          <a:p>
            <a:pPr marL="312038" indent="-312038" defTabSz="832102">
              <a:lnSpc>
                <a:spcPct val="90000"/>
              </a:lnSpc>
              <a:spcBef>
                <a:spcPts val="600"/>
              </a:spcBef>
              <a:defRPr sz="2900"/>
            </a:pPr>
            <a:r>
              <a:t>List the Ids of students who have passed </a:t>
            </a:r>
            <a:r>
              <a:rPr i="1" u="sng"/>
              <a:t>all</a:t>
            </a:r>
            <a:r>
              <a:t> courses that were taught in Spring 2017</a:t>
            </a:r>
          </a:p>
          <a:p>
            <a:pPr marL="312038" indent="-312038" defTabSz="832102">
              <a:lnSpc>
                <a:spcPct val="90000"/>
              </a:lnSpc>
              <a:spcBef>
                <a:spcPts val="600"/>
              </a:spcBef>
              <a:defRPr i="1" sz="2900"/>
            </a:pPr>
            <a:r>
              <a:t>Numerator</a:t>
            </a:r>
            <a:r>
              <a:rPr i="0"/>
              <a:t>:  </a:t>
            </a:r>
          </a:p>
          <a:p>
            <a:pPr lvl="1" marL="676084" indent="-260031" defTabSz="832102">
              <a:lnSpc>
                <a:spcPct val="90000"/>
              </a:lnSpc>
              <a:spcBef>
                <a:spcPts val="600"/>
              </a:spcBef>
              <a:buClrTx/>
              <a:buFont typeface="Arial"/>
              <a:defRPr i="1" sz="2500"/>
            </a:pPr>
            <a:r>
              <a:t>StudId</a:t>
            </a:r>
            <a:r>
              <a:rPr i="0"/>
              <a:t> and </a:t>
            </a:r>
            <a:r>
              <a:t>CrsCode</a:t>
            </a:r>
            <a:r>
              <a:rPr i="0"/>
              <a:t> for every course passed by every student:</a:t>
            </a:r>
          </a:p>
          <a:p>
            <a:pPr lvl="1" marL="0" indent="416051" defTabSz="832102">
              <a:lnSpc>
                <a:spcPct val="70000"/>
              </a:lnSpc>
              <a:spcBef>
                <a:spcPts val="600"/>
              </a:spcBef>
              <a:buSzTx/>
              <a:buNone/>
              <a:defRPr sz="2500">
                <a:latin typeface="Symbol"/>
                <a:ea typeface="Symbol"/>
                <a:cs typeface="Symbol"/>
                <a:sym typeface="Symbol"/>
              </a:defRPr>
            </a:pPr>
            <a:r>
              <a:t>			p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StudId, CrsCode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t>s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Grade</a:t>
            </a:r>
            <a:r>
              <a:rPr baseline="-26879"/>
              <a:t>¹ </a:t>
            </a:r>
            <a:r>
              <a:rPr baseline="-26879" i="1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F</a:t>
            </a:r>
            <a:r>
              <a:rPr baseline="-26879" i="1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4671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Transcript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 )</a:t>
            </a:r>
            <a:endParaRPr i="1">
              <a:latin typeface="+mj-lt"/>
              <a:ea typeface="+mj-ea"/>
              <a:cs typeface="+mj-cs"/>
              <a:sym typeface="Calibri"/>
            </a:endParaRPr>
          </a:p>
          <a:p>
            <a:pPr marL="312038" indent="-312038" defTabSz="832102">
              <a:lnSpc>
                <a:spcPct val="90000"/>
              </a:lnSpc>
              <a:spcBef>
                <a:spcPts val="600"/>
              </a:spcBef>
              <a:defRPr i="1" sz="2900"/>
            </a:pPr>
            <a:r>
              <a:t>Denominator</a:t>
            </a:r>
            <a:r>
              <a:rPr i="0"/>
              <a:t>:</a:t>
            </a:r>
          </a:p>
          <a:p>
            <a:pPr lvl="1" marL="676084" indent="-260031" defTabSz="832102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500"/>
            </a:pPr>
            <a:r>
              <a:t>  </a:t>
            </a:r>
            <a:r>
              <a:rPr i="1"/>
              <a:t>CrsCode</a:t>
            </a:r>
            <a:r>
              <a:t> of all courses taught in Spring 2017</a:t>
            </a:r>
          </a:p>
          <a:p>
            <a:pPr lvl="1" marL="0" indent="416051" defTabSz="832102">
              <a:lnSpc>
                <a:spcPct val="90000"/>
              </a:lnSpc>
              <a:spcBef>
                <a:spcPts val="600"/>
              </a:spcBef>
              <a:buSzTx/>
              <a:buNone/>
              <a:defRPr sz="2500">
                <a:latin typeface="Symbol"/>
                <a:ea typeface="Symbol"/>
                <a:cs typeface="Symbol"/>
                <a:sym typeface="Symbol"/>
              </a:defRPr>
            </a:pPr>
            <a:r>
              <a:t>			p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CrsCode</a:t>
            </a:r>
            <a:r>
              <a:rPr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t>s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Semester=</a:t>
            </a:r>
            <a:r>
              <a:rPr baseline="-26879" i="1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S2017</a:t>
            </a:r>
            <a:r>
              <a:rPr baseline="-26879" i="1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4671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Teaching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 )</a:t>
            </a:r>
          </a:p>
          <a:p>
            <a:pPr marL="312038" indent="-312038" defTabSz="832102">
              <a:lnSpc>
                <a:spcPct val="90000"/>
              </a:lnSpc>
              <a:spcBef>
                <a:spcPts val="600"/>
              </a:spcBef>
              <a:defRPr sz="2900"/>
            </a:pPr>
            <a:r>
              <a:t>Result is </a:t>
            </a:r>
            <a:r>
              <a:rPr i="1"/>
              <a:t>numerator/denominator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 txBox="1"/>
          <p:nvPr>
            <p:ph type="title"/>
          </p:nvPr>
        </p:nvSpPr>
        <p:spPr>
          <a:xfrm>
            <a:off x="38099" y="114300"/>
            <a:ext cx="8839201" cy="1066800"/>
          </a:xfrm>
          <a:prstGeom prst="rect">
            <a:avLst/>
          </a:prstGeom>
        </p:spPr>
        <p:txBody>
          <a:bodyPr/>
          <a:lstStyle/>
          <a:p>
            <a:pPr/>
            <a:r>
              <a:t>Division Example r/s</a:t>
            </a:r>
          </a:p>
        </p:txBody>
      </p:sp>
      <p:sp>
        <p:nvSpPr>
          <p:cNvPr id="193" name="Content Placeholder 2"/>
          <p:cNvSpPr txBox="1"/>
          <p:nvPr>
            <p:ph type="body" idx="1"/>
          </p:nvPr>
        </p:nvSpPr>
        <p:spPr>
          <a:xfrm>
            <a:off x="876299" y="1166017"/>
            <a:ext cx="7162801" cy="4525966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The result table has 1 1-tuple</a:t>
            </a:r>
          </a:p>
          <a:p>
            <a:pPr/>
            <a:r>
              <a:t>What is it?</a:t>
            </a:r>
          </a:p>
        </p:txBody>
      </p:sp>
      <p:graphicFrame>
        <p:nvGraphicFramePr>
          <p:cNvPr id="194" name="Table"/>
          <p:cNvGraphicFramePr/>
          <p:nvPr/>
        </p:nvGraphicFramePr>
        <p:xfrm>
          <a:off x="558800" y="1155700"/>
          <a:ext cx="2904528" cy="2643784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968176"/>
                <a:gridCol w="968176"/>
                <a:gridCol w="968176"/>
              </a:tblGrid>
              <a:tr h="528756"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3F3E7"/>
                          </a:solidFill>
                        </a:rPr>
                        <a:t>R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3F3E7"/>
                          </a:solidFill>
                        </a:rPr>
                        <a:t>A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3F3E7"/>
                          </a:solidFill>
                        </a:rPr>
                        <a:t>B</a:t>
                      </a:r>
                    </a:p>
                  </a:txBody>
                  <a:tcPr marL="0" marR="0" marT="0" marB="0" anchor="t" anchorCtr="0" horzOverflow="overflow"/>
                </a:tc>
              </a:tr>
              <a:tr h="528756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1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A</a:t>
                      </a:r>
                    </a:p>
                  </a:txBody>
                  <a:tcPr marL="0" marR="0" marT="0" marB="0" anchor="t" anchorCtr="0" horzOverflow="overflow"/>
                </a:tc>
              </a:tr>
              <a:tr h="528756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1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B</a:t>
                      </a:r>
                    </a:p>
                  </a:txBody>
                  <a:tcPr marL="0" marR="0" marT="0" marB="0" anchor="t" anchorCtr="0" horzOverflow="overflow"/>
                </a:tc>
              </a:tr>
              <a:tr h="528756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A</a:t>
                      </a:r>
                    </a:p>
                  </a:txBody>
                  <a:tcPr marL="0" marR="0" marT="0" marB="0" anchor="t" anchorCtr="0" horzOverflow="overflow"/>
                </a:tc>
              </a:tr>
              <a:tr h="528756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C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  <p:graphicFrame>
        <p:nvGraphicFramePr>
          <p:cNvPr id="195" name="Table"/>
          <p:cNvGraphicFramePr/>
          <p:nvPr/>
        </p:nvGraphicFramePr>
        <p:xfrm>
          <a:off x="5118100" y="1358900"/>
          <a:ext cx="2254184" cy="1728936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127092"/>
                <a:gridCol w="1127092"/>
              </a:tblGrid>
              <a:tr h="576312"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3F3E7"/>
                          </a:solidFill>
                        </a:rPr>
                        <a:t>S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3F3E7"/>
                          </a:solidFill>
                        </a:rPr>
                        <a:t>B</a:t>
                      </a:r>
                    </a:p>
                  </a:txBody>
                  <a:tcPr marL="0" marR="0" marT="0" marB="0" anchor="t" anchorCtr="0" horzOverflow="overflow"/>
                </a:tc>
              </a:tr>
              <a:tr h="576312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A</a:t>
                      </a:r>
                    </a:p>
                  </a:txBody>
                  <a:tcPr marL="0" marR="0" marT="0" marB="0" anchor="t" anchorCtr="0" horzOverflow="overflow"/>
                </a:tc>
              </a:tr>
              <a:tr h="576312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B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itle 1"/>
          <p:cNvSpPr txBox="1"/>
          <p:nvPr>
            <p:ph type="title"/>
          </p:nvPr>
        </p:nvSpPr>
        <p:spPr>
          <a:xfrm>
            <a:off x="152400" y="1651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Division Using Other Operators</a:t>
            </a:r>
          </a:p>
        </p:txBody>
      </p:sp>
      <p:sp>
        <p:nvSpPr>
          <p:cNvPr id="198" name="Content Placeholder 2"/>
          <p:cNvSpPr txBox="1"/>
          <p:nvPr>
            <p:ph type="body" idx="1"/>
          </p:nvPr>
        </p:nvSpPr>
        <p:spPr>
          <a:xfrm>
            <a:off x="637702" y="1166017"/>
            <a:ext cx="7868595" cy="4525966"/>
          </a:xfrm>
          <a:prstGeom prst="rect">
            <a:avLst/>
          </a:prstGeom>
        </p:spPr>
        <p:txBody>
          <a:bodyPr/>
          <a:lstStyle/>
          <a:p>
            <a:pPr/>
            <a:r>
              <a:t>r: R(A, B), s: S(B), q = r/s: Q(A)</a:t>
            </a:r>
          </a:p>
          <a:p>
            <a:pPr/>
          </a:p>
          <a:p>
            <a:pPr>
              <a:defRPr b="1"/>
            </a:pPr>
            <a:r>
              <a:t>Tuples missing from r</a:t>
            </a:r>
          </a:p>
          <a:p>
            <a:pPr/>
            <a:r>
              <a:t>d  =  ∏</a:t>
            </a:r>
            <a:r>
              <a:rPr baseline="-5998" sz="2800"/>
              <a:t>A</a:t>
            </a:r>
            <a:r>
              <a:t>(r) x s - r  =  {&lt;2, b&gt;}</a:t>
            </a:r>
          </a:p>
          <a:p>
            <a:pPr/>
          </a:p>
          <a:p>
            <a:pPr>
              <a:defRPr b="1"/>
            </a:pPr>
            <a:r>
              <a:t>Take out the missing</a:t>
            </a:r>
          </a:p>
          <a:p>
            <a:pPr/>
            <a:r>
              <a:t>q  =  ∏</a:t>
            </a:r>
            <a:r>
              <a:rPr baseline="-5998"/>
              <a:t>A</a:t>
            </a:r>
            <a:r>
              <a:t>(r) - ∏</a:t>
            </a:r>
            <a:r>
              <a:rPr baseline="-5998"/>
              <a:t>A</a:t>
            </a:r>
            <a:r>
              <a:t>(d)  =  {&lt;1&gt;, &lt;2&gt;} - {&lt;2&gt;}</a:t>
            </a:r>
          </a:p>
          <a:p>
            <a:pPr/>
            <a:r>
              <a:t>Answer q = {&lt;1&gt;}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Division Example 2</a:t>
            </a:r>
          </a:p>
        </p:txBody>
      </p:sp>
      <p:sp>
        <p:nvSpPr>
          <p:cNvPr id="201" name="Content Placeholder 2"/>
          <p:cNvSpPr txBox="1"/>
          <p:nvPr>
            <p:ph type="body" idx="1"/>
          </p:nvPr>
        </p:nvSpPr>
        <p:spPr>
          <a:xfrm>
            <a:off x="780403" y="1166017"/>
            <a:ext cx="8141993" cy="4525966"/>
          </a:xfrm>
          <a:prstGeom prst="rect">
            <a:avLst/>
          </a:prstGeom>
        </p:spPr>
        <p:txBody>
          <a:bodyPr/>
          <a:lstStyle/>
          <a:p>
            <a:pPr marL="262111" indent="-262111" defTabSz="698964">
              <a:spcBef>
                <a:spcPts val="400"/>
              </a:spcBef>
              <a:defRPr sz="2600"/>
            </a:pPr>
            <a:r>
              <a:t>r: R(A, B) = {&lt;1, a&gt;, &lt;1, b&gt;, &lt;2, a&gt;, &lt;2, b&gt;, &lt;3, a&gt;}</a:t>
            </a:r>
          </a:p>
          <a:p>
            <a:pPr marL="262111" indent="-262111" defTabSz="698964">
              <a:spcBef>
                <a:spcPts val="400"/>
              </a:spcBef>
              <a:defRPr sz="2600"/>
            </a:pPr>
            <a:r>
              <a:t>s: S(B) = {&lt;a&gt;, &lt;b&gt;}</a:t>
            </a:r>
          </a:p>
          <a:p>
            <a:pPr marL="262111" indent="-262111" defTabSz="698964">
              <a:spcBef>
                <a:spcPts val="400"/>
              </a:spcBef>
              <a:defRPr sz="2600"/>
            </a:pPr>
          </a:p>
          <a:p>
            <a:pPr marL="262111" indent="-262111" defTabSz="698964">
              <a:spcBef>
                <a:spcPts val="400"/>
              </a:spcBef>
              <a:defRPr b="1" sz="2600"/>
            </a:pPr>
            <a:r>
              <a:t>Tuples missing from r</a:t>
            </a:r>
          </a:p>
          <a:p>
            <a:pPr marL="262111" indent="-262111" defTabSz="698964">
              <a:spcBef>
                <a:spcPts val="400"/>
              </a:spcBef>
              <a:defRPr sz="2600"/>
            </a:pPr>
            <a:r>
              <a:t>d  =  ∏</a:t>
            </a:r>
            <a:r>
              <a:rPr baseline="-5998"/>
              <a:t>A</a:t>
            </a:r>
            <a:r>
              <a:t>(r) x s  -  r  =  {&lt;3, b&gt;}</a:t>
            </a:r>
          </a:p>
          <a:p>
            <a:pPr marL="262111" indent="-262111" defTabSz="698964">
              <a:spcBef>
                <a:spcPts val="400"/>
              </a:spcBef>
              <a:defRPr sz="2600"/>
            </a:pPr>
          </a:p>
          <a:p>
            <a:pPr marL="262111" indent="-262111" defTabSz="698964">
              <a:spcBef>
                <a:spcPts val="400"/>
              </a:spcBef>
              <a:defRPr b="1" sz="2600"/>
            </a:pPr>
            <a:r>
              <a:t>Take out the missing</a:t>
            </a:r>
          </a:p>
          <a:p>
            <a:pPr marL="262111" indent="-262111" defTabSz="698964">
              <a:spcBef>
                <a:spcPts val="400"/>
              </a:spcBef>
              <a:defRPr sz="2600"/>
            </a:pPr>
            <a:r>
              <a:t>q  =  ∏</a:t>
            </a:r>
            <a:r>
              <a:rPr baseline="-5998"/>
              <a:t>A</a:t>
            </a:r>
            <a:r>
              <a:t>(r) - ∏</a:t>
            </a:r>
            <a:r>
              <a:rPr baseline="-5998"/>
              <a:t>A</a:t>
            </a:r>
            <a:r>
              <a:t>(d)  =  {&lt;1&gt;, &lt;2&gt;, &lt;3&gt;} - {&lt;3&gt;}</a:t>
            </a:r>
          </a:p>
          <a:p>
            <a:pPr marL="262111" indent="-262111" defTabSz="698964">
              <a:spcBef>
                <a:spcPts val="400"/>
              </a:spcBef>
              <a:defRPr sz="2600"/>
            </a:pPr>
            <a:r>
              <a:t>Answer q = {&lt;1&gt;, &lt;2&gt;}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itle 1"/>
          <p:cNvSpPr txBox="1"/>
          <p:nvPr>
            <p:ph type="title"/>
          </p:nvPr>
        </p:nvSpPr>
        <p:spPr>
          <a:xfrm>
            <a:off x="152400" y="1778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Division: One or Two Sided Inverse</a:t>
            </a:r>
          </a:p>
        </p:txBody>
      </p:sp>
      <p:sp>
        <p:nvSpPr>
          <p:cNvPr id="204" name="Content Placeholder 2"/>
          <p:cNvSpPr txBox="1"/>
          <p:nvPr>
            <p:ph type="body" idx="1"/>
          </p:nvPr>
        </p:nvSpPr>
        <p:spPr>
          <a:xfrm>
            <a:off x="780403" y="1166017"/>
            <a:ext cx="8141993" cy="4525966"/>
          </a:xfrm>
          <a:prstGeom prst="rect">
            <a:avLst/>
          </a:prstGeom>
        </p:spPr>
        <p:txBody>
          <a:bodyPr/>
          <a:lstStyle/>
          <a:p>
            <a:pPr marL="241948" indent="-241948" defTabSz="645198">
              <a:spcBef>
                <a:spcPts val="400"/>
              </a:spcBef>
              <a:defRPr sz="2400"/>
            </a:pPr>
          </a:p>
          <a:p>
            <a:pPr marL="241948" indent="-241948" defTabSz="645198">
              <a:spcBef>
                <a:spcPts val="400"/>
              </a:spcBef>
              <a:defRPr sz="3000"/>
            </a:pPr>
            <a:r>
              <a:t>Let r: R(A) and s: S(B)</a:t>
            </a:r>
          </a:p>
          <a:p>
            <a:pPr marL="241948" indent="-241948" defTabSz="645198">
              <a:spcBef>
                <a:spcPts val="400"/>
              </a:spcBef>
              <a:defRPr sz="3000"/>
            </a:pPr>
            <a:r>
              <a:t>What is </a:t>
            </a:r>
          </a:p>
          <a:p>
            <a:pPr marL="241948" indent="-241948" defTabSz="645198">
              <a:spcBef>
                <a:spcPts val="400"/>
              </a:spcBef>
              <a:defRPr sz="3000"/>
            </a:pPr>
            <a:r>
              <a:t>(r x s) / s  =  ?</a:t>
            </a:r>
          </a:p>
          <a:p>
            <a:pPr marL="241948" indent="-241948" defTabSz="645198">
              <a:spcBef>
                <a:spcPts val="400"/>
              </a:spcBef>
              <a:defRPr sz="3000"/>
            </a:pPr>
          </a:p>
          <a:p>
            <a:pPr marL="241948" indent="-241948" defTabSz="645198">
              <a:spcBef>
                <a:spcPts val="400"/>
              </a:spcBef>
              <a:defRPr sz="3000"/>
            </a:pPr>
            <a:r>
              <a:t>Let r: R(A, B) and s: S(B)</a:t>
            </a:r>
          </a:p>
          <a:p>
            <a:pPr marL="241948" indent="-241948" defTabSz="645198">
              <a:spcBef>
                <a:spcPts val="400"/>
              </a:spcBef>
              <a:defRPr sz="3000"/>
            </a:pPr>
            <a:r>
              <a:t>What is </a:t>
            </a:r>
          </a:p>
          <a:p>
            <a:pPr marL="241948" indent="-241948" defTabSz="645198">
              <a:spcBef>
                <a:spcPts val="400"/>
              </a:spcBef>
              <a:defRPr sz="3000"/>
            </a:pPr>
            <a:r>
              <a:t>(r / s) x s =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Example Relational Algebra Queries"/>
          <p:cNvSpPr txBox="1"/>
          <p:nvPr>
            <p:ph type="title"/>
          </p:nvPr>
        </p:nvSpPr>
        <p:spPr>
          <a:xfrm>
            <a:off x="190499" y="349001"/>
            <a:ext cx="8534401" cy="1289300"/>
          </a:xfrm>
          <a:prstGeom prst="rect">
            <a:avLst/>
          </a:prstGeom>
        </p:spPr>
        <p:txBody>
          <a:bodyPr/>
          <a:lstStyle/>
          <a:p>
            <a:pPr defTabSz="501729">
              <a:defRPr sz="3200"/>
            </a:pPr>
            <a:r>
              <a:t>Example Relational Algebra Queries</a:t>
            </a:r>
          </a:p>
          <a:p>
            <a:pPr defTabSz="501729">
              <a:defRPr sz="2300"/>
            </a:pPr>
            <a:r>
              <a:t>Enter this Schema in MySQL and in RA from Project 1</a:t>
            </a:r>
          </a:p>
          <a:p>
            <a:pPr defTabSz="501729">
              <a:defRPr sz="2300"/>
            </a:pPr>
            <a:r>
              <a:t>insert sample tuples: 12, 7, 8, 7 (see next slide)</a:t>
            </a:r>
          </a:p>
        </p:txBody>
      </p:sp>
      <p:sp>
        <p:nvSpPr>
          <p:cNvPr id="207" name="Bank Schema…"/>
          <p:cNvSpPr txBox="1"/>
          <p:nvPr>
            <p:ph type="body" idx="1"/>
          </p:nvPr>
        </p:nvSpPr>
        <p:spPr>
          <a:xfrm>
            <a:off x="1053677" y="1673281"/>
            <a:ext cx="6808045" cy="4525966"/>
          </a:xfrm>
          <a:prstGeom prst="rect">
            <a:avLst/>
          </a:prstGeom>
        </p:spPr>
        <p:txBody>
          <a:bodyPr/>
          <a:lstStyle/>
          <a:p>
            <a:pPr defTabSz="813816">
              <a:spcBef>
                <a:spcPts val="1000"/>
              </a:spcBef>
              <a:defRPr b="1" sz="2400"/>
            </a:pPr>
            <a:r>
              <a:t>Bank Schema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customer (</a:t>
            </a:r>
            <a:r>
              <a:rPr u="sng"/>
              <a:t>cname</a:t>
            </a:r>
            <a:r>
              <a:t>, street, ccity)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- 1000 3-tuples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deposit (bname, </a:t>
            </a:r>
            <a:r>
              <a:rPr u="sng"/>
              <a:t>accno</a:t>
            </a:r>
            <a:r>
              <a:t>, cname, balance)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- 2000 4-tuples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branch (</a:t>
            </a:r>
            <a:r>
              <a:rPr u="sng"/>
              <a:t>bname</a:t>
            </a:r>
            <a:r>
              <a:t>, assets, bcity)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- 10 3-tuples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borrow (bname, </a:t>
            </a:r>
            <a:r>
              <a:rPr u="sng"/>
              <a:t>loanno</a:t>
            </a:r>
            <a:r>
              <a:t>, cname, amount)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- 3000 4-tuples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Example Relational Algebra Queries"/>
          <p:cNvSpPr txBox="1"/>
          <p:nvPr>
            <p:ph type="title"/>
          </p:nvPr>
        </p:nvSpPr>
        <p:spPr>
          <a:xfrm>
            <a:off x="507999" y="336301"/>
            <a:ext cx="8534401" cy="1289300"/>
          </a:xfrm>
          <a:prstGeom prst="rect">
            <a:avLst/>
          </a:prstGeom>
        </p:spPr>
        <p:txBody>
          <a:bodyPr/>
          <a:lstStyle/>
          <a:p>
            <a:pPr defTabSz="406400">
              <a:defRPr sz="2592"/>
            </a:pPr>
            <a:r>
              <a:t>Example Relational Algebra Queries</a:t>
            </a:r>
          </a:p>
          <a:p>
            <a:pPr defTabSz="406400">
              <a:defRPr sz="2592"/>
            </a:pPr>
            <a:r>
              <a:t>Populate from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https://www.csee.umbc.edu/~mgrass2/cmsc461/Banking%20Database.pdf</a:t>
            </a:r>
          </a:p>
        </p:txBody>
      </p:sp>
      <p:sp>
        <p:nvSpPr>
          <p:cNvPr id="210" name="Bank Schema…"/>
          <p:cNvSpPr txBox="1"/>
          <p:nvPr>
            <p:ph type="body" idx="1"/>
          </p:nvPr>
        </p:nvSpPr>
        <p:spPr>
          <a:xfrm>
            <a:off x="1053676" y="1673281"/>
            <a:ext cx="6808046" cy="4525966"/>
          </a:xfrm>
          <a:prstGeom prst="rect">
            <a:avLst/>
          </a:prstGeom>
        </p:spPr>
        <p:txBody>
          <a:bodyPr/>
          <a:lstStyle/>
          <a:p>
            <a:pPr defTabSz="626638">
              <a:spcBef>
                <a:spcPts val="700"/>
              </a:spcBef>
              <a:defRPr sz="1848"/>
            </a:pPr>
            <a:r>
              <a:t>customer (</a:t>
            </a:r>
            <a:r>
              <a:rPr u="sng"/>
              <a:t>cname</a:t>
            </a:r>
            <a:r>
              <a:t>, street, ccity)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| Adams | Spring | Pittsfield |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11 more tuple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deposit (bname, </a:t>
            </a:r>
            <a:r>
              <a:rPr u="sng"/>
              <a:t>accno</a:t>
            </a:r>
            <a:r>
              <a:t>, cname, balance)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| Downtown | A-101 | Johnson | 500 |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6 more tuples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branch (</a:t>
            </a:r>
            <a:r>
              <a:rPr u="sng"/>
              <a:t>bname</a:t>
            </a:r>
            <a:r>
              <a:t>, assets, bcity)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| Brighton | 7100000 | Brooklyn |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7 more tuple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borrow (bname, </a:t>
            </a:r>
            <a:r>
              <a:rPr u="sng"/>
              <a:t>loanno</a:t>
            </a:r>
            <a:r>
              <a:t>, cname, amount)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| Round Hill | L-11 | Smith | 900 |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6 more tuples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