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aj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1" name="Shape 18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b="0" cap="none"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1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chemeClr val="accent1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7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6289231" y="6221732"/>
            <a:ext cx="263979" cy="2692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4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4" cy="804878"/>
          </a:xfrm>
          <a:prstGeom prst="rect">
            <a:avLst/>
          </a:prstGeom>
        </p:spPr>
        <p:txBody>
          <a:bodyPr anchor="t"/>
          <a:lstStyle>
            <a:lvl1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300"/>
              </a:spcBef>
              <a:defRPr sz="1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7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7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traight Connector 9"/>
          <p:cNvSpPr/>
          <p:nvPr/>
        </p:nvSpPr>
        <p:spPr>
          <a:xfrm flipH="1" flipV="1">
            <a:off x="457197" y="6553199"/>
            <a:ext cx="8001005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7" name="Straight Connector 13"/>
          <p:cNvSpPr/>
          <p:nvPr/>
        </p:nvSpPr>
        <p:spPr>
          <a:xfrm flipH="1" flipV="1">
            <a:off x="457197" y="6553199"/>
            <a:ext cx="8001005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58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5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3"/>
          </a:xfrm>
          <a:prstGeom prst="rect">
            <a:avLst/>
          </a:prstGeom>
          <a:ln w="12700">
            <a:miter lim="400000"/>
          </a:ln>
        </p:spPr>
      </p:pic>
      <p:sp>
        <p:nvSpPr>
          <p:cNvPr id="160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61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2" name="Slide Number"/>
          <p:cNvSpPr txBox="1"/>
          <p:nvPr>
            <p:ph type="sldNum" sz="quarter" idx="2"/>
          </p:nvPr>
        </p:nvSpPr>
        <p:spPr>
          <a:xfrm>
            <a:off x="6553200" y="6248400"/>
            <a:ext cx="343899" cy="358137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traight Connector 9"/>
          <p:cNvSpPr/>
          <p:nvPr/>
        </p:nvSpPr>
        <p:spPr>
          <a:xfrm flipH="1" flipV="1">
            <a:off x="457197" y="6553199"/>
            <a:ext cx="8001005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0" name="Straight Connector 13"/>
          <p:cNvSpPr/>
          <p:nvPr/>
        </p:nvSpPr>
        <p:spPr>
          <a:xfrm flipH="1" flipV="1">
            <a:off x="457197" y="6553199"/>
            <a:ext cx="8001005" cy="6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71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17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33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1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 anchor="t"/>
          <a:lstStyle>
            <a:lvl1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4"/>
            <a:ext cx="6400800" cy="4525966"/>
          </a:xfrm>
          <a:prstGeom prst="rect">
            <a:avLst/>
          </a:prstGeom>
        </p:spPr>
        <p:txBody>
          <a:bodyPr anchor="t"/>
          <a:lstStyle>
            <a:lvl1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1200"/>
              </a:spcBef>
              <a:defRPr sz="2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600"/>
              </a:spcBef>
              <a:buClr>
                <a:srgbClr val="B18714"/>
              </a:buClr>
              <a:buSzPct val="100000"/>
              <a:buChar char="▪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90575" indent="-333375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34438" indent="-320038">
              <a:spcBef>
                <a:spcPts val="600"/>
              </a:spcBef>
              <a:buClr>
                <a:srgbClr val="B18714"/>
              </a:buClr>
              <a:buSzPct val="100000"/>
              <a:buChar char="•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27200" indent="-355600">
              <a:spcBef>
                <a:spcPts val="600"/>
              </a:spcBef>
              <a:buClr>
                <a:srgbClr val="B18714"/>
              </a:buClr>
              <a:buSzPct val="100000"/>
              <a:buChar char="–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84400" indent="-355600">
              <a:spcBef>
                <a:spcPts val="600"/>
              </a:spcBef>
              <a:buClr>
                <a:srgbClr val="B18714"/>
              </a:buClr>
              <a:buSzPct val="100000"/>
              <a:buChar char="»"/>
              <a:defRPr sz="28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/>
          <a:lstStyle>
            <a:lvl1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>
              <a:spcBef>
                <a:spcPts val="500"/>
              </a:spcBef>
              <a:defRPr b="1" sz="24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1"/>
            <a:ext cx="4041775" cy="639779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>
            <a:lvl1pPr>
              <a:defRPr b="0" cap="none" sz="4400"/>
            </a:lvl1pPr>
          </a:lstStyle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6" cy="1162050"/>
          </a:xfrm>
          <a:prstGeom prst="rect">
            <a:avLst/>
          </a:prstGeom>
        </p:spPr>
        <p:txBody>
          <a:bodyPr anchor="b"/>
          <a:lstStyle>
            <a:lvl1pPr>
              <a:defRPr cap="none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anchor="t"/>
          <a:lstStyle>
            <a:lvl1pPr marL="342900" indent="-342900">
              <a:spcBef>
                <a:spcPts val="700"/>
              </a:spcBef>
              <a:buClr>
                <a:srgbClr val="B18714"/>
              </a:buClr>
              <a:buSzPct val="100000"/>
              <a:buChar char="▪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B18714"/>
              </a:buClr>
              <a:buSzPct val="100000"/>
              <a:buChar char="•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B18714"/>
              </a:buClr>
              <a:buSzPct val="100000"/>
              <a:buChar char="–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2194560" indent="-365760">
              <a:spcBef>
                <a:spcPts val="700"/>
              </a:spcBef>
              <a:buClr>
                <a:srgbClr val="B18714"/>
              </a:buClr>
              <a:buSzPct val="100000"/>
              <a:buChar char="»"/>
              <a:defRPr sz="3200">
                <a:solidFill>
                  <a:srgbClr val="40404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8" y="1435100"/>
            <a:ext cx="3008317" cy="4691063"/>
          </a:xfrm>
          <a:prstGeom prst="rect">
            <a:avLst/>
          </a:prstGeom>
        </p:spPr>
        <p:txBody>
          <a:bodyPr anchor="t"/>
          <a:lstStyle/>
          <a:p>
            <a:pPr/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7" y="6553197"/>
            <a:ext cx="8001005" cy="13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283769" y="6580999"/>
            <a:ext cx="2254182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r">
              <a:defRPr sz="1200">
                <a:solidFill>
                  <a:srgbClr val="808080"/>
                </a:solidFill>
                <a:latin typeface="Rockwell"/>
                <a:ea typeface="Rockwell"/>
                <a:cs typeface="Rockwell"/>
                <a:sym typeface="Rockwell"/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4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381000" y="5334000"/>
            <a:ext cx="8037515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43899" cy="3581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all" i="0" spc="0" strike="noStrike" sz="4000" u="none">
          <a:ln>
            <a:noFill/>
          </a:ln>
          <a:solidFill>
            <a:srgbClr val="404040"/>
          </a:solidFill>
          <a:uFillTx/>
          <a:latin typeface="Rockwell"/>
          <a:ea typeface="Rockwell"/>
          <a:cs typeface="Rockwell"/>
          <a:sym typeface="Rockwel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1pPr>
      <a:lvl2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2pPr>
      <a:lvl3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3pPr>
      <a:lvl4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4pPr>
      <a:lvl5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7pPr>
      <a:lvl8pPr marL="3428998" marR="0" indent="-228599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8pPr>
      <a:lvl9pPr marL="3886198" marR="0" indent="-228598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b="0" baseline="0" cap="none" i="0" spc="0" strike="noStrike" sz="2000" u="none">
          <a:ln>
            <a:noFill/>
          </a:ln>
          <a:solidFill>
            <a:srgbClr val="909090"/>
          </a:solidFill>
          <a:uFillTx/>
          <a:latin typeface="Rockwell Condensed"/>
          <a:ea typeface="Rockwell Condensed"/>
          <a:cs typeface="Rockwell Condensed"/>
          <a:sym typeface="Rockwell Condensed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2"/>
          <p:cNvSpPr txBox="1"/>
          <p:nvPr>
            <p:ph type="title"/>
          </p:nvPr>
        </p:nvSpPr>
        <p:spPr>
          <a:xfrm>
            <a:off x="762000" y="304800"/>
            <a:ext cx="7772400" cy="685800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Division</a:t>
            </a:r>
          </a:p>
        </p:txBody>
      </p:sp>
      <p:sp>
        <p:nvSpPr>
          <p:cNvPr id="184" name="Rectangle 3"/>
          <p:cNvSpPr txBox="1"/>
          <p:nvPr>
            <p:ph type="body" idx="1"/>
          </p:nvPr>
        </p:nvSpPr>
        <p:spPr>
          <a:xfrm>
            <a:off x="609600" y="1219200"/>
            <a:ext cx="8077200" cy="5105400"/>
          </a:xfrm>
          <a:prstGeom prst="rect">
            <a:avLst/>
          </a:prstGeom>
        </p:spPr>
        <p:txBody>
          <a:bodyPr/>
          <a:lstStyle/>
          <a:p>
            <a:pPr marL="325754" indent="-325754" defTabSz="868680"/>
            <a:r>
              <a:t>Goal: Produce the tuples in one relation, r, that match </a:t>
            </a:r>
            <a:r>
              <a:rPr i="1"/>
              <a:t>all </a:t>
            </a:r>
            <a:r>
              <a:t>tuples in another relation, s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r (A</a:t>
            </a:r>
            <a:r>
              <a:rPr baseline="-24666"/>
              <a:t>1</a:t>
            </a:r>
            <a:r>
              <a:t>, …A</a:t>
            </a:r>
            <a:r>
              <a:rPr baseline="-24666"/>
              <a:t>n</a:t>
            </a:r>
            <a:r>
              <a:t>, B</a:t>
            </a:r>
            <a:r>
              <a:rPr baseline="-24666"/>
              <a:t>1</a:t>
            </a:r>
            <a:r>
              <a:t>, …B</a:t>
            </a:r>
            <a:r>
              <a:rPr baseline="-24666"/>
              <a:t>m</a:t>
            </a:r>
            <a:r>
              <a:t>)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s (B</a:t>
            </a:r>
            <a:r>
              <a:rPr baseline="-24666"/>
              <a:t>1</a:t>
            </a:r>
            <a:r>
              <a:t> …B</a:t>
            </a:r>
            <a:r>
              <a:rPr baseline="-24666"/>
              <a:t>m</a:t>
            </a:r>
            <a:r>
              <a:t>)</a:t>
            </a:r>
          </a:p>
          <a:p>
            <a:pPr lvl="1" marL="705801" indent="-271462" defTabSz="868680">
              <a:spcBef>
                <a:spcPts val="600"/>
              </a:spcBef>
              <a:buClrTx/>
              <a:buFont typeface="Arial"/>
              <a:defRPr i="1" sz="2800">
                <a:effectLst>
                  <a:outerShdw sx="100000" sy="100000" kx="0" ky="0" algn="b" rotWithShape="0" blurRad="38100" dist="36195" dir="2700000">
                    <a:srgbClr val="C0C0C0"/>
                  </a:outerShdw>
                </a:effectLst>
              </a:defRPr>
            </a:pPr>
            <a:r>
              <a:t>r/s</a:t>
            </a:r>
            <a:r>
              <a:rPr i="0"/>
              <a:t>, with attributes </a:t>
            </a:r>
            <a:r>
              <a:t>A</a:t>
            </a:r>
            <a:r>
              <a:rPr baseline="-24666"/>
              <a:t>1</a:t>
            </a:r>
            <a:r>
              <a:t>, …A</a:t>
            </a:r>
            <a:r>
              <a:rPr baseline="-24666"/>
              <a:t>n</a:t>
            </a:r>
            <a:r>
              <a:rPr i="0"/>
              <a:t>, is the set of all tuples </a:t>
            </a:r>
            <a:r>
              <a:t>&lt;a&gt;</a:t>
            </a:r>
            <a:r>
              <a:rPr i="0"/>
              <a:t> such that for every tuple </a:t>
            </a:r>
            <a:r>
              <a:t>&lt;b&gt;</a:t>
            </a:r>
            <a:r>
              <a:rPr i="0"/>
              <a:t> in</a:t>
            </a:r>
            <a:r>
              <a:t> s,</a:t>
            </a:r>
            <a:r>
              <a:rPr i="0"/>
              <a:t> </a:t>
            </a:r>
            <a:r>
              <a:t>&lt;a,b&gt;</a:t>
            </a:r>
            <a:r>
              <a:rPr i="0"/>
              <a:t> is in </a:t>
            </a:r>
            <a:r>
              <a:t>r</a:t>
            </a:r>
          </a:p>
          <a:p>
            <a:pPr marL="325754" indent="-325754" defTabSz="868680"/>
            <a:r>
              <a:t>Can be expressed in terms of projection, set difference, and cross-product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Rectangle 2"/>
          <p:cNvSpPr txBox="1"/>
          <p:nvPr>
            <p:ph type="title"/>
          </p:nvPr>
        </p:nvSpPr>
        <p:spPr>
          <a:xfrm>
            <a:off x="685800" y="152400"/>
            <a:ext cx="7772400" cy="685800"/>
          </a:xfrm>
          <a:prstGeom prst="rect">
            <a:avLst/>
          </a:prstGeom>
        </p:spPr>
        <p:txBody>
          <a:bodyPr/>
          <a:lstStyle/>
          <a:p>
            <a:pPr>
              <a:defRPr sz="3900"/>
            </a:pPr>
            <a:r>
              <a:t>Division (cont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d)</a:t>
            </a:r>
          </a:p>
        </p:txBody>
      </p:sp>
      <p:pic>
        <p:nvPicPr>
          <p:cNvPr id="187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114425"/>
            <a:ext cx="7315200" cy="5286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2"/>
          <p:cNvSpPr txBox="1"/>
          <p:nvPr>
            <p:ph type="title"/>
          </p:nvPr>
        </p:nvSpPr>
        <p:spPr>
          <a:xfrm>
            <a:off x="685800" y="228600"/>
            <a:ext cx="7772400" cy="533400"/>
          </a:xfrm>
          <a:prstGeom prst="rect">
            <a:avLst/>
          </a:prstGeom>
        </p:spPr>
        <p:txBody>
          <a:bodyPr/>
          <a:lstStyle>
            <a:lvl1pPr defTabSz="694944">
              <a:defRPr sz="2900"/>
            </a:lvl1pPr>
          </a:lstStyle>
          <a:p>
            <a:pPr/>
            <a:r>
              <a:t>Division - Example</a:t>
            </a:r>
          </a:p>
        </p:txBody>
      </p:sp>
      <p:sp>
        <p:nvSpPr>
          <p:cNvPr id="190" name="Rectangle 3"/>
          <p:cNvSpPr txBox="1"/>
          <p:nvPr>
            <p:ph type="body" idx="1"/>
          </p:nvPr>
        </p:nvSpPr>
        <p:spPr>
          <a:xfrm>
            <a:off x="977900" y="1102516"/>
            <a:ext cx="7696200" cy="5105406"/>
          </a:xfrm>
          <a:prstGeom prst="rect">
            <a:avLst/>
          </a:prstGeom>
        </p:spPr>
        <p:txBody>
          <a:bodyPr/>
          <a:lstStyle/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sz="2900"/>
            </a:pPr>
            <a:r>
              <a:t>List the Ids of students who have passed </a:t>
            </a:r>
            <a:r>
              <a:rPr i="1" u="sng"/>
              <a:t>all</a:t>
            </a:r>
            <a:r>
              <a:t> courses that were taught in Spring 2017</a:t>
            </a: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i="1" sz="2900"/>
            </a:pPr>
            <a:r>
              <a:t>Numerator</a:t>
            </a:r>
            <a:r>
              <a:rPr i="0"/>
              <a:t>:  </a:t>
            </a:r>
          </a:p>
          <a:p>
            <a:pPr lvl="1" marL="676084" indent="-260031" defTabSz="832102">
              <a:lnSpc>
                <a:spcPct val="90000"/>
              </a:lnSpc>
              <a:spcBef>
                <a:spcPts val="600"/>
              </a:spcBef>
              <a:buClrTx/>
              <a:buFont typeface="Arial"/>
              <a:defRPr i="1" sz="2500"/>
            </a:pPr>
            <a:r>
              <a:t>StudId</a:t>
            </a:r>
            <a:r>
              <a:rPr i="0"/>
              <a:t> and </a:t>
            </a:r>
            <a:r>
              <a:t>CrsCode</a:t>
            </a:r>
            <a:r>
              <a:rPr i="0"/>
              <a:t> for every course passed by every student:</a:t>
            </a:r>
          </a:p>
          <a:p>
            <a:pPr lvl="1" marL="0" indent="416051" defTabSz="832102">
              <a:lnSpc>
                <a:spcPct val="70000"/>
              </a:lnSpc>
              <a:spcBef>
                <a:spcPts val="600"/>
              </a:spcBef>
              <a:buSzTx/>
              <a:buNone/>
              <a:defRPr sz="2500">
                <a:latin typeface="Symbol"/>
                <a:ea typeface="Symbol"/>
                <a:cs typeface="Symbol"/>
                <a:sym typeface="Symbol"/>
              </a:defRPr>
            </a:pPr>
            <a:r>
              <a:t>			p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StudId, CrsCode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t>s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Grade</a:t>
            </a:r>
            <a:r>
              <a:rPr baseline="-26879"/>
              <a:t>¹ 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F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4671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Transcript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 )</a:t>
            </a:r>
            <a:endParaRPr i="1">
              <a:latin typeface="+mj-lt"/>
              <a:ea typeface="+mj-ea"/>
              <a:cs typeface="+mj-cs"/>
              <a:sym typeface="Calibri"/>
            </a:endParaRP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i="1" sz="2900"/>
            </a:pPr>
            <a:r>
              <a:t>Denominator</a:t>
            </a:r>
            <a:r>
              <a:rPr i="0"/>
              <a:t>:</a:t>
            </a:r>
          </a:p>
          <a:p>
            <a:pPr lvl="1" marL="676084" indent="-260031" defTabSz="832102">
              <a:lnSpc>
                <a:spcPct val="90000"/>
              </a:lnSpc>
              <a:spcBef>
                <a:spcPts val="600"/>
              </a:spcBef>
              <a:buClrTx/>
              <a:buFont typeface="Arial"/>
              <a:defRPr sz="2500"/>
            </a:pPr>
            <a:r>
              <a:t>  </a:t>
            </a:r>
            <a:r>
              <a:rPr i="1"/>
              <a:t>CrsCode</a:t>
            </a:r>
            <a:r>
              <a:t> of all courses taught in Spring 2017</a:t>
            </a:r>
          </a:p>
          <a:p>
            <a:pPr lvl="1" marL="0" indent="416051" defTabSz="832102">
              <a:lnSpc>
                <a:spcPct val="90000"/>
              </a:lnSpc>
              <a:spcBef>
                <a:spcPts val="600"/>
              </a:spcBef>
              <a:buSzTx/>
              <a:buNone/>
              <a:defRPr sz="2500">
                <a:latin typeface="Symbol"/>
                <a:ea typeface="Symbol"/>
                <a:cs typeface="Symbol"/>
                <a:sym typeface="Symbol"/>
              </a:defRPr>
            </a:pPr>
            <a:r>
              <a:t>			p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CrsCode</a:t>
            </a:r>
            <a:r>
              <a:rPr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t>s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Semester=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‘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S2017</a:t>
            </a:r>
            <a:r>
              <a:rPr baseline="-26879" i="1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baseline="-26879" i="1">
                <a:latin typeface="+mj-lt"/>
                <a:ea typeface="+mj-ea"/>
                <a:cs typeface="+mj-cs"/>
                <a:sym typeface="Calibri"/>
              </a:rPr>
              <a:t> 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(</a:t>
            </a:r>
            <a:r>
              <a:rPr>
                <a:effectLst>
                  <a:outerShdw sx="100000" sy="100000" kx="0" ky="0" algn="b" rotWithShape="0" blurRad="38100" dist="34671" dir="2700000">
                    <a:srgbClr val="C0C0C0"/>
                  </a:outerShdw>
                </a:effectLst>
                <a:latin typeface="+mj-lt"/>
                <a:ea typeface="+mj-ea"/>
                <a:cs typeface="+mj-cs"/>
                <a:sym typeface="Calibri"/>
              </a:rPr>
              <a:t>Teaching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) )</a:t>
            </a:r>
          </a:p>
          <a:p>
            <a:pPr marL="312038" indent="-312038" defTabSz="832102">
              <a:lnSpc>
                <a:spcPct val="90000"/>
              </a:lnSpc>
              <a:spcBef>
                <a:spcPts val="600"/>
              </a:spcBef>
              <a:defRPr sz="2900"/>
            </a:pPr>
            <a:r>
              <a:t>Result is </a:t>
            </a:r>
            <a:r>
              <a:rPr i="1"/>
              <a:t>numerator/denominator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itle 1"/>
          <p:cNvSpPr txBox="1"/>
          <p:nvPr>
            <p:ph type="title"/>
          </p:nvPr>
        </p:nvSpPr>
        <p:spPr>
          <a:xfrm>
            <a:off x="38099" y="114300"/>
            <a:ext cx="8839201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 Example r/s</a:t>
            </a:r>
          </a:p>
        </p:txBody>
      </p:sp>
      <p:sp>
        <p:nvSpPr>
          <p:cNvPr id="193" name="Content Placeholder 2"/>
          <p:cNvSpPr txBox="1"/>
          <p:nvPr>
            <p:ph type="body" idx="1"/>
          </p:nvPr>
        </p:nvSpPr>
        <p:spPr>
          <a:xfrm>
            <a:off x="876299" y="1166017"/>
            <a:ext cx="7162801" cy="4525966"/>
          </a:xfrm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The result table has 1 1-tuple</a:t>
            </a:r>
          </a:p>
          <a:p>
            <a:pPr/>
            <a:r>
              <a:t>What is it?</a:t>
            </a:r>
          </a:p>
        </p:txBody>
      </p:sp>
      <p:graphicFrame>
        <p:nvGraphicFramePr>
          <p:cNvPr id="194" name="Table"/>
          <p:cNvGraphicFramePr/>
          <p:nvPr/>
        </p:nvGraphicFramePr>
        <p:xfrm>
          <a:off x="558800" y="1155700"/>
          <a:ext cx="2904528" cy="2643784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968176"/>
                <a:gridCol w="968176"/>
                <a:gridCol w="968176"/>
              </a:tblGrid>
              <a:tr h="528756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R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1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28756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2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C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  <p:graphicFrame>
        <p:nvGraphicFramePr>
          <p:cNvPr id="195" name="Table"/>
          <p:cNvGraphicFramePr/>
          <p:nvPr/>
        </p:nvGraphicFramePr>
        <p:xfrm>
          <a:off x="5118100" y="1358900"/>
          <a:ext cx="2254184" cy="1728936"/>
        </p:xfrm>
        <a:graphic xmlns:a="http://schemas.openxmlformats.org/drawingml/2006/main">
          <a:graphicData uri="http://schemas.openxmlformats.org/drawingml/2006/table">
            <a:tbl>
              <a:tblPr firstCol="1" firstRow="1" lastCol="0" lastRow="0" bandCol="0" bandRow="1" rtl="0">
                <a:tableStyleId>{4C3C2611-4C71-4FC5-86AE-919BDF0F9419}</a:tableStyleId>
              </a:tblPr>
              <a:tblGrid>
                <a:gridCol w="1127092"/>
                <a:gridCol w="1127092"/>
              </a:tblGrid>
              <a:tr h="576312"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S</a:t>
                      </a:r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3F3E7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  <a:tr h="576312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A</a:t>
                      </a:r>
                    </a:p>
                  </a:txBody>
                  <a:tcPr marL="0" marR="0" marT="0" marB="0" anchor="t" anchorCtr="0" horzOverflow="overflow"/>
                </a:tc>
              </a:tr>
              <a:tr h="576312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T="0" marB="0" anchor="t" anchorCtr="0" horzOverflow="overflow"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solidFill>
                            <a:srgbClr val="404040"/>
                          </a:solidFill>
                        </a:rPr>
                        <a:t>B</a:t>
                      </a:r>
                    </a:p>
                  </a:txBody>
                  <a:tcPr marL="0" marR="0" marT="0" marB="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xfrm>
            <a:off x="152400" y="1651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 Using Other Operators</a:t>
            </a:r>
          </a:p>
        </p:txBody>
      </p:sp>
      <p:sp>
        <p:nvSpPr>
          <p:cNvPr id="198" name="Content Placeholder 2"/>
          <p:cNvSpPr txBox="1"/>
          <p:nvPr>
            <p:ph type="body" idx="1"/>
          </p:nvPr>
        </p:nvSpPr>
        <p:spPr>
          <a:xfrm>
            <a:off x="637702" y="1166017"/>
            <a:ext cx="7868595" cy="4525966"/>
          </a:xfrm>
          <a:prstGeom prst="rect">
            <a:avLst/>
          </a:prstGeom>
        </p:spPr>
        <p:txBody>
          <a:bodyPr/>
          <a:lstStyle/>
          <a:p>
            <a:pPr/>
            <a:r>
              <a:t>r: R(A, B), s: S(B), q = r/s: Q(A)</a:t>
            </a:r>
          </a:p>
          <a:p>
            <a:pPr/>
          </a:p>
          <a:p>
            <a:pPr>
              <a:defRPr b="1"/>
            </a:pPr>
            <a:r>
              <a:t>Tuples missing from r</a:t>
            </a:r>
          </a:p>
          <a:p>
            <a:pPr/>
            <a:r>
              <a:t>d  =  ∏</a:t>
            </a:r>
            <a:r>
              <a:rPr baseline="-5998" sz="2800"/>
              <a:t>A</a:t>
            </a:r>
            <a:r>
              <a:t>(r) x s - r  =  {&lt;2, b&gt;}</a:t>
            </a:r>
          </a:p>
          <a:p>
            <a:pPr/>
          </a:p>
          <a:p>
            <a:pPr>
              <a:defRPr b="1"/>
            </a:pPr>
            <a:r>
              <a:t>Take out the missing</a:t>
            </a:r>
          </a:p>
          <a:p>
            <a:pPr/>
            <a:r>
              <a:t>q  =  ∏</a:t>
            </a:r>
            <a:r>
              <a:rPr baseline="-5998"/>
              <a:t>A</a:t>
            </a:r>
            <a:r>
              <a:t>(r) - ∏</a:t>
            </a:r>
            <a:r>
              <a:rPr baseline="-5998"/>
              <a:t>A</a:t>
            </a:r>
            <a:r>
              <a:t>(d)  =  {&lt;1&gt;, &lt;2&gt;} - {&lt;2&gt;}</a:t>
            </a:r>
          </a:p>
          <a:p>
            <a:pPr/>
            <a:r>
              <a:t>Answer q = {&lt;1&gt;}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Division Example 2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780403" y="1166017"/>
            <a:ext cx="8141993" cy="4525966"/>
          </a:xfrm>
          <a:prstGeom prst="rect">
            <a:avLst/>
          </a:prstGeom>
        </p:spPr>
        <p:txBody>
          <a:bodyPr/>
          <a:lstStyle/>
          <a:p>
            <a:pPr marL="262111" indent="-262111" defTabSz="698964">
              <a:spcBef>
                <a:spcPts val="400"/>
              </a:spcBef>
              <a:defRPr sz="2600"/>
            </a:pPr>
            <a:r>
              <a:t>r: R(A, B) = {&lt;1, a&gt;, &lt;1, b&gt;, &lt;2, a&gt;, &lt;2, b&gt;, &lt;3, a&gt;}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s: S(B) = {&lt;a&gt;, &lt;b&gt;}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</a:p>
          <a:p>
            <a:pPr marL="262111" indent="-262111" defTabSz="698964">
              <a:spcBef>
                <a:spcPts val="400"/>
              </a:spcBef>
              <a:defRPr b="1" sz="2600"/>
            </a:pPr>
            <a:r>
              <a:t>Tuples missing from r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d  =  ∏</a:t>
            </a:r>
            <a:r>
              <a:rPr baseline="-5998"/>
              <a:t>A</a:t>
            </a:r>
            <a:r>
              <a:t>(r) x s  -  r  =  {&lt;3, b&gt;}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</a:p>
          <a:p>
            <a:pPr marL="262111" indent="-262111" defTabSz="698964">
              <a:spcBef>
                <a:spcPts val="400"/>
              </a:spcBef>
              <a:defRPr b="1" sz="2600"/>
            </a:pPr>
            <a:r>
              <a:t>Take out the missing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q  =  ∏</a:t>
            </a:r>
            <a:r>
              <a:rPr baseline="-5998"/>
              <a:t>A</a:t>
            </a:r>
            <a:r>
              <a:t>(r) - ∏</a:t>
            </a:r>
            <a:r>
              <a:rPr baseline="-5998"/>
              <a:t>A</a:t>
            </a:r>
            <a:r>
              <a:t>(d)  =  {&lt;1&gt;, &lt;2&gt;, &lt;3&gt;} - {&lt;3&gt;}</a:t>
            </a:r>
          </a:p>
          <a:p>
            <a:pPr marL="262111" indent="-262111" defTabSz="698964">
              <a:spcBef>
                <a:spcPts val="400"/>
              </a:spcBef>
              <a:defRPr sz="2600"/>
            </a:pPr>
            <a:r>
              <a:t>Answer q = {&lt;1&gt;, &lt;2&gt;}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xfrm>
            <a:off x="152400" y="1778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Division: One or Two Sided Inverse</a:t>
            </a:r>
          </a:p>
        </p:txBody>
      </p:sp>
      <p:sp>
        <p:nvSpPr>
          <p:cNvPr id="204" name="Content Placeholder 2"/>
          <p:cNvSpPr txBox="1"/>
          <p:nvPr>
            <p:ph type="body" idx="1"/>
          </p:nvPr>
        </p:nvSpPr>
        <p:spPr>
          <a:xfrm>
            <a:off x="780403" y="1166017"/>
            <a:ext cx="8141993" cy="4525966"/>
          </a:xfrm>
          <a:prstGeom prst="rect">
            <a:avLst/>
          </a:prstGeom>
        </p:spPr>
        <p:txBody>
          <a:bodyPr/>
          <a:lstStyle/>
          <a:p>
            <a:pPr marL="241947" indent="-241947" defTabSz="645198">
              <a:spcBef>
                <a:spcPts val="400"/>
              </a:spcBef>
              <a:defRPr sz="2400"/>
            </a:pP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Let r: R(A) and s: S(B)</a:t>
            </a: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What is </a:t>
            </a: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(r x s) / s  =  ?</a:t>
            </a:r>
          </a:p>
          <a:p>
            <a:pPr marL="241947" indent="-241947" defTabSz="645198">
              <a:spcBef>
                <a:spcPts val="400"/>
              </a:spcBef>
              <a:defRPr sz="3000"/>
            </a:pP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Let r: R(A, B) and s: S(B)</a:t>
            </a: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What is </a:t>
            </a:r>
          </a:p>
          <a:p>
            <a:pPr marL="241947" indent="-241947" defTabSz="645198">
              <a:spcBef>
                <a:spcPts val="400"/>
              </a:spcBef>
              <a:defRPr sz="3000"/>
            </a:pPr>
            <a:r>
              <a:t>(r / s) x s = 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