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Shape 18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1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30" y="6221732"/>
            <a:ext cx="263979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4" cy="804877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traight Connector 9"/>
          <p:cNvSpPr/>
          <p:nvPr/>
        </p:nvSpPr>
        <p:spPr>
          <a:xfrm flipH="1" flipV="1">
            <a:off x="457197" y="6553199"/>
            <a:ext cx="8001005" cy="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7" name="Straight Connector 13"/>
          <p:cNvSpPr/>
          <p:nvPr/>
        </p:nvSpPr>
        <p:spPr>
          <a:xfrm flipH="1" flipV="1">
            <a:off x="457197" y="6553199"/>
            <a:ext cx="8001005" cy="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8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159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2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61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2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traight Connector 9"/>
          <p:cNvSpPr/>
          <p:nvPr/>
        </p:nvSpPr>
        <p:spPr>
          <a:xfrm flipH="1" flipV="1">
            <a:off x="457197" y="6553199"/>
            <a:ext cx="8001005" cy="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0" name="Straight Connector 13"/>
          <p:cNvSpPr/>
          <p:nvPr/>
        </p:nvSpPr>
        <p:spPr>
          <a:xfrm flipH="1" flipV="1">
            <a:off x="457197" y="6553199"/>
            <a:ext cx="8001005" cy="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1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17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2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7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7" y="6553197"/>
            <a:ext cx="8001005" cy="1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7" y="6553197"/>
            <a:ext cx="8001005" cy="1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4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csee.umbc.edu/~mgrass2/cmsc461/Banking%20Database.pdf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Example Relational Algebra Queries"/>
          <p:cNvSpPr txBox="1"/>
          <p:nvPr>
            <p:ph type="title"/>
          </p:nvPr>
        </p:nvSpPr>
        <p:spPr>
          <a:xfrm>
            <a:off x="190499" y="349001"/>
            <a:ext cx="8534401" cy="1289300"/>
          </a:xfrm>
          <a:prstGeom prst="rect">
            <a:avLst/>
          </a:prstGeom>
        </p:spPr>
        <p:txBody>
          <a:bodyPr/>
          <a:lstStyle/>
          <a:p>
            <a:pPr defTabSz="501729">
              <a:defRPr sz="3200"/>
            </a:pPr>
            <a:r>
              <a:t>Example Relational Algebra Queries</a:t>
            </a:r>
          </a:p>
          <a:p>
            <a:pPr defTabSz="501729">
              <a:defRPr sz="2300"/>
            </a:pPr>
            <a:r>
              <a:t>Enter this Schema in MySQL and in RA from Project 1</a:t>
            </a:r>
          </a:p>
          <a:p>
            <a:pPr defTabSz="501729">
              <a:defRPr sz="2300"/>
            </a:pPr>
            <a:r>
              <a:t>insert sample tuples: 12, 7, 8, 7 (see next slide)</a:t>
            </a:r>
          </a:p>
        </p:txBody>
      </p:sp>
      <p:sp>
        <p:nvSpPr>
          <p:cNvPr id="184" name="Bank Schema…"/>
          <p:cNvSpPr txBox="1"/>
          <p:nvPr>
            <p:ph type="body" idx="1"/>
          </p:nvPr>
        </p:nvSpPr>
        <p:spPr>
          <a:xfrm>
            <a:off x="1053677" y="1673281"/>
            <a:ext cx="6808045" cy="4525966"/>
          </a:xfrm>
          <a:prstGeom prst="rect">
            <a:avLst/>
          </a:prstGeom>
        </p:spPr>
        <p:txBody>
          <a:bodyPr/>
          <a:lstStyle/>
          <a:p>
            <a:pPr defTabSz="813816">
              <a:spcBef>
                <a:spcPts val="1000"/>
              </a:spcBef>
              <a:defRPr b="1" sz="2400"/>
            </a:pPr>
            <a:r>
              <a:t>Bank Schema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customer (</a:t>
            </a:r>
            <a:r>
              <a:rPr u="sng"/>
              <a:t>cname</a:t>
            </a:r>
            <a:r>
              <a:t>, street, ccity)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- 1000 3-tuples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deposit (bname, </a:t>
            </a:r>
            <a:r>
              <a:rPr u="sng"/>
              <a:t>accno</a:t>
            </a:r>
            <a:r>
              <a:t>, cname, balance)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- 2000 4-tuples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branch (</a:t>
            </a:r>
            <a:r>
              <a:rPr u="sng"/>
              <a:t>bname</a:t>
            </a:r>
            <a:r>
              <a:t>, assets, bcity)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- 10 3-tuples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borrow (bname, </a:t>
            </a:r>
            <a:r>
              <a:rPr u="sng"/>
              <a:t>loanno</a:t>
            </a:r>
            <a:r>
              <a:t>, cname, amount)</a:t>
            </a:r>
          </a:p>
          <a:p>
            <a:pPr defTabSz="813816">
              <a:spcBef>
                <a:spcPts val="1000"/>
              </a:spcBef>
              <a:defRPr sz="2400"/>
            </a:pPr>
            <a:r>
              <a:t>- 3000 4-tuples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Example Relational Algebra Queries"/>
          <p:cNvSpPr txBox="1"/>
          <p:nvPr>
            <p:ph type="title"/>
          </p:nvPr>
        </p:nvSpPr>
        <p:spPr>
          <a:xfrm>
            <a:off x="507999" y="336301"/>
            <a:ext cx="8534401" cy="1289300"/>
          </a:xfrm>
          <a:prstGeom prst="rect">
            <a:avLst/>
          </a:prstGeom>
        </p:spPr>
        <p:txBody>
          <a:bodyPr/>
          <a:lstStyle/>
          <a:p>
            <a:pPr defTabSz="406400">
              <a:defRPr sz="2592"/>
            </a:pPr>
            <a:r>
              <a:t>Example Relational Algebra Queries</a:t>
            </a:r>
          </a:p>
          <a:p>
            <a:pPr defTabSz="406400">
              <a:defRPr sz="2592"/>
            </a:pPr>
            <a:r>
              <a:t>Populate from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https://www.csee.umbc.edu/~mgrass2/cmsc461/Banking%20Database.pdf</a:t>
            </a:r>
          </a:p>
        </p:txBody>
      </p:sp>
      <p:sp>
        <p:nvSpPr>
          <p:cNvPr id="187" name="Bank Schema…"/>
          <p:cNvSpPr txBox="1"/>
          <p:nvPr>
            <p:ph type="body" idx="1"/>
          </p:nvPr>
        </p:nvSpPr>
        <p:spPr>
          <a:xfrm>
            <a:off x="1053676" y="1673281"/>
            <a:ext cx="6808046" cy="4525966"/>
          </a:xfrm>
          <a:prstGeom prst="rect">
            <a:avLst/>
          </a:prstGeom>
        </p:spPr>
        <p:txBody>
          <a:bodyPr/>
          <a:lstStyle/>
          <a:p>
            <a:pPr defTabSz="626638">
              <a:spcBef>
                <a:spcPts val="700"/>
              </a:spcBef>
              <a:defRPr sz="1848"/>
            </a:pPr>
            <a:r>
              <a:t>customer (</a:t>
            </a:r>
            <a:r>
              <a:rPr u="sng"/>
              <a:t>cname</a:t>
            </a:r>
            <a:r>
              <a:t>, street, ccity)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| Adams | Spring | Pittsfield |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11 more tuple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deposit (bname, </a:t>
            </a:r>
            <a:r>
              <a:rPr u="sng"/>
              <a:t>accno</a:t>
            </a:r>
            <a:r>
              <a:t>, cname, balance)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| Downtown | A-101 | Johnson | 500 |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6 more tuples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branch (</a:t>
            </a:r>
            <a:r>
              <a:rPr u="sng"/>
              <a:t>bname</a:t>
            </a:r>
            <a:r>
              <a:t>, assets, bcity)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| Brighton | 7100000 | Brooklyn |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7 more tuple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borrow (bname, </a:t>
            </a:r>
            <a:r>
              <a:rPr u="sng"/>
              <a:t>loanno</a:t>
            </a:r>
            <a:r>
              <a:t>, cname, amount)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| Round Hill | L-11 | Smith | 900 |</a:t>
            </a:r>
          </a:p>
          <a:p>
            <a:pPr defTabSz="626638">
              <a:spcBef>
                <a:spcPts val="700"/>
              </a:spcBef>
              <a:defRPr sz="1848"/>
            </a:pPr>
            <a:r>
              <a:t>6 more tuples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Example RA Queries (m n-tuples)"/>
          <p:cNvSpPr txBox="1"/>
          <p:nvPr>
            <p:ph type="title"/>
          </p:nvPr>
        </p:nvSpPr>
        <p:spPr>
          <a:xfrm>
            <a:off x="304800" y="195143"/>
            <a:ext cx="8534400" cy="1020766"/>
          </a:xfrm>
          <a:prstGeom prst="rect">
            <a:avLst/>
          </a:prstGeom>
        </p:spPr>
        <p:txBody>
          <a:bodyPr/>
          <a:lstStyle/>
          <a:p>
            <a:pPr defTabSz="539494">
              <a:defRPr sz="3500"/>
            </a:pPr>
            <a:r>
              <a:t>Example RA Queries (m n-tuples)</a:t>
            </a:r>
          </a:p>
          <a:p>
            <a:pPr defTabSz="539494">
              <a:defRPr sz="2500"/>
            </a:pPr>
            <a:r>
              <a:t>Run these in MySQL to check your answer</a:t>
            </a:r>
          </a:p>
        </p:txBody>
      </p:sp>
      <p:sp>
        <p:nvSpPr>
          <p:cNvPr id="190" name="1. List customer information…"/>
          <p:cNvSpPr txBox="1"/>
          <p:nvPr>
            <p:ph type="body" idx="1"/>
          </p:nvPr>
        </p:nvSpPr>
        <p:spPr>
          <a:xfrm>
            <a:off x="1257300" y="1619181"/>
            <a:ext cx="7815809" cy="4525982"/>
          </a:xfrm>
          <a:prstGeom prst="rect">
            <a:avLst/>
          </a:prstGeom>
        </p:spPr>
        <p:txBody>
          <a:bodyPr/>
          <a:lstStyle/>
          <a:p>
            <a:pPr defTabSz="525047">
              <a:spcBef>
                <a:spcPts val="600"/>
              </a:spcBef>
              <a:defRPr sz="2000"/>
            </a:pPr>
            <a:r>
              <a:t>1. List customer information (don’t use unnecessary operations)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     RA&gt; customer                                        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Has 1000 3-tuples</a:t>
            </a:r>
          </a:p>
          <a:p>
            <a:pPr lvl="2" defTabSz="525047">
              <a:spcBef>
                <a:spcPts val="600"/>
              </a:spcBef>
              <a:defRPr sz="2000"/>
            </a:pPr>
          </a:p>
          <a:p>
            <a:pPr lvl="2" defTabSz="525047">
              <a:spcBef>
                <a:spcPts val="600"/>
              </a:spcBef>
              <a:defRPr sz="2000"/>
            </a:pPr>
            <a:r>
              <a:t>2. List customer names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     RA&gt;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t> </a:t>
            </a:r>
            <a:r>
              <a:rPr baseline="-5996"/>
              <a:t>came</a:t>
            </a:r>
            <a:r>
              <a:t> (customer)                            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Has 1000 1-tuples</a:t>
            </a:r>
          </a:p>
          <a:p>
            <a:pPr lvl="2" defTabSz="525047">
              <a:spcBef>
                <a:spcPts val="600"/>
              </a:spcBef>
              <a:defRPr sz="2000"/>
            </a:pPr>
          </a:p>
          <a:p>
            <a:pPr lvl="2" defTabSz="525047">
              <a:spcBef>
                <a:spcPts val="600"/>
              </a:spcBef>
              <a:defRPr sz="2000"/>
            </a:pPr>
            <a:r>
              <a:t>3. List customer cities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     RA&gt;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5">
                <a:latin typeface="Arial"/>
                <a:ea typeface="Arial"/>
                <a:cs typeface="Arial"/>
                <a:sym typeface="Arial"/>
              </a:rPr>
              <a:t> ccity </a:t>
            </a:r>
            <a:r>
              <a:t>(customer)                                 </a:t>
            </a:r>
          </a:p>
          <a:p>
            <a:pPr lvl="2" defTabSz="525047">
              <a:spcBef>
                <a:spcPts val="600"/>
              </a:spcBef>
              <a:defRPr sz="2000"/>
            </a:pPr>
            <a:r>
              <a:t>Has 10 1-tuples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Example RA Queries (m n-tuples)"/>
          <p:cNvSpPr txBox="1"/>
          <p:nvPr>
            <p:ph type="title"/>
          </p:nvPr>
        </p:nvSpPr>
        <p:spPr>
          <a:xfrm>
            <a:off x="190500" y="131643"/>
            <a:ext cx="8534400" cy="1020766"/>
          </a:xfrm>
          <a:prstGeom prst="rect">
            <a:avLst/>
          </a:prstGeom>
        </p:spPr>
        <p:txBody>
          <a:bodyPr/>
          <a:lstStyle/>
          <a:p>
            <a:pPr/>
            <a:r>
              <a:t>Example RA Queries (m n-tuples)</a:t>
            </a:r>
          </a:p>
        </p:txBody>
      </p:sp>
      <p:sp>
        <p:nvSpPr>
          <p:cNvPr id="193" name="5. List the cities branches are located in…"/>
          <p:cNvSpPr txBox="1"/>
          <p:nvPr>
            <p:ph type="body" idx="1"/>
          </p:nvPr>
        </p:nvSpPr>
        <p:spPr>
          <a:xfrm>
            <a:off x="1147614" y="1299723"/>
            <a:ext cx="7128172" cy="5101399"/>
          </a:xfrm>
          <a:prstGeom prst="rect">
            <a:avLst/>
          </a:prstGeom>
        </p:spPr>
        <p:txBody>
          <a:bodyPr/>
          <a:lstStyle/>
          <a:p>
            <a:pPr lvl="2" defTabSz="615572">
              <a:spcBef>
                <a:spcPts val="700"/>
              </a:spcBef>
              <a:defRPr sz="2000"/>
            </a:pPr>
            <a:r>
              <a:t>4. List the names of customers living in Athens</a:t>
            </a:r>
          </a:p>
          <a:p>
            <a:pPr lvl="2" defTabSz="615572">
              <a:spcBef>
                <a:spcPts val="700"/>
              </a:spcBef>
              <a:defRPr sz="2000"/>
            </a:pPr>
            <a:r>
              <a:t>     RA&gt;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5">
                <a:latin typeface="Symbol"/>
                <a:ea typeface="Symbol"/>
                <a:cs typeface="Symbol"/>
                <a:sym typeface="Symbol"/>
              </a:rPr>
              <a:t> </a:t>
            </a:r>
            <a:r>
              <a:rPr baseline="-5996"/>
              <a:t>cname</a:t>
            </a:r>
            <a:r>
              <a:t> (σ </a:t>
            </a:r>
            <a:r>
              <a:rPr baseline="-5996"/>
              <a:t>ccity= ‘Athens’</a:t>
            </a:r>
            <a:r>
              <a:t> (customer))</a:t>
            </a:r>
          </a:p>
          <a:p>
            <a:pPr lvl="2" defTabSz="615572">
              <a:spcBef>
                <a:spcPts val="700"/>
              </a:spcBef>
              <a:defRPr sz="2000"/>
            </a:pPr>
            <a:r>
              <a:t>Has 100 1-tuples</a:t>
            </a:r>
          </a:p>
          <a:p>
            <a:pPr lvl="2" defTabSz="615572">
              <a:spcBef>
                <a:spcPts val="700"/>
              </a:spcBef>
              <a:defRPr sz="2000"/>
            </a:pPr>
          </a:p>
          <a:p>
            <a:pPr defTabSz="530137">
              <a:spcBef>
                <a:spcPts val="600"/>
              </a:spcBef>
              <a:defRPr sz="2000"/>
            </a:pPr>
            <a:r>
              <a:t>5. List the cities the branches are located in</a:t>
            </a:r>
          </a:p>
          <a:p>
            <a:pPr lvl="2" defTabSz="530137">
              <a:spcBef>
                <a:spcPts val="600"/>
              </a:spcBef>
              <a:defRPr sz="2000"/>
            </a:pPr>
            <a:r>
              <a:t>     RA&gt;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</a:t>
            </a:r>
            <a:r>
              <a:rPr baseline="-5998"/>
              <a:t>bcity</a:t>
            </a:r>
            <a:r>
              <a:t> (branch)</a:t>
            </a:r>
          </a:p>
          <a:p>
            <a:pPr lvl="2" defTabSz="530137">
              <a:spcBef>
                <a:spcPts val="600"/>
              </a:spcBef>
              <a:defRPr sz="2000"/>
            </a:pPr>
            <a:r>
              <a:t>Has 5 1-tuples</a:t>
            </a:r>
          </a:p>
          <a:p>
            <a:pPr lvl="2" defTabSz="530137">
              <a:spcBef>
                <a:spcPts val="600"/>
              </a:spcBef>
              <a:defRPr sz="2000"/>
            </a:pPr>
          </a:p>
          <a:p>
            <a:pPr lvl="2" defTabSz="530137">
              <a:spcBef>
                <a:spcPts val="600"/>
              </a:spcBef>
              <a:defRPr sz="2000"/>
            </a:pPr>
            <a:r>
              <a:t>6. List the names and cities of customers with an account at the Alps branch</a:t>
            </a:r>
          </a:p>
          <a:p>
            <a:pPr lvl="4" defTabSz="530137">
              <a:spcBef>
                <a:spcPts val="600"/>
              </a:spcBef>
              <a:defRPr sz="2000"/>
            </a:pPr>
            <a:r>
              <a:t>     RA&gt;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</a:t>
            </a:r>
            <a:r>
              <a:rPr baseline="-5998"/>
              <a:t>cname, ccity</a:t>
            </a:r>
            <a:r>
              <a:t> (customer * σ </a:t>
            </a:r>
            <a:r>
              <a:rPr baseline="-5998"/>
              <a:t>bname=‘Alps’</a:t>
            </a:r>
            <a:r>
              <a:t> (deposit))</a:t>
            </a:r>
          </a:p>
          <a:p>
            <a:pPr lvl="4" defTabSz="530137">
              <a:spcBef>
                <a:spcPts val="600"/>
              </a:spcBef>
              <a:defRPr sz="2000"/>
            </a:pPr>
            <a:r>
              <a:t>Has 200 2-tuples, but duplicate elimination may reduce this</a:t>
            </a:r>
            <a:r>
              <a:rPr sz="1300"/>
              <a:t>                              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Example RA Queries (m n-tuples)"/>
          <p:cNvSpPr txBox="1"/>
          <p:nvPr>
            <p:ph type="title"/>
          </p:nvPr>
        </p:nvSpPr>
        <p:spPr>
          <a:xfrm>
            <a:off x="304800" y="195142"/>
            <a:ext cx="8534400" cy="1020766"/>
          </a:xfrm>
          <a:prstGeom prst="rect">
            <a:avLst/>
          </a:prstGeom>
        </p:spPr>
        <p:txBody>
          <a:bodyPr/>
          <a:lstStyle/>
          <a:p>
            <a:pPr/>
            <a:r>
              <a:t>Example RA Queries</a:t>
            </a:r>
          </a:p>
        </p:txBody>
      </p:sp>
      <p:sp>
        <p:nvSpPr>
          <p:cNvPr id="196" name="5. List the cities branches are located in…"/>
          <p:cNvSpPr txBox="1"/>
          <p:nvPr>
            <p:ph type="body" idx="1"/>
          </p:nvPr>
        </p:nvSpPr>
        <p:spPr>
          <a:xfrm>
            <a:off x="741214" y="1619183"/>
            <a:ext cx="7128172" cy="4525979"/>
          </a:xfrm>
          <a:prstGeom prst="rect">
            <a:avLst/>
          </a:prstGeom>
        </p:spPr>
        <p:txBody>
          <a:bodyPr/>
          <a:lstStyle/>
          <a:p>
            <a:pPr lvl="2" defTabSz="498953">
              <a:spcBef>
                <a:spcPts val="500"/>
              </a:spcBef>
              <a:defRPr sz="2000"/>
            </a:pPr>
            <a:r>
              <a:t>7. List the name and cities of customers with an account at a branch located in Athens</a:t>
            </a:r>
          </a:p>
          <a:p>
            <a:pPr lvl="2" defTabSz="498953">
              <a:spcBef>
                <a:spcPts val="500"/>
              </a:spcBef>
              <a:defRPr sz="2000"/>
            </a:pPr>
            <a:r>
              <a:t>   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 </a:t>
            </a:r>
            <a:r>
              <a:rPr baseline="-5998"/>
              <a:t>cname, ccity</a:t>
            </a:r>
            <a:r>
              <a:t> (customer * deposit * σ </a:t>
            </a:r>
            <a:r>
              <a:rPr baseline="-5998"/>
              <a:t>bcity =‘Athens’</a:t>
            </a:r>
            <a:r>
              <a:t> (branch))</a:t>
            </a:r>
          </a:p>
          <a:p>
            <a:pPr lvl="2" defTabSz="498953">
              <a:spcBef>
                <a:spcPts val="500"/>
              </a:spcBef>
              <a:defRPr sz="2000"/>
            </a:pPr>
          </a:p>
          <a:p>
            <a:pPr lvl="2" defTabSz="498953">
              <a:spcBef>
                <a:spcPts val="500"/>
              </a:spcBef>
              <a:defRPr sz="2000"/>
            </a:pPr>
            <a:r>
              <a:t>8. List the names of customers with an account or loan at the Alps branch</a:t>
            </a:r>
          </a:p>
          <a:p>
            <a:pPr lvl="2" defTabSz="498953">
              <a:spcBef>
                <a:spcPts val="500"/>
              </a:spcBef>
              <a:defRPr sz="2000"/>
            </a:pPr>
            <a:r>
              <a:t>   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</a:t>
            </a:r>
            <a:r>
              <a:rPr baseline="-5998"/>
              <a:t>cname</a:t>
            </a:r>
            <a:r>
              <a:t> (σ </a:t>
            </a:r>
            <a:r>
              <a:rPr baseline="-5998"/>
              <a:t>bname=‘Alps’</a:t>
            </a:r>
            <a:r>
              <a:t> (deposit) U σ </a:t>
            </a:r>
            <a:r>
              <a:rPr baseline="-5998"/>
              <a:t>bname=‘Alps’ </a:t>
            </a:r>
            <a:r>
              <a:t>(borrow))</a:t>
            </a:r>
          </a:p>
          <a:p>
            <a:pPr lvl="2" defTabSz="498953">
              <a:spcBef>
                <a:spcPts val="500"/>
              </a:spcBef>
              <a:defRPr sz="2000"/>
            </a:pPr>
          </a:p>
          <a:p>
            <a:pPr defTabSz="464025">
              <a:spcBef>
                <a:spcPts val="500"/>
              </a:spcBef>
              <a:defRPr sz="2000"/>
            </a:pPr>
            <a:r>
              <a:t>9. List the names of customers who live and bank in the same city</a:t>
            </a:r>
          </a:p>
          <a:p>
            <a:pPr defTabSz="464025">
              <a:spcBef>
                <a:spcPts val="500"/>
              </a:spcBef>
              <a:defRPr sz="2000"/>
            </a:pPr>
            <a:r>
              <a:t>    RA&gt;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 </a:t>
            </a:r>
            <a:r>
              <a:rPr baseline="-5998"/>
              <a:t>cname</a:t>
            </a:r>
            <a:r>
              <a:t> (σ </a:t>
            </a:r>
            <a:r>
              <a:rPr baseline="-5998"/>
              <a:t>ccity = bcity</a:t>
            </a:r>
            <a:r>
              <a:t> (customer * deposit * branch)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Example RA Queries (m n-tuples)"/>
          <p:cNvSpPr txBox="1"/>
          <p:nvPr>
            <p:ph type="title"/>
          </p:nvPr>
        </p:nvSpPr>
        <p:spPr>
          <a:xfrm>
            <a:off x="304800" y="195142"/>
            <a:ext cx="8534400" cy="1020766"/>
          </a:xfrm>
          <a:prstGeom prst="rect">
            <a:avLst/>
          </a:prstGeom>
        </p:spPr>
        <p:txBody>
          <a:bodyPr/>
          <a:lstStyle/>
          <a:p>
            <a:pPr/>
            <a:r>
              <a:t>Example RA Queries</a:t>
            </a:r>
          </a:p>
        </p:txBody>
      </p:sp>
      <p:sp>
        <p:nvSpPr>
          <p:cNvPr id="199" name="5. List the cities branches are located in…"/>
          <p:cNvSpPr txBox="1"/>
          <p:nvPr>
            <p:ph type="body" idx="1"/>
          </p:nvPr>
        </p:nvSpPr>
        <p:spPr>
          <a:xfrm>
            <a:off x="1007914" y="1619183"/>
            <a:ext cx="7128172" cy="4525979"/>
          </a:xfrm>
          <a:prstGeom prst="rect">
            <a:avLst/>
          </a:prstGeom>
        </p:spPr>
        <p:txBody>
          <a:bodyPr/>
          <a:lstStyle/>
          <a:p>
            <a:pPr defTabSz="536529">
              <a:spcBef>
                <a:spcPts val="500"/>
              </a:spcBef>
              <a:defRPr sz="2300"/>
            </a:pPr>
            <a:r>
              <a:t>10. List the names of customers with a loan that is covered/secured by one of their deposits </a:t>
            </a:r>
          </a:p>
          <a:p>
            <a:pPr lvl="2" defTabSz="536529">
              <a:spcBef>
                <a:spcPts val="500"/>
              </a:spcBef>
              <a:defRPr sz="2300"/>
            </a:pPr>
            <a:r>
              <a:t>    RA&gt;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5996">
                <a:latin typeface="Symbol"/>
                <a:ea typeface="Symbol"/>
                <a:cs typeface="Symbol"/>
                <a:sym typeface="Symbol"/>
              </a:rPr>
              <a:t>  </a:t>
            </a:r>
            <a:r>
              <a:rPr baseline="-5998"/>
              <a:t>cname</a:t>
            </a:r>
            <a:r>
              <a:t> (deposit * borrow)</a:t>
            </a:r>
          </a:p>
          <a:p>
            <a:pPr lvl="2" defTabSz="536529">
              <a:spcBef>
                <a:spcPts val="500"/>
              </a:spcBef>
              <a:defRPr sz="2300"/>
            </a:pPr>
          </a:p>
          <a:p>
            <a:pPr lvl="2" defTabSz="536529">
              <a:spcBef>
                <a:spcPts val="500"/>
              </a:spcBef>
              <a:defRPr sz="2300"/>
            </a:pPr>
            <a:r>
              <a:t>11. List the names of customers who </a:t>
            </a:r>
            <a:r>
              <a:rPr b="1"/>
              <a:t>only</a:t>
            </a:r>
            <a:r>
              <a:t> have loans that are covered/secured by their deposits</a:t>
            </a:r>
          </a:p>
          <a:p>
            <a:pPr lvl="2" defTabSz="536529">
              <a:spcBef>
                <a:spcPts val="500"/>
              </a:spcBef>
              <a:defRPr sz="2300"/>
            </a:pPr>
            <a:r>
              <a:t>    RA&gt; ?</a:t>
            </a:r>
          </a:p>
          <a:p>
            <a:pPr lvl="2" defTabSz="536529">
              <a:spcBef>
                <a:spcPts val="500"/>
              </a:spcBef>
              <a:defRPr sz="2300"/>
            </a:pPr>
            <a:r>
              <a:t>                                       </a:t>
            </a:r>
          </a:p>
          <a:p>
            <a:pPr lvl="2" defTabSz="536529">
              <a:spcBef>
                <a:spcPts val="500"/>
              </a:spcBef>
              <a:defRPr sz="2300"/>
            </a:pPr>
            <a:r>
              <a:t>12. List the names of customers with an account at </a:t>
            </a:r>
            <a:r>
              <a:rPr b="1"/>
              <a:t>all</a:t>
            </a:r>
            <a:r>
              <a:t> branches located in Athens</a:t>
            </a:r>
          </a:p>
          <a:p>
            <a:pPr lvl="2" defTabSz="536529">
              <a:spcBef>
                <a:spcPts val="500"/>
              </a:spcBef>
              <a:defRPr sz="2300"/>
            </a:pPr>
            <a:r>
              <a:t>    RA&gt;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