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23"/>
  </p:notesMasterIdLst>
  <p:sldIdLst>
    <p:sldId id="256" r:id="rId2"/>
    <p:sldId id="273" r:id="rId3"/>
    <p:sldId id="257" r:id="rId4"/>
    <p:sldId id="274" r:id="rId5"/>
    <p:sldId id="277" r:id="rId6"/>
    <p:sldId id="271" r:id="rId7"/>
    <p:sldId id="272" r:id="rId8"/>
    <p:sldId id="259" r:id="rId9"/>
    <p:sldId id="260" r:id="rId10"/>
    <p:sldId id="263" r:id="rId11"/>
    <p:sldId id="261" r:id="rId12"/>
    <p:sldId id="264" r:id="rId13"/>
    <p:sldId id="258" r:id="rId14"/>
    <p:sldId id="269" r:id="rId15"/>
    <p:sldId id="262" r:id="rId16"/>
    <p:sldId id="265" r:id="rId17"/>
    <p:sldId id="268" r:id="rId18"/>
    <p:sldId id="266" r:id="rId19"/>
    <p:sldId id="267"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1462" autoAdjust="0"/>
  </p:normalViewPr>
  <p:slideViewPr>
    <p:cSldViewPr snapToGrid="0">
      <p:cViewPr varScale="1">
        <p:scale>
          <a:sx n="105" d="100"/>
          <a:sy n="105" d="100"/>
        </p:scale>
        <p:origin x="9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8630A6-8BEB-4F27-AAC8-8504F980C409}" type="datetimeFigureOut">
              <a:rPr lang="en-US" smtClean="0"/>
              <a:t>6/26/2018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EAFC8-EB52-4BBE-9B13-CABBB2DD3347}" type="slidenum">
              <a:rPr lang="en-US" smtClean="0"/>
              <a:t>‹#›</a:t>
            </a:fld>
            <a:endParaRPr lang="en-US"/>
          </a:p>
        </p:txBody>
      </p:sp>
    </p:spTree>
    <p:extLst>
      <p:ext uri="{BB962C8B-B14F-4D97-AF65-F5344CB8AC3E}">
        <p14:creationId xmlns:p14="http://schemas.microsoft.com/office/powerpoint/2010/main" val="109303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Exogenous variable: ARIMAX, multivariate time series, downstream/upstream data, NN, FDA</a:t>
            </a:r>
          </a:p>
        </p:txBody>
      </p:sp>
      <p:sp>
        <p:nvSpPr>
          <p:cNvPr id="4" name="Slide Number Placeholder 3"/>
          <p:cNvSpPr>
            <a:spLocks noGrp="1"/>
          </p:cNvSpPr>
          <p:nvPr>
            <p:ph type="sldNum" sz="quarter" idx="10"/>
          </p:nvPr>
        </p:nvSpPr>
        <p:spPr/>
        <p:txBody>
          <a:bodyPr/>
          <a:lstStyle/>
          <a:p>
            <a:fld id="{EF0EAFC8-EB52-4BBE-9B13-CABBB2DD3347}" type="slidenum">
              <a:rPr lang="en-US" smtClean="0"/>
              <a:t>3</a:t>
            </a:fld>
            <a:endParaRPr lang="en-US"/>
          </a:p>
        </p:txBody>
      </p:sp>
    </p:spTree>
    <p:extLst>
      <p:ext uri="{BB962C8B-B14F-4D97-AF65-F5344CB8AC3E}">
        <p14:creationId xmlns:p14="http://schemas.microsoft.com/office/powerpoint/2010/main" val="411444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0EAFC8-EB52-4BBE-9B13-CABBB2DD3347}" type="slidenum">
              <a:rPr lang="en-US" smtClean="0"/>
              <a:t>8</a:t>
            </a:fld>
            <a:endParaRPr lang="en-US"/>
          </a:p>
        </p:txBody>
      </p:sp>
    </p:spTree>
    <p:extLst>
      <p:ext uri="{BB962C8B-B14F-4D97-AF65-F5344CB8AC3E}">
        <p14:creationId xmlns:p14="http://schemas.microsoft.com/office/powerpoint/2010/main" val="1070838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DA8BCE-54DC-48F4-BB86-89C1176C2499}"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192402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DA8BCE-54DC-48F4-BB86-89C1176C2499}"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196118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DA8BCE-54DC-48F4-BB86-89C1176C2499}"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17A030-4593-4156-8116-C1886F644D8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4335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BDA8BCE-54DC-48F4-BB86-89C1176C2499}"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3019224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BDA8BCE-54DC-48F4-BB86-89C1176C2499}"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17A030-4593-4156-8116-C1886F644D8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694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BDA8BCE-54DC-48F4-BB86-89C1176C2499}"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2106742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DA8BCE-54DC-48F4-BB86-89C1176C2499}"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2320605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DA8BCE-54DC-48F4-BB86-89C1176C2499}"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16872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DA8BCE-54DC-48F4-BB86-89C1176C2499}"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195580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DA8BCE-54DC-48F4-BB86-89C1176C2499}"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267934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DA8BCE-54DC-48F4-BB86-89C1176C2499}"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1996763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DA8BCE-54DC-48F4-BB86-89C1176C2499}" type="datetimeFigureOut">
              <a:rPr lang="en-US" smtClean="0"/>
              <a:t>6/26/2018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548593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DA8BCE-54DC-48F4-BB86-89C1176C2499}" type="datetimeFigureOut">
              <a:rPr lang="en-US" smtClean="0"/>
              <a:t>6/26/2018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372529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A8BCE-54DC-48F4-BB86-89C1176C2499}" type="datetimeFigureOut">
              <a:rPr lang="en-US" smtClean="0"/>
              <a:t>6/26/2018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155815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DA8BCE-54DC-48F4-BB86-89C1176C2499}"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97772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DA8BCE-54DC-48F4-BB86-89C1176C2499}" type="datetimeFigureOut">
              <a:rPr lang="en-US" smtClean="0"/>
              <a:t>6/26/2018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17A030-4593-4156-8116-C1886F644D81}" type="slidenum">
              <a:rPr lang="en-US" smtClean="0"/>
              <a:t>‹#›</a:t>
            </a:fld>
            <a:endParaRPr lang="en-US"/>
          </a:p>
        </p:txBody>
      </p:sp>
    </p:spTree>
    <p:extLst>
      <p:ext uri="{BB962C8B-B14F-4D97-AF65-F5344CB8AC3E}">
        <p14:creationId xmlns:p14="http://schemas.microsoft.com/office/powerpoint/2010/main" val="97841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DA8BCE-54DC-48F4-BB86-89C1176C2499}" type="datetimeFigureOut">
              <a:rPr lang="en-US" smtClean="0"/>
              <a:t>6/26/2018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117A030-4593-4156-8116-C1886F644D81}" type="slidenum">
              <a:rPr lang="en-US" smtClean="0"/>
              <a:t>‹#›</a:t>
            </a:fld>
            <a:endParaRPr lang="en-US"/>
          </a:p>
        </p:txBody>
      </p:sp>
    </p:spTree>
    <p:extLst>
      <p:ext uri="{BB962C8B-B14F-4D97-AF65-F5344CB8AC3E}">
        <p14:creationId xmlns:p14="http://schemas.microsoft.com/office/powerpoint/2010/main" val="515877963"/>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sonet.agron.iastate.edu/request/download.phtml?network=GA_ASOS" TargetMode="External"/><Relationship Id="rId2" Type="http://schemas.openxmlformats.org/officeDocument/2006/relationships/hyperlink" Target="http://www.dot.ga.gov/DS/Dat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gacrc.uga.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s.uga.edu/~jam/scalatio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EFAB-77DE-45F2-A52B-AC5FC46D0D86}"/>
              </a:ext>
            </a:extLst>
          </p:cNvPr>
          <p:cNvSpPr>
            <a:spLocks noGrp="1"/>
          </p:cNvSpPr>
          <p:nvPr>
            <p:ph type="ctrTitle"/>
          </p:nvPr>
        </p:nvSpPr>
        <p:spPr/>
        <p:txBody>
          <a:bodyPr>
            <a:normAutofit fontScale="90000"/>
          </a:bodyPr>
          <a:lstStyle/>
          <a:p>
            <a:r>
              <a:rPr lang="en-US" dirty="0"/>
              <a:t>Forecasting Traffic Flow:</a:t>
            </a:r>
            <a:br>
              <a:rPr lang="en-US" dirty="0"/>
            </a:br>
            <a:r>
              <a:rPr lang="en-US" dirty="0"/>
              <a:t>Short Term, Long Term, and When It Rains</a:t>
            </a:r>
          </a:p>
        </p:txBody>
      </p:sp>
      <p:sp>
        <p:nvSpPr>
          <p:cNvPr id="3" name="Subtitle 2">
            <a:extLst>
              <a:ext uri="{FF2B5EF4-FFF2-40B4-BE49-F238E27FC236}">
                <a16:creationId xmlns:a16="http://schemas.microsoft.com/office/drawing/2014/main" id="{0EAD4C72-FD9A-4EB2-AC0F-98DB9EC6C019}"/>
              </a:ext>
            </a:extLst>
          </p:cNvPr>
          <p:cNvSpPr>
            <a:spLocks noGrp="1"/>
          </p:cNvSpPr>
          <p:nvPr>
            <p:ph type="subTitle" idx="1"/>
          </p:nvPr>
        </p:nvSpPr>
        <p:spPr/>
        <p:txBody>
          <a:bodyPr>
            <a:normAutofit lnSpcReduction="10000"/>
          </a:bodyPr>
          <a:lstStyle/>
          <a:p>
            <a:r>
              <a:rPr lang="en-US" dirty="0"/>
              <a:t>Hao Peng, Santosh U. </a:t>
            </a:r>
            <a:r>
              <a:rPr lang="en-US" dirty="0" err="1"/>
              <a:t>Bobade</a:t>
            </a:r>
            <a:r>
              <a:rPr lang="en-US" dirty="0"/>
              <a:t>, Michael E. </a:t>
            </a:r>
            <a:r>
              <a:rPr lang="en-US" dirty="0" err="1"/>
              <a:t>Cotterell</a:t>
            </a:r>
            <a:r>
              <a:rPr lang="en-US" dirty="0"/>
              <a:t> and John A. Miller</a:t>
            </a:r>
          </a:p>
          <a:p>
            <a:r>
              <a:rPr lang="en-US" dirty="0"/>
              <a:t>Department of Computer Science</a:t>
            </a:r>
          </a:p>
          <a:p>
            <a:r>
              <a:rPr lang="en-US" dirty="0"/>
              <a:t>University of Georgia</a:t>
            </a:r>
          </a:p>
        </p:txBody>
      </p:sp>
    </p:spTree>
    <p:extLst>
      <p:ext uri="{BB962C8B-B14F-4D97-AF65-F5344CB8AC3E}">
        <p14:creationId xmlns:p14="http://schemas.microsoft.com/office/powerpoint/2010/main" val="2395928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0F6A7-D25F-459E-BA99-20E4A3E7C6BB}"/>
              </a:ext>
            </a:extLst>
          </p:cNvPr>
          <p:cNvSpPr>
            <a:spLocks noGrp="1"/>
          </p:cNvSpPr>
          <p:nvPr>
            <p:ph type="title"/>
          </p:nvPr>
        </p:nvSpPr>
        <p:spPr/>
        <p:txBody>
          <a:bodyPr/>
          <a:lstStyle/>
          <a:p>
            <a:r>
              <a:rPr lang="en-US" dirty="0"/>
              <a:t>Dynamic Regression</a:t>
            </a:r>
          </a:p>
        </p:txBody>
      </p:sp>
      <p:sp>
        <p:nvSpPr>
          <p:cNvPr id="3" name="Content Placeholder 2">
            <a:extLst>
              <a:ext uri="{FF2B5EF4-FFF2-40B4-BE49-F238E27FC236}">
                <a16:creationId xmlns:a16="http://schemas.microsoft.com/office/drawing/2014/main" id="{2A4B7BFD-BACD-48D5-9864-24416C655957}"/>
              </a:ext>
            </a:extLst>
          </p:cNvPr>
          <p:cNvSpPr>
            <a:spLocks noGrp="1"/>
          </p:cNvSpPr>
          <p:nvPr>
            <p:ph idx="1"/>
          </p:nvPr>
        </p:nvSpPr>
        <p:spPr>
          <a:xfrm>
            <a:off x="2589212" y="2785144"/>
            <a:ext cx="8915400" cy="3126077"/>
          </a:xfrm>
        </p:spPr>
        <p:txBody>
          <a:bodyPr/>
          <a:lstStyle/>
          <a:p>
            <a:r>
              <a:rPr lang="en-US" dirty="0"/>
              <a:t>Uses external variables such as rainfall to further explain additional variabilities in the traffic flow time series</a:t>
            </a:r>
          </a:p>
          <a:p>
            <a:r>
              <a:rPr lang="en-US" dirty="0"/>
              <a:t>A simple, two-step process for forecasting using both a time series model and a regression model</a:t>
            </a:r>
          </a:p>
          <a:p>
            <a:endParaRPr lang="en-US" dirty="0"/>
          </a:p>
        </p:txBody>
      </p:sp>
      <p:pic>
        <p:nvPicPr>
          <p:cNvPr id="5" name="Picture 4" descr="A close up of a logo&#10;&#10;Description generated with very high confidence">
            <a:extLst>
              <a:ext uri="{FF2B5EF4-FFF2-40B4-BE49-F238E27FC236}">
                <a16:creationId xmlns:a16="http://schemas.microsoft.com/office/drawing/2014/main" id="{01DECCF5-9CD2-44CF-9C1C-5D70E0FDFD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0149" y="1905000"/>
            <a:ext cx="1973751" cy="678239"/>
          </a:xfrm>
          <a:prstGeom prst="rect">
            <a:avLst/>
          </a:prstGeom>
        </p:spPr>
      </p:pic>
    </p:spTree>
    <p:extLst>
      <p:ext uri="{BB962C8B-B14F-4D97-AF65-F5344CB8AC3E}">
        <p14:creationId xmlns:p14="http://schemas.microsoft.com/office/powerpoint/2010/main" val="2499138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D513B-9E12-4A11-B5EF-34AF63651FE4}"/>
              </a:ext>
            </a:extLst>
          </p:cNvPr>
          <p:cNvSpPr>
            <a:spLocks noGrp="1"/>
          </p:cNvSpPr>
          <p:nvPr>
            <p:ph type="title"/>
          </p:nvPr>
        </p:nvSpPr>
        <p:spPr/>
        <p:txBody>
          <a:bodyPr/>
          <a:lstStyle/>
          <a:p>
            <a:r>
              <a:rPr lang="en-US" dirty="0"/>
              <a:t>Exponential Smoothing</a:t>
            </a:r>
          </a:p>
        </p:txBody>
      </p:sp>
      <p:sp>
        <p:nvSpPr>
          <p:cNvPr id="3" name="Content Placeholder 2">
            <a:extLst>
              <a:ext uri="{FF2B5EF4-FFF2-40B4-BE49-F238E27FC236}">
                <a16:creationId xmlns:a16="http://schemas.microsoft.com/office/drawing/2014/main" id="{16013F48-59F8-4FA3-93BF-F638A8287748}"/>
              </a:ext>
            </a:extLst>
          </p:cNvPr>
          <p:cNvSpPr>
            <a:spLocks noGrp="1"/>
          </p:cNvSpPr>
          <p:nvPr>
            <p:ph idx="1"/>
          </p:nvPr>
        </p:nvSpPr>
        <p:spPr>
          <a:xfrm>
            <a:off x="2589212" y="3185890"/>
            <a:ext cx="8915400" cy="2725332"/>
          </a:xfrm>
        </p:spPr>
        <p:txBody>
          <a:bodyPr/>
          <a:lstStyle/>
          <a:p>
            <a:r>
              <a:rPr lang="en-US" dirty="0"/>
              <a:t>Triple Exponential Smoothing with additive seasonality</a:t>
            </a:r>
          </a:p>
          <a:p>
            <a:r>
              <a:rPr lang="en-US" dirty="0"/>
              <a:t>12-step ahead within sample forecast SSE was minimized to find the 3 smoothing parameters</a:t>
            </a:r>
          </a:p>
          <a:p>
            <a:r>
              <a:rPr lang="en-US" dirty="0"/>
              <a:t>The default 1-step ahead SSE was attempted, but resulted in very poor forecasting results for higher steps, possibly due to the lack of need to rely on seasonal components make good forecasts for 1-step ahead.</a:t>
            </a:r>
          </a:p>
        </p:txBody>
      </p:sp>
      <p:pic>
        <p:nvPicPr>
          <p:cNvPr id="5" name="Picture 4" descr="A clock hanging on the wall&#10;&#10;Description generated with high confidence">
            <a:extLst>
              <a:ext uri="{FF2B5EF4-FFF2-40B4-BE49-F238E27FC236}">
                <a16:creationId xmlns:a16="http://schemas.microsoft.com/office/drawing/2014/main" id="{8A613F96-0F0C-4A44-9454-812E2ED4A0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6260" y="1905000"/>
            <a:ext cx="4381880" cy="983065"/>
          </a:xfrm>
          <a:prstGeom prst="rect">
            <a:avLst/>
          </a:prstGeom>
        </p:spPr>
      </p:pic>
    </p:spTree>
    <p:extLst>
      <p:ext uri="{BB962C8B-B14F-4D97-AF65-F5344CB8AC3E}">
        <p14:creationId xmlns:p14="http://schemas.microsoft.com/office/powerpoint/2010/main" val="190426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5F46D-A39E-434D-B058-553E416ECC66}"/>
              </a:ext>
            </a:extLst>
          </p:cNvPr>
          <p:cNvSpPr>
            <a:spLocks noGrp="1"/>
          </p:cNvSpPr>
          <p:nvPr>
            <p:ph type="title"/>
          </p:nvPr>
        </p:nvSpPr>
        <p:spPr/>
        <p:txBody>
          <a:bodyPr/>
          <a:lstStyle/>
          <a:p>
            <a:r>
              <a:rPr lang="en-US" dirty="0"/>
              <a:t>Feedforward Neural Networks</a:t>
            </a:r>
          </a:p>
        </p:txBody>
      </p:sp>
      <p:sp>
        <p:nvSpPr>
          <p:cNvPr id="3" name="Content Placeholder 2">
            <a:extLst>
              <a:ext uri="{FF2B5EF4-FFF2-40B4-BE49-F238E27FC236}">
                <a16:creationId xmlns:a16="http://schemas.microsoft.com/office/drawing/2014/main" id="{7FEB516E-C4C8-4B8C-ACCD-3940DCADC6BE}"/>
              </a:ext>
            </a:extLst>
          </p:cNvPr>
          <p:cNvSpPr>
            <a:spLocks noGrp="1"/>
          </p:cNvSpPr>
          <p:nvPr>
            <p:ph idx="1"/>
          </p:nvPr>
        </p:nvSpPr>
        <p:spPr>
          <a:xfrm>
            <a:off x="2589212" y="2499919"/>
            <a:ext cx="8915400" cy="3733971"/>
          </a:xfrm>
        </p:spPr>
        <p:txBody>
          <a:bodyPr>
            <a:normAutofit/>
          </a:bodyPr>
          <a:lstStyle/>
          <a:p>
            <a:r>
              <a:rPr lang="en-US" dirty="0"/>
              <a:t>Tanh activation function was used</a:t>
            </a:r>
          </a:p>
          <a:p>
            <a:r>
              <a:rPr lang="en-US" dirty="0"/>
              <a:t>Data were normalized to [-0.8, 0.8]</a:t>
            </a:r>
          </a:p>
          <a:p>
            <a:r>
              <a:rPr lang="en-US" dirty="0"/>
              <a:t>Back-propagation was used to learn the weights and biases that minimize MSE</a:t>
            </a:r>
          </a:p>
          <a:p>
            <a:r>
              <a:rPr lang="en-US" dirty="0"/>
              <a:t>4 layer structure</a:t>
            </a:r>
          </a:p>
          <a:p>
            <a:pPr lvl="1"/>
            <a:r>
              <a:rPr lang="en-US" dirty="0"/>
              <a:t>Input layer of size 50, including the data from previous 24-hr period, the 24-hr period in the previous week, the day of the week and time of the day</a:t>
            </a:r>
          </a:p>
          <a:p>
            <a:pPr lvl="1"/>
            <a:r>
              <a:rPr lang="en-US" dirty="0"/>
              <a:t>Two hidden layers of size 40 and 30</a:t>
            </a:r>
          </a:p>
          <a:p>
            <a:pPr lvl="1"/>
            <a:r>
              <a:rPr lang="en-US" dirty="0"/>
              <a:t>Output layer of size 24, corresponding to 24-step ahead forecasts</a:t>
            </a:r>
          </a:p>
          <a:p>
            <a:r>
              <a:rPr lang="en-US" dirty="0"/>
              <a:t>Other parameters were optimized using grid search</a:t>
            </a:r>
          </a:p>
        </p:txBody>
      </p:sp>
      <p:pic>
        <p:nvPicPr>
          <p:cNvPr id="5" name="Picture 4" descr="A picture containing clipart&#10;&#10;Description generated with high confidence">
            <a:extLst>
              <a:ext uri="{FF2B5EF4-FFF2-40B4-BE49-F238E27FC236}">
                <a16:creationId xmlns:a16="http://schemas.microsoft.com/office/drawing/2014/main" id="{9A72FFA1-4B68-40CA-891D-A42A26E1D1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6638" y="1905000"/>
            <a:ext cx="2179509" cy="289585"/>
          </a:xfrm>
          <a:prstGeom prst="rect">
            <a:avLst/>
          </a:prstGeom>
        </p:spPr>
      </p:pic>
    </p:spTree>
    <p:extLst>
      <p:ext uri="{BB962C8B-B14F-4D97-AF65-F5344CB8AC3E}">
        <p14:creationId xmlns:p14="http://schemas.microsoft.com/office/powerpoint/2010/main" val="2168093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3F17-DAD5-4903-8863-7FC71BDBE391}"/>
              </a:ext>
            </a:extLst>
          </p:cNvPr>
          <p:cNvSpPr>
            <a:spLocks noGrp="1"/>
          </p:cNvSpPr>
          <p:nvPr>
            <p:ph type="title"/>
          </p:nvPr>
        </p:nvSpPr>
        <p:spPr/>
        <p:txBody>
          <a:bodyPr/>
          <a:lstStyle/>
          <a:p>
            <a:r>
              <a:rPr lang="en-US" dirty="0"/>
              <a:t>Dataset</a:t>
            </a:r>
          </a:p>
        </p:txBody>
      </p:sp>
      <p:sp>
        <p:nvSpPr>
          <p:cNvPr id="3" name="Content Placeholder 2">
            <a:extLst>
              <a:ext uri="{FF2B5EF4-FFF2-40B4-BE49-F238E27FC236}">
                <a16:creationId xmlns:a16="http://schemas.microsoft.com/office/drawing/2014/main" id="{8FB418D5-482D-4EEC-94A8-860A94465885}"/>
              </a:ext>
            </a:extLst>
          </p:cNvPr>
          <p:cNvSpPr>
            <a:spLocks noGrp="1"/>
          </p:cNvSpPr>
          <p:nvPr>
            <p:ph idx="1"/>
          </p:nvPr>
        </p:nvSpPr>
        <p:spPr/>
        <p:txBody>
          <a:bodyPr/>
          <a:lstStyle/>
          <a:p>
            <a:r>
              <a:rPr lang="en-US" dirty="0"/>
              <a:t>Hourly traffic flow data</a:t>
            </a:r>
          </a:p>
          <a:p>
            <a:pPr lvl="1"/>
            <a:r>
              <a:rPr lang="en-US" dirty="0"/>
              <a:t>Georgia Department of Transportation</a:t>
            </a:r>
          </a:p>
          <a:p>
            <a:pPr lvl="1"/>
            <a:r>
              <a:rPr lang="en-US" dirty="0"/>
              <a:t>74 sensors (both directions), mostly urban areas and major freeways</a:t>
            </a:r>
          </a:p>
          <a:p>
            <a:pPr lvl="1"/>
            <a:r>
              <a:rPr lang="en-US" dirty="0"/>
              <a:t>Jan 2013 – June 2017</a:t>
            </a:r>
          </a:p>
          <a:p>
            <a:pPr lvl="1"/>
            <a:r>
              <a:rPr lang="en-US" dirty="0">
                <a:hlinkClick r:id="rId2"/>
              </a:rPr>
              <a:t>http://www.dot.ga.gov/DS/Data</a:t>
            </a:r>
            <a:endParaRPr lang="en-US" dirty="0"/>
          </a:p>
          <a:p>
            <a:r>
              <a:rPr lang="en-US" dirty="0"/>
              <a:t>Hourly Precipitation Data</a:t>
            </a:r>
          </a:p>
          <a:p>
            <a:pPr lvl="1"/>
            <a:r>
              <a:rPr lang="en-US" dirty="0"/>
              <a:t>Automated Surface Observing System (ASOS)</a:t>
            </a:r>
          </a:p>
          <a:p>
            <a:pPr lvl="1"/>
            <a:r>
              <a:rPr lang="en-US" dirty="0"/>
              <a:t>14 sensors that are paired with nearby traffic sensors</a:t>
            </a:r>
          </a:p>
          <a:p>
            <a:pPr lvl="1"/>
            <a:r>
              <a:rPr lang="en-US" dirty="0">
                <a:hlinkClick r:id="rId3"/>
              </a:rPr>
              <a:t>https://mesonet.agron.iastate.edu/request/download.phtml?network=GA_ASOS</a:t>
            </a:r>
            <a:endParaRPr lang="en-US" dirty="0"/>
          </a:p>
          <a:p>
            <a:pPr marL="457200" lvl="1" indent="0">
              <a:buNone/>
            </a:pPr>
            <a:endParaRPr lang="en-US" dirty="0"/>
          </a:p>
        </p:txBody>
      </p:sp>
    </p:spTree>
    <p:extLst>
      <p:ext uri="{BB962C8B-B14F-4D97-AF65-F5344CB8AC3E}">
        <p14:creationId xmlns:p14="http://schemas.microsoft.com/office/powerpoint/2010/main" val="2380895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38A73-3082-4357-B000-C4F263C761DD}"/>
              </a:ext>
            </a:extLst>
          </p:cNvPr>
          <p:cNvSpPr>
            <a:spLocks noGrp="1"/>
          </p:cNvSpPr>
          <p:nvPr>
            <p:ph type="title"/>
          </p:nvPr>
        </p:nvSpPr>
        <p:spPr/>
        <p:txBody>
          <a:bodyPr/>
          <a:lstStyle/>
          <a:p>
            <a:r>
              <a:rPr lang="en-US" dirty="0"/>
              <a:t>Traffic Sensors</a:t>
            </a:r>
          </a:p>
        </p:txBody>
      </p:sp>
      <p:pic>
        <p:nvPicPr>
          <p:cNvPr id="5" name="Content Placeholder 4" descr="A close up of text on a white background&#10;&#10;Description generated with very high confidence">
            <a:extLst>
              <a:ext uri="{FF2B5EF4-FFF2-40B4-BE49-F238E27FC236}">
                <a16:creationId xmlns:a16="http://schemas.microsoft.com/office/drawing/2014/main" id="{67A1533C-E107-419B-B29D-09429BF5B1B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1337" y="1274722"/>
            <a:ext cx="6029325" cy="5583278"/>
          </a:xfrm>
        </p:spPr>
      </p:pic>
    </p:spTree>
    <p:extLst>
      <p:ext uri="{BB962C8B-B14F-4D97-AF65-F5344CB8AC3E}">
        <p14:creationId xmlns:p14="http://schemas.microsoft.com/office/powerpoint/2010/main" val="520511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6">
            <a:extLst>
              <a:ext uri="{FF2B5EF4-FFF2-40B4-BE49-F238E27FC236}">
                <a16:creationId xmlns:a16="http://schemas.microsoft.com/office/drawing/2014/main" id="{C9134873-433C-46B5-AD53-F1B93E1A4F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7121" y="645106"/>
            <a:ext cx="5341217" cy="5247747"/>
          </a:xfrm>
          <a:prstGeom prst="rect">
            <a:avLst/>
          </a:prstGeom>
        </p:spPr>
      </p:pic>
      <p:sp>
        <p:nvSpPr>
          <p:cNvPr id="2" name="Title 1">
            <a:extLst>
              <a:ext uri="{FF2B5EF4-FFF2-40B4-BE49-F238E27FC236}">
                <a16:creationId xmlns:a16="http://schemas.microsoft.com/office/drawing/2014/main" id="{DF40376A-B3F6-414A-A2FC-C86735C7C768}"/>
              </a:ext>
            </a:extLst>
          </p:cNvPr>
          <p:cNvSpPr>
            <a:spLocks noGrp="1"/>
          </p:cNvSpPr>
          <p:nvPr>
            <p:ph type="title"/>
          </p:nvPr>
        </p:nvSpPr>
        <p:spPr>
          <a:xfrm>
            <a:off x="1687669" y="624110"/>
            <a:ext cx="4137059" cy="1280890"/>
          </a:xfrm>
        </p:spPr>
        <p:txBody>
          <a:bodyPr>
            <a:normAutofit/>
          </a:bodyPr>
          <a:lstStyle/>
          <a:p>
            <a:r>
              <a:rPr lang="en-US" sz="3200"/>
              <a:t>Friday Traffic on US 23 in Atlanta, GA</a:t>
            </a:r>
          </a:p>
        </p:txBody>
      </p:sp>
      <p:sp>
        <p:nvSpPr>
          <p:cNvPr id="12" name="Content Placeholder 11">
            <a:extLst>
              <a:ext uri="{FF2B5EF4-FFF2-40B4-BE49-F238E27FC236}">
                <a16:creationId xmlns:a16="http://schemas.microsoft.com/office/drawing/2014/main" id="{F1B8BBD5-9C4F-498E-83AE-4E14761E59D7}"/>
              </a:ext>
            </a:extLst>
          </p:cNvPr>
          <p:cNvSpPr>
            <a:spLocks noGrp="1"/>
          </p:cNvSpPr>
          <p:nvPr>
            <p:ph idx="1"/>
          </p:nvPr>
        </p:nvSpPr>
        <p:spPr>
          <a:xfrm>
            <a:off x="1683956" y="2133600"/>
            <a:ext cx="4140772" cy="3777622"/>
          </a:xfrm>
        </p:spPr>
        <p:txBody>
          <a:bodyPr>
            <a:normAutofit/>
          </a:bodyPr>
          <a:lstStyle/>
          <a:p>
            <a:r>
              <a:rPr lang="en-US" sz="1600" dirty="0">
                <a:solidFill>
                  <a:srgbClr val="000000"/>
                </a:solidFill>
              </a:rPr>
              <a:t>Much busier afternoon rush hours since everyone is getting off work and trying to go home</a:t>
            </a:r>
          </a:p>
          <a:p>
            <a:r>
              <a:rPr lang="en-US" sz="1600" dirty="0">
                <a:solidFill>
                  <a:srgbClr val="000000"/>
                </a:solidFill>
              </a:rPr>
              <a:t>The same road but for the other direction has much busier morning rush hours</a:t>
            </a:r>
          </a:p>
        </p:txBody>
      </p:sp>
    </p:spTree>
    <p:extLst>
      <p:ext uri="{BB962C8B-B14F-4D97-AF65-F5344CB8AC3E}">
        <p14:creationId xmlns:p14="http://schemas.microsoft.com/office/powerpoint/2010/main" val="1852460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B632-E1A8-4105-BB56-41A7E5D493A5}"/>
              </a:ext>
            </a:extLst>
          </p:cNvPr>
          <p:cNvSpPr>
            <a:spLocks noGrp="1"/>
          </p:cNvSpPr>
          <p:nvPr>
            <p:ph type="title"/>
          </p:nvPr>
        </p:nvSpPr>
        <p:spPr/>
        <p:txBody>
          <a:bodyPr/>
          <a:lstStyle/>
          <a:p>
            <a:r>
              <a:rPr lang="en-US" dirty="0"/>
              <a:t>Testing Platform</a:t>
            </a:r>
          </a:p>
        </p:txBody>
      </p:sp>
      <p:sp>
        <p:nvSpPr>
          <p:cNvPr id="3" name="Content Placeholder 2">
            <a:extLst>
              <a:ext uri="{FF2B5EF4-FFF2-40B4-BE49-F238E27FC236}">
                <a16:creationId xmlns:a16="http://schemas.microsoft.com/office/drawing/2014/main" id="{DAB7C54B-F4F6-45CA-B874-88FB87702371}"/>
              </a:ext>
            </a:extLst>
          </p:cNvPr>
          <p:cNvSpPr>
            <a:spLocks noGrp="1"/>
          </p:cNvSpPr>
          <p:nvPr>
            <p:ph idx="1"/>
          </p:nvPr>
        </p:nvSpPr>
        <p:spPr/>
        <p:txBody>
          <a:bodyPr/>
          <a:lstStyle/>
          <a:p>
            <a:r>
              <a:rPr lang="en-US" dirty="0"/>
              <a:t>Sapelo cluster from Georgia Advanced Computing Resource Center</a:t>
            </a:r>
          </a:p>
          <a:p>
            <a:pPr lvl="1"/>
            <a:r>
              <a:rPr lang="en-US" dirty="0"/>
              <a:t>48-core AMD Opteron Machine</a:t>
            </a:r>
          </a:p>
          <a:p>
            <a:pPr lvl="1"/>
            <a:r>
              <a:rPr lang="en-US" dirty="0"/>
              <a:t>Parallel training and testing were conducted per sensor per direction</a:t>
            </a:r>
          </a:p>
          <a:p>
            <a:pPr lvl="1"/>
            <a:r>
              <a:rPr lang="en-US" dirty="0">
                <a:hlinkClick r:id="rId2"/>
              </a:rPr>
              <a:t>https://gacrc.uga.edu/</a:t>
            </a:r>
            <a:endParaRPr lang="en-US" dirty="0"/>
          </a:p>
        </p:txBody>
      </p:sp>
    </p:spTree>
    <p:extLst>
      <p:ext uri="{BB962C8B-B14F-4D97-AF65-F5344CB8AC3E}">
        <p14:creationId xmlns:p14="http://schemas.microsoft.com/office/powerpoint/2010/main" val="986044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01244-DC1D-4A7D-8F6B-07D1EA336A57}"/>
              </a:ext>
            </a:extLst>
          </p:cNvPr>
          <p:cNvSpPr>
            <a:spLocks noGrp="1"/>
          </p:cNvSpPr>
          <p:nvPr>
            <p:ph type="title"/>
          </p:nvPr>
        </p:nvSpPr>
        <p:spPr/>
        <p:txBody>
          <a:bodyPr/>
          <a:lstStyle/>
          <a:p>
            <a:r>
              <a:rPr lang="en-US" dirty="0"/>
              <a:t>Performance Evaluation</a:t>
            </a:r>
          </a:p>
        </p:txBody>
      </p:sp>
      <p:sp>
        <p:nvSpPr>
          <p:cNvPr id="3" name="Content Placeholder 2">
            <a:extLst>
              <a:ext uri="{FF2B5EF4-FFF2-40B4-BE49-F238E27FC236}">
                <a16:creationId xmlns:a16="http://schemas.microsoft.com/office/drawing/2014/main" id="{83E2EE46-6131-4F1D-A068-F80A833EFB6F}"/>
              </a:ext>
            </a:extLst>
          </p:cNvPr>
          <p:cNvSpPr>
            <a:spLocks noGrp="1"/>
          </p:cNvSpPr>
          <p:nvPr>
            <p:ph idx="1"/>
          </p:nvPr>
        </p:nvSpPr>
        <p:spPr/>
        <p:txBody>
          <a:bodyPr>
            <a:normAutofit fontScale="92500"/>
          </a:bodyPr>
          <a:lstStyle/>
          <a:p>
            <a:r>
              <a:rPr lang="en-US" dirty="0"/>
              <a:t>Rolling Forecasts</a:t>
            </a:r>
          </a:p>
          <a:p>
            <a:pPr lvl="1"/>
            <a:r>
              <a:rPr lang="en-US" dirty="0"/>
              <a:t>12 weeks of data as training set (24 weeks if considering rainfall)</a:t>
            </a:r>
          </a:p>
          <a:p>
            <a:pPr lvl="1"/>
            <a:r>
              <a:rPr lang="en-US" dirty="0"/>
              <a:t>8 weeks of data as testing set</a:t>
            </a:r>
          </a:p>
          <a:p>
            <a:pPr lvl="1"/>
            <a:r>
              <a:rPr lang="en-US" dirty="0"/>
              <a:t>Sliding window is 8 weeks</a:t>
            </a:r>
          </a:p>
          <a:p>
            <a:r>
              <a:rPr lang="en-US" dirty="0"/>
              <a:t>Forecasts were made for 24 hours/steps into the future</a:t>
            </a:r>
          </a:p>
          <a:p>
            <a:r>
              <a:rPr lang="en-US" dirty="0"/>
              <a:t>Models that incorporated rainfall data only made 1 hour/step ahead forecasts</a:t>
            </a:r>
          </a:p>
          <a:p>
            <a:pPr lvl="1"/>
            <a:r>
              <a:rPr lang="en-US" dirty="0"/>
              <a:t>Difficult to make reliable, long-term weather forecasts</a:t>
            </a:r>
          </a:p>
          <a:p>
            <a:r>
              <a:rPr lang="en-US" dirty="0"/>
              <a:t>Forecasts were only produced within the 7:00AM to 7:00PM range on weekdays</a:t>
            </a:r>
          </a:p>
          <a:p>
            <a:r>
              <a:rPr lang="en-US" dirty="0"/>
              <a:t>Weekly historical averages by hours were used as baselines</a:t>
            </a:r>
          </a:p>
          <a:p>
            <a:r>
              <a:rPr lang="en-US" dirty="0"/>
              <a:t>Mean Absolute Percentage Error (MAPE) was the metric of evaluation</a:t>
            </a:r>
          </a:p>
          <a:p>
            <a:endParaRPr lang="en-US" dirty="0"/>
          </a:p>
          <a:p>
            <a:endParaRPr lang="en-US" dirty="0"/>
          </a:p>
        </p:txBody>
      </p:sp>
    </p:spTree>
    <p:extLst>
      <p:ext uri="{BB962C8B-B14F-4D97-AF65-F5344CB8AC3E}">
        <p14:creationId xmlns:p14="http://schemas.microsoft.com/office/powerpoint/2010/main" val="2135081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9C201-3AD6-489A-B263-D964A07F2172}"/>
              </a:ext>
            </a:extLst>
          </p:cNvPr>
          <p:cNvSpPr>
            <a:spLocks noGrp="1"/>
          </p:cNvSpPr>
          <p:nvPr>
            <p:ph type="title"/>
          </p:nvPr>
        </p:nvSpPr>
        <p:spPr>
          <a:xfrm>
            <a:off x="2592925" y="624110"/>
            <a:ext cx="8911687" cy="1280890"/>
          </a:xfrm>
        </p:spPr>
        <p:txBody>
          <a:bodyPr/>
          <a:lstStyle/>
          <a:p>
            <a:r>
              <a:rPr lang="en-US" dirty="0"/>
              <a:t>Performance Comparison</a:t>
            </a:r>
          </a:p>
        </p:txBody>
      </p:sp>
      <p:pic>
        <p:nvPicPr>
          <p:cNvPr id="5" name="Content Placeholder 4">
            <a:extLst>
              <a:ext uri="{FF2B5EF4-FFF2-40B4-BE49-F238E27FC236}">
                <a16:creationId xmlns:a16="http://schemas.microsoft.com/office/drawing/2014/main" id="{78292225-B2E8-4D00-8B92-4FF7900FA02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2271" y="1625600"/>
            <a:ext cx="7692993" cy="4608290"/>
          </a:xfrm>
        </p:spPr>
      </p:pic>
    </p:spTree>
    <p:extLst>
      <p:ext uri="{BB962C8B-B14F-4D97-AF65-F5344CB8AC3E}">
        <p14:creationId xmlns:p14="http://schemas.microsoft.com/office/powerpoint/2010/main" val="1160743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88872-9E21-4E5F-9C97-BB3068717812}"/>
              </a:ext>
            </a:extLst>
          </p:cNvPr>
          <p:cNvSpPr>
            <a:spLocks noGrp="1"/>
          </p:cNvSpPr>
          <p:nvPr>
            <p:ph type="title"/>
          </p:nvPr>
        </p:nvSpPr>
        <p:spPr/>
        <p:txBody>
          <a:bodyPr/>
          <a:lstStyle/>
          <a:p>
            <a:r>
              <a:rPr lang="en-US" dirty="0"/>
              <a:t>Performance Comparison in Rainy Weather</a:t>
            </a:r>
          </a:p>
        </p:txBody>
      </p:sp>
      <p:pic>
        <p:nvPicPr>
          <p:cNvPr id="5" name="Content Placeholder 4" descr="A screenshot of a cell phone&#10;&#10;Description generated with very high confidence">
            <a:extLst>
              <a:ext uri="{FF2B5EF4-FFF2-40B4-BE49-F238E27FC236}">
                <a16:creationId xmlns:a16="http://schemas.microsoft.com/office/drawing/2014/main" id="{F3A4C258-6836-41AC-A4E6-E36A6345D6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2346" y="2971097"/>
            <a:ext cx="10012844" cy="1981904"/>
          </a:xfrm>
        </p:spPr>
      </p:pic>
    </p:spTree>
    <p:extLst>
      <p:ext uri="{BB962C8B-B14F-4D97-AF65-F5344CB8AC3E}">
        <p14:creationId xmlns:p14="http://schemas.microsoft.com/office/powerpoint/2010/main" val="1086869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4A94-7116-4EFF-963E-685B7C457EB1}"/>
              </a:ext>
            </a:extLst>
          </p:cNvPr>
          <p:cNvSpPr>
            <a:spLocks noGrp="1"/>
          </p:cNvSpPr>
          <p:nvPr>
            <p:ph type="title"/>
          </p:nvPr>
        </p:nvSpPr>
        <p:spPr/>
        <p:txBody>
          <a:bodyPr/>
          <a:lstStyle/>
          <a:p>
            <a:r>
              <a:rPr lang="en-US" dirty="0"/>
              <a:t>System Motivations</a:t>
            </a:r>
          </a:p>
        </p:txBody>
      </p:sp>
      <p:sp>
        <p:nvSpPr>
          <p:cNvPr id="3" name="Content Placeholder 2">
            <a:extLst>
              <a:ext uri="{FF2B5EF4-FFF2-40B4-BE49-F238E27FC236}">
                <a16:creationId xmlns:a16="http://schemas.microsoft.com/office/drawing/2014/main" id="{2CBCB814-ACD6-4CEF-A685-6E569EDF120E}"/>
              </a:ext>
            </a:extLst>
          </p:cNvPr>
          <p:cNvSpPr>
            <a:spLocks noGrp="1"/>
          </p:cNvSpPr>
          <p:nvPr>
            <p:ph idx="1"/>
          </p:nvPr>
        </p:nvSpPr>
        <p:spPr/>
        <p:txBody>
          <a:bodyPr/>
          <a:lstStyle/>
          <a:p>
            <a:r>
              <a:rPr lang="en-US" dirty="0"/>
              <a:t>Performance parallel/distributed</a:t>
            </a:r>
          </a:p>
          <a:p>
            <a:r>
              <a:rPr lang="en-US" dirty="0"/>
              <a:t>Support Advanced Time Series Analysis with uniform interface</a:t>
            </a:r>
          </a:p>
          <a:p>
            <a:r>
              <a:rPr lang="en-US" dirty="0"/>
              <a:t>Provide Database storage and flexible queries</a:t>
            </a:r>
          </a:p>
          <a:p>
            <a:r>
              <a:rPr lang="en-US" dirty="0"/>
              <a:t>Provide support for automation through ontology</a:t>
            </a:r>
          </a:p>
          <a:p>
            <a:r>
              <a:rPr lang="en-US" dirty="0"/>
              <a:t>Exploit Theoretical and Simulation Models</a:t>
            </a:r>
          </a:p>
        </p:txBody>
      </p:sp>
    </p:spTree>
    <p:extLst>
      <p:ext uri="{BB962C8B-B14F-4D97-AF65-F5344CB8AC3E}">
        <p14:creationId xmlns:p14="http://schemas.microsoft.com/office/powerpoint/2010/main" val="1502631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20D30-BE7E-4EC9-BBEB-66CB97B2CE5A}"/>
              </a:ext>
            </a:extLst>
          </p:cNvPr>
          <p:cNvSpPr>
            <a:spLocks noGrp="1"/>
          </p:cNvSpPr>
          <p:nvPr>
            <p:ph type="title"/>
          </p:nvPr>
        </p:nvSpPr>
        <p:spPr/>
        <p:txBody>
          <a:bodyPr/>
          <a:lstStyle/>
          <a:p>
            <a:r>
              <a:rPr lang="en-US" dirty="0"/>
              <a:t>Conclusions and Future Work</a:t>
            </a:r>
          </a:p>
        </p:txBody>
      </p:sp>
      <p:sp>
        <p:nvSpPr>
          <p:cNvPr id="3" name="Content Placeholder 2">
            <a:extLst>
              <a:ext uri="{FF2B5EF4-FFF2-40B4-BE49-F238E27FC236}">
                <a16:creationId xmlns:a16="http://schemas.microsoft.com/office/drawing/2014/main" id="{EB94B48E-2EE2-4007-B20B-ED1562A45F28}"/>
              </a:ext>
            </a:extLst>
          </p:cNvPr>
          <p:cNvSpPr>
            <a:spLocks noGrp="1"/>
          </p:cNvSpPr>
          <p:nvPr>
            <p:ph idx="1"/>
          </p:nvPr>
        </p:nvSpPr>
        <p:spPr/>
        <p:txBody>
          <a:bodyPr/>
          <a:lstStyle/>
          <a:p>
            <a:r>
              <a:rPr lang="en-US" dirty="0"/>
              <a:t>Short and Long Term Traffic Flow Forecasting</a:t>
            </a:r>
          </a:p>
          <a:p>
            <a:r>
              <a:rPr lang="en-US" dirty="0"/>
              <a:t>Weather conditions including rainfall can help to further explain traffic conditions</a:t>
            </a:r>
          </a:p>
          <a:p>
            <a:r>
              <a:rPr lang="en-US" dirty="0"/>
              <a:t>Neural Networks performed well</a:t>
            </a:r>
          </a:p>
          <a:p>
            <a:pPr lvl="1"/>
            <a:r>
              <a:rPr lang="en-US" dirty="0"/>
              <a:t>Preliminary results show that LSTM can be very promising</a:t>
            </a:r>
          </a:p>
          <a:p>
            <a:r>
              <a:rPr lang="en-US" dirty="0"/>
              <a:t>Future Work</a:t>
            </a:r>
          </a:p>
          <a:p>
            <a:pPr lvl="1"/>
            <a:r>
              <a:rPr lang="en-US" dirty="0"/>
              <a:t>Larger datasets with higher resolutions</a:t>
            </a:r>
          </a:p>
          <a:p>
            <a:pPr lvl="1"/>
            <a:r>
              <a:rPr lang="en-US" dirty="0"/>
              <a:t>Additional models</a:t>
            </a:r>
          </a:p>
          <a:p>
            <a:pPr lvl="1"/>
            <a:r>
              <a:rPr lang="en-US" dirty="0"/>
              <a:t>Exogenous variables, Multivariate Time Series</a:t>
            </a:r>
          </a:p>
        </p:txBody>
      </p:sp>
    </p:spTree>
    <p:extLst>
      <p:ext uri="{BB962C8B-B14F-4D97-AF65-F5344CB8AC3E}">
        <p14:creationId xmlns:p14="http://schemas.microsoft.com/office/powerpoint/2010/main" val="2805596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87D5-0800-43DD-8693-C1C45A7923E1}"/>
              </a:ext>
            </a:extLst>
          </p:cNvPr>
          <p:cNvSpPr>
            <a:spLocks noGrp="1"/>
          </p:cNvSpPr>
          <p:nvPr>
            <p:ph type="title"/>
          </p:nvPr>
        </p:nvSpPr>
        <p:spPr/>
        <p:txBody>
          <a:bodyPr/>
          <a:lstStyle/>
          <a:p>
            <a:r>
              <a:rPr lang="en-US" dirty="0"/>
              <a:t>Questions</a:t>
            </a:r>
          </a:p>
        </p:txBody>
      </p:sp>
      <p:pic>
        <p:nvPicPr>
          <p:cNvPr id="5" name="Content Placeholder 4" descr="A close up of a logo&#10;&#10;Description generated with high confidence">
            <a:extLst>
              <a:ext uri="{FF2B5EF4-FFF2-40B4-BE49-F238E27FC236}">
                <a16:creationId xmlns:a16="http://schemas.microsoft.com/office/drawing/2014/main" id="{D70EC87E-32B4-47AD-BF54-45E046A6E35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86777" y="2133600"/>
            <a:ext cx="2920272" cy="3778250"/>
          </a:xfrm>
        </p:spPr>
      </p:pic>
    </p:spTree>
    <p:extLst>
      <p:ext uri="{BB962C8B-B14F-4D97-AF65-F5344CB8AC3E}">
        <p14:creationId xmlns:p14="http://schemas.microsoft.com/office/powerpoint/2010/main" val="228441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6300-8F55-4FAB-98EB-EADD9E37B141}"/>
              </a:ext>
            </a:extLst>
          </p:cNvPr>
          <p:cNvSpPr>
            <a:spLocks noGrp="1"/>
          </p:cNvSpPr>
          <p:nvPr>
            <p:ph type="title"/>
          </p:nvPr>
        </p:nvSpPr>
        <p:spPr/>
        <p:txBody>
          <a:bodyPr/>
          <a:lstStyle/>
          <a:p>
            <a:r>
              <a:rPr lang="en-US" dirty="0"/>
              <a:t>Application Motivations</a:t>
            </a:r>
          </a:p>
        </p:txBody>
      </p:sp>
      <p:sp>
        <p:nvSpPr>
          <p:cNvPr id="3" name="Content Placeholder 2">
            <a:extLst>
              <a:ext uri="{FF2B5EF4-FFF2-40B4-BE49-F238E27FC236}">
                <a16:creationId xmlns:a16="http://schemas.microsoft.com/office/drawing/2014/main" id="{0A0DFCF3-B051-4E5E-82B7-04EEB90B6F5B}"/>
              </a:ext>
            </a:extLst>
          </p:cNvPr>
          <p:cNvSpPr>
            <a:spLocks noGrp="1"/>
          </p:cNvSpPr>
          <p:nvPr>
            <p:ph idx="1"/>
          </p:nvPr>
        </p:nvSpPr>
        <p:spPr/>
        <p:txBody>
          <a:bodyPr>
            <a:normAutofit fontScale="92500" lnSpcReduction="10000"/>
          </a:bodyPr>
          <a:lstStyle/>
          <a:p>
            <a:r>
              <a:rPr lang="en-US" sz="2400" dirty="0"/>
              <a:t>Availability of Big Data through sensors</a:t>
            </a:r>
          </a:p>
          <a:p>
            <a:r>
              <a:rPr lang="en-US" sz="2400" dirty="0"/>
              <a:t>Benefits of Research</a:t>
            </a:r>
          </a:p>
          <a:p>
            <a:pPr lvl="1"/>
            <a:r>
              <a:rPr lang="en-US" sz="2200" dirty="0"/>
              <a:t>Intelligent Transportation System</a:t>
            </a:r>
          </a:p>
          <a:p>
            <a:pPr lvl="1"/>
            <a:r>
              <a:rPr lang="en-US" sz="2200" dirty="0"/>
              <a:t>Traffic Apps</a:t>
            </a:r>
          </a:p>
          <a:p>
            <a:pPr lvl="1"/>
            <a:r>
              <a:rPr lang="en-US" sz="2200" dirty="0"/>
              <a:t>Advanced Trip Planning</a:t>
            </a:r>
          </a:p>
          <a:p>
            <a:r>
              <a:rPr lang="en-US" sz="2400" dirty="0"/>
              <a:t>Many existing studies</a:t>
            </a:r>
          </a:p>
          <a:p>
            <a:pPr lvl="1"/>
            <a:r>
              <a:rPr lang="en-US" sz="2200" dirty="0"/>
              <a:t>Tend to focus on the immediate short term (e.g., 1-step ahead forecasts)</a:t>
            </a:r>
          </a:p>
          <a:p>
            <a:pPr lvl="1"/>
            <a:r>
              <a:rPr lang="en-US" sz="2200" dirty="0"/>
              <a:t>Do not consider factors such as weather conditions</a:t>
            </a:r>
          </a:p>
          <a:p>
            <a:endParaRPr lang="en-US" sz="2400" dirty="0"/>
          </a:p>
        </p:txBody>
      </p:sp>
    </p:spTree>
    <p:extLst>
      <p:ext uri="{BB962C8B-B14F-4D97-AF65-F5344CB8AC3E}">
        <p14:creationId xmlns:p14="http://schemas.microsoft.com/office/powerpoint/2010/main" val="189658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37329-8186-4B8D-9915-B80441573A28}"/>
              </a:ext>
            </a:extLst>
          </p:cNvPr>
          <p:cNvSpPr>
            <a:spLocks noGrp="1"/>
          </p:cNvSpPr>
          <p:nvPr>
            <p:ph type="title"/>
          </p:nvPr>
        </p:nvSpPr>
        <p:spPr/>
        <p:txBody>
          <a:bodyPr/>
          <a:lstStyle/>
          <a:p>
            <a:r>
              <a:rPr lang="en-US" dirty="0"/>
              <a:t>Time Series Analysis in the Big Data Era</a:t>
            </a:r>
          </a:p>
        </p:txBody>
      </p:sp>
      <p:sp>
        <p:nvSpPr>
          <p:cNvPr id="3" name="Content Placeholder 2">
            <a:extLst>
              <a:ext uri="{FF2B5EF4-FFF2-40B4-BE49-F238E27FC236}">
                <a16:creationId xmlns:a16="http://schemas.microsoft.com/office/drawing/2014/main" id="{124E8B80-238E-4327-A569-5E6E55B38EE6}"/>
              </a:ext>
            </a:extLst>
          </p:cNvPr>
          <p:cNvSpPr>
            <a:spLocks noGrp="1"/>
          </p:cNvSpPr>
          <p:nvPr>
            <p:ph idx="1"/>
          </p:nvPr>
        </p:nvSpPr>
        <p:spPr/>
        <p:txBody>
          <a:bodyPr/>
          <a:lstStyle/>
          <a:p>
            <a:r>
              <a:rPr lang="en-US" dirty="0"/>
              <a:t>Database and Statistical Packages</a:t>
            </a:r>
          </a:p>
          <a:p>
            <a:pPr lvl="1"/>
            <a:r>
              <a:rPr lang="en-US" dirty="0"/>
              <a:t>MySQL + R</a:t>
            </a:r>
          </a:p>
          <a:p>
            <a:r>
              <a:rPr lang="en-US" dirty="0"/>
              <a:t>JVM based Big Data Frameworks</a:t>
            </a:r>
          </a:p>
          <a:p>
            <a:pPr lvl="1"/>
            <a:r>
              <a:rPr lang="en-US" dirty="0" err="1"/>
              <a:t>SparkSQL</a:t>
            </a:r>
            <a:r>
              <a:rPr lang="en-US" dirty="0"/>
              <a:t> + Spark</a:t>
            </a:r>
          </a:p>
          <a:p>
            <a:pPr lvl="1"/>
            <a:r>
              <a:rPr lang="en-US" dirty="0" err="1"/>
              <a:t>ScalaTion</a:t>
            </a:r>
            <a:r>
              <a:rPr lang="en-US" dirty="0"/>
              <a:t> TSDB + </a:t>
            </a:r>
            <a:r>
              <a:rPr lang="en-US" dirty="0" err="1"/>
              <a:t>ScalaTion</a:t>
            </a:r>
            <a:r>
              <a:rPr lang="en-US" dirty="0"/>
              <a:t> Analytics</a:t>
            </a:r>
          </a:p>
          <a:p>
            <a:r>
              <a:rPr lang="en-US" dirty="0"/>
              <a:t>Python based Big Data frameworks</a:t>
            </a:r>
          </a:p>
          <a:p>
            <a:pPr lvl="1"/>
            <a:r>
              <a:rPr lang="en-US" dirty="0"/>
              <a:t>pandas + </a:t>
            </a:r>
            <a:r>
              <a:rPr lang="en-US" dirty="0" err="1"/>
              <a:t>tensorflow</a:t>
            </a:r>
            <a:r>
              <a:rPr lang="en-US" dirty="0"/>
              <a:t> + </a:t>
            </a:r>
            <a:r>
              <a:rPr lang="en-US" dirty="0" err="1"/>
              <a:t>keras</a:t>
            </a:r>
            <a:endParaRPr lang="en-US" dirty="0"/>
          </a:p>
          <a:p>
            <a:endParaRPr lang="en-US" dirty="0"/>
          </a:p>
        </p:txBody>
      </p:sp>
    </p:spTree>
    <p:extLst>
      <p:ext uri="{BB962C8B-B14F-4D97-AF65-F5344CB8AC3E}">
        <p14:creationId xmlns:p14="http://schemas.microsoft.com/office/powerpoint/2010/main" val="39617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54468-2156-43D7-8D9D-1A2CBD47AB37}"/>
              </a:ext>
            </a:extLst>
          </p:cNvPr>
          <p:cNvSpPr>
            <a:spLocks noGrp="1"/>
          </p:cNvSpPr>
          <p:nvPr>
            <p:ph type="title"/>
          </p:nvPr>
        </p:nvSpPr>
        <p:spPr/>
        <p:txBody>
          <a:bodyPr/>
          <a:lstStyle/>
          <a:p>
            <a:r>
              <a:rPr lang="en-US" dirty="0" err="1"/>
              <a:t>ScalaTion</a:t>
            </a:r>
            <a:r>
              <a:rPr lang="en-US" dirty="0"/>
              <a:t> TSDB + Scalation Analytics</a:t>
            </a:r>
            <a:br>
              <a:rPr lang="en-US" dirty="0"/>
            </a:br>
            <a:endParaRPr lang="en-US" dirty="0"/>
          </a:p>
        </p:txBody>
      </p:sp>
      <p:sp>
        <p:nvSpPr>
          <p:cNvPr id="3" name="Content Placeholder 2">
            <a:extLst>
              <a:ext uri="{FF2B5EF4-FFF2-40B4-BE49-F238E27FC236}">
                <a16:creationId xmlns:a16="http://schemas.microsoft.com/office/drawing/2014/main" id="{5D1E8079-4237-4A80-B4E6-2338551ADA37}"/>
              </a:ext>
            </a:extLst>
          </p:cNvPr>
          <p:cNvSpPr>
            <a:spLocks noGrp="1"/>
          </p:cNvSpPr>
          <p:nvPr>
            <p:ph idx="1"/>
          </p:nvPr>
        </p:nvSpPr>
        <p:spPr/>
        <p:txBody>
          <a:bodyPr>
            <a:normAutofit/>
          </a:bodyPr>
          <a:lstStyle/>
          <a:p>
            <a:r>
              <a:rPr lang="en-US" dirty="0" err="1"/>
              <a:t>val</a:t>
            </a:r>
            <a:r>
              <a:rPr lang="en-US" dirty="0"/>
              <a:t> start =  new </a:t>
            </a:r>
            <a:r>
              <a:rPr lang="en-US" dirty="0" err="1"/>
              <a:t>TimeNum</a:t>
            </a:r>
            <a:r>
              <a:rPr lang="en-US" dirty="0"/>
              <a:t>("2017-01-01 -06:00", "</a:t>
            </a:r>
            <a:r>
              <a:rPr lang="en-US" dirty="0" err="1"/>
              <a:t>yyyy</a:t>
            </a:r>
            <a:r>
              <a:rPr lang="en-US" dirty="0"/>
              <a:t>-MM-dd Z")</a:t>
            </a:r>
          </a:p>
          <a:p>
            <a:r>
              <a:rPr lang="en-US" dirty="0" err="1"/>
              <a:t>val</a:t>
            </a:r>
            <a:r>
              <a:rPr lang="en-US" dirty="0"/>
              <a:t> y  = </a:t>
            </a:r>
            <a:r>
              <a:rPr lang="en-US" dirty="0" err="1"/>
              <a:t>traffic.where</a:t>
            </a:r>
            <a:r>
              <a:rPr lang="en-US" dirty="0"/>
              <a:t>[</a:t>
            </a:r>
            <a:r>
              <a:rPr lang="en-US" dirty="0" err="1"/>
              <a:t>TimeNum</a:t>
            </a:r>
            <a:r>
              <a:rPr lang="en-US" dirty="0"/>
              <a:t>](("Read Date",(</a:t>
            </a:r>
            <a:r>
              <a:rPr lang="en-US" dirty="0" err="1"/>
              <a:t>x:TimeNum</a:t>
            </a:r>
            <a:r>
              <a:rPr lang="en-US" dirty="0"/>
              <a:t>) =&gt; x &gt;= start))</a:t>
            </a:r>
          </a:p>
          <a:p>
            <a:r>
              <a:rPr lang="en-US" dirty="0"/>
              <a:t>                .select("Volume")</a:t>
            </a:r>
          </a:p>
          <a:p>
            <a:r>
              <a:rPr lang="en-US" dirty="0"/>
              <a:t>                .</a:t>
            </a:r>
            <a:r>
              <a:rPr lang="en-US" dirty="0" err="1"/>
              <a:t>toVectorD</a:t>
            </a:r>
            <a:r>
              <a:rPr lang="en-US" dirty="0"/>
              <a:t>(0)</a:t>
            </a:r>
          </a:p>
          <a:p>
            <a:endParaRPr lang="en-US" dirty="0"/>
          </a:p>
          <a:p>
            <a:r>
              <a:rPr lang="en-US" dirty="0" err="1"/>
              <a:t>val</a:t>
            </a:r>
            <a:r>
              <a:rPr lang="en-US" dirty="0"/>
              <a:t> model = SARIMA (y)</a:t>
            </a:r>
          </a:p>
          <a:p>
            <a:r>
              <a:rPr lang="en-US" dirty="0" err="1"/>
              <a:t>model.train</a:t>
            </a:r>
            <a:r>
              <a:rPr lang="en-US" dirty="0"/>
              <a:t>().eval()</a:t>
            </a:r>
          </a:p>
          <a:p>
            <a:r>
              <a:rPr lang="en-US" dirty="0" err="1"/>
              <a:t>println</a:t>
            </a:r>
            <a:r>
              <a:rPr lang="en-US" dirty="0"/>
              <a:t>(</a:t>
            </a:r>
            <a:r>
              <a:rPr lang="en-US" dirty="0" err="1"/>
              <a:t>model.fit</a:t>
            </a:r>
            <a:r>
              <a:rPr lang="en-US" dirty="0"/>
              <a:t>)</a:t>
            </a:r>
          </a:p>
          <a:p>
            <a:r>
              <a:rPr lang="en-US" dirty="0" err="1"/>
              <a:t>println</a:t>
            </a:r>
            <a:r>
              <a:rPr lang="en-US" dirty="0"/>
              <a:t>(</a:t>
            </a:r>
            <a:r>
              <a:rPr lang="en-US" dirty="0" err="1"/>
              <a:t>model.forecast</a:t>
            </a:r>
            <a:r>
              <a:rPr lang="en-US" dirty="0"/>
              <a:t>(24))</a:t>
            </a:r>
          </a:p>
          <a:p>
            <a:endParaRPr lang="en-US" dirty="0"/>
          </a:p>
          <a:p>
            <a:endParaRPr lang="en-US" dirty="0"/>
          </a:p>
        </p:txBody>
      </p:sp>
    </p:spTree>
    <p:extLst>
      <p:ext uri="{BB962C8B-B14F-4D97-AF65-F5344CB8AC3E}">
        <p14:creationId xmlns:p14="http://schemas.microsoft.com/office/powerpoint/2010/main" val="93968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15621-ADF4-4164-A5DC-701B2A3902DC}"/>
              </a:ext>
            </a:extLst>
          </p:cNvPr>
          <p:cNvSpPr>
            <a:spLocks noGrp="1"/>
          </p:cNvSpPr>
          <p:nvPr>
            <p:ph type="title"/>
          </p:nvPr>
        </p:nvSpPr>
        <p:spPr/>
        <p:txBody>
          <a:bodyPr/>
          <a:lstStyle/>
          <a:p>
            <a:r>
              <a:rPr lang="en-US" dirty="0"/>
              <a:t>Big Data</a:t>
            </a:r>
          </a:p>
        </p:txBody>
      </p:sp>
      <p:sp>
        <p:nvSpPr>
          <p:cNvPr id="3" name="Content Placeholder 2">
            <a:extLst>
              <a:ext uri="{FF2B5EF4-FFF2-40B4-BE49-F238E27FC236}">
                <a16:creationId xmlns:a16="http://schemas.microsoft.com/office/drawing/2014/main" id="{551538E3-E1C8-4306-8A77-9E1D516ED071}"/>
              </a:ext>
            </a:extLst>
          </p:cNvPr>
          <p:cNvSpPr>
            <a:spLocks noGrp="1"/>
          </p:cNvSpPr>
          <p:nvPr>
            <p:ph idx="1"/>
          </p:nvPr>
        </p:nvSpPr>
        <p:spPr/>
        <p:txBody>
          <a:bodyPr/>
          <a:lstStyle/>
          <a:p>
            <a:r>
              <a:rPr lang="en-US" dirty="0"/>
              <a:t>Research is progressing towards larger datasets</a:t>
            </a:r>
          </a:p>
          <a:p>
            <a:r>
              <a:rPr lang="en-US" dirty="0"/>
              <a:t>Current Study</a:t>
            </a:r>
          </a:p>
          <a:p>
            <a:pPr lvl="1"/>
            <a:r>
              <a:rPr lang="en-US" dirty="0"/>
              <a:t>traffic in GA, ~50MB</a:t>
            </a:r>
          </a:p>
          <a:p>
            <a:pPr lvl="2"/>
            <a:r>
              <a:rPr lang="en-US" dirty="0"/>
              <a:t>Volume, Rainfall</a:t>
            </a:r>
          </a:p>
          <a:p>
            <a:r>
              <a:rPr lang="en-US" dirty="0"/>
              <a:t>Next Study</a:t>
            </a:r>
          </a:p>
          <a:p>
            <a:pPr lvl="1"/>
            <a:r>
              <a:rPr lang="en-US" dirty="0"/>
              <a:t>Austin, TX, ~150MB</a:t>
            </a:r>
          </a:p>
          <a:p>
            <a:pPr lvl="2"/>
            <a:r>
              <a:rPr lang="en-US" dirty="0"/>
              <a:t>Volume, Speed, Occupancy, Temperature, Relative Humidity, Wind Speed, Rainfall, Dewpoints</a:t>
            </a:r>
          </a:p>
          <a:p>
            <a:r>
              <a:rPr lang="en-US" dirty="0"/>
              <a:t>Future Study</a:t>
            </a:r>
          </a:p>
          <a:p>
            <a:pPr lvl="1"/>
            <a:r>
              <a:rPr lang="en-US" dirty="0" err="1"/>
              <a:t>PeMS</a:t>
            </a:r>
            <a:r>
              <a:rPr lang="en-US" dirty="0"/>
              <a:t>, San Francisco &amp; Los Angeles, CA, ~GBs</a:t>
            </a:r>
          </a:p>
          <a:p>
            <a:pPr lvl="2"/>
            <a:endParaRPr lang="en-US" dirty="0"/>
          </a:p>
        </p:txBody>
      </p:sp>
    </p:spTree>
    <p:extLst>
      <p:ext uri="{BB962C8B-B14F-4D97-AF65-F5344CB8AC3E}">
        <p14:creationId xmlns:p14="http://schemas.microsoft.com/office/powerpoint/2010/main" val="4242437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B7A0-4AC8-49FD-B6FA-19CFD7CFA131}"/>
              </a:ext>
            </a:extLst>
          </p:cNvPr>
          <p:cNvSpPr>
            <a:spLocks noGrp="1"/>
          </p:cNvSpPr>
          <p:nvPr>
            <p:ph type="title"/>
          </p:nvPr>
        </p:nvSpPr>
        <p:spPr/>
        <p:txBody>
          <a:bodyPr/>
          <a:lstStyle/>
          <a:p>
            <a:r>
              <a:rPr lang="en-US" dirty="0"/>
              <a:t>Progress in Analyzing Traffic</a:t>
            </a:r>
          </a:p>
        </p:txBody>
      </p:sp>
      <p:sp>
        <p:nvSpPr>
          <p:cNvPr id="3" name="Content Placeholder 2">
            <a:extLst>
              <a:ext uri="{FF2B5EF4-FFF2-40B4-BE49-F238E27FC236}">
                <a16:creationId xmlns:a16="http://schemas.microsoft.com/office/drawing/2014/main" id="{62AEC2BE-0933-48FB-9AB9-D165BB97F993}"/>
              </a:ext>
            </a:extLst>
          </p:cNvPr>
          <p:cNvSpPr>
            <a:spLocks noGrp="1"/>
          </p:cNvSpPr>
          <p:nvPr>
            <p:ph idx="1"/>
          </p:nvPr>
        </p:nvSpPr>
        <p:spPr/>
        <p:txBody>
          <a:bodyPr/>
          <a:lstStyle/>
          <a:p>
            <a:r>
              <a:rPr lang="en-US" dirty="0"/>
              <a:t>Past: univariate time series, small number of datasets, immediate short term forecasts (e.g., minutes)</a:t>
            </a:r>
          </a:p>
          <a:p>
            <a:r>
              <a:rPr lang="en-US" dirty="0"/>
              <a:t>Current: deep learning, feed data into deep NNs</a:t>
            </a:r>
          </a:p>
          <a:p>
            <a:r>
              <a:rPr lang="en-US" dirty="0"/>
              <a:t>Research Agenda</a:t>
            </a:r>
          </a:p>
          <a:p>
            <a:pPr lvl="1"/>
            <a:r>
              <a:rPr lang="en-US" dirty="0"/>
              <a:t>Multivariate Time Series</a:t>
            </a:r>
          </a:p>
          <a:p>
            <a:pPr lvl="2"/>
            <a:r>
              <a:rPr lang="en-US" dirty="0"/>
              <a:t>Weather, Spatial Dependencies, Events, Accidents, Road Repair Schedule</a:t>
            </a:r>
          </a:p>
          <a:p>
            <a:pPr lvl="1"/>
            <a:r>
              <a:rPr lang="en-US" dirty="0"/>
              <a:t>Time Series Database (TSDB)</a:t>
            </a:r>
          </a:p>
          <a:p>
            <a:pPr lvl="2"/>
            <a:r>
              <a:rPr lang="en-US" dirty="0"/>
              <a:t>Easy to use, combine database queries with analytics</a:t>
            </a:r>
          </a:p>
          <a:p>
            <a:pPr lvl="1"/>
            <a:r>
              <a:rPr lang="en-US" dirty="0"/>
              <a:t>Theory driven models</a:t>
            </a:r>
          </a:p>
          <a:p>
            <a:pPr lvl="2"/>
            <a:r>
              <a:rPr lang="en-US" dirty="0"/>
              <a:t>Theories can help to guide/restrict the model building process</a:t>
            </a:r>
          </a:p>
        </p:txBody>
      </p:sp>
    </p:spTree>
    <p:extLst>
      <p:ext uri="{BB962C8B-B14F-4D97-AF65-F5344CB8AC3E}">
        <p14:creationId xmlns:p14="http://schemas.microsoft.com/office/powerpoint/2010/main" val="406489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53F7E-D9DF-4895-A792-8D4B69F97D97}"/>
              </a:ext>
            </a:extLst>
          </p:cNvPr>
          <p:cNvSpPr>
            <a:spLocks noGrp="1"/>
          </p:cNvSpPr>
          <p:nvPr>
            <p:ph type="title"/>
          </p:nvPr>
        </p:nvSpPr>
        <p:spPr/>
        <p:txBody>
          <a:bodyPr/>
          <a:lstStyle/>
          <a:p>
            <a:r>
              <a:rPr lang="en-US" dirty="0" err="1"/>
              <a:t>ScalaTion</a:t>
            </a:r>
            <a:r>
              <a:rPr lang="en-US" dirty="0"/>
              <a:t> Project</a:t>
            </a:r>
          </a:p>
        </p:txBody>
      </p:sp>
      <p:sp>
        <p:nvSpPr>
          <p:cNvPr id="3" name="Content Placeholder 2">
            <a:extLst>
              <a:ext uri="{FF2B5EF4-FFF2-40B4-BE49-F238E27FC236}">
                <a16:creationId xmlns:a16="http://schemas.microsoft.com/office/drawing/2014/main" id="{2036AAE9-5EA0-448B-AA30-FE0629CC1DD4}"/>
              </a:ext>
            </a:extLst>
          </p:cNvPr>
          <p:cNvSpPr>
            <a:spLocks noGrp="1"/>
          </p:cNvSpPr>
          <p:nvPr>
            <p:ph idx="1"/>
          </p:nvPr>
        </p:nvSpPr>
        <p:spPr/>
        <p:txBody>
          <a:bodyPr/>
          <a:lstStyle/>
          <a:p>
            <a:r>
              <a:rPr lang="en-US" dirty="0"/>
              <a:t>A Scala-based project for analytics, simulation and optimization</a:t>
            </a:r>
          </a:p>
          <a:p>
            <a:r>
              <a:rPr lang="en-US" dirty="0"/>
              <a:t>Open source under an MIT License</a:t>
            </a:r>
          </a:p>
          <a:p>
            <a:r>
              <a:rPr lang="en-US" dirty="0"/>
              <a:t>Forecasting models used in this study include</a:t>
            </a:r>
          </a:p>
          <a:p>
            <a:pPr lvl="1"/>
            <a:r>
              <a:rPr lang="en-US" dirty="0"/>
              <a:t>Seasonal ARIMA</a:t>
            </a:r>
          </a:p>
          <a:p>
            <a:pPr lvl="1"/>
            <a:r>
              <a:rPr lang="en-US" dirty="0"/>
              <a:t>Dynamic Regression</a:t>
            </a:r>
          </a:p>
          <a:p>
            <a:pPr lvl="1"/>
            <a:r>
              <a:rPr lang="en-US" dirty="0"/>
              <a:t>Exponential Smoothing</a:t>
            </a:r>
          </a:p>
          <a:p>
            <a:pPr lvl="1"/>
            <a:r>
              <a:rPr lang="en-US" dirty="0"/>
              <a:t>Feedforward multi-layer Neural Networks</a:t>
            </a:r>
          </a:p>
          <a:p>
            <a:pPr lvl="1"/>
            <a:r>
              <a:rPr lang="en-US" dirty="0"/>
              <a:t>Long Short-Term Memory Neural Networks (under development)</a:t>
            </a:r>
          </a:p>
          <a:p>
            <a:r>
              <a:rPr lang="en-US" dirty="0">
                <a:hlinkClick r:id="rId3"/>
              </a:rPr>
              <a:t>www.cs.uga.edu/~jam/scalation.html</a:t>
            </a:r>
            <a:endParaRPr lang="en-US" dirty="0"/>
          </a:p>
          <a:p>
            <a:pPr marL="0" indent="0">
              <a:buNone/>
            </a:pPr>
            <a:endParaRPr lang="en-US" dirty="0"/>
          </a:p>
        </p:txBody>
      </p:sp>
    </p:spTree>
    <p:extLst>
      <p:ext uri="{BB962C8B-B14F-4D97-AF65-F5344CB8AC3E}">
        <p14:creationId xmlns:p14="http://schemas.microsoft.com/office/powerpoint/2010/main" val="295634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A733-9988-4B01-B778-DC1FE6033490}"/>
              </a:ext>
            </a:extLst>
          </p:cNvPr>
          <p:cNvSpPr>
            <a:spLocks noGrp="1"/>
          </p:cNvSpPr>
          <p:nvPr>
            <p:ph type="title"/>
          </p:nvPr>
        </p:nvSpPr>
        <p:spPr/>
        <p:txBody>
          <a:bodyPr/>
          <a:lstStyle/>
          <a:p>
            <a:r>
              <a:rPr lang="en-US" dirty="0"/>
              <a:t>Seasonal ARIMA</a:t>
            </a:r>
          </a:p>
        </p:txBody>
      </p:sp>
      <p:sp>
        <p:nvSpPr>
          <p:cNvPr id="3" name="Content Placeholder 2">
            <a:extLst>
              <a:ext uri="{FF2B5EF4-FFF2-40B4-BE49-F238E27FC236}">
                <a16:creationId xmlns:a16="http://schemas.microsoft.com/office/drawing/2014/main" id="{8C1FC408-DA92-48CF-AABA-DBF380F20853}"/>
              </a:ext>
            </a:extLst>
          </p:cNvPr>
          <p:cNvSpPr>
            <a:spLocks noGrp="1"/>
          </p:cNvSpPr>
          <p:nvPr>
            <p:ph idx="1"/>
          </p:nvPr>
        </p:nvSpPr>
        <p:spPr>
          <a:xfrm>
            <a:off x="2592925" y="3185889"/>
            <a:ext cx="8915400" cy="2771566"/>
          </a:xfrm>
        </p:spPr>
        <p:txBody>
          <a:bodyPr>
            <a:normAutofit fontScale="92500" lnSpcReduction="10000"/>
          </a:bodyPr>
          <a:lstStyle/>
          <a:p>
            <a:r>
              <a:rPr lang="en-US" dirty="0"/>
              <a:t>Uses lagged and correlated values of the time series and errors to make forecasts</a:t>
            </a:r>
          </a:p>
          <a:p>
            <a:r>
              <a:rPr lang="en-US" dirty="0"/>
              <a:t>Differencing may be necessary to make the time series stationary</a:t>
            </a:r>
          </a:p>
          <a:p>
            <a:r>
              <a:rPr lang="en-US" dirty="0"/>
              <a:t>SARIMA(1,0,1)x(0,1,1)120 was the chosen model, as in [Williams and </a:t>
            </a:r>
            <a:r>
              <a:rPr lang="en-US" dirty="0" err="1"/>
              <a:t>Hoel</a:t>
            </a:r>
            <a:r>
              <a:rPr lang="en-US" dirty="0"/>
              <a:t>, 2003], [Shekhar and Williams, 2008] and [Lippi et. al, 2013].</a:t>
            </a:r>
          </a:p>
          <a:p>
            <a:r>
              <a:rPr lang="en-US" dirty="0"/>
              <a:t>Automated order search based on </a:t>
            </a:r>
            <a:r>
              <a:rPr lang="en-US" dirty="0" err="1"/>
              <a:t>AICc</a:t>
            </a:r>
            <a:r>
              <a:rPr lang="en-US" dirty="0"/>
              <a:t> as described in [Hyndman and </a:t>
            </a:r>
            <a:r>
              <a:rPr lang="en-US" dirty="0" err="1"/>
              <a:t>Khandakar</a:t>
            </a:r>
            <a:r>
              <a:rPr lang="en-US" dirty="0"/>
              <a:t>, 2007] was also attempted, but the automated models only yielded better results than SARIMA(1,0,1)x(0,1,1)120 for approximately one-third of the traffic sensor data.</a:t>
            </a:r>
          </a:p>
          <a:p>
            <a:endParaRPr lang="en-US" sz="1600" baseline="-25000" dirty="0"/>
          </a:p>
        </p:txBody>
      </p:sp>
      <p:pic>
        <p:nvPicPr>
          <p:cNvPr id="5" name="Picture 4" descr="A picture containing object, clock, watch&#10;&#10;Description generated with very high confidence">
            <a:extLst>
              <a:ext uri="{FF2B5EF4-FFF2-40B4-BE49-F238E27FC236}">
                <a16:creationId xmlns:a16="http://schemas.microsoft.com/office/drawing/2014/main" id="{8BAE67D2-D1A8-4418-837C-DE0FC1542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4546" y="1905000"/>
            <a:ext cx="6142252" cy="769687"/>
          </a:xfrm>
          <a:prstGeom prst="rect">
            <a:avLst/>
          </a:prstGeom>
        </p:spPr>
      </p:pic>
    </p:spTree>
    <p:extLst>
      <p:ext uri="{BB962C8B-B14F-4D97-AF65-F5344CB8AC3E}">
        <p14:creationId xmlns:p14="http://schemas.microsoft.com/office/powerpoint/2010/main" val="7496632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325</TotalTime>
  <Words>964</Words>
  <Application>Microsoft Office PowerPoint</Application>
  <PresentationFormat>Widescreen</PresentationFormat>
  <Paragraphs>133</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Forecasting Traffic Flow: Short Term, Long Term, and When It Rains</vt:lpstr>
      <vt:lpstr>System Motivations</vt:lpstr>
      <vt:lpstr>Application Motivations</vt:lpstr>
      <vt:lpstr>Time Series Analysis in the Big Data Era</vt:lpstr>
      <vt:lpstr>ScalaTion TSDB + Scalation Analytics </vt:lpstr>
      <vt:lpstr>Big Data</vt:lpstr>
      <vt:lpstr>Progress in Analyzing Traffic</vt:lpstr>
      <vt:lpstr>ScalaTion Project</vt:lpstr>
      <vt:lpstr>Seasonal ARIMA</vt:lpstr>
      <vt:lpstr>Dynamic Regression</vt:lpstr>
      <vt:lpstr>Exponential Smoothing</vt:lpstr>
      <vt:lpstr>Feedforward Neural Networks</vt:lpstr>
      <vt:lpstr>Dataset</vt:lpstr>
      <vt:lpstr>Traffic Sensors</vt:lpstr>
      <vt:lpstr>Friday Traffic on US 23 in Atlanta, GA</vt:lpstr>
      <vt:lpstr>Testing Platform</vt:lpstr>
      <vt:lpstr>Performance Evaluation</vt:lpstr>
      <vt:lpstr>Performance Comparison</vt:lpstr>
      <vt:lpstr>Performance Comparison in Rainy Weather</vt:lpstr>
      <vt:lpstr>Conclusions and Future Work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Hao Peng</dc:creator>
  <cp:lastModifiedBy>Hao Peng</cp:lastModifiedBy>
  <cp:revision>91</cp:revision>
  <dcterms:created xsi:type="dcterms:W3CDTF">2018-06-23T18:09:19Z</dcterms:created>
  <dcterms:modified xsi:type="dcterms:W3CDTF">2018-06-26T21:58:15Z</dcterms:modified>
</cp:coreProperties>
</file>