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96" r:id="rId3"/>
    <p:sldId id="258" r:id="rId4"/>
    <p:sldId id="297" r:id="rId5"/>
    <p:sldId id="264" r:id="rId6"/>
    <p:sldId id="259" r:id="rId7"/>
    <p:sldId id="260" r:id="rId8"/>
    <p:sldId id="311" r:id="rId9"/>
    <p:sldId id="261" r:id="rId10"/>
    <p:sldId id="263" r:id="rId11"/>
    <p:sldId id="262" r:id="rId12"/>
    <p:sldId id="298" r:id="rId13"/>
    <p:sldId id="299" r:id="rId14"/>
    <p:sldId id="300" r:id="rId15"/>
    <p:sldId id="301" r:id="rId16"/>
    <p:sldId id="312" r:id="rId17"/>
    <p:sldId id="302" r:id="rId18"/>
    <p:sldId id="303" r:id="rId19"/>
    <p:sldId id="304" r:id="rId20"/>
    <p:sldId id="305" r:id="rId21"/>
    <p:sldId id="306" r:id="rId22"/>
    <p:sldId id="265" r:id="rId23"/>
    <p:sldId id="266" r:id="rId24"/>
    <p:sldId id="267" r:id="rId25"/>
    <p:sldId id="268" r:id="rId26"/>
    <p:sldId id="269" r:id="rId27"/>
    <p:sldId id="270" r:id="rId28"/>
    <p:sldId id="271" r:id="rId29"/>
    <p:sldId id="272" r:id="rId30"/>
    <p:sldId id="277" r:id="rId31"/>
    <p:sldId id="273" r:id="rId32"/>
    <p:sldId id="275" r:id="rId33"/>
    <p:sldId id="276" r:id="rId34"/>
    <p:sldId id="278" r:id="rId35"/>
    <p:sldId id="279" r:id="rId36"/>
    <p:sldId id="280" r:id="rId37"/>
    <p:sldId id="281" r:id="rId38"/>
    <p:sldId id="282" r:id="rId39"/>
    <p:sldId id="283" r:id="rId40"/>
    <p:sldId id="284" r:id="rId41"/>
    <p:sldId id="286" r:id="rId42"/>
    <p:sldId id="287" r:id="rId43"/>
    <p:sldId id="288" r:id="rId44"/>
    <p:sldId id="289" r:id="rId45"/>
    <p:sldId id="290" r:id="rId46"/>
    <p:sldId id="291" r:id="rId47"/>
    <p:sldId id="292" r:id="rId48"/>
    <p:sldId id="293" r:id="rId49"/>
    <p:sldId id="294" r:id="rId50"/>
    <p:sldId id="310" r:id="rId51"/>
    <p:sldId id="309" r:id="rId52"/>
    <p:sldId id="295" r:id="rId53"/>
    <p:sldId id="307" r:id="rId54"/>
    <p:sldId id="30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84" autoAdjust="0"/>
  </p:normalViewPr>
  <p:slideViewPr>
    <p:cSldViewPr snapToGrid="0">
      <p:cViewPr varScale="1">
        <p:scale>
          <a:sx n="76" d="100"/>
          <a:sy n="76" d="100"/>
        </p:scale>
        <p:origin x="91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90A97-3F4A-43A7-BED3-471BCCA15551}" type="datetimeFigureOut">
              <a:rPr lang="en-US" smtClean="0"/>
              <a:t>6/24/2019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2CDE1-1A3C-4B37-924A-91A4A7C733A7}" type="slidenum">
              <a:rPr lang="en-US" smtClean="0"/>
              <a:t>‹#›</a:t>
            </a:fld>
            <a:endParaRPr lang="en-US"/>
          </a:p>
        </p:txBody>
      </p:sp>
    </p:spTree>
    <p:extLst>
      <p:ext uri="{BB962C8B-B14F-4D97-AF65-F5344CB8AC3E}">
        <p14:creationId xmlns:p14="http://schemas.microsoft.com/office/powerpoint/2010/main" val="288886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imputing data? Models need it. Do most researchers do that? Fairly common</a:t>
            </a:r>
          </a:p>
          <a:p>
            <a:r>
              <a:rPr lang="en-US" dirty="0"/>
              <a:t>[Jacobson and Bender, 1990], Detecting erroneous loop detector data in a freeway traffic management system</a:t>
            </a:r>
          </a:p>
          <a:p>
            <a:r>
              <a:rPr lang="en-US" dirty="0" err="1"/>
              <a:t>PeMS</a:t>
            </a:r>
            <a:r>
              <a:rPr lang="en-US" dirty="0"/>
              <a:t> automatically provides imputed data based on neighboring lanes and sensors.</a:t>
            </a:r>
          </a:p>
        </p:txBody>
      </p:sp>
      <p:sp>
        <p:nvSpPr>
          <p:cNvPr id="4" name="Slide Number Placeholder 3"/>
          <p:cNvSpPr>
            <a:spLocks noGrp="1"/>
          </p:cNvSpPr>
          <p:nvPr>
            <p:ph type="sldNum" sz="quarter" idx="5"/>
          </p:nvPr>
        </p:nvSpPr>
        <p:spPr/>
        <p:txBody>
          <a:bodyPr/>
          <a:lstStyle/>
          <a:p>
            <a:fld id="{2602CDE1-1A3C-4B37-924A-91A4A7C733A7}" type="slidenum">
              <a:rPr lang="en-US" smtClean="0"/>
              <a:t>2</a:t>
            </a:fld>
            <a:endParaRPr lang="en-US"/>
          </a:p>
        </p:txBody>
      </p:sp>
    </p:spTree>
    <p:extLst>
      <p:ext uri="{BB962C8B-B14F-4D97-AF65-F5344CB8AC3E}">
        <p14:creationId xmlns:p14="http://schemas.microsoft.com/office/powerpoint/2010/main" val="2433119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NRMSE, 5-min, </a:t>
            </a:r>
            <a:r>
              <a:rPr lang="en-US" dirty="0" err="1"/>
              <a:t>uni</a:t>
            </a:r>
            <a:r>
              <a:rPr lang="en-US" dirty="0"/>
              <a:t> vs multi</a:t>
            </a:r>
          </a:p>
        </p:txBody>
      </p:sp>
      <p:sp>
        <p:nvSpPr>
          <p:cNvPr id="4" name="Slide Number Placeholder 3"/>
          <p:cNvSpPr>
            <a:spLocks noGrp="1"/>
          </p:cNvSpPr>
          <p:nvPr>
            <p:ph type="sldNum" sz="quarter" idx="5"/>
          </p:nvPr>
        </p:nvSpPr>
        <p:spPr/>
        <p:txBody>
          <a:bodyPr/>
          <a:lstStyle/>
          <a:p>
            <a:fld id="{2602CDE1-1A3C-4B37-924A-91A4A7C733A7}" type="slidenum">
              <a:rPr lang="en-US" smtClean="0"/>
              <a:t>32</a:t>
            </a:fld>
            <a:endParaRPr lang="en-US"/>
          </a:p>
        </p:txBody>
      </p:sp>
    </p:spTree>
    <p:extLst>
      <p:ext uri="{BB962C8B-B14F-4D97-AF65-F5344CB8AC3E}">
        <p14:creationId xmlns:p14="http://schemas.microsoft.com/office/powerpoint/2010/main" val="2454099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R^2, 5-min, </a:t>
            </a:r>
            <a:r>
              <a:rPr lang="en-US" dirty="0" err="1"/>
              <a:t>uni</a:t>
            </a:r>
            <a:r>
              <a:rPr lang="en-US" dirty="0"/>
              <a:t> vs multi</a:t>
            </a:r>
          </a:p>
        </p:txBody>
      </p:sp>
      <p:sp>
        <p:nvSpPr>
          <p:cNvPr id="4" name="Slide Number Placeholder 3"/>
          <p:cNvSpPr>
            <a:spLocks noGrp="1"/>
          </p:cNvSpPr>
          <p:nvPr>
            <p:ph type="sldNum" sz="quarter" idx="5"/>
          </p:nvPr>
        </p:nvSpPr>
        <p:spPr/>
        <p:txBody>
          <a:bodyPr/>
          <a:lstStyle/>
          <a:p>
            <a:fld id="{2602CDE1-1A3C-4B37-924A-91A4A7C733A7}" type="slidenum">
              <a:rPr lang="en-US" smtClean="0"/>
              <a:t>33</a:t>
            </a:fld>
            <a:endParaRPr lang="en-US"/>
          </a:p>
        </p:txBody>
      </p:sp>
    </p:spTree>
    <p:extLst>
      <p:ext uri="{BB962C8B-B14F-4D97-AF65-F5344CB8AC3E}">
        <p14:creationId xmlns:p14="http://schemas.microsoft.com/office/powerpoint/2010/main" val="4083050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02CDE1-1A3C-4B37-924A-91A4A7C733A7}" type="slidenum">
              <a:rPr lang="en-US" smtClean="0"/>
              <a:t>47</a:t>
            </a:fld>
            <a:endParaRPr lang="en-US"/>
          </a:p>
        </p:txBody>
      </p:sp>
    </p:spTree>
    <p:extLst>
      <p:ext uri="{BB962C8B-B14F-4D97-AF65-F5344CB8AC3E}">
        <p14:creationId xmlns:p14="http://schemas.microsoft.com/office/powerpoint/2010/main" val="1521968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Contributions (different from other papers):</a:t>
            </a:r>
          </a:p>
          <a:p>
            <a:r>
              <a:rPr lang="en-US" dirty="0"/>
              <a:t>A plethora of diverse models tested, more than most paper, good reference for someone interested in applying a specific model</a:t>
            </a:r>
          </a:p>
          <a:p>
            <a:r>
              <a:rPr lang="en-US" dirty="0"/>
              <a:t>Addresses Trade-Offs b/w accuracy and computational cost, rarely done in deep learning paper</a:t>
            </a:r>
          </a:p>
          <a:p>
            <a:r>
              <a:rPr lang="en-US" dirty="0"/>
              <a:t>Recent deep learning papers tend to give lots of data to the deep NNs (tons of neurons) and let the model figure out everything, we break down into what univariate models can achieve, and what multivariate models can achieve, how resolution affects forecasting performance, etc. And we are able to achieve similar accuracy with other deep learning papers</a:t>
            </a:r>
          </a:p>
        </p:txBody>
      </p:sp>
      <p:sp>
        <p:nvSpPr>
          <p:cNvPr id="4" name="Slide Number Placeholder 3"/>
          <p:cNvSpPr>
            <a:spLocks noGrp="1"/>
          </p:cNvSpPr>
          <p:nvPr>
            <p:ph type="sldNum" sz="quarter" idx="5"/>
          </p:nvPr>
        </p:nvSpPr>
        <p:spPr/>
        <p:txBody>
          <a:bodyPr/>
          <a:lstStyle/>
          <a:p>
            <a:fld id="{2602CDE1-1A3C-4B37-924A-91A4A7C733A7}" type="slidenum">
              <a:rPr lang="en-US" smtClean="0"/>
              <a:t>48</a:t>
            </a:fld>
            <a:endParaRPr lang="en-US"/>
          </a:p>
        </p:txBody>
      </p:sp>
    </p:spTree>
    <p:extLst>
      <p:ext uri="{BB962C8B-B14F-4D97-AF65-F5344CB8AC3E}">
        <p14:creationId xmlns:p14="http://schemas.microsoft.com/office/powerpoint/2010/main" val="4240559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highway, sensors, exists, interchanges/connections</a:t>
            </a:r>
          </a:p>
        </p:txBody>
      </p:sp>
      <p:sp>
        <p:nvSpPr>
          <p:cNvPr id="4" name="Slide Number Placeholder 3"/>
          <p:cNvSpPr>
            <a:spLocks noGrp="1"/>
          </p:cNvSpPr>
          <p:nvPr>
            <p:ph type="sldNum" sz="quarter" idx="5"/>
          </p:nvPr>
        </p:nvSpPr>
        <p:spPr/>
        <p:txBody>
          <a:bodyPr/>
          <a:lstStyle/>
          <a:p>
            <a:fld id="{2602CDE1-1A3C-4B37-924A-91A4A7C733A7}" type="slidenum">
              <a:rPr lang="en-US" smtClean="0"/>
              <a:t>49</a:t>
            </a:fld>
            <a:endParaRPr lang="en-US"/>
          </a:p>
        </p:txBody>
      </p:sp>
    </p:spTree>
    <p:extLst>
      <p:ext uri="{BB962C8B-B14F-4D97-AF65-F5344CB8AC3E}">
        <p14:creationId xmlns:p14="http://schemas.microsoft.com/office/powerpoint/2010/main" val="3917643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car navigation, traffic signal, speed cameras, variable speed limit that changes with road congestion, congestion warnings</a:t>
            </a:r>
          </a:p>
        </p:txBody>
      </p:sp>
      <p:sp>
        <p:nvSpPr>
          <p:cNvPr id="4" name="Slide Number Placeholder 3"/>
          <p:cNvSpPr>
            <a:spLocks noGrp="1"/>
          </p:cNvSpPr>
          <p:nvPr>
            <p:ph type="sldNum" sz="quarter" idx="5"/>
          </p:nvPr>
        </p:nvSpPr>
        <p:spPr/>
        <p:txBody>
          <a:bodyPr/>
          <a:lstStyle/>
          <a:p>
            <a:fld id="{2602CDE1-1A3C-4B37-924A-91A4A7C733A7}" type="slidenum">
              <a:rPr lang="en-US" smtClean="0"/>
              <a:t>3</a:t>
            </a:fld>
            <a:endParaRPr lang="en-US"/>
          </a:p>
        </p:txBody>
      </p:sp>
    </p:spTree>
    <p:extLst>
      <p:ext uri="{BB962C8B-B14F-4D97-AF65-F5344CB8AC3E}">
        <p14:creationId xmlns:p14="http://schemas.microsoft.com/office/powerpoint/2010/main" val="191653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02CDE1-1A3C-4B37-924A-91A4A7C733A7}" type="slidenum">
              <a:rPr lang="en-US" smtClean="0"/>
              <a:t>7</a:t>
            </a:fld>
            <a:endParaRPr lang="en-US"/>
          </a:p>
        </p:txBody>
      </p:sp>
    </p:spTree>
    <p:extLst>
      <p:ext uri="{BB962C8B-B14F-4D97-AF65-F5344CB8AC3E}">
        <p14:creationId xmlns:p14="http://schemas.microsoft.com/office/powerpoint/2010/main" val="198578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Distance/speed, basic physics, could be used to build better models</a:t>
            </a:r>
          </a:p>
          <a:p>
            <a:r>
              <a:rPr lang="en-US" dirty="0"/>
              <a:t>Current study: fixed distance, simply approach</a:t>
            </a:r>
          </a:p>
          <a:p>
            <a:r>
              <a:rPr lang="en-US" dirty="0"/>
              <a:t>Future work: use MLN to infer and automatically determine the appropriate sensors.</a:t>
            </a:r>
          </a:p>
        </p:txBody>
      </p:sp>
      <p:sp>
        <p:nvSpPr>
          <p:cNvPr id="4" name="Slide Number Placeholder 3"/>
          <p:cNvSpPr>
            <a:spLocks noGrp="1"/>
          </p:cNvSpPr>
          <p:nvPr>
            <p:ph type="sldNum" sz="quarter" idx="5"/>
          </p:nvPr>
        </p:nvSpPr>
        <p:spPr/>
        <p:txBody>
          <a:bodyPr/>
          <a:lstStyle/>
          <a:p>
            <a:fld id="{2602CDE1-1A3C-4B37-924A-91A4A7C733A7}" type="slidenum">
              <a:rPr lang="en-US" smtClean="0"/>
              <a:t>8</a:t>
            </a:fld>
            <a:endParaRPr lang="en-US"/>
          </a:p>
        </p:txBody>
      </p:sp>
    </p:spTree>
    <p:extLst>
      <p:ext uri="{BB962C8B-B14F-4D97-AF65-F5344CB8AC3E}">
        <p14:creationId xmlns:p14="http://schemas.microsoft.com/office/powerpoint/2010/main" val="757185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02CDE1-1A3C-4B37-924A-91A4A7C733A7}" type="slidenum">
              <a:rPr lang="en-US" smtClean="0"/>
              <a:t>9</a:t>
            </a:fld>
            <a:endParaRPr lang="en-US"/>
          </a:p>
        </p:txBody>
      </p:sp>
    </p:spTree>
    <p:extLst>
      <p:ext uri="{BB962C8B-B14F-4D97-AF65-F5344CB8AC3E}">
        <p14:creationId xmlns:p14="http://schemas.microsoft.com/office/powerpoint/2010/main" val="208519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12 because doing 12-step ahead forecasts</a:t>
            </a:r>
          </a:p>
        </p:txBody>
      </p:sp>
      <p:sp>
        <p:nvSpPr>
          <p:cNvPr id="4" name="Slide Number Placeholder 3"/>
          <p:cNvSpPr>
            <a:spLocks noGrp="1"/>
          </p:cNvSpPr>
          <p:nvPr>
            <p:ph type="sldNum" sz="quarter" idx="5"/>
          </p:nvPr>
        </p:nvSpPr>
        <p:spPr/>
        <p:txBody>
          <a:bodyPr/>
          <a:lstStyle/>
          <a:p>
            <a:fld id="{2602CDE1-1A3C-4B37-924A-91A4A7C733A7}" type="slidenum">
              <a:rPr lang="en-US" smtClean="0"/>
              <a:t>11</a:t>
            </a:fld>
            <a:endParaRPr lang="en-US"/>
          </a:p>
        </p:txBody>
      </p:sp>
    </p:spTree>
    <p:extLst>
      <p:ext uri="{BB962C8B-B14F-4D97-AF65-F5344CB8AC3E}">
        <p14:creationId xmlns:p14="http://schemas.microsoft.com/office/powerpoint/2010/main" val="100451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02CDE1-1A3C-4B37-924A-91A4A7C733A7}" type="slidenum">
              <a:rPr lang="en-US" smtClean="0"/>
              <a:t>15</a:t>
            </a:fld>
            <a:endParaRPr lang="en-US"/>
          </a:p>
        </p:txBody>
      </p:sp>
    </p:spTree>
    <p:extLst>
      <p:ext uri="{BB962C8B-B14F-4D97-AF65-F5344CB8AC3E}">
        <p14:creationId xmlns:p14="http://schemas.microsoft.com/office/powerpoint/2010/main" val="257767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Traffic Flow (Black) vs. Baseline Forecasts (Red), Sep 10-14 (M-F), 2018, 7:00 AM-7:00 PM only, sensor ID 1111542 on I-805 S near intersection with El Cajon Blvd in San Diego</a:t>
            </a:r>
          </a:p>
        </p:txBody>
      </p:sp>
      <p:sp>
        <p:nvSpPr>
          <p:cNvPr id="4" name="Slide Number Placeholder 3"/>
          <p:cNvSpPr>
            <a:spLocks noGrp="1"/>
          </p:cNvSpPr>
          <p:nvPr>
            <p:ph type="sldNum" sz="quarter" idx="5"/>
          </p:nvPr>
        </p:nvSpPr>
        <p:spPr/>
        <p:txBody>
          <a:bodyPr/>
          <a:lstStyle/>
          <a:p>
            <a:fld id="{2602CDE1-1A3C-4B37-924A-91A4A7C733A7}" type="slidenum">
              <a:rPr lang="en-US" smtClean="0"/>
              <a:t>25</a:t>
            </a:fld>
            <a:endParaRPr lang="en-US"/>
          </a:p>
        </p:txBody>
      </p:sp>
    </p:spTree>
    <p:extLst>
      <p:ext uri="{BB962C8B-B14F-4D97-AF65-F5344CB8AC3E}">
        <p14:creationId xmlns:p14="http://schemas.microsoft.com/office/powerpoint/2010/main" val="30573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MAPE, 5-min, </a:t>
            </a:r>
            <a:r>
              <a:rPr lang="en-US" dirty="0" err="1"/>
              <a:t>uni</a:t>
            </a:r>
            <a:r>
              <a:rPr lang="en-US" dirty="0"/>
              <a:t> vs multi</a:t>
            </a:r>
          </a:p>
        </p:txBody>
      </p:sp>
      <p:sp>
        <p:nvSpPr>
          <p:cNvPr id="4" name="Slide Number Placeholder 3"/>
          <p:cNvSpPr>
            <a:spLocks noGrp="1"/>
          </p:cNvSpPr>
          <p:nvPr>
            <p:ph type="sldNum" sz="quarter" idx="5"/>
          </p:nvPr>
        </p:nvSpPr>
        <p:spPr/>
        <p:txBody>
          <a:bodyPr/>
          <a:lstStyle/>
          <a:p>
            <a:fld id="{2602CDE1-1A3C-4B37-924A-91A4A7C733A7}" type="slidenum">
              <a:rPr lang="en-US" smtClean="0"/>
              <a:t>31</a:t>
            </a:fld>
            <a:endParaRPr lang="en-US"/>
          </a:p>
        </p:txBody>
      </p:sp>
    </p:spTree>
    <p:extLst>
      <p:ext uri="{BB962C8B-B14F-4D97-AF65-F5344CB8AC3E}">
        <p14:creationId xmlns:p14="http://schemas.microsoft.com/office/powerpoint/2010/main" val="341146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2B3BCB0-7569-4BC2-824E-21DAF03C7C29}" type="datetimeFigureOut">
              <a:rPr lang="en-US" smtClean="0"/>
              <a:t>6/24/2019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0C5B99A-09DB-495D-8DB3-1B7FB7B2DE5A}"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362032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BCB0-7569-4BC2-824E-21DAF03C7C29}"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B99A-09DB-495D-8DB3-1B7FB7B2DE5A}" type="slidenum">
              <a:rPr lang="en-US" smtClean="0"/>
              <a:t>‹#›</a:t>
            </a:fld>
            <a:endParaRPr lang="en-US"/>
          </a:p>
        </p:txBody>
      </p:sp>
    </p:spTree>
    <p:extLst>
      <p:ext uri="{BB962C8B-B14F-4D97-AF65-F5344CB8AC3E}">
        <p14:creationId xmlns:p14="http://schemas.microsoft.com/office/powerpoint/2010/main" val="3677589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BCB0-7569-4BC2-824E-21DAF03C7C29}"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B99A-09DB-495D-8DB3-1B7FB7B2DE5A}" type="slidenum">
              <a:rPr lang="en-US" smtClean="0"/>
              <a:t>‹#›</a:t>
            </a:fld>
            <a:endParaRPr lang="en-US"/>
          </a:p>
        </p:txBody>
      </p:sp>
    </p:spTree>
    <p:extLst>
      <p:ext uri="{BB962C8B-B14F-4D97-AF65-F5344CB8AC3E}">
        <p14:creationId xmlns:p14="http://schemas.microsoft.com/office/powerpoint/2010/main" val="199820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BCB0-7569-4BC2-824E-21DAF03C7C29}"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B99A-09DB-495D-8DB3-1B7FB7B2DE5A}" type="slidenum">
              <a:rPr lang="en-US" smtClean="0"/>
              <a:t>‹#›</a:t>
            </a:fld>
            <a:endParaRPr lang="en-US"/>
          </a:p>
        </p:txBody>
      </p:sp>
    </p:spTree>
    <p:extLst>
      <p:ext uri="{BB962C8B-B14F-4D97-AF65-F5344CB8AC3E}">
        <p14:creationId xmlns:p14="http://schemas.microsoft.com/office/powerpoint/2010/main" val="2695068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2B3BCB0-7569-4BC2-824E-21DAF03C7C29}" type="datetimeFigureOut">
              <a:rPr lang="en-US" smtClean="0"/>
              <a:t>6/24/2019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0C5B99A-09DB-495D-8DB3-1B7FB7B2DE5A}"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902479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B3BCB0-7569-4BC2-824E-21DAF03C7C29}"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5B99A-09DB-495D-8DB3-1B7FB7B2DE5A}" type="slidenum">
              <a:rPr lang="en-US" smtClean="0"/>
              <a:t>‹#›</a:t>
            </a:fld>
            <a:endParaRPr lang="en-US"/>
          </a:p>
        </p:txBody>
      </p:sp>
    </p:spTree>
    <p:extLst>
      <p:ext uri="{BB962C8B-B14F-4D97-AF65-F5344CB8AC3E}">
        <p14:creationId xmlns:p14="http://schemas.microsoft.com/office/powerpoint/2010/main" val="314593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B3BCB0-7569-4BC2-824E-21DAF03C7C29}" type="datetimeFigureOut">
              <a:rPr lang="en-US" smtClean="0"/>
              <a:t>6/24/2019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C5B99A-09DB-495D-8DB3-1B7FB7B2DE5A}" type="slidenum">
              <a:rPr lang="en-US" smtClean="0"/>
              <a:t>‹#›</a:t>
            </a:fld>
            <a:endParaRPr lang="en-US"/>
          </a:p>
        </p:txBody>
      </p:sp>
    </p:spTree>
    <p:extLst>
      <p:ext uri="{BB962C8B-B14F-4D97-AF65-F5344CB8AC3E}">
        <p14:creationId xmlns:p14="http://schemas.microsoft.com/office/powerpoint/2010/main" val="208815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B3BCB0-7569-4BC2-824E-21DAF03C7C29}" type="datetimeFigureOut">
              <a:rPr lang="en-US" smtClean="0"/>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C5B99A-09DB-495D-8DB3-1B7FB7B2DE5A}" type="slidenum">
              <a:rPr lang="en-US" smtClean="0"/>
              <a:t>‹#›</a:t>
            </a:fld>
            <a:endParaRPr lang="en-US"/>
          </a:p>
        </p:txBody>
      </p:sp>
    </p:spTree>
    <p:extLst>
      <p:ext uri="{BB962C8B-B14F-4D97-AF65-F5344CB8AC3E}">
        <p14:creationId xmlns:p14="http://schemas.microsoft.com/office/powerpoint/2010/main" val="202051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3BCB0-7569-4BC2-824E-21DAF03C7C29}" type="datetimeFigureOut">
              <a:rPr lang="en-US" smtClean="0"/>
              <a:t>6/24/2019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C5B99A-09DB-495D-8DB3-1B7FB7B2DE5A}" type="slidenum">
              <a:rPr lang="en-US" smtClean="0"/>
              <a:t>‹#›</a:t>
            </a:fld>
            <a:endParaRPr lang="en-US"/>
          </a:p>
        </p:txBody>
      </p:sp>
    </p:spTree>
    <p:extLst>
      <p:ext uri="{BB962C8B-B14F-4D97-AF65-F5344CB8AC3E}">
        <p14:creationId xmlns:p14="http://schemas.microsoft.com/office/powerpoint/2010/main" val="31215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2B3BCB0-7569-4BC2-824E-21DAF03C7C29}" type="datetimeFigureOut">
              <a:rPr lang="en-US" smtClean="0"/>
              <a:t>6/24/2019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0C5B99A-09DB-495D-8DB3-1B7FB7B2DE5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82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2B3BCB0-7569-4BC2-824E-21DAF03C7C29}" type="datetimeFigureOut">
              <a:rPr lang="en-US" smtClean="0"/>
              <a:t>6/24/2019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0C5B99A-09DB-495D-8DB3-1B7FB7B2DE5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554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2B3BCB0-7569-4BC2-824E-21DAF03C7C29}" type="datetimeFigureOut">
              <a:rPr lang="en-US" smtClean="0"/>
              <a:t>6/24/2019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0C5B99A-09DB-495D-8DB3-1B7FB7B2DE5A}"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9893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cs.uga.edu/~jam/scalation.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7241-B527-4761-BDC4-8F2F7BC46D41}"/>
              </a:ext>
            </a:extLst>
          </p:cNvPr>
          <p:cNvSpPr>
            <a:spLocks noGrp="1"/>
          </p:cNvSpPr>
          <p:nvPr>
            <p:ph type="ctrTitle"/>
          </p:nvPr>
        </p:nvSpPr>
        <p:spPr>
          <a:xfrm>
            <a:off x="1915128" y="1788454"/>
            <a:ext cx="8361229" cy="2098226"/>
          </a:xfrm>
        </p:spPr>
        <p:txBody>
          <a:bodyPr/>
          <a:lstStyle/>
          <a:p>
            <a:r>
              <a:rPr lang="en-US" sz="3200" dirty="0"/>
              <a:t>Traffic Flow Forecasting on Highways</a:t>
            </a:r>
            <a:br>
              <a:rPr lang="en-US" sz="3200" dirty="0"/>
            </a:br>
            <a:r>
              <a:rPr lang="en-US" sz="3200" dirty="0"/>
              <a:t>Evaluation and Comparison of Common Approaches</a:t>
            </a:r>
          </a:p>
        </p:txBody>
      </p:sp>
      <p:sp>
        <p:nvSpPr>
          <p:cNvPr id="3" name="Subtitle 2">
            <a:extLst>
              <a:ext uri="{FF2B5EF4-FFF2-40B4-BE49-F238E27FC236}">
                <a16:creationId xmlns:a16="http://schemas.microsoft.com/office/drawing/2014/main" id="{C40D2E7E-EAF3-432B-81AC-633435BE9486}"/>
              </a:ext>
            </a:extLst>
          </p:cNvPr>
          <p:cNvSpPr>
            <a:spLocks noGrp="1"/>
          </p:cNvSpPr>
          <p:nvPr>
            <p:ph type="subTitle" idx="1"/>
          </p:nvPr>
        </p:nvSpPr>
        <p:spPr>
          <a:xfrm>
            <a:off x="2679906" y="3956279"/>
            <a:ext cx="6831673" cy="1086237"/>
          </a:xfrm>
        </p:spPr>
        <p:txBody>
          <a:bodyPr/>
          <a:lstStyle/>
          <a:p>
            <a:r>
              <a:rPr lang="en-US" dirty="0"/>
              <a:t>Hao Peng</a:t>
            </a:r>
          </a:p>
        </p:txBody>
      </p:sp>
    </p:spTree>
    <p:extLst>
      <p:ext uri="{BB962C8B-B14F-4D97-AF65-F5344CB8AC3E}">
        <p14:creationId xmlns:p14="http://schemas.microsoft.com/office/powerpoint/2010/main" val="3128985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E0B9-66EF-421C-8F26-AD991C132B83}"/>
              </a:ext>
            </a:extLst>
          </p:cNvPr>
          <p:cNvSpPr>
            <a:spLocks noGrp="1"/>
          </p:cNvSpPr>
          <p:nvPr>
            <p:ph type="title"/>
          </p:nvPr>
        </p:nvSpPr>
        <p:spPr/>
        <p:txBody>
          <a:bodyPr/>
          <a:lstStyle/>
          <a:p>
            <a:r>
              <a:rPr lang="en-US" dirty="0"/>
              <a:t>Our models</a:t>
            </a:r>
          </a:p>
        </p:txBody>
      </p:sp>
      <p:sp>
        <p:nvSpPr>
          <p:cNvPr id="3" name="Content Placeholder 2">
            <a:extLst>
              <a:ext uri="{FF2B5EF4-FFF2-40B4-BE49-F238E27FC236}">
                <a16:creationId xmlns:a16="http://schemas.microsoft.com/office/drawing/2014/main" id="{FB0FC65B-EB46-4EFC-AA52-F7EE3C2F0BE6}"/>
              </a:ext>
            </a:extLst>
          </p:cNvPr>
          <p:cNvSpPr>
            <a:spLocks noGrp="1"/>
          </p:cNvSpPr>
          <p:nvPr>
            <p:ph idx="1"/>
          </p:nvPr>
        </p:nvSpPr>
        <p:spPr>
          <a:xfrm>
            <a:off x="1371600" y="1802876"/>
            <a:ext cx="9601200" cy="4369324"/>
          </a:xfrm>
        </p:spPr>
        <p:txBody>
          <a:bodyPr/>
          <a:lstStyle/>
          <a:p>
            <a:r>
              <a:rPr lang="en-US" dirty="0"/>
              <a:t>Seasonal Autoregressive Integrated Moving Average</a:t>
            </a:r>
          </a:p>
          <a:p>
            <a:r>
              <a:rPr lang="en-US" dirty="0"/>
              <a:t>Seasonal Vector Autoregressive Integrated Moving Average</a:t>
            </a:r>
          </a:p>
          <a:p>
            <a:r>
              <a:rPr lang="en-US" dirty="0"/>
              <a:t>Regression</a:t>
            </a:r>
          </a:p>
          <a:p>
            <a:r>
              <a:rPr lang="en-US" dirty="0" err="1"/>
              <a:t>QuadRegression</a:t>
            </a:r>
            <a:endParaRPr lang="en-US" dirty="0"/>
          </a:p>
          <a:p>
            <a:r>
              <a:rPr lang="en-US" dirty="0" err="1"/>
              <a:t>QuadXRegression</a:t>
            </a:r>
            <a:endParaRPr lang="en-US" dirty="0"/>
          </a:p>
          <a:p>
            <a:r>
              <a:rPr lang="en-US" dirty="0" err="1"/>
              <a:t>CubicRegressionNI</a:t>
            </a:r>
            <a:endParaRPr lang="en-US" dirty="0"/>
          </a:p>
          <a:p>
            <a:r>
              <a:rPr lang="en-US" dirty="0"/>
              <a:t>Support Vector Regression</a:t>
            </a:r>
          </a:p>
          <a:p>
            <a:r>
              <a:rPr lang="en-US" dirty="0"/>
              <a:t>Extreme Learning Machines</a:t>
            </a:r>
          </a:p>
          <a:p>
            <a:r>
              <a:rPr lang="en-US" dirty="0"/>
              <a:t>Feedforward Neural Networks (</a:t>
            </a:r>
            <a:r>
              <a:rPr lang="en-US" dirty="0" err="1"/>
              <a:t>keras</a:t>
            </a:r>
            <a:r>
              <a:rPr lang="en-US" dirty="0"/>
              <a:t> + </a:t>
            </a:r>
            <a:r>
              <a:rPr lang="en-US" dirty="0" err="1"/>
              <a:t>tensorflow</a:t>
            </a:r>
            <a:r>
              <a:rPr lang="en-US" dirty="0"/>
              <a:t>)</a:t>
            </a:r>
          </a:p>
          <a:p>
            <a:r>
              <a:rPr lang="en-US" dirty="0"/>
              <a:t>Long Short-Term Memory Neural Networks (</a:t>
            </a:r>
            <a:r>
              <a:rPr lang="en-US" dirty="0" err="1"/>
              <a:t>keras</a:t>
            </a:r>
            <a:r>
              <a:rPr lang="en-US" dirty="0"/>
              <a:t> + </a:t>
            </a:r>
            <a:r>
              <a:rPr lang="en-US" dirty="0" err="1"/>
              <a:t>tensorflow</a:t>
            </a:r>
            <a:r>
              <a:rPr lang="en-US" dirty="0"/>
              <a:t>)</a:t>
            </a:r>
          </a:p>
          <a:p>
            <a:pPr marL="0" indent="0">
              <a:buNone/>
            </a:pPr>
            <a:endParaRPr lang="en-US" dirty="0"/>
          </a:p>
        </p:txBody>
      </p:sp>
    </p:spTree>
    <p:extLst>
      <p:ext uri="{BB962C8B-B14F-4D97-AF65-F5344CB8AC3E}">
        <p14:creationId xmlns:p14="http://schemas.microsoft.com/office/powerpoint/2010/main" val="816340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9CF4E-652D-4E4C-B1DB-A5467853A95C}"/>
              </a:ext>
            </a:extLst>
          </p:cNvPr>
          <p:cNvSpPr>
            <a:spLocks noGrp="1"/>
          </p:cNvSpPr>
          <p:nvPr>
            <p:ph type="title"/>
          </p:nvPr>
        </p:nvSpPr>
        <p:spPr/>
        <p:txBody>
          <a:bodyPr/>
          <a:lstStyle/>
          <a:p>
            <a:r>
              <a:rPr lang="en-US" dirty="0"/>
              <a:t>Input and Output</a:t>
            </a:r>
          </a:p>
        </p:txBody>
      </p:sp>
      <p:sp>
        <p:nvSpPr>
          <p:cNvPr id="3" name="Content Placeholder 2">
            <a:extLst>
              <a:ext uri="{FF2B5EF4-FFF2-40B4-BE49-F238E27FC236}">
                <a16:creationId xmlns:a16="http://schemas.microsoft.com/office/drawing/2014/main" id="{468CB092-00DF-4C40-92D2-86F1BA2E93E9}"/>
              </a:ext>
            </a:extLst>
          </p:cNvPr>
          <p:cNvSpPr>
            <a:spLocks noGrp="1"/>
          </p:cNvSpPr>
          <p:nvPr>
            <p:ph idx="1"/>
          </p:nvPr>
        </p:nvSpPr>
        <p:spPr/>
        <p:txBody>
          <a:bodyPr/>
          <a:lstStyle/>
          <a:p>
            <a:r>
              <a:rPr lang="en-US" dirty="0"/>
              <a:t>Time Series models (e.g., SARIMA)</a:t>
            </a:r>
          </a:p>
          <a:p>
            <a:pPr lvl="1"/>
            <a:r>
              <a:rPr lang="en-US" dirty="0"/>
              <a:t>Directly use the time series of interests as input</a:t>
            </a:r>
          </a:p>
          <a:p>
            <a:r>
              <a:rPr lang="en-US" dirty="0"/>
              <a:t>Other models</a:t>
            </a:r>
          </a:p>
          <a:p>
            <a:pPr lvl="1"/>
            <a:r>
              <a:rPr lang="en-US" dirty="0"/>
              <a:t>Organize data from the time series into training instances x features</a:t>
            </a:r>
          </a:p>
          <a:p>
            <a:pPr lvl="1"/>
            <a:r>
              <a:rPr lang="en-US" dirty="0"/>
              <a:t>Input matrix V and output matrix W containing row vectors:</a:t>
            </a:r>
          </a:p>
        </p:txBody>
      </p:sp>
      <p:pic>
        <p:nvPicPr>
          <p:cNvPr id="7" name="Picture 6">
            <a:extLst>
              <a:ext uri="{FF2B5EF4-FFF2-40B4-BE49-F238E27FC236}">
                <a16:creationId xmlns:a16="http://schemas.microsoft.com/office/drawing/2014/main" id="{B3541059-99EB-46CE-A357-AF79DAED6B86}"/>
              </a:ext>
            </a:extLst>
          </p:cNvPr>
          <p:cNvPicPr>
            <a:picLocks noChangeAspect="1"/>
          </p:cNvPicPr>
          <p:nvPr/>
        </p:nvPicPr>
        <p:blipFill>
          <a:blip r:embed="rId3"/>
          <a:stretch>
            <a:fillRect/>
          </a:stretch>
        </p:blipFill>
        <p:spPr>
          <a:xfrm>
            <a:off x="4657725" y="5710237"/>
            <a:ext cx="2876550" cy="542925"/>
          </a:xfrm>
          <a:prstGeom prst="rect">
            <a:avLst/>
          </a:prstGeom>
        </p:spPr>
      </p:pic>
      <p:pic>
        <p:nvPicPr>
          <p:cNvPr id="5" name="Picture 4">
            <a:extLst>
              <a:ext uri="{FF2B5EF4-FFF2-40B4-BE49-F238E27FC236}">
                <a16:creationId xmlns:a16="http://schemas.microsoft.com/office/drawing/2014/main" id="{7D43175A-9A0E-4EAF-9AEE-ACCBD67CA281}"/>
              </a:ext>
            </a:extLst>
          </p:cNvPr>
          <p:cNvPicPr>
            <a:picLocks noChangeAspect="1"/>
          </p:cNvPicPr>
          <p:nvPr/>
        </p:nvPicPr>
        <p:blipFill>
          <a:blip r:embed="rId4"/>
          <a:stretch>
            <a:fillRect/>
          </a:stretch>
        </p:blipFill>
        <p:spPr>
          <a:xfrm>
            <a:off x="2867025" y="4419600"/>
            <a:ext cx="6457950" cy="904875"/>
          </a:xfrm>
          <a:prstGeom prst="rect">
            <a:avLst/>
          </a:prstGeom>
        </p:spPr>
      </p:pic>
    </p:spTree>
    <p:extLst>
      <p:ext uri="{BB962C8B-B14F-4D97-AF65-F5344CB8AC3E}">
        <p14:creationId xmlns:p14="http://schemas.microsoft.com/office/powerpoint/2010/main" val="195167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3B80-BBEB-4A82-86C5-B87B2B35F88D}"/>
              </a:ext>
            </a:extLst>
          </p:cNvPr>
          <p:cNvSpPr>
            <a:spLocks noGrp="1"/>
          </p:cNvSpPr>
          <p:nvPr>
            <p:ph type="title"/>
          </p:nvPr>
        </p:nvSpPr>
        <p:spPr/>
        <p:txBody>
          <a:bodyPr/>
          <a:lstStyle/>
          <a:p>
            <a:r>
              <a:rPr lang="en-US" dirty="0"/>
              <a:t>SARIMA</a:t>
            </a:r>
          </a:p>
        </p:txBody>
      </p:sp>
      <p:sp>
        <p:nvSpPr>
          <p:cNvPr id="3" name="Content Placeholder 2">
            <a:extLst>
              <a:ext uri="{FF2B5EF4-FFF2-40B4-BE49-F238E27FC236}">
                <a16:creationId xmlns:a16="http://schemas.microsoft.com/office/drawing/2014/main" id="{BB2F5E30-1145-44C7-A5BE-5C6FEB222488}"/>
              </a:ext>
            </a:extLst>
          </p:cNvPr>
          <p:cNvSpPr>
            <a:spLocks noGrp="1"/>
          </p:cNvSpPr>
          <p:nvPr>
            <p:ph idx="1"/>
          </p:nvPr>
        </p:nvSpPr>
        <p:spPr>
          <a:xfrm>
            <a:off x="1371600" y="4686300"/>
            <a:ext cx="9601200" cy="1181099"/>
          </a:xfrm>
        </p:spPr>
        <p:txBody>
          <a:bodyPr/>
          <a:lstStyle/>
          <a:p>
            <a:r>
              <a:rPr lang="en-US" dirty="0"/>
              <a:t>Classical time series model that uses lagged and correlated values of the time series and errors to make forecasts</a:t>
            </a:r>
          </a:p>
          <a:p>
            <a:r>
              <a:rPr lang="en-US" dirty="0"/>
              <a:t>Differencing may be necessary to make the time series stationary</a:t>
            </a:r>
          </a:p>
        </p:txBody>
      </p:sp>
      <p:pic>
        <p:nvPicPr>
          <p:cNvPr id="4" name="Picture 3">
            <a:extLst>
              <a:ext uri="{FF2B5EF4-FFF2-40B4-BE49-F238E27FC236}">
                <a16:creationId xmlns:a16="http://schemas.microsoft.com/office/drawing/2014/main" id="{9DFCDD75-D935-4B36-B606-0315A2893EB3}"/>
              </a:ext>
            </a:extLst>
          </p:cNvPr>
          <p:cNvPicPr>
            <a:picLocks noChangeAspect="1"/>
          </p:cNvPicPr>
          <p:nvPr/>
        </p:nvPicPr>
        <p:blipFill>
          <a:blip r:embed="rId2"/>
          <a:stretch>
            <a:fillRect/>
          </a:stretch>
        </p:blipFill>
        <p:spPr>
          <a:xfrm>
            <a:off x="2971800" y="1428750"/>
            <a:ext cx="6400800" cy="2971800"/>
          </a:xfrm>
          <a:prstGeom prst="rect">
            <a:avLst/>
          </a:prstGeom>
        </p:spPr>
      </p:pic>
    </p:spTree>
    <p:extLst>
      <p:ext uri="{BB962C8B-B14F-4D97-AF65-F5344CB8AC3E}">
        <p14:creationId xmlns:p14="http://schemas.microsoft.com/office/powerpoint/2010/main" val="346713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81E8-95E5-4F91-99D8-6437F8068895}"/>
              </a:ext>
            </a:extLst>
          </p:cNvPr>
          <p:cNvSpPr>
            <a:spLocks noGrp="1"/>
          </p:cNvSpPr>
          <p:nvPr>
            <p:ph type="title"/>
          </p:nvPr>
        </p:nvSpPr>
        <p:spPr/>
        <p:txBody>
          <a:bodyPr/>
          <a:lstStyle/>
          <a:p>
            <a:r>
              <a:rPr lang="en-US" dirty="0"/>
              <a:t>Seasonal VARIMA</a:t>
            </a:r>
          </a:p>
        </p:txBody>
      </p:sp>
      <p:sp>
        <p:nvSpPr>
          <p:cNvPr id="3" name="Content Placeholder 2">
            <a:extLst>
              <a:ext uri="{FF2B5EF4-FFF2-40B4-BE49-F238E27FC236}">
                <a16:creationId xmlns:a16="http://schemas.microsoft.com/office/drawing/2014/main" id="{E3910D74-F0BC-4B37-A756-AD6468B8A6D4}"/>
              </a:ext>
            </a:extLst>
          </p:cNvPr>
          <p:cNvSpPr>
            <a:spLocks noGrp="1"/>
          </p:cNvSpPr>
          <p:nvPr>
            <p:ph idx="1"/>
          </p:nvPr>
        </p:nvSpPr>
        <p:spPr>
          <a:xfrm>
            <a:off x="1371600" y="4498428"/>
            <a:ext cx="9601200" cy="1368972"/>
          </a:xfrm>
        </p:spPr>
        <p:txBody>
          <a:bodyPr/>
          <a:lstStyle/>
          <a:p>
            <a:r>
              <a:rPr lang="en-US" dirty="0"/>
              <a:t>Multivariate generalization of the SARIMA model</a:t>
            </a:r>
          </a:p>
        </p:txBody>
      </p:sp>
      <p:pic>
        <p:nvPicPr>
          <p:cNvPr id="4" name="Picture 3">
            <a:extLst>
              <a:ext uri="{FF2B5EF4-FFF2-40B4-BE49-F238E27FC236}">
                <a16:creationId xmlns:a16="http://schemas.microsoft.com/office/drawing/2014/main" id="{479CA271-C53C-42B4-AC46-C9D6D16C817A}"/>
              </a:ext>
            </a:extLst>
          </p:cNvPr>
          <p:cNvPicPr>
            <a:picLocks noChangeAspect="1"/>
          </p:cNvPicPr>
          <p:nvPr/>
        </p:nvPicPr>
        <p:blipFill>
          <a:blip r:embed="rId2"/>
          <a:stretch>
            <a:fillRect/>
          </a:stretch>
        </p:blipFill>
        <p:spPr>
          <a:xfrm>
            <a:off x="2900362" y="2171700"/>
            <a:ext cx="6391275" cy="2009775"/>
          </a:xfrm>
          <a:prstGeom prst="rect">
            <a:avLst/>
          </a:prstGeom>
        </p:spPr>
      </p:pic>
    </p:spTree>
    <p:extLst>
      <p:ext uri="{BB962C8B-B14F-4D97-AF65-F5344CB8AC3E}">
        <p14:creationId xmlns:p14="http://schemas.microsoft.com/office/powerpoint/2010/main" val="238108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0CE8-671E-4D82-A597-530FCDE5FE3A}"/>
              </a:ext>
            </a:extLst>
          </p:cNvPr>
          <p:cNvSpPr>
            <a:spLocks noGrp="1"/>
          </p:cNvSpPr>
          <p:nvPr>
            <p:ph type="title"/>
          </p:nvPr>
        </p:nvSpPr>
        <p:spPr/>
        <p:txBody>
          <a:bodyPr/>
          <a:lstStyle/>
          <a:p>
            <a:r>
              <a:rPr lang="en-US" dirty="0"/>
              <a:t>Regression Family</a:t>
            </a:r>
          </a:p>
        </p:txBody>
      </p:sp>
      <p:sp>
        <p:nvSpPr>
          <p:cNvPr id="3" name="Content Placeholder 2">
            <a:extLst>
              <a:ext uri="{FF2B5EF4-FFF2-40B4-BE49-F238E27FC236}">
                <a16:creationId xmlns:a16="http://schemas.microsoft.com/office/drawing/2014/main" id="{C2415480-0095-40CC-B49A-83201D029D0A}"/>
              </a:ext>
            </a:extLst>
          </p:cNvPr>
          <p:cNvSpPr>
            <a:spLocks noGrp="1"/>
          </p:cNvSpPr>
          <p:nvPr>
            <p:ph idx="1"/>
          </p:nvPr>
        </p:nvSpPr>
        <p:spPr>
          <a:xfrm>
            <a:off x="1371600" y="2879834"/>
            <a:ext cx="9601200" cy="2987565"/>
          </a:xfrm>
        </p:spPr>
        <p:txBody>
          <a:bodyPr/>
          <a:lstStyle/>
          <a:p>
            <a:r>
              <a:rPr lang="en-US" dirty="0"/>
              <a:t>Global minimization of SSE/MSE</a:t>
            </a:r>
          </a:p>
          <a:p>
            <a:r>
              <a:rPr lang="en-US" dirty="0"/>
              <a:t>Polynomial regression introduces non-linearity into the model by including additional input features such as the powers of the original input features</a:t>
            </a:r>
          </a:p>
          <a:p>
            <a:r>
              <a:rPr lang="en-US" dirty="0"/>
              <a:t>Interaction/cross terms, which are products of pairs of features, may also be included</a:t>
            </a:r>
          </a:p>
          <a:p>
            <a:r>
              <a:rPr lang="en-US" dirty="0"/>
              <a:t>Recent interest in polynomial regression as viable alternatives to feedforward neural networks [Cheng et al., 2018].</a:t>
            </a:r>
          </a:p>
        </p:txBody>
      </p:sp>
      <p:pic>
        <p:nvPicPr>
          <p:cNvPr id="4" name="Picture 3">
            <a:extLst>
              <a:ext uri="{FF2B5EF4-FFF2-40B4-BE49-F238E27FC236}">
                <a16:creationId xmlns:a16="http://schemas.microsoft.com/office/drawing/2014/main" id="{10C68424-CD0D-4DC6-AC07-504AD69A9F4E}"/>
              </a:ext>
            </a:extLst>
          </p:cNvPr>
          <p:cNvPicPr>
            <a:picLocks noChangeAspect="1"/>
          </p:cNvPicPr>
          <p:nvPr/>
        </p:nvPicPr>
        <p:blipFill>
          <a:blip r:embed="rId2"/>
          <a:stretch>
            <a:fillRect/>
          </a:stretch>
        </p:blipFill>
        <p:spPr>
          <a:xfrm>
            <a:off x="4867275" y="1928812"/>
            <a:ext cx="2457450" cy="485775"/>
          </a:xfrm>
          <a:prstGeom prst="rect">
            <a:avLst/>
          </a:prstGeom>
        </p:spPr>
      </p:pic>
    </p:spTree>
    <p:extLst>
      <p:ext uri="{BB962C8B-B14F-4D97-AF65-F5344CB8AC3E}">
        <p14:creationId xmlns:p14="http://schemas.microsoft.com/office/powerpoint/2010/main" val="1982923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10272-82A9-4F81-AF50-87D36499AD40}"/>
              </a:ext>
            </a:extLst>
          </p:cNvPr>
          <p:cNvSpPr>
            <a:spLocks noGrp="1"/>
          </p:cNvSpPr>
          <p:nvPr>
            <p:ph type="title"/>
          </p:nvPr>
        </p:nvSpPr>
        <p:spPr/>
        <p:txBody>
          <a:bodyPr/>
          <a:lstStyle/>
          <a:p>
            <a:r>
              <a:rPr lang="en-US" dirty="0"/>
              <a:t>Support Vector Regression</a:t>
            </a:r>
          </a:p>
        </p:txBody>
      </p:sp>
      <p:sp>
        <p:nvSpPr>
          <p:cNvPr id="3" name="Content Placeholder 2">
            <a:extLst>
              <a:ext uri="{FF2B5EF4-FFF2-40B4-BE49-F238E27FC236}">
                <a16:creationId xmlns:a16="http://schemas.microsoft.com/office/drawing/2014/main" id="{E9C4348E-6CA3-4913-B4D8-F5553623879B}"/>
              </a:ext>
            </a:extLst>
          </p:cNvPr>
          <p:cNvSpPr>
            <a:spLocks noGrp="1"/>
          </p:cNvSpPr>
          <p:nvPr>
            <p:ph idx="1"/>
          </p:nvPr>
        </p:nvSpPr>
        <p:spPr>
          <a:xfrm>
            <a:off x="4302672" y="3066641"/>
            <a:ext cx="1215259" cy="390687"/>
          </a:xfrm>
        </p:spPr>
        <p:txBody>
          <a:bodyPr/>
          <a:lstStyle/>
          <a:p>
            <a:pPr marL="0" indent="0">
              <a:buNone/>
            </a:pPr>
            <a:r>
              <a:rPr lang="en-US" dirty="0"/>
              <a:t>minimize</a:t>
            </a:r>
          </a:p>
        </p:txBody>
      </p:sp>
      <p:pic>
        <p:nvPicPr>
          <p:cNvPr id="4" name="Picture 3">
            <a:extLst>
              <a:ext uri="{FF2B5EF4-FFF2-40B4-BE49-F238E27FC236}">
                <a16:creationId xmlns:a16="http://schemas.microsoft.com/office/drawing/2014/main" id="{4EDDD624-95F0-4CA7-9EC6-642F1E402561}"/>
              </a:ext>
            </a:extLst>
          </p:cNvPr>
          <p:cNvPicPr>
            <a:picLocks noChangeAspect="1"/>
          </p:cNvPicPr>
          <p:nvPr/>
        </p:nvPicPr>
        <p:blipFill>
          <a:blip r:embed="rId3"/>
          <a:stretch>
            <a:fillRect/>
          </a:stretch>
        </p:blipFill>
        <p:spPr>
          <a:xfrm>
            <a:off x="4833937" y="2004561"/>
            <a:ext cx="2524125" cy="466725"/>
          </a:xfrm>
          <a:prstGeom prst="rect">
            <a:avLst/>
          </a:prstGeom>
        </p:spPr>
      </p:pic>
      <p:pic>
        <p:nvPicPr>
          <p:cNvPr id="5" name="Picture 4">
            <a:extLst>
              <a:ext uri="{FF2B5EF4-FFF2-40B4-BE49-F238E27FC236}">
                <a16:creationId xmlns:a16="http://schemas.microsoft.com/office/drawing/2014/main" id="{EA19089B-90EA-4F84-B093-76D075D38A13}"/>
              </a:ext>
            </a:extLst>
          </p:cNvPr>
          <p:cNvPicPr>
            <a:picLocks noChangeAspect="1"/>
          </p:cNvPicPr>
          <p:nvPr/>
        </p:nvPicPr>
        <p:blipFill>
          <a:blip r:embed="rId4"/>
          <a:stretch>
            <a:fillRect/>
          </a:stretch>
        </p:blipFill>
        <p:spPr>
          <a:xfrm>
            <a:off x="5600699" y="2890509"/>
            <a:ext cx="990600" cy="742950"/>
          </a:xfrm>
          <a:prstGeom prst="rect">
            <a:avLst/>
          </a:prstGeom>
        </p:spPr>
      </p:pic>
      <p:pic>
        <p:nvPicPr>
          <p:cNvPr id="6" name="Picture 5">
            <a:extLst>
              <a:ext uri="{FF2B5EF4-FFF2-40B4-BE49-F238E27FC236}">
                <a16:creationId xmlns:a16="http://schemas.microsoft.com/office/drawing/2014/main" id="{2669778F-9ADC-41BE-B77E-031FF9CA850B}"/>
              </a:ext>
            </a:extLst>
          </p:cNvPr>
          <p:cNvPicPr>
            <a:picLocks noChangeAspect="1"/>
          </p:cNvPicPr>
          <p:nvPr/>
        </p:nvPicPr>
        <p:blipFill>
          <a:blip r:embed="rId5"/>
          <a:stretch>
            <a:fillRect/>
          </a:stretch>
        </p:blipFill>
        <p:spPr>
          <a:xfrm>
            <a:off x="5355021" y="3875032"/>
            <a:ext cx="2867025" cy="438150"/>
          </a:xfrm>
          <a:prstGeom prst="rect">
            <a:avLst/>
          </a:prstGeom>
        </p:spPr>
      </p:pic>
      <p:sp>
        <p:nvSpPr>
          <p:cNvPr id="7" name="Content Placeholder 2">
            <a:extLst>
              <a:ext uri="{FF2B5EF4-FFF2-40B4-BE49-F238E27FC236}">
                <a16:creationId xmlns:a16="http://schemas.microsoft.com/office/drawing/2014/main" id="{7D64C0B5-CBC0-415A-A0F4-9209A660F0E4}"/>
              </a:ext>
            </a:extLst>
          </p:cNvPr>
          <p:cNvSpPr txBox="1">
            <a:spLocks/>
          </p:cNvSpPr>
          <p:nvPr/>
        </p:nvSpPr>
        <p:spPr>
          <a:xfrm>
            <a:off x="4139762" y="3922495"/>
            <a:ext cx="1215259" cy="390687"/>
          </a:xfrm>
          <a:prstGeom prst="rect">
            <a:avLst/>
          </a:prstGeom>
        </p:spPr>
        <p:txBody>
          <a:bodyPr vert="horz" lIns="91440" tIns="45720" rIns="91440" bIns="45720" rtlCol="0">
            <a:normAutofit fontScale="925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a:t>subject to</a:t>
            </a:r>
          </a:p>
        </p:txBody>
      </p:sp>
      <p:sp>
        <p:nvSpPr>
          <p:cNvPr id="8" name="Content Placeholder 2">
            <a:extLst>
              <a:ext uri="{FF2B5EF4-FFF2-40B4-BE49-F238E27FC236}">
                <a16:creationId xmlns:a16="http://schemas.microsoft.com/office/drawing/2014/main" id="{AADA96D9-EF99-4343-BD36-11DE19BECA1A}"/>
              </a:ext>
            </a:extLst>
          </p:cNvPr>
          <p:cNvSpPr txBox="1">
            <a:spLocks/>
          </p:cNvSpPr>
          <p:nvPr/>
        </p:nvSpPr>
        <p:spPr>
          <a:xfrm>
            <a:off x="1371600" y="4787448"/>
            <a:ext cx="9601200" cy="14859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A kernel function may be used to map the training instances into higher dimensional spaces to find the hyperplane</a:t>
            </a:r>
          </a:p>
          <a:p>
            <a:r>
              <a:rPr lang="en-US" dirty="0"/>
              <a:t>Slack variables may be added to the objective function and constraint to allow some points to lie outside the boundary</a:t>
            </a:r>
          </a:p>
        </p:txBody>
      </p:sp>
    </p:spTree>
    <p:extLst>
      <p:ext uri="{BB962C8B-B14F-4D97-AF65-F5344CB8AC3E}">
        <p14:creationId xmlns:p14="http://schemas.microsoft.com/office/powerpoint/2010/main" val="3108341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E39A-5899-4640-8F2C-0B857492F60A}"/>
              </a:ext>
            </a:extLst>
          </p:cNvPr>
          <p:cNvSpPr>
            <a:spLocks noGrp="1"/>
          </p:cNvSpPr>
          <p:nvPr>
            <p:ph type="title"/>
          </p:nvPr>
        </p:nvSpPr>
        <p:spPr/>
        <p:txBody>
          <a:bodyPr/>
          <a:lstStyle/>
          <a:p>
            <a:r>
              <a:rPr lang="en-US" dirty="0"/>
              <a:t>Support Vector Regression</a:t>
            </a:r>
          </a:p>
        </p:txBody>
      </p:sp>
      <p:cxnSp>
        <p:nvCxnSpPr>
          <p:cNvPr id="16" name="Straight Arrow Connector 15">
            <a:extLst>
              <a:ext uri="{FF2B5EF4-FFF2-40B4-BE49-F238E27FC236}">
                <a16:creationId xmlns:a16="http://schemas.microsoft.com/office/drawing/2014/main" id="{AD83B588-7744-4C7F-A380-A122457BE30C}"/>
              </a:ext>
            </a:extLst>
          </p:cNvPr>
          <p:cNvCxnSpPr>
            <a:cxnSpLocks/>
          </p:cNvCxnSpPr>
          <p:nvPr/>
        </p:nvCxnSpPr>
        <p:spPr>
          <a:xfrm>
            <a:off x="7629525" y="6162675"/>
            <a:ext cx="4086225"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5ACAC2F-7F30-47F8-B035-68C6D3C95343}"/>
              </a:ext>
            </a:extLst>
          </p:cNvPr>
          <p:cNvCxnSpPr>
            <a:cxnSpLocks/>
          </p:cNvCxnSpPr>
          <p:nvPr/>
        </p:nvCxnSpPr>
        <p:spPr>
          <a:xfrm flipV="1">
            <a:off x="7658100" y="2686050"/>
            <a:ext cx="0" cy="347662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7001C43-F996-4056-B939-C7BAB2CF92B6}"/>
              </a:ext>
            </a:extLst>
          </p:cNvPr>
          <p:cNvCxnSpPr/>
          <p:nvPr/>
        </p:nvCxnSpPr>
        <p:spPr>
          <a:xfrm>
            <a:off x="8791575" y="3162300"/>
            <a:ext cx="2505075" cy="167640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859BE82-0B47-4282-942B-13C0583545DB}"/>
              </a:ext>
            </a:extLst>
          </p:cNvPr>
          <p:cNvCxnSpPr/>
          <p:nvPr/>
        </p:nvCxnSpPr>
        <p:spPr>
          <a:xfrm>
            <a:off x="8467725" y="3581400"/>
            <a:ext cx="2505075" cy="1676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DD0908B-77B4-43DE-9C1C-20A68032445A}"/>
              </a:ext>
            </a:extLst>
          </p:cNvPr>
          <p:cNvCxnSpPr/>
          <p:nvPr/>
        </p:nvCxnSpPr>
        <p:spPr>
          <a:xfrm>
            <a:off x="8143875" y="3971925"/>
            <a:ext cx="2505075" cy="167640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9" name="Star: 4 Points 28">
            <a:extLst>
              <a:ext uri="{FF2B5EF4-FFF2-40B4-BE49-F238E27FC236}">
                <a16:creationId xmlns:a16="http://schemas.microsoft.com/office/drawing/2014/main" id="{36BB8516-E07C-4223-8B74-612590EF0FDB}"/>
              </a:ext>
            </a:extLst>
          </p:cNvPr>
          <p:cNvSpPr/>
          <p:nvPr/>
        </p:nvSpPr>
        <p:spPr>
          <a:xfrm>
            <a:off x="10029824" y="4310062"/>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r: 4 Points 39">
            <a:extLst>
              <a:ext uri="{FF2B5EF4-FFF2-40B4-BE49-F238E27FC236}">
                <a16:creationId xmlns:a16="http://schemas.microsoft.com/office/drawing/2014/main" id="{143AB44A-A8FA-4F0C-BF8C-1FC2645F194D}"/>
              </a:ext>
            </a:extLst>
          </p:cNvPr>
          <p:cNvSpPr/>
          <p:nvPr/>
        </p:nvSpPr>
        <p:spPr>
          <a:xfrm>
            <a:off x="9024942" y="4543425"/>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r: 4 Points 40">
            <a:extLst>
              <a:ext uri="{FF2B5EF4-FFF2-40B4-BE49-F238E27FC236}">
                <a16:creationId xmlns:a16="http://schemas.microsoft.com/office/drawing/2014/main" id="{123C2E53-BECA-458A-9EAB-68D2C7C1610F}"/>
              </a:ext>
            </a:extLst>
          </p:cNvPr>
          <p:cNvSpPr/>
          <p:nvPr/>
        </p:nvSpPr>
        <p:spPr>
          <a:xfrm>
            <a:off x="10086974" y="4867274"/>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tar: 4 Points 41">
            <a:extLst>
              <a:ext uri="{FF2B5EF4-FFF2-40B4-BE49-F238E27FC236}">
                <a16:creationId xmlns:a16="http://schemas.microsoft.com/office/drawing/2014/main" id="{DB029E01-D2F0-4CCA-B8A6-48B47A906C23}"/>
              </a:ext>
            </a:extLst>
          </p:cNvPr>
          <p:cNvSpPr/>
          <p:nvPr/>
        </p:nvSpPr>
        <p:spPr>
          <a:xfrm>
            <a:off x="10429877" y="4710112"/>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4 Points 42">
            <a:extLst>
              <a:ext uri="{FF2B5EF4-FFF2-40B4-BE49-F238E27FC236}">
                <a16:creationId xmlns:a16="http://schemas.microsoft.com/office/drawing/2014/main" id="{49C37A6C-8D9E-497D-B810-E2CC88AACF79}"/>
              </a:ext>
            </a:extLst>
          </p:cNvPr>
          <p:cNvSpPr/>
          <p:nvPr/>
        </p:nvSpPr>
        <p:spPr>
          <a:xfrm>
            <a:off x="10639425" y="5000625"/>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tar: 4 Points 43">
            <a:extLst>
              <a:ext uri="{FF2B5EF4-FFF2-40B4-BE49-F238E27FC236}">
                <a16:creationId xmlns:a16="http://schemas.microsoft.com/office/drawing/2014/main" id="{1A12DD62-3924-4719-8BF0-3F66953C7D72}"/>
              </a:ext>
            </a:extLst>
          </p:cNvPr>
          <p:cNvSpPr/>
          <p:nvPr/>
        </p:nvSpPr>
        <p:spPr>
          <a:xfrm>
            <a:off x="10044112" y="5200650"/>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tar: 4 Points 44">
            <a:extLst>
              <a:ext uri="{FF2B5EF4-FFF2-40B4-BE49-F238E27FC236}">
                <a16:creationId xmlns:a16="http://schemas.microsoft.com/office/drawing/2014/main" id="{13890AB3-35CF-4170-9C80-9B1A34CC7C29}"/>
              </a:ext>
            </a:extLst>
          </p:cNvPr>
          <p:cNvSpPr/>
          <p:nvPr/>
        </p:nvSpPr>
        <p:spPr>
          <a:xfrm>
            <a:off x="9086850" y="3352800"/>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ar: 4 Points 45">
            <a:extLst>
              <a:ext uri="{FF2B5EF4-FFF2-40B4-BE49-F238E27FC236}">
                <a16:creationId xmlns:a16="http://schemas.microsoft.com/office/drawing/2014/main" id="{C83A1FC3-BF08-4C76-9A67-2F7F1674DFC2}"/>
              </a:ext>
            </a:extLst>
          </p:cNvPr>
          <p:cNvSpPr/>
          <p:nvPr/>
        </p:nvSpPr>
        <p:spPr>
          <a:xfrm>
            <a:off x="10791825" y="4476750"/>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tar: 4 Points 46">
            <a:extLst>
              <a:ext uri="{FF2B5EF4-FFF2-40B4-BE49-F238E27FC236}">
                <a16:creationId xmlns:a16="http://schemas.microsoft.com/office/drawing/2014/main" id="{8A118047-EE1F-494C-9CA3-7E01657D1BE8}"/>
              </a:ext>
            </a:extLst>
          </p:cNvPr>
          <p:cNvSpPr/>
          <p:nvPr/>
        </p:nvSpPr>
        <p:spPr>
          <a:xfrm>
            <a:off x="8343900" y="3648075"/>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r: 4 Points 47">
            <a:extLst>
              <a:ext uri="{FF2B5EF4-FFF2-40B4-BE49-F238E27FC236}">
                <a16:creationId xmlns:a16="http://schemas.microsoft.com/office/drawing/2014/main" id="{4EE0F414-B16C-4509-8C23-A1E62B0259D9}"/>
              </a:ext>
            </a:extLst>
          </p:cNvPr>
          <p:cNvSpPr/>
          <p:nvPr/>
        </p:nvSpPr>
        <p:spPr>
          <a:xfrm>
            <a:off x="8715376" y="3529012"/>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ar: 4 Points 48">
            <a:extLst>
              <a:ext uri="{FF2B5EF4-FFF2-40B4-BE49-F238E27FC236}">
                <a16:creationId xmlns:a16="http://schemas.microsoft.com/office/drawing/2014/main" id="{04D4FF4D-FCD2-4478-A0CE-BE321B0D63E9}"/>
              </a:ext>
            </a:extLst>
          </p:cNvPr>
          <p:cNvSpPr/>
          <p:nvPr/>
        </p:nvSpPr>
        <p:spPr>
          <a:xfrm>
            <a:off x="8743953" y="3995737"/>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4 Points 49">
            <a:extLst>
              <a:ext uri="{FF2B5EF4-FFF2-40B4-BE49-F238E27FC236}">
                <a16:creationId xmlns:a16="http://schemas.microsoft.com/office/drawing/2014/main" id="{1A3B59CB-09FD-4564-A247-95652FE70B16}"/>
              </a:ext>
            </a:extLst>
          </p:cNvPr>
          <p:cNvSpPr/>
          <p:nvPr/>
        </p:nvSpPr>
        <p:spPr>
          <a:xfrm>
            <a:off x="9134475" y="3838575"/>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4 Points 50">
            <a:extLst>
              <a:ext uri="{FF2B5EF4-FFF2-40B4-BE49-F238E27FC236}">
                <a16:creationId xmlns:a16="http://schemas.microsoft.com/office/drawing/2014/main" id="{7DAC957E-C6CB-4E6A-AD52-A0F8463601C4}"/>
              </a:ext>
            </a:extLst>
          </p:cNvPr>
          <p:cNvSpPr/>
          <p:nvPr/>
        </p:nvSpPr>
        <p:spPr>
          <a:xfrm>
            <a:off x="9244017" y="4267198"/>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tar: 4 Points 51">
            <a:extLst>
              <a:ext uri="{FF2B5EF4-FFF2-40B4-BE49-F238E27FC236}">
                <a16:creationId xmlns:a16="http://schemas.microsoft.com/office/drawing/2014/main" id="{41432EB5-B9EF-46D2-89C5-AED5171A3359}"/>
              </a:ext>
            </a:extLst>
          </p:cNvPr>
          <p:cNvSpPr/>
          <p:nvPr/>
        </p:nvSpPr>
        <p:spPr>
          <a:xfrm>
            <a:off x="9620249" y="4010023"/>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tar: 4 Points 52">
            <a:extLst>
              <a:ext uri="{FF2B5EF4-FFF2-40B4-BE49-F238E27FC236}">
                <a16:creationId xmlns:a16="http://schemas.microsoft.com/office/drawing/2014/main" id="{C52FACC7-8C2B-45C5-8413-D3E0FF78E0B4}"/>
              </a:ext>
            </a:extLst>
          </p:cNvPr>
          <p:cNvSpPr/>
          <p:nvPr/>
        </p:nvSpPr>
        <p:spPr>
          <a:xfrm>
            <a:off x="9648827" y="4552950"/>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tar: 4 Points 53">
            <a:extLst>
              <a:ext uri="{FF2B5EF4-FFF2-40B4-BE49-F238E27FC236}">
                <a16:creationId xmlns:a16="http://schemas.microsoft.com/office/drawing/2014/main" id="{52C8F454-F366-4445-B9ED-05CC1E46750D}"/>
              </a:ext>
            </a:extLst>
          </p:cNvPr>
          <p:cNvSpPr/>
          <p:nvPr/>
        </p:nvSpPr>
        <p:spPr>
          <a:xfrm>
            <a:off x="9648825" y="3076575"/>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232477EA-B517-4808-BC81-6D5726BF6FE3}"/>
              </a:ext>
            </a:extLst>
          </p:cNvPr>
          <p:cNvCxnSpPr>
            <a:cxnSpLocks/>
          </p:cNvCxnSpPr>
          <p:nvPr/>
        </p:nvCxnSpPr>
        <p:spPr>
          <a:xfrm>
            <a:off x="1304926" y="6172200"/>
            <a:ext cx="4086225"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EBB78FC-F05F-4373-BA3B-450D7208F4D7}"/>
              </a:ext>
            </a:extLst>
          </p:cNvPr>
          <p:cNvCxnSpPr>
            <a:cxnSpLocks/>
          </p:cNvCxnSpPr>
          <p:nvPr/>
        </p:nvCxnSpPr>
        <p:spPr>
          <a:xfrm flipV="1">
            <a:off x="1333501" y="2695575"/>
            <a:ext cx="0" cy="347662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Star: 4 Points 59">
            <a:extLst>
              <a:ext uri="{FF2B5EF4-FFF2-40B4-BE49-F238E27FC236}">
                <a16:creationId xmlns:a16="http://schemas.microsoft.com/office/drawing/2014/main" id="{8B1F7F5B-7601-4FD0-8024-1EC2A2B06307}"/>
              </a:ext>
            </a:extLst>
          </p:cNvPr>
          <p:cNvSpPr/>
          <p:nvPr/>
        </p:nvSpPr>
        <p:spPr>
          <a:xfrm>
            <a:off x="3676573" y="4636288"/>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tar: 4 Points 60">
            <a:extLst>
              <a:ext uri="{FF2B5EF4-FFF2-40B4-BE49-F238E27FC236}">
                <a16:creationId xmlns:a16="http://schemas.microsoft.com/office/drawing/2014/main" id="{888C3070-016C-4671-919A-0B618B2DC7E2}"/>
              </a:ext>
            </a:extLst>
          </p:cNvPr>
          <p:cNvSpPr/>
          <p:nvPr/>
        </p:nvSpPr>
        <p:spPr>
          <a:xfrm>
            <a:off x="3195564" y="3971924"/>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tar: 4 Points 61">
            <a:extLst>
              <a:ext uri="{FF2B5EF4-FFF2-40B4-BE49-F238E27FC236}">
                <a16:creationId xmlns:a16="http://schemas.microsoft.com/office/drawing/2014/main" id="{F28D058D-D158-4DCE-9E71-EC4E463871A5}"/>
              </a:ext>
            </a:extLst>
          </p:cNvPr>
          <p:cNvSpPr/>
          <p:nvPr/>
        </p:nvSpPr>
        <p:spPr>
          <a:xfrm>
            <a:off x="3819363" y="5061345"/>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r: 4 Points 62">
            <a:extLst>
              <a:ext uri="{FF2B5EF4-FFF2-40B4-BE49-F238E27FC236}">
                <a16:creationId xmlns:a16="http://schemas.microsoft.com/office/drawing/2014/main" id="{16904C48-CDB6-4148-A8B7-FA2438EAC3AD}"/>
              </a:ext>
            </a:extLst>
          </p:cNvPr>
          <p:cNvSpPr/>
          <p:nvPr/>
        </p:nvSpPr>
        <p:spPr>
          <a:xfrm>
            <a:off x="4086064" y="4900608"/>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tar: 4 Points 63">
            <a:extLst>
              <a:ext uri="{FF2B5EF4-FFF2-40B4-BE49-F238E27FC236}">
                <a16:creationId xmlns:a16="http://schemas.microsoft.com/office/drawing/2014/main" id="{BB5BB8C5-3D9A-44A1-89F3-9D80C7526979}"/>
              </a:ext>
            </a:extLst>
          </p:cNvPr>
          <p:cNvSpPr/>
          <p:nvPr/>
        </p:nvSpPr>
        <p:spPr>
          <a:xfrm>
            <a:off x="4400387" y="5119685"/>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ar: 4 Points 64">
            <a:extLst>
              <a:ext uri="{FF2B5EF4-FFF2-40B4-BE49-F238E27FC236}">
                <a16:creationId xmlns:a16="http://schemas.microsoft.com/office/drawing/2014/main" id="{7A3F30CC-331C-409B-90B6-8A560B54E469}"/>
              </a:ext>
            </a:extLst>
          </p:cNvPr>
          <p:cNvSpPr/>
          <p:nvPr/>
        </p:nvSpPr>
        <p:spPr>
          <a:xfrm>
            <a:off x="3633787" y="5345905"/>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tar: 4 Points 65">
            <a:extLst>
              <a:ext uri="{FF2B5EF4-FFF2-40B4-BE49-F238E27FC236}">
                <a16:creationId xmlns:a16="http://schemas.microsoft.com/office/drawing/2014/main" id="{9110AA9C-9AE5-4293-8A1E-832C7C41ABE5}"/>
              </a:ext>
            </a:extLst>
          </p:cNvPr>
          <p:cNvSpPr/>
          <p:nvPr/>
        </p:nvSpPr>
        <p:spPr>
          <a:xfrm>
            <a:off x="2962280" y="2924173"/>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tar: 4 Points 66">
            <a:extLst>
              <a:ext uri="{FF2B5EF4-FFF2-40B4-BE49-F238E27FC236}">
                <a16:creationId xmlns:a16="http://schemas.microsoft.com/office/drawing/2014/main" id="{BC189B5D-E442-46B5-B434-CB7A9DF7FD64}"/>
              </a:ext>
            </a:extLst>
          </p:cNvPr>
          <p:cNvSpPr/>
          <p:nvPr/>
        </p:nvSpPr>
        <p:spPr>
          <a:xfrm>
            <a:off x="4362450" y="4650580"/>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Star: 4 Points 68">
            <a:extLst>
              <a:ext uri="{FF2B5EF4-FFF2-40B4-BE49-F238E27FC236}">
                <a16:creationId xmlns:a16="http://schemas.microsoft.com/office/drawing/2014/main" id="{DCFD5C80-460E-4DC1-A1CE-07D621A621FB}"/>
              </a:ext>
            </a:extLst>
          </p:cNvPr>
          <p:cNvSpPr/>
          <p:nvPr/>
        </p:nvSpPr>
        <p:spPr>
          <a:xfrm>
            <a:off x="2733676" y="3224212"/>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Star: 4 Points 69">
            <a:extLst>
              <a:ext uri="{FF2B5EF4-FFF2-40B4-BE49-F238E27FC236}">
                <a16:creationId xmlns:a16="http://schemas.microsoft.com/office/drawing/2014/main" id="{A0134DBA-3855-4427-873D-6D164C078314}"/>
              </a:ext>
            </a:extLst>
          </p:cNvPr>
          <p:cNvSpPr/>
          <p:nvPr/>
        </p:nvSpPr>
        <p:spPr>
          <a:xfrm>
            <a:off x="2771777" y="3509959"/>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Star: 4 Points 70">
            <a:extLst>
              <a:ext uri="{FF2B5EF4-FFF2-40B4-BE49-F238E27FC236}">
                <a16:creationId xmlns:a16="http://schemas.microsoft.com/office/drawing/2014/main" id="{6EB86B8E-7391-439C-9533-25E302C9F4CC}"/>
              </a:ext>
            </a:extLst>
          </p:cNvPr>
          <p:cNvSpPr/>
          <p:nvPr/>
        </p:nvSpPr>
        <p:spPr>
          <a:xfrm>
            <a:off x="3262314" y="3567108"/>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tar: 4 Points 71">
            <a:extLst>
              <a:ext uri="{FF2B5EF4-FFF2-40B4-BE49-F238E27FC236}">
                <a16:creationId xmlns:a16="http://schemas.microsoft.com/office/drawing/2014/main" id="{473DCC97-54D7-4535-A260-D1A3E684AFF3}"/>
              </a:ext>
            </a:extLst>
          </p:cNvPr>
          <p:cNvSpPr/>
          <p:nvPr/>
        </p:nvSpPr>
        <p:spPr>
          <a:xfrm>
            <a:off x="2881311" y="4057648"/>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tar: 4 Points 72">
            <a:extLst>
              <a:ext uri="{FF2B5EF4-FFF2-40B4-BE49-F238E27FC236}">
                <a16:creationId xmlns:a16="http://schemas.microsoft.com/office/drawing/2014/main" id="{CB118624-21F8-43CF-8E74-27B3C2EC3552}"/>
              </a:ext>
            </a:extLst>
          </p:cNvPr>
          <p:cNvSpPr/>
          <p:nvPr/>
        </p:nvSpPr>
        <p:spPr>
          <a:xfrm>
            <a:off x="3447966" y="4241003"/>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tar: 4 Points 73">
            <a:extLst>
              <a:ext uri="{FF2B5EF4-FFF2-40B4-BE49-F238E27FC236}">
                <a16:creationId xmlns:a16="http://schemas.microsoft.com/office/drawing/2014/main" id="{F8C9D4A6-59E3-450D-AAA9-5B3533720777}"/>
              </a:ext>
            </a:extLst>
          </p:cNvPr>
          <p:cNvSpPr/>
          <p:nvPr/>
        </p:nvSpPr>
        <p:spPr>
          <a:xfrm>
            <a:off x="3405110" y="4705346"/>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tar: 4 Points 74">
            <a:extLst>
              <a:ext uri="{FF2B5EF4-FFF2-40B4-BE49-F238E27FC236}">
                <a16:creationId xmlns:a16="http://schemas.microsoft.com/office/drawing/2014/main" id="{A6A42315-C7F7-4DE4-86C9-DC3B6E309F94}"/>
              </a:ext>
            </a:extLst>
          </p:cNvPr>
          <p:cNvSpPr/>
          <p:nvPr/>
        </p:nvSpPr>
        <p:spPr>
          <a:xfrm>
            <a:off x="3633787" y="2740817"/>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AA5FEC1-B7D3-44A1-AE10-EC37830D63CC}"/>
                  </a:ext>
                </a:extLst>
              </p:cNvPr>
              <p:cNvSpPr txBox="1"/>
              <p:nvPr/>
            </p:nvSpPr>
            <p:spPr>
              <a:xfrm>
                <a:off x="7239002" y="2577584"/>
                <a:ext cx="3905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p:txBody>
          </p:sp>
        </mc:Choice>
        <mc:Fallback xmlns="">
          <p:sp>
            <p:nvSpPr>
              <p:cNvPr id="78" name="TextBox 77">
                <a:extLst>
                  <a:ext uri="{FF2B5EF4-FFF2-40B4-BE49-F238E27FC236}">
                    <a16:creationId xmlns:a16="http://schemas.microsoft.com/office/drawing/2014/main" id="{9AA5FEC1-B7D3-44A1-AE10-EC37830D63CC}"/>
                  </a:ext>
                </a:extLst>
              </p:cNvPr>
              <p:cNvSpPr txBox="1">
                <a:spLocks noRot="1" noChangeAspect="1" noMove="1" noResize="1" noEditPoints="1" noAdjustHandles="1" noChangeArrowheads="1" noChangeShapeType="1" noTextEdit="1"/>
              </p:cNvSpPr>
              <p:nvPr/>
            </p:nvSpPr>
            <p:spPr>
              <a:xfrm>
                <a:off x="7239002" y="2577584"/>
                <a:ext cx="390523"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435220D-6B9C-4E6C-B570-7F934B4BE741}"/>
                  </a:ext>
                </a:extLst>
              </p:cNvPr>
              <p:cNvSpPr txBox="1"/>
              <p:nvPr/>
            </p:nvSpPr>
            <p:spPr>
              <a:xfrm>
                <a:off x="885829" y="2596634"/>
                <a:ext cx="3905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p:txBody>
          </p:sp>
        </mc:Choice>
        <mc:Fallback xmlns="">
          <p:sp>
            <p:nvSpPr>
              <p:cNvPr id="79" name="TextBox 78">
                <a:extLst>
                  <a:ext uri="{FF2B5EF4-FFF2-40B4-BE49-F238E27FC236}">
                    <a16:creationId xmlns:a16="http://schemas.microsoft.com/office/drawing/2014/main" id="{7435220D-6B9C-4E6C-B570-7F934B4BE741}"/>
                  </a:ext>
                </a:extLst>
              </p:cNvPr>
              <p:cNvSpPr txBox="1">
                <a:spLocks noRot="1" noChangeAspect="1" noMove="1" noResize="1" noEditPoints="1" noAdjustHandles="1" noChangeArrowheads="1" noChangeShapeType="1" noTextEdit="1"/>
              </p:cNvSpPr>
              <p:nvPr/>
            </p:nvSpPr>
            <p:spPr>
              <a:xfrm>
                <a:off x="885829" y="2596634"/>
                <a:ext cx="390523" cy="369332"/>
              </a:xfrm>
              <a:prstGeom prst="rect">
                <a:avLst/>
              </a:prstGeom>
              <a:blipFill>
                <a:blip r:embed="rId3"/>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8A303DB5-7077-467E-866E-FDA2D4118E49}"/>
                  </a:ext>
                </a:extLst>
              </p:cNvPr>
              <p:cNvSpPr txBox="1"/>
              <p:nvPr/>
            </p:nvSpPr>
            <p:spPr>
              <a:xfrm>
                <a:off x="5057778" y="6172200"/>
                <a:ext cx="3905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80" name="TextBox 79">
                <a:extLst>
                  <a:ext uri="{FF2B5EF4-FFF2-40B4-BE49-F238E27FC236}">
                    <a16:creationId xmlns:a16="http://schemas.microsoft.com/office/drawing/2014/main" id="{8A303DB5-7077-467E-866E-FDA2D4118E49}"/>
                  </a:ext>
                </a:extLst>
              </p:cNvPr>
              <p:cNvSpPr txBox="1">
                <a:spLocks noRot="1" noChangeAspect="1" noMove="1" noResize="1" noEditPoints="1" noAdjustHandles="1" noChangeArrowheads="1" noChangeShapeType="1" noTextEdit="1"/>
              </p:cNvSpPr>
              <p:nvPr/>
            </p:nvSpPr>
            <p:spPr>
              <a:xfrm>
                <a:off x="5057778" y="6172200"/>
                <a:ext cx="390523"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970EA677-F77F-4E3A-A4ED-50D5AFDF5871}"/>
                  </a:ext>
                </a:extLst>
              </p:cNvPr>
              <p:cNvSpPr txBox="1"/>
              <p:nvPr/>
            </p:nvSpPr>
            <p:spPr>
              <a:xfrm>
                <a:off x="11410953" y="6172200"/>
                <a:ext cx="3905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m:oMathPara>
                </a14:m>
                <a:endParaRPr lang="en-US" dirty="0"/>
              </a:p>
            </p:txBody>
          </p:sp>
        </mc:Choice>
        <mc:Fallback xmlns="">
          <p:sp>
            <p:nvSpPr>
              <p:cNvPr id="81" name="TextBox 80">
                <a:extLst>
                  <a:ext uri="{FF2B5EF4-FFF2-40B4-BE49-F238E27FC236}">
                    <a16:creationId xmlns:a16="http://schemas.microsoft.com/office/drawing/2014/main" id="{970EA677-F77F-4E3A-A4ED-50D5AFDF5871}"/>
                  </a:ext>
                </a:extLst>
              </p:cNvPr>
              <p:cNvSpPr txBox="1">
                <a:spLocks noRot="1" noChangeAspect="1" noMove="1" noResize="1" noEditPoints="1" noAdjustHandles="1" noChangeArrowheads="1" noChangeShapeType="1" noTextEdit="1"/>
              </p:cNvSpPr>
              <p:nvPr/>
            </p:nvSpPr>
            <p:spPr>
              <a:xfrm>
                <a:off x="11410953" y="6172200"/>
                <a:ext cx="390523" cy="369332"/>
              </a:xfrm>
              <a:prstGeom prst="rect">
                <a:avLst/>
              </a:prstGeom>
              <a:blipFill>
                <a:blip r:embed="rId5"/>
                <a:stretch>
                  <a:fillRect l="-4688" r="-75000" b="-15000"/>
                </a:stretch>
              </a:blipFill>
            </p:spPr>
            <p:txBody>
              <a:bodyPr/>
              <a:lstStyle/>
              <a:p>
                <a:r>
                  <a:rPr lang="en-US">
                    <a:noFill/>
                  </a:rPr>
                  <a:t> </a:t>
                </a:r>
              </a:p>
            </p:txBody>
          </p:sp>
        </mc:Fallback>
      </mc:AlternateContent>
      <p:sp>
        <p:nvSpPr>
          <p:cNvPr id="82" name="Arrow: Right 81">
            <a:extLst>
              <a:ext uri="{FF2B5EF4-FFF2-40B4-BE49-F238E27FC236}">
                <a16:creationId xmlns:a16="http://schemas.microsoft.com/office/drawing/2014/main" id="{599BA12B-8DA8-425C-99C7-2761FAF624A7}"/>
              </a:ext>
            </a:extLst>
          </p:cNvPr>
          <p:cNvSpPr/>
          <p:nvPr/>
        </p:nvSpPr>
        <p:spPr>
          <a:xfrm>
            <a:off x="5629273" y="4088604"/>
            <a:ext cx="1690691" cy="871537"/>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7BE5AD74-718E-4FC4-9854-39495B169CE4}"/>
                  </a:ext>
                </a:extLst>
              </p:cNvPr>
              <p:cNvSpPr/>
              <p:nvPr/>
            </p:nvSpPr>
            <p:spPr>
              <a:xfrm>
                <a:off x="5533861" y="4934634"/>
                <a:ext cx="1889235" cy="646331"/>
              </a:xfrm>
              <a:prstGeom prst="rect">
                <a:avLst/>
              </a:prstGeom>
            </p:spPr>
            <p:txBody>
              <a:bodyPr wrap="none">
                <a:spAutoFit/>
              </a:bodyPr>
              <a:lstStyle/>
              <a:p>
                <a:r>
                  <a:rPr lang="en-US" dirty="0"/>
                  <a:t>Kernel function </a:t>
                </a:r>
                <a14:m>
                  <m:oMath xmlns:m="http://schemas.openxmlformats.org/officeDocument/2006/math">
                    <m:r>
                      <a:rPr lang="en-US" i="1">
                        <a:latin typeface="Cambria Math" panose="02040503050406030204" pitchFamily="18" charset="0"/>
                      </a:rPr>
                      <m:t>𝜙</m:t>
                    </m:r>
                  </m:oMath>
                </a14:m>
                <a:endParaRPr lang="en-US" dirty="0"/>
              </a:p>
              <a:p>
                <a:r>
                  <a:rPr lang="en-US" dirty="0"/>
                  <a:t>transformation</a:t>
                </a:r>
              </a:p>
            </p:txBody>
          </p:sp>
        </mc:Choice>
        <mc:Fallback xmlns="">
          <p:sp>
            <p:nvSpPr>
              <p:cNvPr id="83" name="Rectangle 82">
                <a:extLst>
                  <a:ext uri="{FF2B5EF4-FFF2-40B4-BE49-F238E27FC236}">
                    <a16:creationId xmlns:a16="http://schemas.microsoft.com/office/drawing/2014/main" id="{7BE5AD74-718E-4FC4-9854-39495B169CE4}"/>
                  </a:ext>
                </a:extLst>
              </p:cNvPr>
              <p:cNvSpPr>
                <a:spLocks noRot="1" noChangeAspect="1" noMove="1" noResize="1" noEditPoints="1" noAdjustHandles="1" noChangeArrowheads="1" noChangeShapeType="1" noTextEdit="1"/>
              </p:cNvSpPr>
              <p:nvPr/>
            </p:nvSpPr>
            <p:spPr>
              <a:xfrm>
                <a:off x="5533861" y="4934634"/>
                <a:ext cx="1889235" cy="646331"/>
              </a:xfrm>
              <a:prstGeom prst="rect">
                <a:avLst/>
              </a:prstGeom>
              <a:blipFill>
                <a:blip r:embed="rId6"/>
                <a:stretch>
                  <a:fillRect l="-2903" t="-4673" b="-13084"/>
                </a:stretch>
              </a:blipFill>
            </p:spPr>
            <p:txBody>
              <a:bodyPr/>
              <a:lstStyle/>
              <a:p>
                <a:r>
                  <a:rPr lang="en-US">
                    <a:noFill/>
                  </a:rPr>
                  <a:t> </a:t>
                </a:r>
              </a:p>
            </p:txBody>
          </p:sp>
        </mc:Fallback>
      </mc:AlternateContent>
      <p:cxnSp>
        <p:nvCxnSpPr>
          <p:cNvPr id="85" name="Connector: Curved 84">
            <a:extLst>
              <a:ext uri="{FF2B5EF4-FFF2-40B4-BE49-F238E27FC236}">
                <a16:creationId xmlns:a16="http://schemas.microsoft.com/office/drawing/2014/main" id="{BD9A0FD4-BB95-4E13-A374-CE7FB0C93719}"/>
              </a:ext>
            </a:extLst>
          </p:cNvPr>
          <p:cNvCxnSpPr>
            <a:cxnSpLocks/>
          </p:cNvCxnSpPr>
          <p:nvPr/>
        </p:nvCxnSpPr>
        <p:spPr>
          <a:xfrm rot="16200000" flipH="1">
            <a:off x="2590800" y="3209925"/>
            <a:ext cx="1609725" cy="2505075"/>
          </a:xfrm>
          <a:prstGeom prst="curvedConnector4">
            <a:avLst>
              <a:gd name="adj1" fmla="val -14201"/>
              <a:gd name="adj2" fmla="val 52471"/>
            </a:avLst>
          </a:prstGeom>
          <a:ln w="28575"/>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F3B05D3A-F2E3-4743-A260-26D2E7E3935C}"/>
              </a:ext>
            </a:extLst>
          </p:cNvPr>
          <p:cNvCxnSpPr/>
          <p:nvPr/>
        </p:nvCxnSpPr>
        <p:spPr>
          <a:xfrm rot="16200000" flipH="1">
            <a:off x="2876551" y="2836066"/>
            <a:ext cx="1609725" cy="2505075"/>
          </a:xfrm>
          <a:prstGeom prst="curvedConnector4">
            <a:avLst>
              <a:gd name="adj1" fmla="val -14201"/>
              <a:gd name="adj2" fmla="val 52471"/>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87" name="Connector: Curved 86">
            <a:extLst>
              <a:ext uri="{FF2B5EF4-FFF2-40B4-BE49-F238E27FC236}">
                <a16:creationId xmlns:a16="http://schemas.microsoft.com/office/drawing/2014/main" id="{18845AB0-8B8C-45AA-8BB8-4EE60B4C140D}"/>
              </a:ext>
            </a:extLst>
          </p:cNvPr>
          <p:cNvCxnSpPr/>
          <p:nvPr/>
        </p:nvCxnSpPr>
        <p:spPr>
          <a:xfrm rot="16200000" flipH="1">
            <a:off x="2314575" y="3624261"/>
            <a:ext cx="1609725" cy="2505075"/>
          </a:xfrm>
          <a:prstGeom prst="curvedConnector4">
            <a:avLst>
              <a:gd name="adj1" fmla="val -14201"/>
              <a:gd name="adj2" fmla="val 52471"/>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88" name="Star: 4 Points 87">
            <a:extLst>
              <a:ext uri="{FF2B5EF4-FFF2-40B4-BE49-F238E27FC236}">
                <a16:creationId xmlns:a16="http://schemas.microsoft.com/office/drawing/2014/main" id="{4EA1A90D-47E0-4D44-91BA-CF69A8DAB90B}"/>
              </a:ext>
            </a:extLst>
          </p:cNvPr>
          <p:cNvSpPr/>
          <p:nvPr/>
        </p:nvSpPr>
        <p:spPr>
          <a:xfrm>
            <a:off x="2324103" y="3481387"/>
            <a:ext cx="247649" cy="257175"/>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421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D38B-6C7E-4087-B2EE-3F9753D16A69}"/>
              </a:ext>
            </a:extLst>
          </p:cNvPr>
          <p:cNvSpPr>
            <a:spLocks noGrp="1"/>
          </p:cNvSpPr>
          <p:nvPr>
            <p:ph type="title"/>
          </p:nvPr>
        </p:nvSpPr>
        <p:spPr/>
        <p:txBody>
          <a:bodyPr/>
          <a:lstStyle/>
          <a:p>
            <a:r>
              <a:rPr lang="en-US" dirty="0"/>
              <a:t>Feedforward Neural Networks</a:t>
            </a:r>
          </a:p>
        </p:txBody>
      </p:sp>
      <p:sp>
        <p:nvSpPr>
          <p:cNvPr id="3" name="Content Placeholder 2">
            <a:extLst>
              <a:ext uri="{FF2B5EF4-FFF2-40B4-BE49-F238E27FC236}">
                <a16:creationId xmlns:a16="http://schemas.microsoft.com/office/drawing/2014/main" id="{C552A583-2370-4AB0-AF99-034963FE3422}"/>
              </a:ext>
            </a:extLst>
          </p:cNvPr>
          <p:cNvSpPr>
            <a:spLocks noGrp="1"/>
          </p:cNvSpPr>
          <p:nvPr>
            <p:ph idx="1"/>
          </p:nvPr>
        </p:nvSpPr>
        <p:spPr>
          <a:xfrm>
            <a:off x="1371600" y="4187536"/>
            <a:ext cx="9601200" cy="1679863"/>
          </a:xfrm>
        </p:spPr>
        <p:txBody>
          <a:bodyPr/>
          <a:lstStyle/>
          <a:p>
            <a:r>
              <a:rPr lang="en-US" dirty="0"/>
              <a:t>Vanilla, 3-layer, feedforward neural network</a:t>
            </a:r>
          </a:p>
          <a:p>
            <a:r>
              <a:rPr lang="en-US" dirty="0"/>
              <a:t>Foundation for other deep neural network structures</a:t>
            </a:r>
          </a:p>
        </p:txBody>
      </p:sp>
      <p:pic>
        <p:nvPicPr>
          <p:cNvPr id="4" name="Picture 3">
            <a:extLst>
              <a:ext uri="{FF2B5EF4-FFF2-40B4-BE49-F238E27FC236}">
                <a16:creationId xmlns:a16="http://schemas.microsoft.com/office/drawing/2014/main" id="{1B406AC1-B652-4F07-8C20-2577F12050A4}"/>
              </a:ext>
            </a:extLst>
          </p:cNvPr>
          <p:cNvPicPr>
            <a:picLocks noChangeAspect="1"/>
          </p:cNvPicPr>
          <p:nvPr/>
        </p:nvPicPr>
        <p:blipFill>
          <a:blip r:embed="rId2"/>
          <a:stretch>
            <a:fillRect/>
          </a:stretch>
        </p:blipFill>
        <p:spPr>
          <a:xfrm>
            <a:off x="3576637" y="2423679"/>
            <a:ext cx="5038725" cy="438150"/>
          </a:xfrm>
          <a:prstGeom prst="rect">
            <a:avLst/>
          </a:prstGeom>
        </p:spPr>
      </p:pic>
    </p:spTree>
    <p:extLst>
      <p:ext uri="{BB962C8B-B14F-4D97-AF65-F5344CB8AC3E}">
        <p14:creationId xmlns:p14="http://schemas.microsoft.com/office/powerpoint/2010/main" val="3984792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311F-0A44-4BE1-9054-D4101185A0E8}"/>
              </a:ext>
            </a:extLst>
          </p:cNvPr>
          <p:cNvSpPr>
            <a:spLocks noGrp="1"/>
          </p:cNvSpPr>
          <p:nvPr>
            <p:ph type="title"/>
          </p:nvPr>
        </p:nvSpPr>
        <p:spPr/>
        <p:txBody>
          <a:bodyPr/>
          <a:lstStyle/>
          <a:p>
            <a:r>
              <a:rPr lang="en-US" dirty="0"/>
              <a:t>Extreme Learning Machine</a:t>
            </a:r>
          </a:p>
        </p:txBody>
      </p:sp>
      <p:sp>
        <p:nvSpPr>
          <p:cNvPr id="3" name="Content Placeholder 2">
            <a:extLst>
              <a:ext uri="{FF2B5EF4-FFF2-40B4-BE49-F238E27FC236}">
                <a16:creationId xmlns:a16="http://schemas.microsoft.com/office/drawing/2014/main" id="{8769C87B-8A2E-4224-BD0F-CAE78694F15C}"/>
              </a:ext>
            </a:extLst>
          </p:cNvPr>
          <p:cNvSpPr>
            <a:spLocks noGrp="1"/>
          </p:cNvSpPr>
          <p:nvPr>
            <p:ph idx="1"/>
          </p:nvPr>
        </p:nvSpPr>
        <p:spPr/>
        <p:txBody>
          <a:bodyPr/>
          <a:lstStyle/>
          <a:p>
            <a:r>
              <a:rPr lang="en-US" dirty="0"/>
              <a:t>A special type of feedforward neural network, as follows</a:t>
            </a:r>
          </a:p>
          <a:p>
            <a:pPr lvl="1"/>
            <a:r>
              <a:rPr lang="en-US" dirty="0"/>
              <a:t>Input-to-Hidden: apply activation function to inputs with fixed, random weights. This introduces non-linearity into the data.</a:t>
            </a:r>
          </a:p>
          <a:p>
            <a:pPr lvl="1"/>
            <a:r>
              <a:rPr lang="en-US" dirty="0"/>
              <a:t>Hidden-to-Output: use linear regression to learn the outputs from the hidden features.</a:t>
            </a:r>
          </a:p>
          <a:p>
            <a:r>
              <a:rPr lang="en-US" dirty="0"/>
              <a:t>Compared with a standard feedforward neural network, ELM requires minimal parameter tuning and much lower computational costs.</a:t>
            </a:r>
          </a:p>
        </p:txBody>
      </p:sp>
    </p:spTree>
    <p:extLst>
      <p:ext uri="{BB962C8B-B14F-4D97-AF65-F5344CB8AC3E}">
        <p14:creationId xmlns:p14="http://schemas.microsoft.com/office/powerpoint/2010/main" val="681047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70BE-AC6E-4BBC-949C-CFF07D5F9022}"/>
              </a:ext>
            </a:extLst>
          </p:cNvPr>
          <p:cNvSpPr>
            <a:spLocks noGrp="1"/>
          </p:cNvSpPr>
          <p:nvPr>
            <p:ph type="title"/>
          </p:nvPr>
        </p:nvSpPr>
        <p:spPr/>
        <p:txBody>
          <a:bodyPr/>
          <a:lstStyle/>
          <a:p>
            <a:r>
              <a:rPr lang="en-US" dirty="0"/>
              <a:t>Long Short-Term Memory Neural Networks</a:t>
            </a:r>
          </a:p>
        </p:txBody>
      </p:sp>
      <p:sp>
        <p:nvSpPr>
          <p:cNvPr id="3" name="Content Placeholder 2">
            <a:extLst>
              <a:ext uri="{FF2B5EF4-FFF2-40B4-BE49-F238E27FC236}">
                <a16:creationId xmlns:a16="http://schemas.microsoft.com/office/drawing/2014/main" id="{70EBAA17-7108-46A0-B8DD-BEAB27ED04AB}"/>
              </a:ext>
            </a:extLst>
          </p:cNvPr>
          <p:cNvSpPr>
            <a:spLocks noGrp="1"/>
          </p:cNvSpPr>
          <p:nvPr>
            <p:ph idx="1"/>
          </p:nvPr>
        </p:nvSpPr>
        <p:spPr>
          <a:xfrm>
            <a:off x="1371600" y="5195455"/>
            <a:ext cx="9601200" cy="1181099"/>
          </a:xfrm>
        </p:spPr>
        <p:txBody>
          <a:bodyPr/>
          <a:lstStyle/>
          <a:p>
            <a:r>
              <a:rPr lang="en-US" dirty="0"/>
              <a:t>Cell state memory is able to retain useful information from many time steps ago</a:t>
            </a:r>
          </a:p>
          <a:p>
            <a:r>
              <a:rPr lang="en-US" dirty="0"/>
              <a:t>Regained popularity for achievements in speech recognition, language translation, etc.</a:t>
            </a:r>
          </a:p>
        </p:txBody>
      </p:sp>
      <p:pic>
        <p:nvPicPr>
          <p:cNvPr id="4" name="Picture 3">
            <a:extLst>
              <a:ext uri="{FF2B5EF4-FFF2-40B4-BE49-F238E27FC236}">
                <a16:creationId xmlns:a16="http://schemas.microsoft.com/office/drawing/2014/main" id="{C0687C32-6A82-4C0B-B8B0-271F6460B4A1}"/>
              </a:ext>
            </a:extLst>
          </p:cNvPr>
          <p:cNvPicPr>
            <a:picLocks noChangeAspect="1"/>
          </p:cNvPicPr>
          <p:nvPr/>
        </p:nvPicPr>
        <p:blipFill>
          <a:blip r:embed="rId2"/>
          <a:stretch>
            <a:fillRect/>
          </a:stretch>
        </p:blipFill>
        <p:spPr>
          <a:xfrm>
            <a:off x="2900362" y="2171700"/>
            <a:ext cx="6391275" cy="2647950"/>
          </a:xfrm>
          <a:prstGeom prst="rect">
            <a:avLst/>
          </a:prstGeom>
        </p:spPr>
      </p:pic>
    </p:spTree>
    <p:extLst>
      <p:ext uri="{BB962C8B-B14F-4D97-AF65-F5344CB8AC3E}">
        <p14:creationId xmlns:p14="http://schemas.microsoft.com/office/powerpoint/2010/main" val="21776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CF30-B665-44C3-8165-9CBFD5FAC7EB}"/>
              </a:ext>
            </a:extLst>
          </p:cNvPr>
          <p:cNvSpPr>
            <a:spLocks noGrp="1"/>
          </p:cNvSpPr>
          <p:nvPr>
            <p:ph type="title"/>
          </p:nvPr>
        </p:nvSpPr>
        <p:spPr/>
        <p:txBody>
          <a:bodyPr/>
          <a:lstStyle/>
          <a:p>
            <a:r>
              <a:rPr lang="en-US" dirty="0"/>
              <a:t>Research Questions and Challenges</a:t>
            </a:r>
          </a:p>
        </p:txBody>
      </p:sp>
      <p:sp>
        <p:nvSpPr>
          <p:cNvPr id="3" name="Content Placeholder 2">
            <a:extLst>
              <a:ext uri="{FF2B5EF4-FFF2-40B4-BE49-F238E27FC236}">
                <a16:creationId xmlns:a16="http://schemas.microsoft.com/office/drawing/2014/main" id="{2652D02B-EA29-4532-9E96-C85F27C00B2C}"/>
              </a:ext>
            </a:extLst>
          </p:cNvPr>
          <p:cNvSpPr>
            <a:spLocks noGrp="1"/>
          </p:cNvSpPr>
          <p:nvPr>
            <p:ph idx="1"/>
          </p:nvPr>
        </p:nvSpPr>
        <p:spPr/>
        <p:txBody>
          <a:bodyPr>
            <a:normAutofit/>
          </a:bodyPr>
          <a:lstStyle/>
          <a:p>
            <a:r>
              <a:rPr lang="en-US" dirty="0"/>
              <a:t>Data collection</a:t>
            </a:r>
          </a:p>
          <a:p>
            <a:pPr lvl="1"/>
            <a:r>
              <a:rPr lang="en-US" dirty="0"/>
              <a:t>Storage</a:t>
            </a:r>
          </a:p>
          <a:p>
            <a:pPr lvl="1"/>
            <a:r>
              <a:rPr lang="en-US" dirty="0"/>
              <a:t>Missing value imputation</a:t>
            </a:r>
          </a:p>
          <a:p>
            <a:pPr lvl="1"/>
            <a:r>
              <a:rPr lang="en-US" dirty="0"/>
              <a:t>What types of data to collect</a:t>
            </a:r>
          </a:p>
          <a:p>
            <a:r>
              <a:rPr lang="en-US" dirty="0"/>
              <a:t>Data analytics</a:t>
            </a:r>
          </a:p>
          <a:p>
            <a:pPr lvl="1"/>
            <a:r>
              <a:rPr lang="en-US" dirty="0"/>
              <a:t>Historical data</a:t>
            </a:r>
          </a:p>
          <a:p>
            <a:pPr lvl="1"/>
            <a:r>
              <a:rPr lang="en-US" b="1" dirty="0"/>
              <a:t>Predicative analytics</a:t>
            </a:r>
          </a:p>
          <a:p>
            <a:pPr lvl="1"/>
            <a:r>
              <a:rPr lang="en-US" dirty="0"/>
              <a:t>Real-time forecasting</a:t>
            </a:r>
          </a:p>
          <a:p>
            <a:pPr lvl="1"/>
            <a:r>
              <a:rPr lang="en-US" dirty="0"/>
              <a:t>Video/image analytics</a:t>
            </a:r>
          </a:p>
        </p:txBody>
      </p:sp>
    </p:spTree>
    <p:extLst>
      <p:ext uri="{BB962C8B-B14F-4D97-AF65-F5344CB8AC3E}">
        <p14:creationId xmlns:p14="http://schemas.microsoft.com/office/powerpoint/2010/main" val="2379941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F2C1-1C0A-46A0-BD25-C5541A818FB1}"/>
              </a:ext>
            </a:extLst>
          </p:cNvPr>
          <p:cNvSpPr>
            <a:spLocks noGrp="1"/>
          </p:cNvSpPr>
          <p:nvPr>
            <p:ph type="title"/>
          </p:nvPr>
        </p:nvSpPr>
        <p:spPr/>
        <p:txBody>
          <a:bodyPr/>
          <a:lstStyle/>
          <a:p>
            <a:r>
              <a:rPr lang="en-US" dirty="0"/>
              <a:t>Long Short-Term Memory Neural Network</a:t>
            </a:r>
          </a:p>
        </p:txBody>
      </p:sp>
      <p:pic>
        <p:nvPicPr>
          <p:cNvPr id="5" name="Picture 4">
            <a:extLst>
              <a:ext uri="{FF2B5EF4-FFF2-40B4-BE49-F238E27FC236}">
                <a16:creationId xmlns:a16="http://schemas.microsoft.com/office/drawing/2014/main" id="{6201A692-5B84-44AC-898C-37F9E260E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171700"/>
            <a:ext cx="9144000" cy="4114800"/>
          </a:xfrm>
          <a:prstGeom prst="rect">
            <a:avLst/>
          </a:prstGeom>
        </p:spPr>
      </p:pic>
    </p:spTree>
    <p:extLst>
      <p:ext uri="{BB962C8B-B14F-4D97-AF65-F5344CB8AC3E}">
        <p14:creationId xmlns:p14="http://schemas.microsoft.com/office/powerpoint/2010/main" val="1593083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1C437-5A58-422A-9AAF-12A50F917B31}"/>
              </a:ext>
            </a:extLst>
          </p:cNvPr>
          <p:cNvSpPr>
            <a:spLocks noGrp="1"/>
          </p:cNvSpPr>
          <p:nvPr>
            <p:ph type="title"/>
          </p:nvPr>
        </p:nvSpPr>
        <p:spPr/>
        <p:txBody>
          <a:bodyPr/>
          <a:lstStyle/>
          <a:p>
            <a:r>
              <a:rPr lang="en-US" dirty="0"/>
              <a:t>Other Deep Learning Models</a:t>
            </a:r>
          </a:p>
        </p:txBody>
      </p:sp>
      <p:sp>
        <p:nvSpPr>
          <p:cNvPr id="3" name="Content Placeholder 2">
            <a:extLst>
              <a:ext uri="{FF2B5EF4-FFF2-40B4-BE49-F238E27FC236}">
                <a16:creationId xmlns:a16="http://schemas.microsoft.com/office/drawing/2014/main" id="{41EDBC68-D350-45E0-A973-07F47DE017C0}"/>
              </a:ext>
            </a:extLst>
          </p:cNvPr>
          <p:cNvSpPr>
            <a:spLocks noGrp="1"/>
          </p:cNvSpPr>
          <p:nvPr>
            <p:ph idx="1"/>
          </p:nvPr>
        </p:nvSpPr>
        <p:spPr/>
        <p:txBody>
          <a:bodyPr>
            <a:normAutofit lnSpcReduction="10000"/>
          </a:bodyPr>
          <a:lstStyle/>
          <a:p>
            <a:r>
              <a:rPr lang="en-US" dirty="0"/>
              <a:t>Stacked Autoencoders</a:t>
            </a:r>
          </a:p>
          <a:p>
            <a:pPr lvl="1"/>
            <a:r>
              <a:rPr lang="en-US" dirty="0"/>
              <a:t>Dimensionality reduction when give large amounts of traffic data</a:t>
            </a:r>
          </a:p>
          <a:p>
            <a:pPr lvl="1"/>
            <a:r>
              <a:rPr lang="en-US" dirty="0"/>
              <a:t>Filtering out noise in input</a:t>
            </a:r>
          </a:p>
          <a:p>
            <a:r>
              <a:rPr lang="en-US" dirty="0"/>
              <a:t>Convolutional Neural Network</a:t>
            </a:r>
          </a:p>
          <a:p>
            <a:pPr lvl="1"/>
            <a:r>
              <a:rPr lang="en-US" dirty="0"/>
              <a:t>Models spatial dependencies using shared weights in a specific region</a:t>
            </a:r>
          </a:p>
          <a:p>
            <a:pPr lvl="1"/>
            <a:r>
              <a:rPr lang="en-US" dirty="0"/>
              <a:t>May be used to model spatially dependent traffic sensors</a:t>
            </a:r>
          </a:p>
          <a:p>
            <a:r>
              <a:rPr lang="en-US" dirty="0"/>
              <a:t>Gated Recurrent Unit</a:t>
            </a:r>
          </a:p>
          <a:p>
            <a:pPr lvl="1"/>
            <a:r>
              <a:rPr lang="en-US" dirty="0"/>
              <a:t>A variant of LSTM</a:t>
            </a:r>
          </a:p>
          <a:p>
            <a:pPr lvl="1"/>
            <a:r>
              <a:rPr lang="en-US" dirty="0"/>
              <a:t>Combined forget and input gates</a:t>
            </a:r>
          </a:p>
          <a:p>
            <a:pPr lvl="1"/>
            <a:r>
              <a:rPr lang="en-US" dirty="0"/>
              <a:t>Merged cell state and hidden state</a:t>
            </a:r>
          </a:p>
        </p:txBody>
      </p:sp>
    </p:spTree>
    <p:extLst>
      <p:ext uri="{BB962C8B-B14F-4D97-AF65-F5344CB8AC3E}">
        <p14:creationId xmlns:p14="http://schemas.microsoft.com/office/powerpoint/2010/main" val="2886334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31F6-987C-43D6-8063-C955C996F7B1}"/>
              </a:ext>
            </a:extLst>
          </p:cNvPr>
          <p:cNvSpPr>
            <a:spLocks noGrp="1"/>
          </p:cNvSpPr>
          <p:nvPr>
            <p:ph type="title"/>
          </p:nvPr>
        </p:nvSpPr>
        <p:spPr/>
        <p:txBody>
          <a:bodyPr/>
          <a:lstStyle/>
          <a:p>
            <a:r>
              <a:rPr lang="en-US" dirty="0"/>
              <a:t>Related Work using </a:t>
            </a:r>
            <a:r>
              <a:rPr lang="en-US" dirty="0" err="1"/>
              <a:t>PeMS</a:t>
            </a:r>
            <a:r>
              <a:rPr lang="en-US" dirty="0"/>
              <a:t> datasets</a:t>
            </a:r>
          </a:p>
        </p:txBody>
      </p:sp>
      <p:sp>
        <p:nvSpPr>
          <p:cNvPr id="3" name="Content Placeholder 2">
            <a:extLst>
              <a:ext uri="{FF2B5EF4-FFF2-40B4-BE49-F238E27FC236}">
                <a16:creationId xmlns:a16="http://schemas.microsoft.com/office/drawing/2014/main" id="{84785B4C-B95F-4A87-96C8-22506B7AFEFD}"/>
              </a:ext>
            </a:extLst>
          </p:cNvPr>
          <p:cNvSpPr>
            <a:spLocks noGrp="1"/>
          </p:cNvSpPr>
          <p:nvPr>
            <p:ph idx="1"/>
          </p:nvPr>
        </p:nvSpPr>
        <p:spPr>
          <a:xfrm>
            <a:off x="1371600" y="1553592"/>
            <a:ext cx="9601200" cy="5175682"/>
          </a:xfrm>
        </p:spPr>
        <p:txBody>
          <a:bodyPr>
            <a:normAutofit fontScale="92500" lnSpcReduction="10000"/>
          </a:bodyPr>
          <a:lstStyle/>
          <a:p>
            <a:r>
              <a:rPr lang="en-US" dirty="0"/>
              <a:t>[</a:t>
            </a:r>
            <a:r>
              <a:rPr lang="en-US" dirty="0" err="1"/>
              <a:t>Lv</a:t>
            </a:r>
            <a:r>
              <a:rPr lang="en-US" dirty="0"/>
              <a:t> et al., 2015]: forecast up to one hour ahead, 15-min resolution, first 3 months of 2013, SAE deep neural networks with 2-4 hidden layers, 200-500 neurons per hidden layer, 6%-7% MAPE</a:t>
            </a:r>
          </a:p>
          <a:p>
            <a:pPr lvl="1"/>
            <a:r>
              <a:rPr lang="en-US" dirty="0"/>
              <a:t>Compared to our MAPE values, we have slightly lower MAPE values for the first 2 steps and slightly higher MAPE values for the next 2 steps.</a:t>
            </a:r>
          </a:p>
          <a:p>
            <a:r>
              <a:rPr lang="en-US" dirty="0"/>
              <a:t>[Shao and Soong, 2016]: small scaled study using a single sensor in Irvine, CA, Encoder-Decoder LSTM NN, one-step ahead, 5.4% MAPE</a:t>
            </a:r>
          </a:p>
          <a:p>
            <a:pPr lvl="1"/>
            <a:r>
              <a:rPr lang="en-US" dirty="0"/>
              <a:t>Difficult to conclude anything in comparing with our work</a:t>
            </a:r>
          </a:p>
          <a:p>
            <a:r>
              <a:rPr lang="en-US" dirty="0"/>
              <a:t>[Wu et al., 2018]: 33 sensors on I-405, deep neural networks built with convolutional neural network and gated recurrent unit, training data available from 4/1/2014 to 6/20/2015, tested on the remaining 10 days in June 2015, concurrent forecasts for all sensors, 9-steps (45 minutes) ahead, MAPE from 7% to 9%.</a:t>
            </a:r>
          </a:p>
          <a:p>
            <a:pPr lvl="1"/>
            <a:r>
              <a:rPr lang="en-US" dirty="0"/>
              <a:t>The MAPE values of our best models are 6% to 8%.</a:t>
            </a:r>
          </a:p>
          <a:p>
            <a:r>
              <a:rPr lang="en-US" dirty="0"/>
              <a:t>[Yang et al., 2019]: 50 sensors from San Diego/Imperial area</a:t>
            </a:r>
            <a:r>
              <a:rPr lang="en-US"/>
              <a:t>, LSTM trained </a:t>
            </a:r>
            <a:r>
              <a:rPr lang="en-US" dirty="0"/>
              <a:t>on March-April 2017 data, tested on May’s, one step-ahead MAPE in 15-min resolution was 6.54%</a:t>
            </a:r>
          </a:p>
          <a:p>
            <a:pPr lvl="1"/>
            <a:r>
              <a:rPr lang="en-US" dirty="0"/>
              <a:t>Our best MAPE was 5.5%. </a:t>
            </a:r>
          </a:p>
        </p:txBody>
      </p:sp>
    </p:spTree>
    <p:extLst>
      <p:ext uri="{BB962C8B-B14F-4D97-AF65-F5344CB8AC3E}">
        <p14:creationId xmlns:p14="http://schemas.microsoft.com/office/powerpoint/2010/main" val="3709169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DC01-A439-4768-9508-CA99B9DCC6C5}"/>
              </a:ext>
            </a:extLst>
          </p:cNvPr>
          <p:cNvSpPr>
            <a:spLocks noGrp="1"/>
          </p:cNvSpPr>
          <p:nvPr>
            <p:ph type="title"/>
          </p:nvPr>
        </p:nvSpPr>
        <p:spPr/>
        <p:txBody>
          <a:bodyPr/>
          <a:lstStyle/>
          <a:p>
            <a:r>
              <a:rPr lang="en-US" dirty="0"/>
              <a:t>Evaluation Metrics and Platform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CB5315-BB61-48BF-8CBE-E49E61938BAF}"/>
                  </a:ext>
                </a:extLst>
              </p:cNvPr>
              <p:cNvSpPr>
                <a:spLocks noGrp="1"/>
              </p:cNvSpPr>
              <p:nvPr>
                <p:ph idx="1"/>
              </p:nvPr>
            </p:nvSpPr>
            <p:spPr/>
            <p:txBody>
              <a:bodyPr/>
              <a:lstStyle/>
              <a:p>
                <a:r>
                  <a:rPr lang="en-US" dirty="0"/>
                  <a:t>Metrics</a:t>
                </a:r>
              </a:p>
              <a:p>
                <a:pPr lvl="1"/>
                <a:r>
                  <a:rPr lang="en-US" dirty="0"/>
                  <a:t>MAPE</a:t>
                </a:r>
              </a:p>
              <a:p>
                <a:pPr lvl="1"/>
                <a:r>
                  <a:rPr lang="en-US" dirty="0"/>
                  <a:t>NRMSE</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endParaRPr lang="en-US" dirty="0"/>
              </a:p>
              <a:p>
                <a:r>
                  <a:rPr lang="en-US" dirty="0"/>
                  <a:t>Platform</a:t>
                </a:r>
              </a:p>
              <a:p>
                <a:pPr lvl="1"/>
                <a:r>
                  <a:rPr lang="en-US" dirty="0"/>
                  <a:t>Sapelo2 cluster of Georgia Advanced Computing Resource Center</a:t>
                </a:r>
              </a:p>
              <a:p>
                <a:pPr lvl="1"/>
                <a:r>
                  <a:rPr lang="en-US" dirty="0"/>
                  <a:t>32-core Intel Xeon Skylake processor and 187GB of RAM</a:t>
                </a:r>
              </a:p>
            </p:txBody>
          </p:sp>
        </mc:Choice>
        <mc:Fallback xmlns="">
          <p:sp>
            <p:nvSpPr>
              <p:cNvPr id="3" name="Content Placeholder 2">
                <a:extLst>
                  <a:ext uri="{FF2B5EF4-FFF2-40B4-BE49-F238E27FC236}">
                    <a16:creationId xmlns:a16="http://schemas.microsoft.com/office/drawing/2014/main" id="{72CB5315-BB61-48BF-8CBE-E49E61938BAF}"/>
                  </a:ext>
                </a:extLst>
              </p:cNvPr>
              <p:cNvSpPr>
                <a:spLocks noGrp="1" noRot="1" noChangeAspect="1" noMove="1" noResize="1" noEditPoints="1" noAdjustHandles="1" noChangeArrowheads="1" noChangeShapeType="1" noTextEdit="1"/>
              </p:cNvSpPr>
              <p:nvPr>
                <p:ph idx="1"/>
              </p:nvPr>
            </p:nvSpPr>
            <p:spPr>
              <a:blipFill>
                <a:blip r:embed="rId2"/>
                <a:stretch>
                  <a:fillRect l="-571" t="-1361"/>
                </a:stretch>
              </a:blipFill>
            </p:spPr>
            <p:txBody>
              <a:bodyPr/>
              <a:lstStyle/>
              <a:p>
                <a:r>
                  <a:rPr lang="en-US">
                    <a:noFill/>
                  </a:rPr>
                  <a:t> </a:t>
                </a:r>
              </a:p>
            </p:txBody>
          </p:sp>
        </mc:Fallback>
      </mc:AlternateContent>
    </p:spTree>
    <p:extLst>
      <p:ext uri="{BB962C8B-B14F-4D97-AF65-F5344CB8AC3E}">
        <p14:creationId xmlns:p14="http://schemas.microsoft.com/office/powerpoint/2010/main" val="50752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4D80-D5BE-4181-B3DD-021AB9785FAF}"/>
              </a:ext>
            </a:extLst>
          </p:cNvPr>
          <p:cNvSpPr>
            <a:spLocks noGrp="1"/>
          </p:cNvSpPr>
          <p:nvPr>
            <p:ph type="title"/>
          </p:nvPr>
        </p:nvSpPr>
        <p:spPr/>
        <p:txBody>
          <a:bodyPr/>
          <a:lstStyle/>
          <a:p>
            <a:r>
              <a:rPr lang="en-US" dirty="0"/>
              <a:t>Problem Analysis and Modeling</a:t>
            </a:r>
          </a:p>
        </p:txBody>
      </p:sp>
      <p:sp>
        <p:nvSpPr>
          <p:cNvPr id="3" name="Content Placeholder 2">
            <a:extLst>
              <a:ext uri="{FF2B5EF4-FFF2-40B4-BE49-F238E27FC236}">
                <a16:creationId xmlns:a16="http://schemas.microsoft.com/office/drawing/2014/main" id="{E78AD329-4C87-47B9-815F-AE758FFA49EB}"/>
              </a:ext>
            </a:extLst>
          </p:cNvPr>
          <p:cNvSpPr>
            <a:spLocks noGrp="1"/>
          </p:cNvSpPr>
          <p:nvPr>
            <p:ph idx="1"/>
          </p:nvPr>
        </p:nvSpPr>
        <p:spPr/>
        <p:txBody>
          <a:bodyPr/>
          <a:lstStyle/>
          <a:p>
            <a:r>
              <a:rPr lang="en-US" dirty="0"/>
              <a:t>Training data: Jan – Aug 2018</a:t>
            </a:r>
          </a:p>
          <a:p>
            <a:r>
              <a:rPr lang="en-US" dirty="0"/>
              <a:t>Testing data: Sep – Dec 2018</a:t>
            </a:r>
          </a:p>
          <a:p>
            <a:r>
              <a:rPr lang="en-US" dirty="0"/>
              <a:t>Only weekdays are considered</a:t>
            </a:r>
          </a:p>
          <a:p>
            <a:r>
              <a:rPr lang="en-US" dirty="0"/>
              <a:t>Evaluation includes 7:00 AM to 7</a:t>
            </a:r>
            <a:r>
              <a:rPr lang="en-US" dirty="0">
                <a:sym typeface="Wingdings" panose="05000000000000000000" pitchFamily="2" charset="2"/>
              </a:rPr>
              <a:t>:00 PM daytime traffic only</a:t>
            </a:r>
          </a:p>
          <a:p>
            <a:r>
              <a:rPr lang="en-US" dirty="0">
                <a:sym typeface="Wingdings" panose="05000000000000000000" pitchFamily="2" charset="2"/>
              </a:rPr>
              <a:t>Weekly historical average, for 4 weeks, as baseline</a:t>
            </a:r>
            <a:endParaRPr lang="en-US" dirty="0"/>
          </a:p>
        </p:txBody>
      </p:sp>
    </p:spTree>
    <p:extLst>
      <p:ext uri="{BB962C8B-B14F-4D97-AF65-F5344CB8AC3E}">
        <p14:creationId xmlns:p14="http://schemas.microsoft.com/office/powerpoint/2010/main" val="526227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8875-FB3B-4E2C-AB16-B7A0F2B0AAB8}"/>
              </a:ext>
            </a:extLst>
          </p:cNvPr>
          <p:cNvSpPr>
            <a:spLocks noGrp="1"/>
          </p:cNvSpPr>
          <p:nvPr>
            <p:ph type="title"/>
          </p:nvPr>
        </p:nvSpPr>
        <p:spPr/>
        <p:txBody>
          <a:bodyPr/>
          <a:lstStyle/>
          <a:p>
            <a:r>
              <a:rPr lang="en-US" dirty="0"/>
              <a:t>Baseline</a:t>
            </a:r>
          </a:p>
        </p:txBody>
      </p:sp>
      <p:pic>
        <p:nvPicPr>
          <p:cNvPr id="5" name="Content Placeholder 4" descr="A picture containing large&#10;&#10;Description automatically generated">
            <a:extLst>
              <a:ext uri="{FF2B5EF4-FFF2-40B4-BE49-F238E27FC236}">
                <a16:creationId xmlns:a16="http://schemas.microsoft.com/office/drawing/2014/main" id="{A06CBA69-FD95-4AFA-A6A5-669D3F8AC25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607494"/>
            <a:ext cx="5067300" cy="4739147"/>
          </a:xfrm>
        </p:spPr>
      </p:pic>
      <p:pic>
        <p:nvPicPr>
          <p:cNvPr id="7" name="Picture 6" descr="A picture containing large, sky, scale&#10;&#10;Description automatically generated">
            <a:extLst>
              <a:ext uri="{FF2B5EF4-FFF2-40B4-BE49-F238E27FC236}">
                <a16:creationId xmlns:a16="http://schemas.microsoft.com/office/drawing/2014/main" id="{E9887CD3-C820-4F71-8C5E-8BD4B7B4C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597" y="1607494"/>
            <a:ext cx="5067300" cy="4732020"/>
          </a:xfrm>
          <a:prstGeom prst="rect">
            <a:avLst/>
          </a:prstGeom>
        </p:spPr>
      </p:pic>
      <p:sp>
        <p:nvSpPr>
          <p:cNvPr id="8" name="TextBox 7">
            <a:extLst>
              <a:ext uri="{FF2B5EF4-FFF2-40B4-BE49-F238E27FC236}">
                <a16:creationId xmlns:a16="http://schemas.microsoft.com/office/drawing/2014/main" id="{6737ACD9-4056-473D-BB64-24723EC87F0C}"/>
              </a:ext>
            </a:extLst>
          </p:cNvPr>
          <p:cNvSpPr txBox="1"/>
          <p:nvPr/>
        </p:nvSpPr>
        <p:spPr>
          <a:xfrm>
            <a:off x="2247900" y="1238162"/>
            <a:ext cx="3314700" cy="369332"/>
          </a:xfrm>
          <a:prstGeom prst="rect">
            <a:avLst/>
          </a:prstGeom>
          <a:noFill/>
        </p:spPr>
        <p:txBody>
          <a:bodyPr wrap="square" rtlCol="0">
            <a:spAutoFit/>
          </a:bodyPr>
          <a:lstStyle/>
          <a:p>
            <a:r>
              <a:rPr lang="en-US" dirty="0"/>
              <a:t>Actual (Black) vs. Baseline (Red) </a:t>
            </a:r>
          </a:p>
        </p:txBody>
      </p:sp>
      <p:sp>
        <p:nvSpPr>
          <p:cNvPr id="9" name="TextBox 8">
            <a:extLst>
              <a:ext uri="{FF2B5EF4-FFF2-40B4-BE49-F238E27FC236}">
                <a16:creationId xmlns:a16="http://schemas.microsoft.com/office/drawing/2014/main" id="{4FEDE31F-E874-4F48-B324-FE8588D4BBA8}"/>
              </a:ext>
            </a:extLst>
          </p:cNvPr>
          <p:cNvSpPr txBox="1"/>
          <p:nvPr/>
        </p:nvSpPr>
        <p:spPr>
          <a:xfrm>
            <a:off x="7585386" y="1238162"/>
            <a:ext cx="3581722" cy="369332"/>
          </a:xfrm>
          <a:prstGeom prst="rect">
            <a:avLst/>
          </a:prstGeom>
          <a:noFill/>
        </p:spPr>
        <p:txBody>
          <a:bodyPr wrap="square" rtlCol="0">
            <a:spAutoFit/>
          </a:bodyPr>
          <a:lstStyle/>
          <a:p>
            <a:r>
              <a:rPr lang="en-US" dirty="0"/>
              <a:t>Actual (Black) vs. Regression (Red)</a:t>
            </a:r>
          </a:p>
        </p:txBody>
      </p:sp>
      <p:sp>
        <p:nvSpPr>
          <p:cNvPr id="10" name="TextBox 9">
            <a:extLst>
              <a:ext uri="{FF2B5EF4-FFF2-40B4-BE49-F238E27FC236}">
                <a16:creationId xmlns:a16="http://schemas.microsoft.com/office/drawing/2014/main" id="{F652A60F-75AD-48EE-82BC-DEE9DE3BED80}"/>
              </a:ext>
            </a:extLst>
          </p:cNvPr>
          <p:cNvSpPr txBox="1"/>
          <p:nvPr/>
        </p:nvSpPr>
        <p:spPr>
          <a:xfrm>
            <a:off x="856034" y="1531294"/>
            <a:ext cx="601291" cy="369332"/>
          </a:xfrm>
          <a:prstGeom prst="rect">
            <a:avLst/>
          </a:prstGeom>
          <a:noFill/>
        </p:spPr>
        <p:txBody>
          <a:bodyPr wrap="square" rtlCol="0">
            <a:spAutoFit/>
          </a:bodyPr>
          <a:lstStyle/>
          <a:p>
            <a:r>
              <a:rPr lang="en-US" dirty="0"/>
              <a:t>flow</a:t>
            </a:r>
          </a:p>
        </p:txBody>
      </p:sp>
      <p:sp>
        <p:nvSpPr>
          <p:cNvPr id="11" name="TextBox 10">
            <a:extLst>
              <a:ext uri="{FF2B5EF4-FFF2-40B4-BE49-F238E27FC236}">
                <a16:creationId xmlns:a16="http://schemas.microsoft.com/office/drawing/2014/main" id="{883D1A73-D1B1-4EFF-9574-D8CA5C9132D1}"/>
              </a:ext>
            </a:extLst>
          </p:cNvPr>
          <p:cNvSpPr txBox="1"/>
          <p:nvPr/>
        </p:nvSpPr>
        <p:spPr>
          <a:xfrm>
            <a:off x="6353175" y="1531294"/>
            <a:ext cx="601291" cy="369332"/>
          </a:xfrm>
          <a:prstGeom prst="rect">
            <a:avLst/>
          </a:prstGeom>
          <a:noFill/>
        </p:spPr>
        <p:txBody>
          <a:bodyPr wrap="square" rtlCol="0">
            <a:spAutoFit/>
          </a:bodyPr>
          <a:lstStyle/>
          <a:p>
            <a:r>
              <a:rPr lang="en-US" dirty="0"/>
              <a:t>flow</a:t>
            </a:r>
          </a:p>
        </p:txBody>
      </p:sp>
      <p:sp>
        <p:nvSpPr>
          <p:cNvPr id="12" name="TextBox 11">
            <a:extLst>
              <a:ext uri="{FF2B5EF4-FFF2-40B4-BE49-F238E27FC236}">
                <a16:creationId xmlns:a16="http://schemas.microsoft.com/office/drawing/2014/main" id="{2399F73B-272B-4B4B-8C4E-8D6639A54ACF}"/>
              </a:ext>
            </a:extLst>
          </p:cNvPr>
          <p:cNvSpPr txBox="1"/>
          <p:nvPr/>
        </p:nvSpPr>
        <p:spPr>
          <a:xfrm>
            <a:off x="1823429" y="6346641"/>
            <a:ext cx="4163641" cy="369332"/>
          </a:xfrm>
          <a:prstGeom prst="rect">
            <a:avLst/>
          </a:prstGeom>
          <a:noFill/>
        </p:spPr>
        <p:txBody>
          <a:bodyPr wrap="square" rtlCol="0">
            <a:spAutoFit/>
          </a:bodyPr>
          <a:lstStyle/>
          <a:p>
            <a:r>
              <a:rPr lang="en-US" dirty="0"/>
              <a:t>M		T		W		R		F</a:t>
            </a:r>
          </a:p>
        </p:txBody>
      </p:sp>
      <p:sp>
        <p:nvSpPr>
          <p:cNvPr id="13" name="TextBox 12">
            <a:extLst>
              <a:ext uri="{FF2B5EF4-FFF2-40B4-BE49-F238E27FC236}">
                <a16:creationId xmlns:a16="http://schemas.microsoft.com/office/drawing/2014/main" id="{539DE6B3-8BAA-49A8-B9EC-C909A14E77FC}"/>
              </a:ext>
            </a:extLst>
          </p:cNvPr>
          <p:cNvSpPr txBox="1"/>
          <p:nvPr/>
        </p:nvSpPr>
        <p:spPr>
          <a:xfrm>
            <a:off x="7498181" y="6346641"/>
            <a:ext cx="4163641" cy="369332"/>
          </a:xfrm>
          <a:prstGeom prst="rect">
            <a:avLst/>
          </a:prstGeom>
          <a:noFill/>
        </p:spPr>
        <p:txBody>
          <a:bodyPr wrap="square" rtlCol="0">
            <a:spAutoFit/>
          </a:bodyPr>
          <a:lstStyle/>
          <a:p>
            <a:r>
              <a:rPr lang="en-US" dirty="0"/>
              <a:t>M		T		W		R		F</a:t>
            </a:r>
          </a:p>
        </p:txBody>
      </p:sp>
    </p:spTree>
    <p:extLst>
      <p:ext uri="{BB962C8B-B14F-4D97-AF65-F5344CB8AC3E}">
        <p14:creationId xmlns:p14="http://schemas.microsoft.com/office/powerpoint/2010/main" val="3959650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5891-6E3C-4E90-963E-B99B38FA49F2}"/>
              </a:ext>
            </a:extLst>
          </p:cNvPr>
          <p:cNvSpPr>
            <a:spLocks noGrp="1"/>
          </p:cNvSpPr>
          <p:nvPr>
            <p:ph type="title"/>
          </p:nvPr>
        </p:nvSpPr>
        <p:spPr/>
        <p:txBody>
          <a:bodyPr/>
          <a:lstStyle/>
          <a:p>
            <a:r>
              <a:rPr lang="en-US" dirty="0"/>
              <a:t>Univariate 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4623C6-4028-48B7-9826-36473130ABFC}"/>
                  </a:ext>
                </a:extLst>
              </p:cNvPr>
              <p:cNvSpPr>
                <a:spLocks noGrp="1"/>
              </p:cNvSpPr>
              <p:nvPr>
                <p:ph idx="1"/>
              </p:nvPr>
            </p:nvSpPr>
            <p:spPr/>
            <p:txBody>
              <a:bodyPr>
                <a:normAutofit fontScale="92500" lnSpcReduction="10000"/>
              </a:bodyPr>
              <a:lstStyle/>
              <a:p>
                <a:r>
                  <a:rPr lang="it-IT" dirty="0"/>
                  <a:t>SARIMA (1, 0, 1)×(0, 1, 1), a simple traffic flow forecasting model found in </a:t>
                </a:r>
                <a:r>
                  <a:rPr lang="en-US" dirty="0"/>
                  <a:t>[Williams and </a:t>
                </a:r>
                <a:r>
                  <a:rPr lang="en-US" dirty="0" err="1"/>
                  <a:t>Hoel</a:t>
                </a:r>
                <a:r>
                  <a:rPr lang="en-US" dirty="0"/>
                  <a:t>, 2003], </a:t>
                </a:r>
                <a:r>
                  <a:rPr lang="it-IT" dirty="0"/>
                  <a:t>[</a:t>
                </a:r>
                <a:r>
                  <a:rPr lang="en-US" dirty="0"/>
                  <a:t>Shekhar and Williams, 2008], [Lippi et al., 2013], [Peng et al., 2018].</a:t>
                </a:r>
              </a:p>
              <a:p>
                <a:r>
                  <a:rPr lang="en-US" dirty="0"/>
                  <a:t>SARIMA2, BIC based search</a:t>
                </a:r>
              </a:p>
              <a:p>
                <a:pPr lvl="1"/>
                <a:r>
                  <a:rPr lang="it-IT" dirty="0"/>
                  <a:t>SARIMA (12, 1, 4)×(1, 1, 1)</a:t>
                </a:r>
                <a:r>
                  <a:rPr lang="it-IT" baseline="-25000" dirty="0"/>
                  <a:t>1440</a:t>
                </a:r>
                <a:r>
                  <a:rPr lang="it-IT" dirty="0"/>
                  <a:t> , 5-min resolution data</a:t>
                </a:r>
              </a:p>
              <a:p>
                <a:pPr lvl="1"/>
                <a:r>
                  <a:rPr lang="it-IT" dirty="0"/>
                  <a:t>SARIMA (5, 0, 3)×(1, 1, 1)</a:t>
                </a:r>
                <a:r>
                  <a:rPr lang="it-IT" baseline="-25000" dirty="0"/>
                  <a:t>480</a:t>
                </a:r>
                <a:r>
                  <a:rPr lang="it-IT" dirty="0"/>
                  <a:t> , 15-min resolution data</a:t>
                </a:r>
              </a:p>
              <a:p>
                <a:r>
                  <a:rPr lang="en-US" dirty="0"/>
                  <a:t>Regression family</a:t>
                </a:r>
              </a:p>
              <a:p>
                <a:pPr lvl="1"/>
                <a:r>
                  <a:rPr lang="en-US" dirty="0"/>
                  <a:t>Parameters are solved using QR factorization</a:t>
                </a:r>
              </a:p>
              <a:p>
                <a:r>
                  <a:rPr lang="en-US" dirty="0"/>
                  <a:t>SVR, based on LIBSVM implementation</a:t>
                </a:r>
              </a:p>
              <a:p>
                <a:pPr lvl="1"/>
                <a14:m>
                  <m:oMath xmlns:m="http://schemas.openxmlformats.org/officeDocument/2006/math">
                    <m:r>
                      <a:rPr lang="en-US" b="0" i="1" smtClean="0">
                        <a:latin typeface="Cambria Math" panose="02040503050406030204" pitchFamily="18" charset="0"/>
                      </a:rPr>
                      <m:t>𝜈</m:t>
                    </m:r>
                  </m:oMath>
                </a14:m>
                <a:r>
                  <a:rPr lang="el-GR" dirty="0"/>
                  <a:t>-</a:t>
                </a:r>
                <a:r>
                  <a:rPr lang="en-US" dirty="0"/>
                  <a:t>SVR works better than </a:t>
                </a:r>
                <a14:m>
                  <m:oMath xmlns:m="http://schemas.openxmlformats.org/officeDocument/2006/math">
                    <m:r>
                      <a:rPr lang="en-US" b="0" i="1" smtClean="0">
                        <a:latin typeface="Cambria Math" panose="02040503050406030204" pitchFamily="18" charset="0"/>
                      </a:rPr>
                      <m:t>𝜖</m:t>
                    </m:r>
                  </m:oMath>
                </a14:m>
                <a:r>
                  <a:rPr lang="en-US" dirty="0"/>
                  <a:t>-SVR</a:t>
                </a:r>
              </a:p>
              <a:p>
                <a:pPr lvl="1"/>
                <a:r>
                  <a:rPr lang="en-US" dirty="0"/>
                  <a:t>RBF kernel</a:t>
                </a:r>
              </a:p>
            </p:txBody>
          </p:sp>
        </mc:Choice>
        <mc:Fallback xmlns="">
          <p:sp>
            <p:nvSpPr>
              <p:cNvPr id="3" name="Content Placeholder 2">
                <a:extLst>
                  <a:ext uri="{FF2B5EF4-FFF2-40B4-BE49-F238E27FC236}">
                    <a16:creationId xmlns:a16="http://schemas.microsoft.com/office/drawing/2014/main" id="{1F4623C6-4028-48B7-9826-36473130ABFC}"/>
                  </a:ext>
                </a:extLst>
              </p:cNvPr>
              <p:cNvSpPr>
                <a:spLocks noGrp="1" noRot="1" noChangeAspect="1" noMove="1" noResize="1" noEditPoints="1" noAdjustHandles="1" noChangeArrowheads="1" noChangeShapeType="1" noTextEdit="1"/>
              </p:cNvSpPr>
              <p:nvPr>
                <p:ph idx="1"/>
              </p:nvPr>
            </p:nvSpPr>
            <p:spPr>
              <a:blipFill>
                <a:blip r:embed="rId2"/>
                <a:stretch>
                  <a:fillRect l="-508" t="-2211" r="-190"/>
                </a:stretch>
              </a:blipFill>
            </p:spPr>
            <p:txBody>
              <a:bodyPr/>
              <a:lstStyle/>
              <a:p>
                <a:r>
                  <a:rPr lang="en-US">
                    <a:noFill/>
                  </a:rPr>
                  <a:t> </a:t>
                </a:r>
              </a:p>
            </p:txBody>
          </p:sp>
        </mc:Fallback>
      </mc:AlternateContent>
    </p:spTree>
    <p:extLst>
      <p:ext uri="{BB962C8B-B14F-4D97-AF65-F5344CB8AC3E}">
        <p14:creationId xmlns:p14="http://schemas.microsoft.com/office/powerpoint/2010/main" val="812386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8FDE-8275-4284-BA4A-75E450036A0B}"/>
              </a:ext>
            </a:extLst>
          </p:cNvPr>
          <p:cNvSpPr>
            <a:spLocks noGrp="1"/>
          </p:cNvSpPr>
          <p:nvPr>
            <p:ph type="title"/>
          </p:nvPr>
        </p:nvSpPr>
        <p:spPr/>
        <p:txBody>
          <a:bodyPr/>
          <a:lstStyle/>
          <a:p>
            <a:r>
              <a:rPr lang="en-US" dirty="0"/>
              <a:t>Univariate Experiments</a:t>
            </a:r>
          </a:p>
        </p:txBody>
      </p:sp>
      <p:sp>
        <p:nvSpPr>
          <p:cNvPr id="3" name="Content Placeholder 2">
            <a:extLst>
              <a:ext uri="{FF2B5EF4-FFF2-40B4-BE49-F238E27FC236}">
                <a16:creationId xmlns:a16="http://schemas.microsoft.com/office/drawing/2014/main" id="{9BAC49DE-7624-4AB7-98DC-72BC18BC1E90}"/>
              </a:ext>
            </a:extLst>
          </p:cNvPr>
          <p:cNvSpPr>
            <a:spLocks noGrp="1"/>
          </p:cNvSpPr>
          <p:nvPr>
            <p:ph idx="1"/>
          </p:nvPr>
        </p:nvSpPr>
        <p:spPr/>
        <p:txBody>
          <a:bodyPr/>
          <a:lstStyle/>
          <a:p>
            <a:r>
              <a:rPr lang="en-US" dirty="0"/>
              <a:t>Extreme Learning Machine</a:t>
            </a:r>
          </a:p>
          <a:p>
            <a:pPr lvl="1"/>
            <a:r>
              <a:rPr lang="en-US" dirty="0"/>
              <a:t>tanh activation function</a:t>
            </a:r>
          </a:p>
          <a:p>
            <a:pPr lvl="1"/>
            <a:r>
              <a:rPr lang="en-US" dirty="0"/>
              <a:t>Hidden layer size tuned to be 8 times the size of input layer</a:t>
            </a:r>
          </a:p>
          <a:p>
            <a:r>
              <a:rPr lang="en-US" dirty="0"/>
              <a:t>Feedforward NN</a:t>
            </a:r>
          </a:p>
          <a:p>
            <a:pPr lvl="1"/>
            <a:r>
              <a:rPr lang="en-US" dirty="0"/>
              <a:t>4 layer structure, can extract features better than a shallow NN [</a:t>
            </a:r>
            <a:r>
              <a:rPr lang="en-US" dirty="0" err="1"/>
              <a:t>Schmidhuber</a:t>
            </a:r>
            <a:r>
              <a:rPr lang="en-US" dirty="0"/>
              <a:t>, 2015]</a:t>
            </a:r>
          </a:p>
          <a:p>
            <a:pPr lvl="1"/>
            <a:r>
              <a:rPr lang="en-US" dirty="0"/>
              <a:t>Two leaky </a:t>
            </a:r>
            <a:r>
              <a:rPr lang="en-US" dirty="0" err="1"/>
              <a:t>ReLU</a:t>
            </a:r>
            <a:r>
              <a:rPr lang="en-US" dirty="0"/>
              <a:t> activation functions and the identity/linear activation function in the output layer</a:t>
            </a:r>
          </a:p>
        </p:txBody>
      </p:sp>
    </p:spTree>
    <p:extLst>
      <p:ext uri="{BB962C8B-B14F-4D97-AF65-F5344CB8AC3E}">
        <p14:creationId xmlns:p14="http://schemas.microsoft.com/office/powerpoint/2010/main" val="1869298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762A-56B5-4FB0-B79C-CF03DB5E00C6}"/>
              </a:ext>
            </a:extLst>
          </p:cNvPr>
          <p:cNvSpPr>
            <a:spLocks noGrp="1"/>
          </p:cNvSpPr>
          <p:nvPr>
            <p:ph type="title"/>
          </p:nvPr>
        </p:nvSpPr>
        <p:spPr/>
        <p:txBody>
          <a:bodyPr/>
          <a:lstStyle/>
          <a:p>
            <a:r>
              <a:rPr lang="en-US" dirty="0"/>
              <a:t>Univariate Experiments</a:t>
            </a:r>
          </a:p>
        </p:txBody>
      </p:sp>
      <p:sp>
        <p:nvSpPr>
          <p:cNvPr id="3" name="Content Placeholder 2">
            <a:extLst>
              <a:ext uri="{FF2B5EF4-FFF2-40B4-BE49-F238E27FC236}">
                <a16:creationId xmlns:a16="http://schemas.microsoft.com/office/drawing/2014/main" id="{27AE358C-B5C7-4FF2-B975-22BD4AD9FE2A}"/>
              </a:ext>
            </a:extLst>
          </p:cNvPr>
          <p:cNvSpPr>
            <a:spLocks noGrp="1"/>
          </p:cNvSpPr>
          <p:nvPr>
            <p:ph idx="1"/>
          </p:nvPr>
        </p:nvSpPr>
        <p:spPr/>
        <p:txBody>
          <a:bodyPr>
            <a:normAutofit lnSpcReduction="10000"/>
          </a:bodyPr>
          <a:lstStyle/>
          <a:p>
            <a:r>
              <a:rPr lang="en-US" dirty="0"/>
              <a:t>LSTM</a:t>
            </a:r>
          </a:p>
          <a:p>
            <a:pPr lvl="1"/>
            <a:r>
              <a:rPr lang="en-US" dirty="0"/>
              <a:t>Similar to a vanilla LSTM, but with one additional leaky </a:t>
            </a:r>
            <a:r>
              <a:rPr lang="en-US" dirty="0" err="1"/>
              <a:t>ReLU</a:t>
            </a:r>
            <a:r>
              <a:rPr lang="en-US" dirty="0"/>
              <a:t> layer before the output layer</a:t>
            </a:r>
          </a:p>
          <a:p>
            <a:pPr lvl="1"/>
            <a:r>
              <a:rPr lang="en-US" dirty="0"/>
              <a:t>Requires 3-dimensional input, instances x time steps x features</a:t>
            </a:r>
          </a:p>
          <a:p>
            <a:pPr lvl="1"/>
            <a:r>
              <a:rPr lang="en-US" dirty="0"/>
              <a:t>To preserve the features in V, the temporal evolution of the feature values for 4 weeks are used to generate the additional time steps dimension.</a:t>
            </a:r>
          </a:p>
          <a:p>
            <a:r>
              <a:rPr lang="en-US" dirty="0"/>
              <a:t>Encoder-Decoder LSTM</a:t>
            </a:r>
          </a:p>
          <a:p>
            <a:pPr lvl="1"/>
            <a:r>
              <a:rPr lang="en-US" dirty="0"/>
              <a:t>The feature dimension is redefined to represent a time series</a:t>
            </a:r>
          </a:p>
          <a:p>
            <a:pPr lvl="1"/>
            <a:r>
              <a:rPr lang="en-US" dirty="0"/>
              <a:t>Temporal lagged values are moved to the time steps dimension</a:t>
            </a:r>
          </a:p>
          <a:p>
            <a:pPr lvl="1"/>
            <a:r>
              <a:rPr lang="en-US" dirty="0"/>
              <a:t>12 most recent </a:t>
            </a:r>
            <a:r>
              <a:rPr lang="en-US" dirty="0" err="1"/>
              <a:t>obs</a:t>
            </a:r>
            <a:r>
              <a:rPr lang="en-US" dirty="0"/>
              <a:t> + 12 </a:t>
            </a:r>
            <a:r>
              <a:rPr lang="en-US" dirty="0" err="1"/>
              <a:t>obs</a:t>
            </a:r>
            <a:r>
              <a:rPr lang="en-US" dirty="0"/>
              <a:t> from last week =&gt; 24 temporal layers</a:t>
            </a:r>
          </a:p>
        </p:txBody>
      </p:sp>
    </p:spTree>
    <p:extLst>
      <p:ext uri="{BB962C8B-B14F-4D97-AF65-F5344CB8AC3E}">
        <p14:creationId xmlns:p14="http://schemas.microsoft.com/office/powerpoint/2010/main" val="1342338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C1D7-FDB2-4FDD-B5AB-A1C0E3E8A48E}"/>
              </a:ext>
            </a:extLst>
          </p:cNvPr>
          <p:cNvSpPr>
            <a:spLocks noGrp="1"/>
          </p:cNvSpPr>
          <p:nvPr>
            <p:ph type="title"/>
          </p:nvPr>
        </p:nvSpPr>
        <p:spPr/>
        <p:txBody>
          <a:bodyPr/>
          <a:lstStyle/>
          <a:p>
            <a:r>
              <a:rPr lang="en-US" dirty="0"/>
              <a:t>Multivariate Experiments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98B56FE-EC02-4D82-AF2F-93FC74503488}"/>
                  </a:ext>
                </a:extLst>
              </p:cNvPr>
              <p:cNvSpPr>
                <a:spLocks noGrp="1"/>
              </p:cNvSpPr>
              <p:nvPr>
                <p:ph idx="1"/>
              </p:nvPr>
            </p:nvSpPr>
            <p:spPr/>
            <p:txBody>
              <a:bodyPr/>
              <a:lstStyle/>
              <a:p>
                <a:r>
                  <a:rPr lang="it-IT" dirty="0"/>
                  <a:t>Expand input features with data from one upstream and one downstream sensor, each at least 5 miles apart</a:t>
                </a:r>
              </a:p>
              <a:p>
                <a:r>
                  <a:rPr lang="en-US" dirty="0"/>
                  <a:t>VARIMA2 (high order) omitted due to high computational cost and relatively low performance of its univariate counterpart comparing with most other models</a:t>
                </a:r>
              </a:p>
              <a:p>
                <a:r>
                  <a:rPr lang="en-US" dirty="0"/>
                  <a:t>Response Surface omitted due to excessive interaction/cross terms that significantly increased computational cost and decreased accuracy</a:t>
                </a:r>
              </a:p>
              <a:p>
                <a:r>
                  <a:rPr lang="en-US" dirty="0"/>
                  <a:t>Feature selection to extract 72 (one-third) most useful features based on the adjusted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it-IT" dirty="0"/>
                  <a:t> metric training linear regression models to forecast step 12 (the most difficult to forecast)</a:t>
                </a:r>
              </a:p>
              <a:p>
                <a:endParaRPr lang="it-IT" dirty="0"/>
              </a:p>
              <a:p>
                <a:endParaRPr lang="it-IT" dirty="0"/>
              </a:p>
            </p:txBody>
          </p:sp>
        </mc:Choice>
        <mc:Fallback>
          <p:sp>
            <p:nvSpPr>
              <p:cNvPr id="3" name="Content Placeholder 2">
                <a:extLst>
                  <a:ext uri="{FF2B5EF4-FFF2-40B4-BE49-F238E27FC236}">
                    <a16:creationId xmlns:a16="http://schemas.microsoft.com/office/drawing/2014/main" id="{498B56FE-EC02-4D82-AF2F-93FC74503488}"/>
                  </a:ext>
                </a:extLst>
              </p:cNvPr>
              <p:cNvSpPr>
                <a:spLocks noGrp="1" noRot="1" noChangeAspect="1" noMove="1" noResize="1" noEditPoints="1" noAdjustHandles="1" noChangeArrowheads="1" noChangeShapeType="1" noTextEdit="1"/>
              </p:cNvSpPr>
              <p:nvPr>
                <p:ph idx="1"/>
              </p:nvPr>
            </p:nvSpPr>
            <p:spPr>
              <a:blipFill>
                <a:blip r:embed="rId2"/>
                <a:stretch>
                  <a:fillRect l="-571" t="-1361"/>
                </a:stretch>
              </a:blipFill>
            </p:spPr>
            <p:txBody>
              <a:bodyPr/>
              <a:lstStyle/>
              <a:p>
                <a:r>
                  <a:rPr lang="en-US">
                    <a:noFill/>
                  </a:rPr>
                  <a:t> </a:t>
                </a:r>
              </a:p>
            </p:txBody>
          </p:sp>
        </mc:Fallback>
      </mc:AlternateContent>
    </p:spTree>
    <p:extLst>
      <p:ext uri="{BB962C8B-B14F-4D97-AF65-F5344CB8AC3E}">
        <p14:creationId xmlns:p14="http://schemas.microsoft.com/office/powerpoint/2010/main" val="535345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DC19C-67A6-412F-95D2-A98730123DAA}"/>
              </a:ext>
            </a:extLst>
          </p:cNvPr>
          <p:cNvSpPr>
            <a:spLocks noGrp="1"/>
          </p:cNvSpPr>
          <p:nvPr>
            <p:ph type="title"/>
          </p:nvPr>
        </p:nvSpPr>
        <p:spPr/>
        <p:txBody>
          <a:bodyPr/>
          <a:lstStyle/>
          <a:p>
            <a:r>
              <a:rPr lang="en-US" dirty="0"/>
              <a:t>Benefits of Research</a:t>
            </a:r>
          </a:p>
        </p:txBody>
      </p:sp>
      <p:sp>
        <p:nvSpPr>
          <p:cNvPr id="3" name="Content Placeholder 2">
            <a:extLst>
              <a:ext uri="{FF2B5EF4-FFF2-40B4-BE49-F238E27FC236}">
                <a16:creationId xmlns:a16="http://schemas.microsoft.com/office/drawing/2014/main" id="{7E82C0B7-8706-4DAD-8A90-08216BED43AE}"/>
              </a:ext>
            </a:extLst>
          </p:cNvPr>
          <p:cNvSpPr>
            <a:spLocks noGrp="1"/>
          </p:cNvSpPr>
          <p:nvPr>
            <p:ph idx="1"/>
          </p:nvPr>
        </p:nvSpPr>
        <p:spPr/>
        <p:txBody>
          <a:bodyPr/>
          <a:lstStyle/>
          <a:p>
            <a:r>
              <a:rPr lang="en-US" dirty="0"/>
              <a:t>Intelligent Transportation Systems</a:t>
            </a:r>
          </a:p>
          <a:p>
            <a:r>
              <a:rPr lang="en-US" dirty="0"/>
              <a:t>Road expansion</a:t>
            </a:r>
          </a:p>
          <a:p>
            <a:r>
              <a:rPr lang="en-US" dirty="0"/>
              <a:t>Traffic Apps developers</a:t>
            </a:r>
          </a:p>
          <a:p>
            <a:r>
              <a:rPr lang="en-US" dirty="0"/>
              <a:t>Everyday commuters/travelers</a:t>
            </a:r>
          </a:p>
        </p:txBody>
      </p:sp>
    </p:spTree>
    <p:extLst>
      <p:ext uri="{BB962C8B-B14F-4D97-AF65-F5344CB8AC3E}">
        <p14:creationId xmlns:p14="http://schemas.microsoft.com/office/powerpoint/2010/main" val="3999173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BA87-8FC5-4326-B8D8-BEBF864A790A}"/>
              </a:ext>
            </a:extLst>
          </p:cNvPr>
          <p:cNvSpPr>
            <a:spLocks noGrp="1"/>
          </p:cNvSpPr>
          <p:nvPr>
            <p:ph type="title"/>
          </p:nvPr>
        </p:nvSpPr>
        <p:spPr>
          <a:xfrm>
            <a:off x="1295400" y="2686050"/>
            <a:ext cx="10712380" cy="1485900"/>
          </a:xfrm>
        </p:spPr>
        <p:txBody>
          <a:bodyPr>
            <a:normAutofit fontScale="90000"/>
          </a:bodyPr>
          <a:lstStyle/>
          <a:p>
            <a:r>
              <a:rPr lang="en-US" dirty="0"/>
              <a:t>5-min resolution data</a:t>
            </a:r>
            <a:br>
              <a:rPr lang="en-US" dirty="0"/>
            </a:br>
            <a:r>
              <a:rPr lang="en-US" dirty="0"/>
              <a:t>univariate (left) vs. multivariate (right)</a:t>
            </a:r>
            <a:br>
              <a:rPr lang="en-US" dirty="0"/>
            </a:br>
            <a:r>
              <a:rPr lang="en-US" dirty="0"/>
              <a:t>(bottom image zooms in on the top performers)</a:t>
            </a:r>
          </a:p>
        </p:txBody>
      </p:sp>
    </p:spTree>
    <p:extLst>
      <p:ext uri="{BB962C8B-B14F-4D97-AF65-F5344CB8AC3E}">
        <p14:creationId xmlns:p14="http://schemas.microsoft.com/office/powerpoint/2010/main" val="3301561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close up of a map&#10;&#10;Description automatically generated">
            <a:extLst>
              <a:ext uri="{FF2B5EF4-FFF2-40B4-BE49-F238E27FC236}">
                <a16:creationId xmlns:a16="http://schemas.microsoft.com/office/drawing/2014/main" id="{29862646-4B20-4570-BD7A-298C9F6C95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696" y="-6460"/>
            <a:ext cx="5544766" cy="6851540"/>
          </a:xfrm>
        </p:spPr>
      </p:pic>
      <p:pic>
        <p:nvPicPr>
          <p:cNvPr id="29" name="Picture 28" descr="A close up of a map&#10;&#10;Description automatically generated">
            <a:extLst>
              <a:ext uri="{FF2B5EF4-FFF2-40B4-BE49-F238E27FC236}">
                <a16:creationId xmlns:a16="http://schemas.microsoft.com/office/drawing/2014/main" id="{ED1F3AFD-2B39-4B31-9AC5-D0C9A7AA1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310" y="-6460"/>
            <a:ext cx="5549994" cy="6858000"/>
          </a:xfrm>
          <a:prstGeom prst="rect">
            <a:avLst/>
          </a:prstGeom>
        </p:spPr>
      </p:pic>
    </p:spTree>
    <p:extLst>
      <p:ext uri="{BB962C8B-B14F-4D97-AF65-F5344CB8AC3E}">
        <p14:creationId xmlns:p14="http://schemas.microsoft.com/office/powerpoint/2010/main" val="1105958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24DAE2E2-AD16-4C50-9E9E-1D65C22CC5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694" y="0"/>
            <a:ext cx="5549994" cy="6858000"/>
          </a:xfrm>
        </p:spPr>
      </p:pic>
      <p:pic>
        <p:nvPicPr>
          <p:cNvPr id="7" name="Picture 6" descr="A close up of a map&#10;&#10;Description automatically generated">
            <a:extLst>
              <a:ext uri="{FF2B5EF4-FFF2-40B4-BE49-F238E27FC236}">
                <a16:creationId xmlns:a16="http://schemas.microsoft.com/office/drawing/2014/main" id="{CD0CB6E7-56F2-408E-8520-97CAFB473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312" y="0"/>
            <a:ext cx="5549994" cy="6858000"/>
          </a:xfrm>
          <a:prstGeom prst="rect">
            <a:avLst/>
          </a:prstGeom>
        </p:spPr>
      </p:pic>
    </p:spTree>
    <p:extLst>
      <p:ext uri="{BB962C8B-B14F-4D97-AF65-F5344CB8AC3E}">
        <p14:creationId xmlns:p14="http://schemas.microsoft.com/office/powerpoint/2010/main" val="240833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map&#10;&#10;Description automatically generated">
            <a:extLst>
              <a:ext uri="{FF2B5EF4-FFF2-40B4-BE49-F238E27FC236}">
                <a16:creationId xmlns:a16="http://schemas.microsoft.com/office/drawing/2014/main" id="{CA115D82-1334-4F28-A816-9E39A7AC07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694" y="0"/>
            <a:ext cx="5549994" cy="6858000"/>
          </a:xfrm>
        </p:spPr>
      </p:pic>
      <p:pic>
        <p:nvPicPr>
          <p:cNvPr id="9" name="Picture 8" descr="A close up of a map&#10;&#10;Description automatically generated">
            <a:extLst>
              <a:ext uri="{FF2B5EF4-FFF2-40B4-BE49-F238E27FC236}">
                <a16:creationId xmlns:a16="http://schemas.microsoft.com/office/drawing/2014/main" id="{3145F459-7E6B-4406-AC46-7B6A8984B9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314" y="0"/>
            <a:ext cx="5549994" cy="6858000"/>
          </a:xfrm>
          <a:prstGeom prst="rect">
            <a:avLst/>
          </a:prstGeom>
        </p:spPr>
      </p:pic>
    </p:spTree>
    <p:extLst>
      <p:ext uri="{BB962C8B-B14F-4D97-AF65-F5344CB8AC3E}">
        <p14:creationId xmlns:p14="http://schemas.microsoft.com/office/powerpoint/2010/main" val="3335501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8A27-348C-4588-8E74-DDCC8971FBB6}"/>
              </a:ext>
            </a:extLst>
          </p:cNvPr>
          <p:cNvSpPr>
            <a:spLocks noGrp="1"/>
          </p:cNvSpPr>
          <p:nvPr>
            <p:ph type="title"/>
          </p:nvPr>
        </p:nvSpPr>
        <p:spPr/>
        <p:txBody>
          <a:bodyPr>
            <a:normAutofit fontScale="90000"/>
          </a:bodyPr>
          <a:lstStyle/>
          <a:p>
            <a:r>
              <a:rPr lang="en-US" dirty="0"/>
              <a:t>Average improvements of multivariate models over their univariate counterparts</a:t>
            </a:r>
            <a:br>
              <a:rPr lang="en-US" dirty="0"/>
            </a:br>
            <a:r>
              <a:rPr lang="en-US" dirty="0"/>
              <a:t>5-min resolution</a:t>
            </a:r>
          </a:p>
        </p:txBody>
      </p:sp>
      <p:pic>
        <p:nvPicPr>
          <p:cNvPr id="4" name="Picture 3">
            <a:extLst>
              <a:ext uri="{FF2B5EF4-FFF2-40B4-BE49-F238E27FC236}">
                <a16:creationId xmlns:a16="http://schemas.microsoft.com/office/drawing/2014/main" id="{D00D8D6B-784F-4B33-9254-132836A16BB4}"/>
              </a:ext>
            </a:extLst>
          </p:cNvPr>
          <p:cNvPicPr>
            <a:picLocks noChangeAspect="1"/>
          </p:cNvPicPr>
          <p:nvPr/>
        </p:nvPicPr>
        <p:blipFill>
          <a:blip r:embed="rId2"/>
          <a:stretch>
            <a:fillRect/>
          </a:stretch>
        </p:blipFill>
        <p:spPr>
          <a:xfrm>
            <a:off x="2308170" y="2478766"/>
            <a:ext cx="7728060" cy="4379234"/>
          </a:xfrm>
          <a:prstGeom prst="rect">
            <a:avLst/>
          </a:prstGeom>
        </p:spPr>
      </p:pic>
    </p:spTree>
    <p:extLst>
      <p:ext uri="{BB962C8B-B14F-4D97-AF65-F5344CB8AC3E}">
        <p14:creationId xmlns:p14="http://schemas.microsoft.com/office/powerpoint/2010/main" val="2558807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BA87-8FC5-4326-B8D8-BEBF864A790A}"/>
              </a:ext>
            </a:extLst>
          </p:cNvPr>
          <p:cNvSpPr>
            <a:spLocks noGrp="1"/>
          </p:cNvSpPr>
          <p:nvPr>
            <p:ph type="title"/>
          </p:nvPr>
        </p:nvSpPr>
        <p:spPr>
          <a:xfrm>
            <a:off x="1295400" y="2686050"/>
            <a:ext cx="9601200" cy="1485900"/>
          </a:xfrm>
        </p:spPr>
        <p:txBody>
          <a:bodyPr/>
          <a:lstStyle/>
          <a:p>
            <a:r>
              <a:rPr lang="en-US" dirty="0"/>
              <a:t>15-min resolution data</a:t>
            </a:r>
            <a:br>
              <a:rPr lang="en-US" dirty="0"/>
            </a:br>
            <a:r>
              <a:rPr lang="en-US" dirty="0"/>
              <a:t>univariate (left) vs. multivariate (right)</a:t>
            </a:r>
          </a:p>
        </p:txBody>
      </p:sp>
    </p:spTree>
    <p:extLst>
      <p:ext uri="{BB962C8B-B14F-4D97-AF65-F5344CB8AC3E}">
        <p14:creationId xmlns:p14="http://schemas.microsoft.com/office/powerpoint/2010/main" val="2187318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F79084-E805-48DA-8EAC-CD5FD493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35383F2B-0D6A-4B1A-BA43-A65A34B3B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map&#10;&#10;Description automatically generated">
            <a:extLst>
              <a:ext uri="{FF2B5EF4-FFF2-40B4-BE49-F238E27FC236}">
                <a16:creationId xmlns:a16="http://schemas.microsoft.com/office/drawing/2014/main" id="{E5BAF415-8523-42A8-844F-88FE10633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812"/>
            <a:ext cx="6096000" cy="4524375"/>
          </a:xfrm>
          <a:prstGeom prst="rect">
            <a:avLst/>
          </a:prstGeom>
        </p:spPr>
      </p:pic>
      <p:pic>
        <p:nvPicPr>
          <p:cNvPr id="23" name="Picture 22" descr="A close up of a map&#10;&#10;Description automatically generated">
            <a:extLst>
              <a:ext uri="{FF2B5EF4-FFF2-40B4-BE49-F238E27FC236}">
                <a16:creationId xmlns:a16="http://schemas.microsoft.com/office/drawing/2014/main" id="{B3780C97-7282-44C3-B693-04F6A737A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66811"/>
            <a:ext cx="6096000" cy="4524375"/>
          </a:xfrm>
          <a:prstGeom prst="rect">
            <a:avLst/>
          </a:prstGeom>
        </p:spPr>
      </p:pic>
    </p:spTree>
    <p:extLst>
      <p:ext uri="{BB962C8B-B14F-4D97-AF65-F5344CB8AC3E}">
        <p14:creationId xmlns:p14="http://schemas.microsoft.com/office/powerpoint/2010/main" val="1269044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39856C9-B699-4894-AF50-7025D59A5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26">
            <a:extLst>
              <a:ext uri="{FF2B5EF4-FFF2-40B4-BE49-F238E27FC236}">
                <a16:creationId xmlns:a16="http://schemas.microsoft.com/office/drawing/2014/main" id="{93F4D704-E060-4F74-8B03-83631C7F9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screenshot of a map&#10;&#10;Description automatically generated">
            <a:extLst>
              <a:ext uri="{FF2B5EF4-FFF2-40B4-BE49-F238E27FC236}">
                <a16:creationId xmlns:a16="http://schemas.microsoft.com/office/drawing/2014/main" id="{5D3E1BE2-9486-48DD-9213-15864D826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812"/>
            <a:ext cx="6096000" cy="4524375"/>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6D00F9B8-8376-4952-AEF4-772A89C3B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66812"/>
            <a:ext cx="6096000" cy="4524375"/>
          </a:xfrm>
          <a:prstGeom prst="rect">
            <a:avLst/>
          </a:prstGeom>
        </p:spPr>
      </p:pic>
    </p:spTree>
    <p:extLst>
      <p:ext uri="{BB962C8B-B14F-4D97-AF65-F5344CB8AC3E}">
        <p14:creationId xmlns:p14="http://schemas.microsoft.com/office/powerpoint/2010/main" val="2723616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A2F28B-69BD-4F39-8A6E-AF2B9AC1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 name="Rectangle 4">
            <a:extLst>
              <a:ext uri="{FF2B5EF4-FFF2-40B4-BE49-F238E27FC236}">
                <a16:creationId xmlns:a16="http://schemas.microsoft.com/office/drawing/2014/main" id="{7F2D2D00-DBF0-4C8B-AA1A-8D5F13EB4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screenshot of a cell phone&#10;&#10;Description automatically generated">
            <a:extLst>
              <a:ext uri="{FF2B5EF4-FFF2-40B4-BE49-F238E27FC236}">
                <a16:creationId xmlns:a16="http://schemas.microsoft.com/office/drawing/2014/main" id="{6E00C10B-FB14-4635-B514-F4740339A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812"/>
            <a:ext cx="6096000" cy="4524375"/>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2E364B71-9DAC-4B2D-B4ED-AF6BA1AF1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66812"/>
            <a:ext cx="6096000" cy="4524375"/>
          </a:xfrm>
          <a:prstGeom prst="rect">
            <a:avLst/>
          </a:prstGeom>
        </p:spPr>
      </p:pic>
    </p:spTree>
    <p:extLst>
      <p:ext uri="{BB962C8B-B14F-4D97-AF65-F5344CB8AC3E}">
        <p14:creationId xmlns:p14="http://schemas.microsoft.com/office/powerpoint/2010/main" val="2822530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8A27-348C-4588-8E74-DDCC8971FBB6}"/>
              </a:ext>
            </a:extLst>
          </p:cNvPr>
          <p:cNvSpPr>
            <a:spLocks noGrp="1"/>
          </p:cNvSpPr>
          <p:nvPr>
            <p:ph type="title"/>
          </p:nvPr>
        </p:nvSpPr>
        <p:spPr/>
        <p:txBody>
          <a:bodyPr>
            <a:normAutofit fontScale="90000"/>
          </a:bodyPr>
          <a:lstStyle/>
          <a:p>
            <a:r>
              <a:rPr lang="en-US" dirty="0"/>
              <a:t>Average improvements of multivariate models over their univariate counterparts</a:t>
            </a:r>
            <a:br>
              <a:rPr lang="en-US" dirty="0"/>
            </a:br>
            <a:r>
              <a:rPr lang="en-US" dirty="0"/>
              <a:t>15-min resolution</a:t>
            </a:r>
          </a:p>
        </p:txBody>
      </p:sp>
      <p:pic>
        <p:nvPicPr>
          <p:cNvPr id="3" name="Picture 2">
            <a:extLst>
              <a:ext uri="{FF2B5EF4-FFF2-40B4-BE49-F238E27FC236}">
                <a16:creationId xmlns:a16="http://schemas.microsoft.com/office/drawing/2014/main" id="{B2ABE4BD-8F6F-468C-B4F3-2E4AA82571E3}"/>
              </a:ext>
            </a:extLst>
          </p:cNvPr>
          <p:cNvPicPr>
            <a:picLocks noChangeAspect="1"/>
          </p:cNvPicPr>
          <p:nvPr/>
        </p:nvPicPr>
        <p:blipFill>
          <a:blip r:embed="rId2"/>
          <a:stretch>
            <a:fillRect/>
          </a:stretch>
        </p:blipFill>
        <p:spPr>
          <a:xfrm>
            <a:off x="2212232" y="2431192"/>
            <a:ext cx="7767536" cy="4426808"/>
          </a:xfrm>
          <a:prstGeom prst="rect">
            <a:avLst/>
          </a:prstGeom>
        </p:spPr>
      </p:pic>
    </p:spTree>
    <p:extLst>
      <p:ext uri="{BB962C8B-B14F-4D97-AF65-F5344CB8AC3E}">
        <p14:creationId xmlns:p14="http://schemas.microsoft.com/office/powerpoint/2010/main" val="1325085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31FE-A756-4A56-BE4C-31B239E53243}"/>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5A1B9BEE-6022-4554-B9F8-9A0C3956E2ED}"/>
              </a:ext>
            </a:extLst>
          </p:cNvPr>
          <p:cNvSpPr>
            <a:spLocks noGrp="1"/>
          </p:cNvSpPr>
          <p:nvPr>
            <p:ph idx="1"/>
          </p:nvPr>
        </p:nvSpPr>
        <p:spPr/>
        <p:txBody>
          <a:bodyPr/>
          <a:lstStyle/>
          <a:p>
            <a:r>
              <a:rPr lang="en-US" dirty="0"/>
              <a:t>To evaluate the effectiveness of commonly used statistical and machine learning models on univariate traffic flow forecasting using large amounts of temporal data</a:t>
            </a:r>
          </a:p>
          <a:p>
            <a:r>
              <a:rPr lang="en-US" dirty="0"/>
              <a:t>To study the impacts of incorporating spatially dependent data into multivariate forecasting models</a:t>
            </a:r>
          </a:p>
          <a:p>
            <a:r>
              <a:rPr lang="en-US" dirty="0"/>
              <a:t>To examine the performance of multi-step forecasts and the impacts of varying data resolutions</a:t>
            </a:r>
          </a:p>
          <a:p>
            <a:r>
              <a:rPr lang="en-US" dirty="0"/>
              <a:t>To explore the various trade-offs/pros and cons of the models in terms of accuracy, stability, computational cost, and ease of use</a:t>
            </a:r>
          </a:p>
        </p:txBody>
      </p:sp>
    </p:spTree>
    <p:extLst>
      <p:ext uri="{BB962C8B-B14F-4D97-AF65-F5344CB8AC3E}">
        <p14:creationId xmlns:p14="http://schemas.microsoft.com/office/powerpoint/2010/main" val="364789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BA84-E264-40E9-995E-EA0B58AB00EB}"/>
              </a:ext>
            </a:extLst>
          </p:cNvPr>
          <p:cNvSpPr>
            <a:spLocks noGrp="1"/>
          </p:cNvSpPr>
          <p:nvPr>
            <p:ph type="title"/>
          </p:nvPr>
        </p:nvSpPr>
        <p:spPr>
          <a:xfrm>
            <a:off x="1371600" y="685800"/>
            <a:ext cx="10455310" cy="1485900"/>
          </a:xfrm>
        </p:spPr>
        <p:txBody>
          <a:bodyPr>
            <a:noAutofit/>
          </a:bodyPr>
          <a:lstStyle/>
          <a:p>
            <a:r>
              <a:rPr lang="en-US" sz="3600" dirty="0"/>
              <a:t>Average means and standard deviations (across all sensors and forecasting steps)</a:t>
            </a:r>
            <a:br>
              <a:rPr lang="en-US" sz="3600" dirty="0"/>
            </a:br>
            <a:r>
              <a:rPr lang="en-US" sz="3600" dirty="0"/>
              <a:t>Ranked by mean MAPE, univariate 5-min resolution</a:t>
            </a:r>
          </a:p>
        </p:txBody>
      </p:sp>
      <p:pic>
        <p:nvPicPr>
          <p:cNvPr id="4" name="Picture 3">
            <a:extLst>
              <a:ext uri="{FF2B5EF4-FFF2-40B4-BE49-F238E27FC236}">
                <a16:creationId xmlns:a16="http://schemas.microsoft.com/office/drawing/2014/main" id="{16131DB8-8E0B-421E-87C1-D9E8CA5F8D22}"/>
              </a:ext>
            </a:extLst>
          </p:cNvPr>
          <p:cNvPicPr>
            <a:picLocks noChangeAspect="1"/>
          </p:cNvPicPr>
          <p:nvPr/>
        </p:nvPicPr>
        <p:blipFill>
          <a:blip r:embed="rId2"/>
          <a:stretch>
            <a:fillRect/>
          </a:stretch>
        </p:blipFill>
        <p:spPr>
          <a:xfrm>
            <a:off x="1371600" y="2686051"/>
            <a:ext cx="10613873" cy="4000500"/>
          </a:xfrm>
          <a:prstGeom prst="rect">
            <a:avLst/>
          </a:prstGeom>
        </p:spPr>
      </p:pic>
    </p:spTree>
    <p:extLst>
      <p:ext uri="{BB962C8B-B14F-4D97-AF65-F5344CB8AC3E}">
        <p14:creationId xmlns:p14="http://schemas.microsoft.com/office/powerpoint/2010/main" val="2532788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BA84-E264-40E9-995E-EA0B58AB00EB}"/>
              </a:ext>
            </a:extLst>
          </p:cNvPr>
          <p:cNvSpPr>
            <a:spLocks noGrp="1"/>
          </p:cNvSpPr>
          <p:nvPr>
            <p:ph type="title"/>
          </p:nvPr>
        </p:nvSpPr>
        <p:spPr>
          <a:xfrm>
            <a:off x="1371599" y="685800"/>
            <a:ext cx="10483041" cy="1485900"/>
          </a:xfrm>
        </p:spPr>
        <p:txBody>
          <a:bodyPr>
            <a:noAutofit/>
          </a:bodyPr>
          <a:lstStyle/>
          <a:p>
            <a:r>
              <a:rPr lang="en-US" sz="3600" dirty="0"/>
              <a:t>Average means and standard deviations (across all sensors and forecasting steps)</a:t>
            </a:r>
            <a:br>
              <a:rPr lang="en-US" sz="3600" dirty="0"/>
            </a:br>
            <a:r>
              <a:rPr lang="en-US" sz="3600" dirty="0"/>
              <a:t>Ranked by mean MAPE, multivariate 5-min resolution</a:t>
            </a:r>
          </a:p>
        </p:txBody>
      </p:sp>
      <p:pic>
        <p:nvPicPr>
          <p:cNvPr id="3" name="Picture 2">
            <a:extLst>
              <a:ext uri="{FF2B5EF4-FFF2-40B4-BE49-F238E27FC236}">
                <a16:creationId xmlns:a16="http://schemas.microsoft.com/office/drawing/2014/main" id="{0266170D-0150-431B-AF6D-5B7B47EF0E05}"/>
              </a:ext>
            </a:extLst>
          </p:cNvPr>
          <p:cNvPicPr>
            <a:picLocks noChangeAspect="1"/>
          </p:cNvPicPr>
          <p:nvPr/>
        </p:nvPicPr>
        <p:blipFill>
          <a:blip r:embed="rId2"/>
          <a:stretch>
            <a:fillRect/>
          </a:stretch>
        </p:blipFill>
        <p:spPr>
          <a:xfrm>
            <a:off x="1219200" y="2960634"/>
            <a:ext cx="10635441" cy="3451334"/>
          </a:xfrm>
          <a:prstGeom prst="rect">
            <a:avLst/>
          </a:prstGeom>
        </p:spPr>
      </p:pic>
    </p:spTree>
    <p:extLst>
      <p:ext uri="{BB962C8B-B14F-4D97-AF65-F5344CB8AC3E}">
        <p14:creationId xmlns:p14="http://schemas.microsoft.com/office/powerpoint/2010/main" val="2257762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BA84-E264-40E9-995E-EA0B58AB00EB}"/>
              </a:ext>
            </a:extLst>
          </p:cNvPr>
          <p:cNvSpPr>
            <a:spLocks noGrp="1"/>
          </p:cNvSpPr>
          <p:nvPr>
            <p:ph type="title"/>
          </p:nvPr>
        </p:nvSpPr>
        <p:spPr>
          <a:xfrm>
            <a:off x="1371599" y="685800"/>
            <a:ext cx="10425165" cy="1485900"/>
          </a:xfrm>
        </p:spPr>
        <p:txBody>
          <a:bodyPr>
            <a:noAutofit/>
          </a:bodyPr>
          <a:lstStyle/>
          <a:p>
            <a:r>
              <a:rPr lang="en-US" sz="3600" dirty="0"/>
              <a:t>Average means and standard deviations (across all sensors and forecasting steps)</a:t>
            </a:r>
            <a:br>
              <a:rPr lang="en-US" sz="3600" dirty="0"/>
            </a:br>
            <a:r>
              <a:rPr lang="en-US" sz="3600" dirty="0"/>
              <a:t>Ranked by mean MAPE, univariate 15-min resolution</a:t>
            </a:r>
          </a:p>
        </p:txBody>
      </p:sp>
      <p:pic>
        <p:nvPicPr>
          <p:cNvPr id="3" name="Picture 2">
            <a:extLst>
              <a:ext uri="{FF2B5EF4-FFF2-40B4-BE49-F238E27FC236}">
                <a16:creationId xmlns:a16="http://schemas.microsoft.com/office/drawing/2014/main" id="{64224469-81FA-4E21-86C6-D0B6FA404CFF}"/>
              </a:ext>
            </a:extLst>
          </p:cNvPr>
          <p:cNvPicPr>
            <a:picLocks noChangeAspect="1"/>
          </p:cNvPicPr>
          <p:nvPr/>
        </p:nvPicPr>
        <p:blipFill>
          <a:blip r:embed="rId2"/>
          <a:stretch>
            <a:fillRect/>
          </a:stretch>
        </p:blipFill>
        <p:spPr>
          <a:xfrm>
            <a:off x="1371600" y="2857500"/>
            <a:ext cx="10574851" cy="4000500"/>
          </a:xfrm>
          <a:prstGeom prst="rect">
            <a:avLst/>
          </a:prstGeom>
        </p:spPr>
      </p:pic>
    </p:spTree>
    <p:extLst>
      <p:ext uri="{BB962C8B-B14F-4D97-AF65-F5344CB8AC3E}">
        <p14:creationId xmlns:p14="http://schemas.microsoft.com/office/powerpoint/2010/main" val="3845553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BA84-E264-40E9-995E-EA0B58AB00EB}"/>
              </a:ext>
            </a:extLst>
          </p:cNvPr>
          <p:cNvSpPr>
            <a:spLocks noGrp="1"/>
          </p:cNvSpPr>
          <p:nvPr>
            <p:ph type="title"/>
          </p:nvPr>
        </p:nvSpPr>
        <p:spPr>
          <a:xfrm>
            <a:off x="1371600" y="685800"/>
            <a:ext cx="10820400" cy="1485900"/>
          </a:xfrm>
        </p:spPr>
        <p:txBody>
          <a:bodyPr>
            <a:noAutofit/>
          </a:bodyPr>
          <a:lstStyle/>
          <a:p>
            <a:r>
              <a:rPr lang="en-US" sz="3600" dirty="0"/>
              <a:t>Average means and standard deviations (across all sensors and forecasting steps)</a:t>
            </a:r>
            <a:br>
              <a:rPr lang="en-US" sz="3600" dirty="0"/>
            </a:br>
            <a:r>
              <a:rPr lang="en-US" sz="3600" dirty="0"/>
              <a:t>Ranked by mean MAPE, multivariate 15-min resolution</a:t>
            </a:r>
          </a:p>
        </p:txBody>
      </p:sp>
      <p:pic>
        <p:nvPicPr>
          <p:cNvPr id="4" name="Picture 3">
            <a:extLst>
              <a:ext uri="{FF2B5EF4-FFF2-40B4-BE49-F238E27FC236}">
                <a16:creationId xmlns:a16="http://schemas.microsoft.com/office/drawing/2014/main" id="{1CCEBAE1-8DD1-4041-9D3B-FE5EC1458B7B}"/>
              </a:ext>
            </a:extLst>
          </p:cNvPr>
          <p:cNvPicPr>
            <a:picLocks noChangeAspect="1"/>
          </p:cNvPicPr>
          <p:nvPr/>
        </p:nvPicPr>
        <p:blipFill>
          <a:blip r:embed="rId2"/>
          <a:stretch>
            <a:fillRect/>
          </a:stretch>
        </p:blipFill>
        <p:spPr>
          <a:xfrm>
            <a:off x="1371600" y="2865035"/>
            <a:ext cx="10611609" cy="3409293"/>
          </a:xfrm>
          <a:prstGeom prst="rect">
            <a:avLst/>
          </a:prstGeom>
        </p:spPr>
      </p:pic>
    </p:spTree>
    <p:extLst>
      <p:ext uri="{BB962C8B-B14F-4D97-AF65-F5344CB8AC3E}">
        <p14:creationId xmlns:p14="http://schemas.microsoft.com/office/powerpoint/2010/main" val="2672574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20FCB-EF69-4E30-A521-D4B1B9D226A0}"/>
              </a:ext>
            </a:extLst>
          </p:cNvPr>
          <p:cNvSpPr>
            <a:spLocks noGrp="1"/>
          </p:cNvSpPr>
          <p:nvPr>
            <p:ph type="title"/>
          </p:nvPr>
        </p:nvSpPr>
        <p:spPr/>
        <p:txBody>
          <a:bodyPr/>
          <a:lstStyle/>
          <a:p>
            <a:r>
              <a:rPr lang="en-US" dirty="0"/>
              <a:t>Effects of Data Resolution</a:t>
            </a:r>
          </a:p>
        </p:txBody>
      </p:sp>
      <p:sp>
        <p:nvSpPr>
          <p:cNvPr id="3" name="Content Placeholder 2">
            <a:extLst>
              <a:ext uri="{FF2B5EF4-FFF2-40B4-BE49-F238E27FC236}">
                <a16:creationId xmlns:a16="http://schemas.microsoft.com/office/drawing/2014/main" id="{5388FD20-528B-4DEA-80B5-C99CB0CF54BF}"/>
              </a:ext>
            </a:extLst>
          </p:cNvPr>
          <p:cNvSpPr>
            <a:spLocks noGrp="1"/>
          </p:cNvSpPr>
          <p:nvPr>
            <p:ph idx="1"/>
          </p:nvPr>
        </p:nvSpPr>
        <p:spPr/>
        <p:txBody>
          <a:bodyPr/>
          <a:lstStyle/>
          <a:p>
            <a:r>
              <a:rPr lang="en-US" dirty="0"/>
              <a:t>Aggregating time series into 15-minute resolution has an inherent smoothing effects</a:t>
            </a:r>
          </a:p>
          <a:p>
            <a:r>
              <a:rPr lang="en-US" dirty="0"/>
              <a:t>One-step ahead MAPE in 15-min resolution: ~5%</a:t>
            </a:r>
          </a:p>
          <a:p>
            <a:r>
              <a:rPr lang="en-US" dirty="0"/>
              <a:t>Three-step ahead MAPE in 5-min resolution: ~6-7%</a:t>
            </a:r>
          </a:p>
          <a:p>
            <a:r>
              <a:rPr lang="en-US" dirty="0"/>
              <a:t>Time series models like SARIMA can be sensitive to sudden fluctuations</a:t>
            </a:r>
          </a:p>
        </p:txBody>
      </p:sp>
    </p:spTree>
    <p:extLst>
      <p:ext uri="{BB962C8B-B14F-4D97-AF65-F5344CB8AC3E}">
        <p14:creationId xmlns:p14="http://schemas.microsoft.com/office/powerpoint/2010/main" val="1722491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E3FC-809E-4107-85BE-7208C706FBA5}"/>
              </a:ext>
            </a:extLst>
          </p:cNvPr>
          <p:cNvSpPr>
            <a:spLocks noGrp="1"/>
          </p:cNvSpPr>
          <p:nvPr>
            <p:ph type="title"/>
          </p:nvPr>
        </p:nvSpPr>
        <p:spPr/>
        <p:txBody>
          <a:bodyPr/>
          <a:lstStyle/>
          <a:p>
            <a:r>
              <a:rPr lang="en-US" dirty="0"/>
              <a:t>Parameter tuning</a:t>
            </a:r>
          </a:p>
        </p:txBody>
      </p:sp>
      <p:sp>
        <p:nvSpPr>
          <p:cNvPr id="3" name="Content Placeholder 2">
            <a:extLst>
              <a:ext uri="{FF2B5EF4-FFF2-40B4-BE49-F238E27FC236}">
                <a16:creationId xmlns:a16="http://schemas.microsoft.com/office/drawing/2014/main" id="{D9960DB1-AABD-4ADA-89C1-789C7A6E373A}"/>
              </a:ext>
            </a:extLst>
          </p:cNvPr>
          <p:cNvSpPr>
            <a:spLocks noGrp="1"/>
          </p:cNvSpPr>
          <p:nvPr>
            <p:ph idx="1"/>
          </p:nvPr>
        </p:nvSpPr>
        <p:spPr/>
        <p:txBody>
          <a:bodyPr/>
          <a:lstStyle/>
          <a:p>
            <a:r>
              <a:rPr lang="en-US" dirty="0"/>
              <a:t>Models that require effort in tuning parameters</a:t>
            </a:r>
          </a:p>
          <a:p>
            <a:pPr lvl="1"/>
            <a:r>
              <a:rPr lang="en-US" dirty="0"/>
              <a:t>SVR</a:t>
            </a:r>
          </a:p>
          <a:p>
            <a:pPr lvl="1"/>
            <a:r>
              <a:rPr lang="en-US" dirty="0"/>
              <a:t>NN</a:t>
            </a:r>
          </a:p>
          <a:p>
            <a:pPr lvl="1"/>
            <a:r>
              <a:rPr lang="en-US" dirty="0"/>
              <a:t>LSTM</a:t>
            </a:r>
          </a:p>
          <a:p>
            <a:r>
              <a:rPr lang="en-US" dirty="0"/>
              <a:t>Models that require little effort in tuning parameters</a:t>
            </a:r>
          </a:p>
          <a:p>
            <a:pPr lvl="1"/>
            <a:r>
              <a:rPr lang="en-US" dirty="0"/>
              <a:t>Time series models</a:t>
            </a:r>
          </a:p>
          <a:p>
            <a:pPr lvl="1"/>
            <a:r>
              <a:rPr lang="en-US" dirty="0"/>
              <a:t>Regression family</a:t>
            </a:r>
          </a:p>
          <a:p>
            <a:pPr lvl="1"/>
            <a:r>
              <a:rPr lang="en-US" dirty="0"/>
              <a:t>ELM</a:t>
            </a:r>
          </a:p>
        </p:txBody>
      </p:sp>
    </p:spTree>
    <p:extLst>
      <p:ext uri="{BB962C8B-B14F-4D97-AF65-F5344CB8AC3E}">
        <p14:creationId xmlns:p14="http://schemas.microsoft.com/office/powerpoint/2010/main" val="622506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D368-DFD6-4058-ADB7-0958487FFF4B}"/>
              </a:ext>
            </a:extLst>
          </p:cNvPr>
          <p:cNvSpPr>
            <a:spLocks noGrp="1"/>
          </p:cNvSpPr>
          <p:nvPr>
            <p:ph type="title"/>
          </p:nvPr>
        </p:nvSpPr>
        <p:spPr/>
        <p:txBody>
          <a:bodyPr/>
          <a:lstStyle/>
          <a:p>
            <a:r>
              <a:rPr lang="en-US" dirty="0"/>
              <a:t>Overfitting</a:t>
            </a:r>
          </a:p>
        </p:txBody>
      </p:sp>
      <p:sp>
        <p:nvSpPr>
          <p:cNvPr id="3" name="Content Placeholder 2">
            <a:extLst>
              <a:ext uri="{FF2B5EF4-FFF2-40B4-BE49-F238E27FC236}">
                <a16:creationId xmlns:a16="http://schemas.microsoft.com/office/drawing/2014/main" id="{CDCAF7AE-8D70-4E25-B379-EFF5898FF959}"/>
              </a:ext>
            </a:extLst>
          </p:cNvPr>
          <p:cNvSpPr>
            <a:spLocks noGrp="1"/>
          </p:cNvSpPr>
          <p:nvPr>
            <p:ph idx="1"/>
          </p:nvPr>
        </p:nvSpPr>
        <p:spPr/>
        <p:txBody>
          <a:bodyPr>
            <a:normAutofit fontScale="92500"/>
          </a:bodyPr>
          <a:lstStyle/>
          <a:p>
            <a:r>
              <a:rPr lang="en-US" dirty="0"/>
              <a:t>NN: slight improvements in multivariate experiment</a:t>
            </a:r>
          </a:p>
          <a:p>
            <a:r>
              <a:rPr lang="en-US" dirty="0"/>
              <a:t>LSTM: minor decrease in accuracy in multivariate experiment, seems to suggest that data for the past 4 weeks may be a bit “excessive”, and causing models to unnecessarily overfitted to the traffic patterns that may not be current/useful for the immediate short terms.</a:t>
            </a:r>
          </a:p>
          <a:p>
            <a:r>
              <a:rPr lang="en-US" dirty="0"/>
              <a:t>ED LSTM: minor decrease in 5-min multivariate experiment, minor improvements in 15-minute multivariate experiment. It’s possible that it is easier for ED LSTM to fit the smoother 15-minute resolution data, especially since it has 24 temporal layers. The 5-minute resolution data are subject to more sudden fluctuations, and causing the model to be more distracted by such fluctuations.</a:t>
            </a:r>
          </a:p>
          <a:p>
            <a:r>
              <a:rPr lang="en-US" dirty="0"/>
              <a:t>All 3 </a:t>
            </a:r>
            <a:r>
              <a:rPr lang="en-US" dirty="0" err="1"/>
              <a:t>keras+tensorflow</a:t>
            </a:r>
            <a:r>
              <a:rPr lang="en-US" dirty="0"/>
              <a:t> neural networks use random 20% validation sets during training</a:t>
            </a:r>
          </a:p>
        </p:txBody>
      </p:sp>
    </p:spTree>
    <p:extLst>
      <p:ext uri="{BB962C8B-B14F-4D97-AF65-F5344CB8AC3E}">
        <p14:creationId xmlns:p14="http://schemas.microsoft.com/office/powerpoint/2010/main" val="875774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7"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0ED5F3DE-2641-4999-880E-D66E79430081}"/>
              </a:ext>
            </a:extLst>
          </p:cNvPr>
          <p:cNvSpPr>
            <a:spLocks noGrp="1"/>
          </p:cNvSpPr>
          <p:nvPr>
            <p:ph type="title"/>
          </p:nvPr>
        </p:nvSpPr>
        <p:spPr>
          <a:xfrm>
            <a:off x="1617260" y="1576316"/>
            <a:ext cx="3991689" cy="2310364"/>
          </a:xfrm>
        </p:spPr>
        <p:txBody>
          <a:bodyPr vert="horz" lIns="91440" tIns="45720" rIns="91440" bIns="45720" rtlCol="0" anchor="b">
            <a:normAutofit/>
          </a:bodyPr>
          <a:lstStyle/>
          <a:p>
            <a:pPr algn="ctr"/>
            <a:r>
              <a:rPr lang="en-US" sz="5400" cap="all"/>
              <a:t>Summary of Models</a:t>
            </a:r>
          </a:p>
        </p:txBody>
      </p:sp>
      <p:pic>
        <p:nvPicPr>
          <p:cNvPr id="4" name="Picture 3">
            <a:extLst>
              <a:ext uri="{FF2B5EF4-FFF2-40B4-BE49-F238E27FC236}">
                <a16:creationId xmlns:a16="http://schemas.microsoft.com/office/drawing/2014/main" id="{E495AA3A-5A82-4009-AF6C-CA32B1633A01}"/>
              </a:ext>
            </a:extLst>
          </p:cNvPr>
          <p:cNvPicPr>
            <a:picLocks noChangeAspect="1"/>
          </p:cNvPicPr>
          <p:nvPr/>
        </p:nvPicPr>
        <p:blipFill rotWithShape="1">
          <a:blip r:embed="rId3"/>
          <a:srcRect t="667" r="-1" b="-1"/>
          <a:stretch/>
        </p:blipFill>
        <p:spPr>
          <a:xfrm>
            <a:off x="5608950" y="10"/>
            <a:ext cx="6579874" cy="6857990"/>
          </a:xfrm>
          <a:prstGeom prst="rect">
            <a:avLst/>
          </a:prstGeom>
          <a:ln>
            <a:noFill/>
          </a:ln>
          <a:effectLst/>
        </p:spPr>
      </p:pic>
    </p:spTree>
    <p:extLst>
      <p:ext uri="{BB962C8B-B14F-4D97-AF65-F5344CB8AC3E}">
        <p14:creationId xmlns:p14="http://schemas.microsoft.com/office/powerpoint/2010/main" val="180100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DDB3-9272-4FDC-9487-6C376CB4580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06812CC-F54C-485F-A909-82C22FBEB736}"/>
              </a:ext>
            </a:extLst>
          </p:cNvPr>
          <p:cNvSpPr>
            <a:spLocks noGrp="1"/>
          </p:cNvSpPr>
          <p:nvPr>
            <p:ph idx="1"/>
          </p:nvPr>
        </p:nvSpPr>
        <p:spPr>
          <a:xfrm>
            <a:off x="1371600" y="2286000"/>
            <a:ext cx="9601200" cy="3767959"/>
          </a:xfrm>
        </p:spPr>
        <p:txBody>
          <a:bodyPr/>
          <a:lstStyle/>
          <a:p>
            <a:r>
              <a:rPr lang="en-US" dirty="0"/>
              <a:t>Incorporation of spatially dependent data generally help</a:t>
            </a:r>
          </a:p>
          <a:p>
            <a:r>
              <a:rPr lang="en-US" dirty="0"/>
              <a:t>Various neural networks have the highest accuracy, but are also the most computationally expensive</a:t>
            </a:r>
          </a:p>
          <a:p>
            <a:r>
              <a:rPr lang="en-US" dirty="0"/>
              <a:t>ELM is fairly fast, requires little parameter tuning, and has the best accuracy besides the other neural networks.</a:t>
            </a:r>
          </a:p>
          <a:p>
            <a:r>
              <a:rPr lang="en-US" dirty="0"/>
              <a:t>The cell state in ED LSTM helps forecasting accuracy at higher steps (more distant future), while the stateless NN may be able to do better in the first couple of steps but its accuracy depreciates more quickly than ED LSTM.</a:t>
            </a:r>
          </a:p>
          <a:p>
            <a:r>
              <a:rPr lang="en-US" dirty="0"/>
              <a:t>In comparing with similar traffic forecasting studies that used huge/deep neural networks, their performance does not seem to be significantly different from ours.</a:t>
            </a:r>
          </a:p>
        </p:txBody>
      </p:sp>
    </p:spTree>
    <p:extLst>
      <p:ext uri="{BB962C8B-B14F-4D97-AF65-F5344CB8AC3E}">
        <p14:creationId xmlns:p14="http://schemas.microsoft.com/office/powerpoint/2010/main" val="3114551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9C784-37B0-4127-91C7-B93B07F33BF5}"/>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A5999F67-7072-4A1C-BBFE-D978CF98F1EE}"/>
              </a:ext>
            </a:extLst>
          </p:cNvPr>
          <p:cNvSpPr>
            <a:spLocks noGrp="1"/>
          </p:cNvSpPr>
          <p:nvPr>
            <p:ph idx="1"/>
          </p:nvPr>
        </p:nvSpPr>
        <p:spPr/>
        <p:txBody>
          <a:bodyPr/>
          <a:lstStyle/>
          <a:p>
            <a:r>
              <a:rPr lang="en-US" dirty="0"/>
              <a:t>Use Markov Logic Network to model traffic conditions and First Order Logic to reason</a:t>
            </a:r>
          </a:p>
          <a:p>
            <a:pPr lvl="1"/>
            <a:r>
              <a:rPr lang="en-US" dirty="0"/>
              <a:t>Determination of upstream sensors where traffic is likely to flow from. If a upstream sensor location is congested, choose closer sites.</a:t>
            </a:r>
          </a:p>
          <a:p>
            <a:pPr lvl="1"/>
            <a:r>
              <a:rPr lang="en-US" dirty="0"/>
              <a:t>Determination of sensor sites similarity to apply transfer learning, which will significantly reduce training time of neural networks.</a:t>
            </a:r>
          </a:p>
          <a:p>
            <a:r>
              <a:rPr lang="en-US" dirty="0"/>
              <a:t>Real-time forecasting by repeatedly re-training on the most recent data. Preliminary work shows improved accuracy.</a:t>
            </a:r>
          </a:p>
        </p:txBody>
      </p:sp>
    </p:spTree>
    <p:extLst>
      <p:ext uri="{BB962C8B-B14F-4D97-AF65-F5344CB8AC3E}">
        <p14:creationId xmlns:p14="http://schemas.microsoft.com/office/powerpoint/2010/main" val="11493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D62E-58F8-45DF-8FF1-EF2C103F68D2}"/>
              </a:ext>
            </a:extLst>
          </p:cNvPr>
          <p:cNvSpPr>
            <a:spLocks noGrp="1"/>
          </p:cNvSpPr>
          <p:nvPr>
            <p:ph type="title"/>
          </p:nvPr>
        </p:nvSpPr>
        <p:spPr/>
        <p:txBody>
          <a:bodyPr/>
          <a:lstStyle/>
          <a:p>
            <a:r>
              <a:rPr lang="en-US" dirty="0"/>
              <a:t>Progress in Traffic Forecasting</a:t>
            </a:r>
          </a:p>
        </p:txBody>
      </p:sp>
      <p:sp>
        <p:nvSpPr>
          <p:cNvPr id="3" name="Content Placeholder 2">
            <a:extLst>
              <a:ext uri="{FF2B5EF4-FFF2-40B4-BE49-F238E27FC236}">
                <a16:creationId xmlns:a16="http://schemas.microsoft.com/office/drawing/2014/main" id="{F90E00B6-E5DD-44E9-A51F-AAA60399304D}"/>
              </a:ext>
            </a:extLst>
          </p:cNvPr>
          <p:cNvSpPr>
            <a:spLocks noGrp="1"/>
          </p:cNvSpPr>
          <p:nvPr>
            <p:ph idx="1"/>
          </p:nvPr>
        </p:nvSpPr>
        <p:spPr/>
        <p:txBody>
          <a:bodyPr/>
          <a:lstStyle/>
          <a:p>
            <a:r>
              <a:rPr lang="en-US" dirty="0"/>
              <a:t>Univariate -&gt; Multivariate</a:t>
            </a:r>
          </a:p>
          <a:p>
            <a:r>
              <a:rPr lang="en-US" dirty="0"/>
              <a:t>Single step ahead -&gt; Multiple steps ahead</a:t>
            </a:r>
          </a:p>
          <a:p>
            <a:r>
              <a:rPr lang="en-US" dirty="0"/>
              <a:t>Few sensors -&gt; Many sensors</a:t>
            </a:r>
          </a:p>
          <a:p>
            <a:r>
              <a:rPr lang="en-US" dirty="0"/>
              <a:t>Simple models/Few parameters -&gt; Complex models/Deep learning</a:t>
            </a:r>
          </a:p>
          <a:p>
            <a:endParaRPr lang="en-US" dirty="0"/>
          </a:p>
        </p:txBody>
      </p:sp>
    </p:spTree>
    <p:extLst>
      <p:ext uri="{BB962C8B-B14F-4D97-AF65-F5344CB8AC3E}">
        <p14:creationId xmlns:p14="http://schemas.microsoft.com/office/powerpoint/2010/main" val="2619515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117B-4DC7-4410-A2D1-CDC51C45D8FA}"/>
              </a:ext>
            </a:extLst>
          </p:cNvPr>
          <p:cNvSpPr>
            <a:spLocks noGrp="1"/>
          </p:cNvSpPr>
          <p:nvPr>
            <p:ph type="title"/>
          </p:nvPr>
        </p:nvSpPr>
        <p:spPr>
          <a:xfrm>
            <a:off x="1295400" y="2686050"/>
            <a:ext cx="9601200" cy="1485900"/>
          </a:xfrm>
        </p:spPr>
        <p:txBody>
          <a:bodyPr/>
          <a:lstStyle/>
          <a:p>
            <a:r>
              <a:rPr lang="en-US" dirty="0"/>
              <a:t>Questions?</a:t>
            </a:r>
          </a:p>
        </p:txBody>
      </p:sp>
    </p:spTree>
    <p:extLst>
      <p:ext uri="{BB962C8B-B14F-4D97-AF65-F5344CB8AC3E}">
        <p14:creationId xmlns:p14="http://schemas.microsoft.com/office/powerpoint/2010/main" val="2254841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7D97-FA25-4C17-9051-408BA0106714}"/>
              </a:ext>
            </a:extLst>
          </p:cNvPr>
          <p:cNvSpPr>
            <a:spLocks noGrp="1"/>
          </p:cNvSpPr>
          <p:nvPr>
            <p:ph type="title"/>
          </p:nvPr>
        </p:nvSpPr>
        <p:spPr>
          <a:xfrm>
            <a:off x="1295400" y="2686050"/>
            <a:ext cx="9601200" cy="1485900"/>
          </a:xfrm>
        </p:spPr>
        <p:txBody>
          <a:bodyPr/>
          <a:lstStyle/>
          <a:p>
            <a:r>
              <a:rPr lang="en-US" dirty="0"/>
              <a:t>Software used</a:t>
            </a:r>
          </a:p>
        </p:txBody>
      </p:sp>
    </p:spTree>
    <p:extLst>
      <p:ext uri="{BB962C8B-B14F-4D97-AF65-F5344CB8AC3E}">
        <p14:creationId xmlns:p14="http://schemas.microsoft.com/office/powerpoint/2010/main" val="4271317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29E95-190D-414B-9BE5-75E9D8C48C64}"/>
              </a:ext>
            </a:extLst>
          </p:cNvPr>
          <p:cNvSpPr>
            <a:spLocks noGrp="1"/>
          </p:cNvSpPr>
          <p:nvPr>
            <p:ph type="title"/>
          </p:nvPr>
        </p:nvSpPr>
        <p:spPr/>
        <p:txBody>
          <a:bodyPr/>
          <a:lstStyle/>
          <a:p>
            <a:r>
              <a:rPr lang="en-US" dirty="0" err="1"/>
              <a:t>ScalaTion</a:t>
            </a:r>
            <a:r>
              <a:rPr lang="en-US" dirty="0"/>
              <a:t> Project</a:t>
            </a:r>
          </a:p>
        </p:txBody>
      </p:sp>
      <p:sp>
        <p:nvSpPr>
          <p:cNvPr id="3" name="Content Placeholder 2">
            <a:extLst>
              <a:ext uri="{FF2B5EF4-FFF2-40B4-BE49-F238E27FC236}">
                <a16:creationId xmlns:a16="http://schemas.microsoft.com/office/drawing/2014/main" id="{958A9C12-050D-4C09-AA84-A84CB4B3238B}"/>
              </a:ext>
            </a:extLst>
          </p:cNvPr>
          <p:cNvSpPr>
            <a:spLocks noGrp="1"/>
          </p:cNvSpPr>
          <p:nvPr>
            <p:ph idx="1"/>
          </p:nvPr>
        </p:nvSpPr>
        <p:spPr/>
        <p:txBody>
          <a:bodyPr/>
          <a:lstStyle/>
          <a:p>
            <a:r>
              <a:rPr lang="en-US" dirty="0"/>
              <a:t>A Scala-based project for analytics, simulation and optimization</a:t>
            </a:r>
          </a:p>
          <a:p>
            <a:r>
              <a:rPr lang="en-US" dirty="0"/>
              <a:t>Open source under an MIT License</a:t>
            </a:r>
          </a:p>
          <a:p>
            <a:r>
              <a:rPr lang="en-US" dirty="0">
                <a:hlinkClick r:id="rId2"/>
              </a:rPr>
              <a:t>www.cs.uga.edu/~jam/scalation.html</a:t>
            </a:r>
            <a:endParaRPr lang="en-US" dirty="0"/>
          </a:p>
          <a:p>
            <a:r>
              <a:rPr lang="en-US" dirty="0"/>
              <a:t>Support for TSDB, analytics, simulation, optimization, etc.</a:t>
            </a:r>
          </a:p>
          <a:p>
            <a:endParaRPr lang="en-US" dirty="0"/>
          </a:p>
        </p:txBody>
      </p:sp>
    </p:spTree>
    <p:extLst>
      <p:ext uri="{BB962C8B-B14F-4D97-AF65-F5344CB8AC3E}">
        <p14:creationId xmlns:p14="http://schemas.microsoft.com/office/powerpoint/2010/main" val="3029618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D2C5-2A19-49BE-B229-747FEE21EE0D}"/>
              </a:ext>
            </a:extLst>
          </p:cNvPr>
          <p:cNvSpPr>
            <a:spLocks noGrp="1"/>
          </p:cNvSpPr>
          <p:nvPr>
            <p:ph type="title"/>
          </p:nvPr>
        </p:nvSpPr>
        <p:spPr/>
        <p:txBody>
          <a:bodyPr/>
          <a:lstStyle/>
          <a:p>
            <a:r>
              <a:rPr lang="en-US" dirty="0" err="1"/>
              <a:t>ScalaTion</a:t>
            </a:r>
            <a:r>
              <a:rPr lang="en-US" dirty="0"/>
              <a:t> TSDB + Analytics</a:t>
            </a:r>
          </a:p>
        </p:txBody>
      </p:sp>
      <p:sp>
        <p:nvSpPr>
          <p:cNvPr id="3" name="Content Placeholder 2">
            <a:extLst>
              <a:ext uri="{FF2B5EF4-FFF2-40B4-BE49-F238E27FC236}">
                <a16:creationId xmlns:a16="http://schemas.microsoft.com/office/drawing/2014/main" id="{9F0B3B3C-F6E1-46B3-A751-2B5DA579063C}"/>
              </a:ext>
            </a:extLst>
          </p:cNvPr>
          <p:cNvSpPr>
            <a:spLocks noGrp="1"/>
          </p:cNvSpPr>
          <p:nvPr>
            <p:ph idx="1"/>
          </p:nvPr>
        </p:nvSpPr>
        <p:spPr>
          <a:xfrm>
            <a:off x="1371600" y="2286000"/>
            <a:ext cx="9601200" cy="3581400"/>
          </a:xfrm>
        </p:spPr>
        <p:txBody>
          <a:bodyPr>
            <a:normAutofit fontScale="92500" lnSpcReduction="20000"/>
          </a:bodyPr>
          <a:lstStyle/>
          <a:p>
            <a:r>
              <a:rPr lang="en-US" dirty="0"/>
              <a:t>var </a:t>
            </a:r>
            <a:r>
              <a:rPr lang="en-US" dirty="0" err="1"/>
              <a:t>rel</a:t>
            </a:r>
            <a:r>
              <a:rPr lang="en-US" dirty="0"/>
              <a:t> = new </a:t>
            </a:r>
            <a:r>
              <a:rPr lang="en-US" dirty="0" err="1"/>
              <a:t>RelationSQL</a:t>
            </a:r>
            <a:r>
              <a:rPr lang="en-US" dirty="0"/>
              <a:t> (Relation (</a:t>
            </a:r>
            <a:r>
              <a:rPr lang="en-US" dirty="0" err="1"/>
              <a:t>dataPath</a:t>
            </a:r>
            <a:r>
              <a:rPr lang="en-US" dirty="0"/>
              <a:t> + filename, filename, </a:t>
            </a:r>
            <a:r>
              <a:rPr lang="en-US" dirty="0" err="1"/>
              <a:t>colName</a:t>
            </a:r>
            <a:r>
              <a:rPr lang="en-US" dirty="0"/>
              <a:t>, key = 0, domain = "TIDDD", skip = 0, </a:t>
            </a:r>
            <a:r>
              <a:rPr lang="en-US" dirty="0" err="1"/>
              <a:t>sep</a:t>
            </a:r>
            <a:r>
              <a:rPr lang="en-US" dirty="0"/>
              <a:t> = ","))</a:t>
            </a:r>
          </a:p>
          <a:p>
            <a:r>
              <a:rPr lang="en-US" dirty="0"/>
              <a:t>if (</a:t>
            </a:r>
            <a:r>
              <a:rPr lang="en-US" dirty="0" err="1"/>
              <a:t>removeWeekends</a:t>
            </a:r>
            <a:r>
              <a:rPr lang="en-US" dirty="0"/>
              <a:t>) </a:t>
            </a:r>
            <a:r>
              <a:rPr lang="en-US" dirty="0" err="1"/>
              <a:t>rel</a:t>
            </a:r>
            <a:r>
              <a:rPr lang="en-US" dirty="0"/>
              <a:t> = </a:t>
            </a:r>
            <a:r>
              <a:rPr lang="en-US" dirty="0" err="1"/>
              <a:t>rel.where</a:t>
            </a:r>
            <a:r>
              <a:rPr lang="en-US" dirty="0"/>
              <a:t> [</a:t>
            </a:r>
            <a:r>
              <a:rPr lang="en-US" dirty="0" err="1"/>
              <a:t>TimeNum</a:t>
            </a:r>
            <a:r>
              <a:rPr lang="en-US" dirty="0"/>
              <a:t>] (("time", (x: </a:t>
            </a:r>
            <a:r>
              <a:rPr lang="en-US" dirty="0" err="1"/>
              <a:t>TimeNum</a:t>
            </a:r>
            <a:r>
              <a:rPr lang="en-US" dirty="0"/>
              <a:t>) =&gt; </a:t>
            </a:r>
            <a:r>
              <a:rPr lang="en-US" dirty="0" err="1"/>
              <a:t>x.getChrono</a:t>
            </a:r>
            <a:r>
              <a:rPr lang="en-US" dirty="0"/>
              <a:t>(</a:t>
            </a:r>
            <a:r>
              <a:rPr lang="en-US" dirty="0" err="1"/>
              <a:t>ChronoField.DAY_OF_WEEK</a:t>
            </a:r>
            <a:r>
              <a:rPr lang="en-US" dirty="0"/>
              <a:t>) &lt; 6))</a:t>
            </a:r>
          </a:p>
          <a:p>
            <a:r>
              <a:rPr lang="en-US" dirty="0" err="1"/>
              <a:t>rel</a:t>
            </a:r>
            <a:r>
              <a:rPr lang="en-US" dirty="0"/>
              <a:t> = </a:t>
            </a:r>
            <a:r>
              <a:rPr lang="en-US" dirty="0" err="1"/>
              <a:t>rel.downSample</a:t>
            </a:r>
            <a:r>
              <a:rPr lang="en-US" dirty="0"/>
              <a:t> (</a:t>
            </a:r>
            <a:r>
              <a:rPr lang="en-US" dirty="0" err="1"/>
              <a:t>dsFreq</a:t>
            </a:r>
            <a:r>
              <a:rPr lang="en-US" dirty="0"/>
              <a:t> = 3, </a:t>
            </a:r>
            <a:r>
              <a:rPr lang="en-US" dirty="0" err="1"/>
              <a:t>dsMethod</a:t>
            </a:r>
            <a:r>
              <a:rPr lang="en-US" dirty="0"/>
              <a:t> = "FMSMM")</a:t>
            </a:r>
          </a:p>
          <a:p>
            <a:r>
              <a:rPr lang="en-US" dirty="0" err="1"/>
              <a:t>val</a:t>
            </a:r>
            <a:r>
              <a:rPr lang="en-US" dirty="0"/>
              <a:t> </a:t>
            </a:r>
            <a:r>
              <a:rPr lang="en-US" dirty="0" err="1"/>
              <a:t>y_train</a:t>
            </a:r>
            <a:r>
              <a:rPr lang="en-US" dirty="0"/>
              <a:t> = </a:t>
            </a:r>
            <a:r>
              <a:rPr lang="en-US" dirty="0" err="1"/>
              <a:t>rel.repr.column</a:t>
            </a:r>
            <a:r>
              <a:rPr lang="en-US" dirty="0"/>
              <a:t> ("flow").</a:t>
            </a:r>
            <a:r>
              <a:rPr lang="en-US" dirty="0" err="1"/>
              <a:t>asInstanceOf</a:t>
            </a:r>
            <a:r>
              <a:rPr lang="en-US" dirty="0"/>
              <a:t>[</a:t>
            </a:r>
            <a:r>
              <a:rPr lang="en-US" dirty="0" err="1"/>
              <a:t>VectoD</a:t>
            </a:r>
            <a:r>
              <a:rPr lang="en-US" dirty="0"/>
              <a:t>]</a:t>
            </a:r>
          </a:p>
          <a:p>
            <a:r>
              <a:rPr lang="en-US" dirty="0" err="1"/>
              <a:t>val</a:t>
            </a:r>
            <a:r>
              <a:rPr lang="en-US" dirty="0"/>
              <a:t> model = SARIMA (</a:t>
            </a:r>
            <a:r>
              <a:rPr lang="en-US" dirty="0" err="1"/>
              <a:t>y_train</a:t>
            </a:r>
            <a:r>
              <a:rPr lang="en-US" dirty="0"/>
              <a:t>)</a:t>
            </a:r>
          </a:p>
          <a:p>
            <a:r>
              <a:rPr lang="en-US" dirty="0" err="1"/>
              <a:t>model.train</a:t>
            </a:r>
            <a:r>
              <a:rPr lang="en-US" dirty="0"/>
              <a:t>().eval()</a:t>
            </a:r>
          </a:p>
          <a:p>
            <a:r>
              <a:rPr lang="en-US" dirty="0" err="1"/>
              <a:t>println</a:t>
            </a:r>
            <a:r>
              <a:rPr lang="en-US" dirty="0"/>
              <a:t>(</a:t>
            </a:r>
            <a:r>
              <a:rPr lang="en-US" dirty="0" err="1"/>
              <a:t>model.fitMap</a:t>
            </a:r>
            <a:r>
              <a:rPr lang="en-US" dirty="0"/>
              <a:t>)</a:t>
            </a:r>
          </a:p>
          <a:p>
            <a:r>
              <a:rPr lang="en-US" dirty="0" err="1"/>
              <a:t>println</a:t>
            </a:r>
            <a:r>
              <a:rPr lang="en-US" dirty="0"/>
              <a:t>(</a:t>
            </a:r>
            <a:r>
              <a:rPr lang="en-US" dirty="0" err="1"/>
              <a:t>model.forecast</a:t>
            </a:r>
            <a:r>
              <a:rPr lang="en-US" dirty="0"/>
              <a:t>(12))</a:t>
            </a:r>
          </a:p>
          <a:p>
            <a:endParaRPr lang="en-US" dirty="0"/>
          </a:p>
        </p:txBody>
      </p:sp>
    </p:spTree>
    <p:extLst>
      <p:ext uri="{BB962C8B-B14F-4D97-AF65-F5344CB8AC3E}">
        <p14:creationId xmlns:p14="http://schemas.microsoft.com/office/powerpoint/2010/main" val="2147307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8A8C-CB8E-4B5C-98C2-2495702B4173}"/>
              </a:ext>
            </a:extLst>
          </p:cNvPr>
          <p:cNvSpPr>
            <a:spLocks noGrp="1"/>
          </p:cNvSpPr>
          <p:nvPr>
            <p:ph type="title"/>
          </p:nvPr>
        </p:nvSpPr>
        <p:spPr/>
        <p:txBody>
          <a:bodyPr/>
          <a:lstStyle/>
          <a:p>
            <a:r>
              <a:rPr lang="en-US" dirty="0"/>
              <a:t>Other Database + Analytics Frameworks</a:t>
            </a:r>
          </a:p>
        </p:txBody>
      </p:sp>
      <p:sp>
        <p:nvSpPr>
          <p:cNvPr id="3" name="Content Placeholder 2">
            <a:extLst>
              <a:ext uri="{FF2B5EF4-FFF2-40B4-BE49-F238E27FC236}">
                <a16:creationId xmlns:a16="http://schemas.microsoft.com/office/drawing/2014/main" id="{8B58DFCA-E48E-4827-9A33-FBBC2306938E}"/>
              </a:ext>
            </a:extLst>
          </p:cNvPr>
          <p:cNvSpPr>
            <a:spLocks noGrp="1"/>
          </p:cNvSpPr>
          <p:nvPr>
            <p:ph idx="1"/>
          </p:nvPr>
        </p:nvSpPr>
        <p:spPr/>
        <p:txBody>
          <a:bodyPr/>
          <a:lstStyle/>
          <a:p>
            <a:r>
              <a:rPr lang="en-US" dirty="0"/>
              <a:t>Database and Statistical Packages</a:t>
            </a:r>
          </a:p>
          <a:p>
            <a:pPr lvl="1"/>
            <a:r>
              <a:rPr lang="en-US" dirty="0"/>
              <a:t>MySQL + R</a:t>
            </a:r>
          </a:p>
          <a:p>
            <a:r>
              <a:rPr lang="en-US" dirty="0"/>
              <a:t>JVM based Big Data Frameworks</a:t>
            </a:r>
          </a:p>
          <a:p>
            <a:pPr lvl="1"/>
            <a:r>
              <a:rPr lang="en-US" dirty="0" err="1"/>
              <a:t>SparkSQL</a:t>
            </a:r>
            <a:r>
              <a:rPr lang="en-US" dirty="0"/>
              <a:t> + Spark</a:t>
            </a:r>
          </a:p>
          <a:p>
            <a:r>
              <a:rPr lang="en-US" dirty="0"/>
              <a:t>Python based Big Data Frameworks</a:t>
            </a:r>
          </a:p>
          <a:p>
            <a:pPr lvl="1"/>
            <a:r>
              <a:rPr lang="en-US" dirty="0"/>
              <a:t>pandas + </a:t>
            </a:r>
            <a:r>
              <a:rPr lang="en-US" dirty="0" err="1"/>
              <a:t>scipy</a:t>
            </a:r>
            <a:r>
              <a:rPr lang="en-US" dirty="0"/>
              <a:t> + </a:t>
            </a:r>
            <a:r>
              <a:rPr lang="en-US" dirty="0" err="1"/>
              <a:t>keras</a:t>
            </a:r>
            <a:r>
              <a:rPr lang="en-US" dirty="0"/>
              <a:t> + </a:t>
            </a:r>
            <a:r>
              <a:rPr lang="en-US" dirty="0" err="1"/>
              <a:t>tensorflow</a:t>
            </a:r>
            <a:endParaRPr lang="en-US" dirty="0"/>
          </a:p>
        </p:txBody>
      </p:sp>
    </p:spTree>
    <p:extLst>
      <p:ext uri="{BB962C8B-B14F-4D97-AF65-F5344CB8AC3E}">
        <p14:creationId xmlns:p14="http://schemas.microsoft.com/office/powerpoint/2010/main" val="21717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5278-1908-4B2F-9F52-59C35D977933}"/>
              </a:ext>
            </a:extLst>
          </p:cNvPr>
          <p:cNvSpPr>
            <a:spLocks noGrp="1"/>
          </p:cNvSpPr>
          <p:nvPr>
            <p:ph type="title"/>
          </p:nvPr>
        </p:nvSpPr>
        <p:spPr/>
        <p:txBody>
          <a:bodyPr/>
          <a:lstStyle/>
          <a:p>
            <a:r>
              <a:rPr lang="en-US" dirty="0"/>
              <a:t>Big Data</a:t>
            </a:r>
          </a:p>
        </p:txBody>
      </p:sp>
      <p:sp>
        <p:nvSpPr>
          <p:cNvPr id="3" name="Content Placeholder 2">
            <a:extLst>
              <a:ext uri="{FF2B5EF4-FFF2-40B4-BE49-F238E27FC236}">
                <a16:creationId xmlns:a16="http://schemas.microsoft.com/office/drawing/2014/main" id="{B4E9985F-2FF3-42A4-911A-76331B3C5041}"/>
              </a:ext>
            </a:extLst>
          </p:cNvPr>
          <p:cNvSpPr>
            <a:spLocks noGrp="1"/>
          </p:cNvSpPr>
          <p:nvPr>
            <p:ph idx="1"/>
          </p:nvPr>
        </p:nvSpPr>
        <p:spPr/>
        <p:txBody>
          <a:bodyPr/>
          <a:lstStyle/>
          <a:p>
            <a:r>
              <a:rPr lang="en-US" dirty="0"/>
              <a:t>Large amounts of high quality, high-resolution data</a:t>
            </a:r>
          </a:p>
          <a:p>
            <a:r>
              <a:rPr lang="en-US" dirty="0"/>
              <a:t>Caltrans Performance Measurement System (</a:t>
            </a:r>
            <a:r>
              <a:rPr lang="en-US" dirty="0" err="1"/>
              <a:t>PeMS</a:t>
            </a:r>
            <a:r>
              <a:rPr lang="en-US" dirty="0"/>
              <a:t>)</a:t>
            </a:r>
          </a:p>
          <a:p>
            <a:pPr lvl="1"/>
            <a:r>
              <a:rPr lang="en-US" dirty="0"/>
              <a:t>More than 39,000 sensors deployed in major urban areas and highways</a:t>
            </a:r>
          </a:p>
          <a:p>
            <a:pPr lvl="1"/>
            <a:r>
              <a:rPr lang="en-US" dirty="0"/>
              <a:t>5-minute resolution traffic flow, speed, occupancy of lanes, etc., available in real-time</a:t>
            </a:r>
          </a:p>
        </p:txBody>
      </p:sp>
    </p:spTree>
    <p:extLst>
      <p:ext uri="{BB962C8B-B14F-4D97-AF65-F5344CB8AC3E}">
        <p14:creationId xmlns:p14="http://schemas.microsoft.com/office/powerpoint/2010/main" val="76353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4ECE74-CBAA-466A-975F-A50EE623E508}"/>
              </a:ext>
            </a:extLst>
          </p:cNvPr>
          <p:cNvSpPr>
            <a:spLocks noGrp="1"/>
          </p:cNvSpPr>
          <p:nvPr>
            <p:ph type="title"/>
          </p:nvPr>
        </p:nvSpPr>
        <p:spPr>
          <a:xfrm>
            <a:off x="784743" y="685800"/>
            <a:ext cx="5793475" cy="1485900"/>
          </a:xfrm>
        </p:spPr>
        <p:txBody>
          <a:bodyPr>
            <a:normAutofit/>
          </a:bodyPr>
          <a:lstStyle/>
          <a:p>
            <a:r>
              <a:rPr lang="en-US" dirty="0"/>
              <a:t>Our Focus</a:t>
            </a:r>
          </a:p>
        </p:txBody>
      </p:sp>
      <p:sp>
        <p:nvSpPr>
          <p:cNvPr id="10" name="Content Placeholder 9">
            <a:extLst>
              <a:ext uri="{FF2B5EF4-FFF2-40B4-BE49-F238E27FC236}">
                <a16:creationId xmlns:a16="http://schemas.microsoft.com/office/drawing/2014/main" id="{DE03C4B2-8C77-4C21-A33F-B4979BC6239F}"/>
              </a:ext>
            </a:extLst>
          </p:cNvPr>
          <p:cNvSpPr>
            <a:spLocks noGrp="1"/>
          </p:cNvSpPr>
          <p:nvPr>
            <p:ph idx="1"/>
          </p:nvPr>
        </p:nvSpPr>
        <p:spPr>
          <a:xfrm>
            <a:off x="784742" y="1638300"/>
            <a:ext cx="5793475" cy="3581400"/>
          </a:xfrm>
        </p:spPr>
        <p:txBody>
          <a:bodyPr>
            <a:normAutofit lnSpcReduction="10000"/>
          </a:bodyPr>
          <a:lstStyle/>
          <a:p>
            <a:r>
              <a:rPr lang="en-US" dirty="0"/>
              <a:t>Southern California, San Diego area</a:t>
            </a:r>
          </a:p>
          <a:p>
            <a:r>
              <a:rPr lang="en-US" dirty="0"/>
              <a:t>373 sensors, ~1.5 Gigabytes.</a:t>
            </a:r>
          </a:p>
          <a:p>
            <a:r>
              <a:rPr lang="en-US" dirty="0"/>
              <a:t>Two data resolutions</a:t>
            </a:r>
          </a:p>
          <a:p>
            <a:pPr lvl="1"/>
            <a:r>
              <a:rPr lang="en-US" dirty="0"/>
              <a:t>5-min (original)</a:t>
            </a:r>
          </a:p>
          <a:p>
            <a:pPr lvl="1"/>
            <a:r>
              <a:rPr lang="en-US" dirty="0"/>
              <a:t>15-min (aggregated)</a:t>
            </a:r>
          </a:p>
          <a:p>
            <a:r>
              <a:rPr lang="en-US" dirty="0"/>
              <a:t>Forecasting horizon</a:t>
            </a:r>
          </a:p>
          <a:p>
            <a:pPr lvl="1"/>
            <a:r>
              <a:rPr lang="en-US" dirty="0"/>
              <a:t>12 steps</a:t>
            </a:r>
          </a:p>
          <a:p>
            <a:pPr lvl="1"/>
            <a:r>
              <a:rPr lang="en-US" dirty="0"/>
              <a:t>Equivalent of up to 1 hour and 3 hours ahead, for 5-min and 15-min data, respectively</a:t>
            </a:r>
          </a:p>
        </p:txBody>
      </p:sp>
      <p:sp>
        <p:nvSpPr>
          <p:cNvPr id="15" name="Rectangle 14">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Content Placeholder 4">
            <a:extLst>
              <a:ext uri="{FF2B5EF4-FFF2-40B4-BE49-F238E27FC236}">
                <a16:creationId xmlns:a16="http://schemas.microsoft.com/office/drawing/2014/main" id="{6679300E-4BE5-4316-A19E-E996178C7603}"/>
              </a:ext>
            </a:extLst>
          </p:cNvPr>
          <p:cNvPicPr>
            <a:picLocks noChangeAspect="1"/>
          </p:cNvPicPr>
          <p:nvPr/>
        </p:nvPicPr>
        <p:blipFill rotWithShape="1">
          <a:blip r:embed="rId3">
            <a:extLst>
              <a:ext uri="{28A0092B-C50C-407E-A947-70E740481C1C}">
                <a14:useLocalDpi xmlns:a14="http://schemas.microsoft.com/office/drawing/2010/main" val="0"/>
              </a:ext>
            </a:extLst>
          </a:blip>
          <a:srcRect t="8655" r="-2" b="-2"/>
          <a:stretch/>
        </p:blipFill>
        <p:spPr>
          <a:xfrm>
            <a:off x="7612260" y="10"/>
            <a:ext cx="4579739" cy="6857990"/>
          </a:xfrm>
          <a:prstGeom prst="rect">
            <a:avLst/>
          </a:prstGeom>
        </p:spPr>
      </p:pic>
      <p:pic>
        <p:nvPicPr>
          <p:cNvPr id="6" name="Picture 5">
            <a:extLst>
              <a:ext uri="{FF2B5EF4-FFF2-40B4-BE49-F238E27FC236}">
                <a16:creationId xmlns:a16="http://schemas.microsoft.com/office/drawing/2014/main" id="{E524658E-BF88-4C79-B4CC-A5E1A826F48A}"/>
              </a:ext>
            </a:extLst>
          </p:cNvPr>
          <p:cNvPicPr>
            <a:picLocks noChangeAspect="1"/>
          </p:cNvPicPr>
          <p:nvPr/>
        </p:nvPicPr>
        <p:blipFill>
          <a:blip r:embed="rId4"/>
          <a:stretch>
            <a:fillRect/>
          </a:stretch>
        </p:blipFill>
        <p:spPr>
          <a:xfrm>
            <a:off x="303914" y="5467350"/>
            <a:ext cx="6677025" cy="1143000"/>
          </a:xfrm>
          <a:prstGeom prst="rect">
            <a:avLst/>
          </a:prstGeom>
        </p:spPr>
      </p:pic>
    </p:spTree>
    <p:extLst>
      <p:ext uri="{BB962C8B-B14F-4D97-AF65-F5344CB8AC3E}">
        <p14:creationId xmlns:p14="http://schemas.microsoft.com/office/powerpoint/2010/main" val="3893524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95A9-E863-435B-A1E8-90150B90C87C}"/>
              </a:ext>
            </a:extLst>
          </p:cNvPr>
          <p:cNvSpPr>
            <a:spLocks noGrp="1"/>
          </p:cNvSpPr>
          <p:nvPr>
            <p:ph type="title"/>
          </p:nvPr>
        </p:nvSpPr>
        <p:spPr/>
        <p:txBody>
          <a:bodyPr/>
          <a:lstStyle/>
          <a:p>
            <a:r>
              <a:rPr lang="en-US" dirty="0"/>
              <a:t>Spatial Dependency</a:t>
            </a:r>
          </a:p>
        </p:txBody>
      </p:sp>
      <p:sp>
        <p:nvSpPr>
          <p:cNvPr id="6" name="Arrow: Left 5">
            <a:extLst>
              <a:ext uri="{FF2B5EF4-FFF2-40B4-BE49-F238E27FC236}">
                <a16:creationId xmlns:a16="http://schemas.microsoft.com/office/drawing/2014/main" id="{7004B269-250E-4E87-8DC8-5BD7B17BA095}"/>
              </a:ext>
            </a:extLst>
          </p:cNvPr>
          <p:cNvSpPr/>
          <p:nvPr/>
        </p:nvSpPr>
        <p:spPr>
          <a:xfrm>
            <a:off x="782425" y="2432116"/>
            <a:ext cx="10975156" cy="2714919"/>
          </a:xfrm>
          <a:prstGeom prst="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54CA0500-BD3E-48C9-AE4E-9DE6E1BDC89E}"/>
              </a:ext>
            </a:extLst>
          </p:cNvPr>
          <p:cNvSpPr/>
          <p:nvPr/>
        </p:nvSpPr>
        <p:spPr>
          <a:xfrm>
            <a:off x="1939565" y="3436069"/>
            <a:ext cx="744718" cy="707011"/>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5 Points 8">
            <a:extLst>
              <a:ext uri="{FF2B5EF4-FFF2-40B4-BE49-F238E27FC236}">
                <a16:creationId xmlns:a16="http://schemas.microsoft.com/office/drawing/2014/main" id="{85A3FE04-E154-4EA0-8596-C03966067F06}"/>
              </a:ext>
            </a:extLst>
          </p:cNvPr>
          <p:cNvSpPr/>
          <p:nvPr/>
        </p:nvSpPr>
        <p:spPr>
          <a:xfrm>
            <a:off x="10228082" y="3436069"/>
            <a:ext cx="744718" cy="707011"/>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a:extLst>
              <a:ext uri="{FF2B5EF4-FFF2-40B4-BE49-F238E27FC236}">
                <a16:creationId xmlns:a16="http://schemas.microsoft.com/office/drawing/2014/main" id="{4FCF60F0-7CB0-4015-AE24-68A18E4F25B9}"/>
              </a:ext>
            </a:extLst>
          </p:cNvPr>
          <p:cNvSpPr/>
          <p:nvPr/>
        </p:nvSpPr>
        <p:spPr>
          <a:xfrm>
            <a:off x="5897644" y="3436069"/>
            <a:ext cx="744718" cy="707011"/>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315B69A-0745-4B56-B1AE-3E3FA00B7860}"/>
              </a:ext>
            </a:extLst>
          </p:cNvPr>
          <p:cNvSpPr txBox="1"/>
          <p:nvPr/>
        </p:nvSpPr>
        <p:spPr>
          <a:xfrm>
            <a:off x="5384178" y="5051335"/>
            <a:ext cx="1771650" cy="369332"/>
          </a:xfrm>
          <a:prstGeom prst="rect">
            <a:avLst/>
          </a:prstGeom>
          <a:noFill/>
        </p:spPr>
        <p:txBody>
          <a:bodyPr wrap="square" rtlCol="0">
            <a:spAutoFit/>
          </a:bodyPr>
          <a:lstStyle/>
          <a:p>
            <a:r>
              <a:rPr lang="en-US" dirty="0"/>
              <a:t>Sensor of Focus</a:t>
            </a:r>
          </a:p>
        </p:txBody>
      </p:sp>
      <p:sp>
        <p:nvSpPr>
          <p:cNvPr id="12" name="TextBox 11">
            <a:extLst>
              <a:ext uri="{FF2B5EF4-FFF2-40B4-BE49-F238E27FC236}">
                <a16:creationId xmlns:a16="http://schemas.microsoft.com/office/drawing/2014/main" id="{BC98FDE6-DA6B-4A95-A18D-19FFA845FEC6}"/>
              </a:ext>
            </a:extLst>
          </p:cNvPr>
          <p:cNvSpPr txBox="1"/>
          <p:nvPr/>
        </p:nvSpPr>
        <p:spPr>
          <a:xfrm>
            <a:off x="9647499" y="5051335"/>
            <a:ext cx="1905884" cy="369332"/>
          </a:xfrm>
          <a:prstGeom prst="rect">
            <a:avLst/>
          </a:prstGeom>
          <a:noFill/>
        </p:spPr>
        <p:txBody>
          <a:bodyPr wrap="square" rtlCol="0">
            <a:spAutoFit/>
          </a:bodyPr>
          <a:lstStyle/>
          <a:p>
            <a:r>
              <a:rPr lang="en-US" dirty="0"/>
              <a:t>Upstream Sensor</a:t>
            </a:r>
          </a:p>
        </p:txBody>
      </p:sp>
      <p:sp>
        <p:nvSpPr>
          <p:cNvPr id="13" name="TextBox 12">
            <a:extLst>
              <a:ext uri="{FF2B5EF4-FFF2-40B4-BE49-F238E27FC236}">
                <a16:creationId xmlns:a16="http://schemas.microsoft.com/office/drawing/2014/main" id="{FCF97649-0655-4A04-B512-669FD8E26CCB}"/>
              </a:ext>
            </a:extLst>
          </p:cNvPr>
          <p:cNvSpPr txBox="1"/>
          <p:nvPr/>
        </p:nvSpPr>
        <p:spPr>
          <a:xfrm>
            <a:off x="1371600" y="5056914"/>
            <a:ext cx="2133600" cy="369332"/>
          </a:xfrm>
          <a:prstGeom prst="rect">
            <a:avLst/>
          </a:prstGeom>
          <a:noFill/>
        </p:spPr>
        <p:txBody>
          <a:bodyPr wrap="square" rtlCol="0">
            <a:spAutoFit/>
          </a:bodyPr>
          <a:lstStyle/>
          <a:p>
            <a:r>
              <a:rPr lang="en-US" dirty="0"/>
              <a:t>Downstream Sensor</a:t>
            </a:r>
          </a:p>
        </p:txBody>
      </p:sp>
      <p:sp>
        <p:nvSpPr>
          <p:cNvPr id="14" name="TextBox 13">
            <a:extLst>
              <a:ext uri="{FF2B5EF4-FFF2-40B4-BE49-F238E27FC236}">
                <a16:creationId xmlns:a16="http://schemas.microsoft.com/office/drawing/2014/main" id="{0DD14E44-B3F2-4A83-94B4-28F07405BB9D}"/>
              </a:ext>
            </a:extLst>
          </p:cNvPr>
          <p:cNvSpPr txBox="1"/>
          <p:nvPr/>
        </p:nvSpPr>
        <p:spPr>
          <a:xfrm>
            <a:off x="9513707" y="5573494"/>
            <a:ext cx="2243874" cy="1200329"/>
          </a:xfrm>
          <a:prstGeom prst="rect">
            <a:avLst/>
          </a:prstGeom>
          <a:noFill/>
        </p:spPr>
        <p:txBody>
          <a:bodyPr wrap="square" rtlCol="0">
            <a:spAutoFit/>
          </a:bodyPr>
          <a:lstStyle/>
          <a:p>
            <a:r>
              <a:rPr lang="en-US" dirty="0"/>
              <a:t>Traffic flowing from this location, may include any highway exits</a:t>
            </a:r>
          </a:p>
        </p:txBody>
      </p:sp>
      <p:sp>
        <p:nvSpPr>
          <p:cNvPr id="15" name="TextBox 14">
            <a:extLst>
              <a:ext uri="{FF2B5EF4-FFF2-40B4-BE49-F238E27FC236}">
                <a16:creationId xmlns:a16="http://schemas.microsoft.com/office/drawing/2014/main" id="{BD3C294E-4DD4-4723-A70E-C83B52CFE8BE}"/>
              </a:ext>
            </a:extLst>
          </p:cNvPr>
          <p:cNvSpPr txBox="1"/>
          <p:nvPr/>
        </p:nvSpPr>
        <p:spPr>
          <a:xfrm>
            <a:off x="1371600" y="5550823"/>
            <a:ext cx="2243874" cy="1200329"/>
          </a:xfrm>
          <a:prstGeom prst="rect">
            <a:avLst/>
          </a:prstGeom>
          <a:noFill/>
        </p:spPr>
        <p:txBody>
          <a:bodyPr wrap="square" rtlCol="0">
            <a:spAutoFit/>
          </a:bodyPr>
          <a:lstStyle/>
          <a:p>
            <a:r>
              <a:rPr lang="en-US" dirty="0"/>
              <a:t>Provides information on possible congestion down the road</a:t>
            </a:r>
          </a:p>
        </p:txBody>
      </p:sp>
    </p:spTree>
    <p:extLst>
      <p:ext uri="{BB962C8B-B14F-4D97-AF65-F5344CB8AC3E}">
        <p14:creationId xmlns:p14="http://schemas.microsoft.com/office/powerpoint/2010/main" val="412286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A623-A8F2-48D0-8FF5-BA0CF22F8AA5}"/>
              </a:ext>
            </a:extLst>
          </p:cNvPr>
          <p:cNvSpPr>
            <a:spLocks noGrp="1"/>
          </p:cNvSpPr>
          <p:nvPr>
            <p:ph type="title"/>
          </p:nvPr>
        </p:nvSpPr>
        <p:spPr/>
        <p:txBody>
          <a:bodyPr/>
          <a:lstStyle/>
          <a:p>
            <a:r>
              <a:rPr lang="en-US" dirty="0"/>
              <a:t>Model</a:t>
            </a:r>
          </a:p>
        </p:txBody>
      </p:sp>
      <p:pic>
        <p:nvPicPr>
          <p:cNvPr id="5" name="Content Placeholder 4">
            <a:extLst>
              <a:ext uri="{FF2B5EF4-FFF2-40B4-BE49-F238E27FC236}">
                <a16:creationId xmlns:a16="http://schemas.microsoft.com/office/drawing/2014/main" id="{53259F0E-40FE-43FB-A72D-34AC8AEF3982}"/>
              </a:ext>
            </a:extLst>
          </p:cNvPr>
          <p:cNvPicPr>
            <a:picLocks noGrp="1" noChangeAspect="1"/>
          </p:cNvPicPr>
          <p:nvPr>
            <p:ph idx="1"/>
          </p:nvPr>
        </p:nvPicPr>
        <p:blipFill>
          <a:blip r:embed="rId3"/>
          <a:stretch>
            <a:fillRect/>
          </a:stretch>
        </p:blipFill>
        <p:spPr>
          <a:xfrm>
            <a:off x="5414962" y="2600325"/>
            <a:ext cx="1362075" cy="428625"/>
          </a:xfrm>
          <a:prstGeom prst="rect">
            <a:avLst/>
          </a:prstGeom>
        </p:spPr>
      </p:pic>
      <p:pic>
        <p:nvPicPr>
          <p:cNvPr id="4" name="Picture 3">
            <a:extLst>
              <a:ext uri="{FF2B5EF4-FFF2-40B4-BE49-F238E27FC236}">
                <a16:creationId xmlns:a16="http://schemas.microsoft.com/office/drawing/2014/main" id="{5B41FC9B-6371-46AD-A9C0-73E0F952301C}"/>
              </a:ext>
            </a:extLst>
          </p:cNvPr>
          <p:cNvPicPr>
            <a:picLocks noChangeAspect="1"/>
          </p:cNvPicPr>
          <p:nvPr/>
        </p:nvPicPr>
        <p:blipFill>
          <a:blip r:embed="rId4"/>
          <a:stretch>
            <a:fillRect/>
          </a:stretch>
        </p:blipFill>
        <p:spPr>
          <a:xfrm>
            <a:off x="3038474" y="1857375"/>
            <a:ext cx="6115050" cy="428625"/>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09EF6167-083B-4A06-B795-5BD3D6ED8D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 y="3429000"/>
            <a:ext cx="11315700" cy="3394710"/>
          </a:xfrm>
          <a:prstGeom prst="rect">
            <a:avLst/>
          </a:prstGeom>
        </p:spPr>
      </p:pic>
    </p:spTree>
    <p:extLst>
      <p:ext uri="{BB962C8B-B14F-4D97-AF65-F5344CB8AC3E}">
        <p14:creationId xmlns:p14="http://schemas.microsoft.com/office/powerpoint/2010/main" val="227222952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2391</Words>
  <Application>Microsoft Office PowerPoint</Application>
  <PresentationFormat>Widescreen</PresentationFormat>
  <Paragraphs>264</Paragraphs>
  <Slides>54</Slides>
  <Notes>14</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Calibri</vt:lpstr>
      <vt:lpstr>Cambria Math</vt:lpstr>
      <vt:lpstr>Franklin Gothic Book</vt:lpstr>
      <vt:lpstr>Crop</vt:lpstr>
      <vt:lpstr>Traffic Flow Forecasting on Highways Evaluation and Comparison of Common Approaches</vt:lpstr>
      <vt:lpstr>Research Questions and Challenges</vt:lpstr>
      <vt:lpstr>Benefits of Research</vt:lpstr>
      <vt:lpstr>Contributions</vt:lpstr>
      <vt:lpstr>Progress in Traffic Forecasting</vt:lpstr>
      <vt:lpstr>Big Data</vt:lpstr>
      <vt:lpstr>Our Focus</vt:lpstr>
      <vt:lpstr>Spatial Dependency</vt:lpstr>
      <vt:lpstr>Model</vt:lpstr>
      <vt:lpstr>Our models</vt:lpstr>
      <vt:lpstr>Input and Output</vt:lpstr>
      <vt:lpstr>SARIMA</vt:lpstr>
      <vt:lpstr>Seasonal VARIMA</vt:lpstr>
      <vt:lpstr>Regression Family</vt:lpstr>
      <vt:lpstr>Support Vector Regression</vt:lpstr>
      <vt:lpstr>Support Vector Regression</vt:lpstr>
      <vt:lpstr>Feedforward Neural Networks</vt:lpstr>
      <vt:lpstr>Extreme Learning Machine</vt:lpstr>
      <vt:lpstr>Long Short-Term Memory Neural Networks</vt:lpstr>
      <vt:lpstr>Long Short-Term Memory Neural Network</vt:lpstr>
      <vt:lpstr>Other Deep Learning Models</vt:lpstr>
      <vt:lpstr>Related Work using PeMS datasets</vt:lpstr>
      <vt:lpstr>Evaluation Metrics and Platform</vt:lpstr>
      <vt:lpstr>Problem Analysis and Modeling</vt:lpstr>
      <vt:lpstr>Baseline</vt:lpstr>
      <vt:lpstr>Univariate Experiments</vt:lpstr>
      <vt:lpstr>Univariate Experiments</vt:lpstr>
      <vt:lpstr>Univariate Experiments</vt:lpstr>
      <vt:lpstr>Multivariate Experiments</vt:lpstr>
      <vt:lpstr>5-min resolution data univariate (left) vs. multivariate (right) (bottom image zooms in on the top performers)</vt:lpstr>
      <vt:lpstr>PowerPoint Presentation</vt:lpstr>
      <vt:lpstr>PowerPoint Presentation</vt:lpstr>
      <vt:lpstr>PowerPoint Presentation</vt:lpstr>
      <vt:lpstr>Average improvements of multivariate models over their univariate counterparts 5-min resolution</vt:lpstr>
      <vt:lpstr>15-min resolution data univariate (left) vs. multivariate (right)</vt:lpstr>
      <vt:lpstr>PowerPoint Presentation</vt:lpstr>
      <vt:lpstr>PowerPoint Presentation</vt:lpstr>
      <vt:lpstr>PowerPoint Presentation</vt:lpstr>
      <vt:lpstr>Average improvements of multivariate models over their univariate counterparts 15-min resolution</vt:lpstr>
      <vt:lpstr>Average means and standard deviations (across all sensors and forecasting steps) Ranked by mean MAPE, univariate 5-min resolution</vt:lpstr>
      <vt:lpstr>Average means and standard deviations (across all sensors and forecasting steps) Ranked by mean MAPE, multivariate 5-min resolution</vt:lpstr>
      <vt:lpstr>Average means and standard deviations (across all sensors and forecasting steps) Ranked by mean MAPE, univariate 15-min resolution</vt:lpstr>
      <vt:lpstr>Average means and standard deviations (across all sensors and forecasting steps) Ranked by mean MAPE, multivariate 15-min resolution</vt:lpstr>
      <vt:lpstr>Effects of Data Resolution</vt:lpstr>
      <vt:lpstr>Parameter tuning</vt:lpstr>
      <vt:lpstr>Overfitting</vt:lpstr>
      <vt:lpstr>Summary of Models</vt:lpstr>
      <vt:lpstr>Conclusion</vt:lpstr>
      <vt:lpstr>Next Steps</vt:lpstr>
      <vt:lpstr>Questions?</vt:lpstr>
      <vt:lpstr>Software used</vt:lpstr>
      <vt:lpstr>ScalaTion Project</vt:lpstr>
      <vt:lpstr>ScalaTion TSDB + Analytics</vt:lpstr>
      <vt:lpstr>Other Database + Analytics Frameworks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Flow Forecasting on Highways Evaluation and Comparison of Common Approaches</dc:title>
  <dc:creator>Hao Peng</dc:creator>
  <cp:lastModifiedBy>Hao Peng</cp:lastModifiedBy>
  <cp:revision>136</cp:revision>
  <dcterms:created xsi:type="dcterms:W3CDTF">2019-06-22T20:26:38Z</dcterms:created>
  <dcterms:modified xsi:type="dcterms:W3CDTF">2019-06-24T21:26:22Z</dcterms:modified>
</cp:coreProperties>
</file>