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68" r:id="rId2"/>
    <p:sldId id="272" r:id="rId3"/>
    <p:sldId id="267" r:id="rId4"/>
    <p:sldId id="274" r:id="rId5"/>
    <p:sldId id="257" r:id="rId6"/>
    <p:sldId id="259" r:id="rId7"/>
    <p:sldId id="277" r:id="rId8"/>
    <p:sldId id="263" r:id="rId9"/>
    <p:sldId id="270" r:id="rId10"/>
    <p:sldId id="271" r:id="rId11"/>
    <p:sldId id="260" r:id="rId12"/>
    <p:sldId id="269" r:id="rId13"/>
    <p:sldId id="276" r:id="rId14"/>
    <p:sldId id="264" r:id="rId15"/>
    <p:sldId id="265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8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8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4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9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2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3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6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5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1381-B4D6-4D50-81E6-21DD676E39E6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CCF0-5000-4DFE-8C06-FED5508A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8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Open Source Big Data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Analytics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Frameworks</a:t>
            </a:r>
            <a:b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Written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Scala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8042"/>
            <a:ext cx="9144000" cy="3179928"/>
          </a:xfrm>
        </p:spPr>
        <p:txBody>
          <a:bodyPr>
            <a:normAutofit/>
          </a:bodyPr>
          <a:lstStyle/>
          <a:p>
            <a:r>
              <a:rPr lang="en-US" dirty="0"/>
              <a:t>John A. Miller, Casey Bowman, Vishnu Gowda Harish and  </a:t>
            </a:r>
            <a:r>
              <a:rPr lang="en-US" dirty="0" smtClean="0"/>
              <a:t>Shannon Quinn</a:t>
            </a:r>
          </a:p>
          <a:p>
            <a:endParaRPr lang="en-US" dirty="0"/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University of </a:t>
            </a:r>
            <a:r>
              <a:rPr lang="en-US" dirty="0" smtClean="0"/>
              <a:t>Georgia</a:t>
            </a:r>
          </a:p>
          <a:p>
            <a:endParaRPr lang="en-US" dirty="0" smtClean="0"/>
          </a:p>
          <a:p>
            <a:r>
              <a:rPr lang="en-US" dirty="0"/>
              <a:t>5th IEEE International Congress on Big Data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7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Comparison (cont.)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702440"/>
              </p:ext>
            </p:extLst>
          </p:nvPr>
        </p:nvGraphicFramePr>
        <p:xfrm>
          <a:off x="838200" y="1825623"/>
          <a:ext cx="10515600" cy="3111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45930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ScalaTion</a:t>
                      </a:r>
                      <a:endParaRPr lang="en-US" dirty="0"/>
                    </a:p>
                  </a:txBody>
                  <a:tcPr/>
                </a:tc>
              </a:tr>
              <a:tr h="459303">
                <a:tc>
                  <a:txBody>
                    <a:bodyPr/>
                    <a:lstStyle/>
                    <a:p>
                      <a:r>
                        <a:rPr lang="en-US" dirty="0" smtClean="0"/>
                        <a:t>Packages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HIVE,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PIG,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FLUME,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ZOOKEEPER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Spark SQL,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MLlib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Spark Streaming, GraphX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Gelly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FlinkML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Storm Submitter,</a:t>
                      </a:r>
                    </a:p>
                    <a:p>
                      <a:r>
                        <a:rPr lang="en-US" u="none" dirty="0" err="1" smtClean="0">
                          <a:solidFill>
                            <a:schemeClr val="tx1"/>
                          </a:solidFill>
                        </a:rPr>
                        <a:t>LogWriter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math, linear algebra, statistics, analytics, graph analytics, optimization, simulation</a:t>
                      </a:r>
                      <a:endParaRPr lang="en-US" dirty="0"/>
                    </a:p>
                  </a:txBody>
                  <a:tcPr/>
                </a:tc>
              </a:tr>
              <a:tr h="459303">
                <a:tc>
                  <a:txBody>
                    <a:bodyPr/>
                    <a:lstStyle/>
                    <a:p>
                      <a:r>
                        <a:rPr lang="en-US" dirty="0" smtClean="0"/>
                        <a:t>Data 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Batch</a:t>
                      </a:r>
                    </a:p>
                    <a:p>
                      <a:r>
                        <a:rPr lang="en-US" dirty="0" smtClean="0"/>
                        <a:t>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Batch and streaming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Batch and streaming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Streaming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39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Comparison (cont.)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53320"/>
              </p:ext>
            </p:extLst>
          </p:nvPr>
        </p:nvGraphicFramePr>
        <p:xfrm>
          <a:off x="838200" y="1825624"/>
          <a:ext cx="10515600" cy="382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442776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ScalaTion</a:t>
                      </a:r>
                      <a:endParaRPr lang="en-US" dirty="0"/>
                    </a:p>
                  </a:txBody>
                  <a:tcPr/>
                </a:tc>
              </a:tr>
              <a:tr h="3261544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Suitable for ETL like jobs, i.e. data-integration and data transformation.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Suitable for Iterative computation.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Apache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Flink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outperforms Apache Spark in processing 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machine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 &amp; graph algorithms and 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queries but not in batch processing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Applications are designed  as directed acyclic graphs.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Optimized multithreading.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1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Support for Parallel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Execution (Matrix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Mult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1624420"/>
            <a:ext cx="10515600" cy="52014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aa =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                                 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//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timempm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&lt;-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range1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.par; j &lt;-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             //.par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a_i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aa(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bt_j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kumimoji="0" lang="en-US" altLang="en-US" sz="2000" b="0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()(j)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sum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0.0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 &lt;-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sum +=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a_i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(k) *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bt_j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(k)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j) = sum</a:t>
            </a:r>
            <a:b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Unicode MS" panose="020B0604020202020204" pitchFamily="34" charset="-128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val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a_i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a(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)() 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//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time_mv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en-US" sz="2000" b="1" dirty="0" smtClean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(j &lt;- b.range2) 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                              // Worker </a:t>
            </a:r>
            <a:b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 smtClean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bt_j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()(j)</a:t>
            </a:r>
            <a:b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</a:t>
            </a:r>
            <a:r>
              <a:rPr lang="en-US" altLang="en-US" sz="20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sum = </a:t>
            </a:r>
            <a:r>
              <a:rPr lang="en-US" alt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0.0</a:t>
            </a:r>
            <a:br>
              <a:rPr lang="en-US" alt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smtClean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 &lt;- b.range2) sum +=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a_i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(k) *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bt_j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(k)</a:t>
            </a:r>
            <a:b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c(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j) = sum</a:t>
            </a:r>
            <a:b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// for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altLang="en-US" sz="2000" b="1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&lt;- 0 until a.dim1) (new Worker (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times_mv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)).start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Support for Data Storage and Access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Data is often stored in distributed file system e.g., Hadoop Distributed </a:t>
            </a:r>
            <a:r>
              <a:rPr lang="en-US" dirty="0"/>
              <a:t>F</a:t>
            </a:r>
            <a:r>
              <a:rPr lang="en-US" dirty="0" smtClean="0"/>
              <a:t>ile System (HDFS).</a:t>
            </a:r>
          </a:p>
          <a:p>
            <a:endParaRPr lang="en-US" dirty="0" smtClean="0"/>
          </a:p>
          <a:p>
            <a:r>
              <a:rPr lang="en-US" dirty="0" smtClean="0"/>
              <a:t>NoSQL databases are used for applications requiring greater storage and performance.</a:t>
            </a:r>
          </a:p>
          <a:p>
            <a:endParaRPr lang="en-US" dirty="0" smtClean="0"/>
          </a:p>
          <a:p>
            <a:r>
              <a:rPr lang="en-US" dirty="0" smtClean="0"/>
              <a:t> NoSQL databases includes graph databases, key-value stores, document oriented databases and columnar databases.</a:t>
            </a:r>
          </a:p>
        </p:txBody>
      </p:sp>
    </p:spTree>
    <p:extLst>
      <p:ext uri="{BB962C8B-B14F-4D97-AF65-F5344CB8AC3E}">
        <p14:creationId xmlns:p14="http://schemas.microsoft.com/office/powerpoint/2010/main" val="3186568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Columnar Database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Stores relations in columns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Columns are large and </a:t>
            </a:r>
            <a:r>
              <a:rPr lang="en-US" dirty="0" smtClean="0"/>
              <a:t>may contain </a:t>
            </a:r>
            <a:r>
              <a:rPr lang="en-US" dirty="0" smtClean="0"/>
              <a:t>repetitive values, which opens the possibility of compressing the columns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E.g. HP-Vertica and C-Store.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Graph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Database consists of one or more vertex/edge labelled multi-digraphs.</a:t>
            </a:r>
          </a:p>
          <a:p>
            <a:endParaRPr lang="en-US" dirty="0"/>
          </a:p>
          <a:p>
            <a:r>
              <a:rPr lang="en-US" dirty="0" err="1" smtClean="0"/>
              <a:t>ScalaTion</a:t>
            </a:r>
            <a:r>
              <a:rPr lang="en-US" dirty="0" smtClean="0"/>
              <a:t> provides </a:t>
            </a:r>
            <a:r>
              <a:rPr lang="en-US" dirty="0" smtClean="0"/>
              <a:t>support for </a:t>
            </a:r>
            <a:r>
              <a:rPr lang="en-US" dirty="0" smtClean="0"/>
              <a:t>efficient pattern </a:t>
            </a:r>
            <a:r>
              <a:rPr lang="en-US" dirty="0" smtClean="0"/>
              <a:t>matching on large </a:t>
            </a:r>
            <a:r>
              <a:rPr lang="en-US" dirty="0" smtClean="0"/>
              <a:t>graphs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dirty="0" smtClean="0"/>
              <a:t>.g., Tight Simulation, </a:t>
            </a:r>
            <a:r>
              <a:rPr lang="en-US" dirty="0" err="1" smtClean="0"/>
              <a:t>DualIso</a:t>
            </a:r>
            <a:r>
              <a:rPr lang="en-US" dirty="0" smtClean="0"/>
              <a:t>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.g. Neo4j 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OrientDB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Conclusions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Scala based frameworks can provide better support for parallelism.</a:t>
            </a:r>
          </a:p>
          <a:p>
            <a:endParaRPr lang="en-US" sz="3000" dirty="0" smtClean="0"/>
          </a:p>
          <a:p>
            <a:r>
              <a:rPr lang="en-US" sz="3000" dirty="0" smtClean="0"/>
              <a:t>Scala based frameworks can provide richer streaming API’s.</a:t>
            </a:r>
          </a:p>
          <a:p>
            <a:endParaRPr lang="en-US" sz="3000" dirty="0" smtClean="0"/>
          </a:p>
          <a:p>
            <a:r>
              <a:rPr lang="en-US" sz="3000" dirty="0" smtClean="0"/>
              <a:t>These frameworks have well designed libraries for scientific computing, linear algebra and random number generation.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https://www.dezyre.com/article/why-learn-scala-programming-for-apache-spark/198</a:t>
            </a:r>
            <a:endParaRPr lang="en-US" sz="2600" dirty="0" smtClean="0"/>
          </a:p>
          <a:p>
            <a:endParaRPr lang="en-US" sz="3000" dirty="0" smtClean="0"/>
          </a:p>
          <a:p>
            <a:r>
              <a:rPr lang="en-US" sz="3000" dirty="0" smtClean="0"/>
              <a:t>Google trends indicates that although Apache Hadoop is more popular, there is a recent strong uptick for Apache Spark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4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11394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Outline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362"/>
            <a:ext cx="10515600" cy="5345723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Big Data Frameworks</a:t>
            </a:r>
          </a:p>
          <a:p>
            <a:r>
              <a:rPr lang="en-US" dirty="0" smtClean="0"/>
              <a:t>Scala Based Ecosystem</a:t>
            </a:r>
          </a:p>
          <a:p>
            <a:r>
              <a:rPr lang="en-US" dirty="0" smtClean="0"/>
              <a:t>Evolution of Frameworks</a:t>
            </a:r>
          </a:p>
          <a:p>
            <a:r>
              <a:rPr lang="en-US" dirty="0"/>
              <a:t>Scala-Based Open Source </a:t>
            </a:r>
            <a:r>
              <a:rPr lang="en-US" dirty="0" smtClean="0"/>
              <a:t>Frameworks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Spark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Kafka and </a:t>
            </a:r>
            <a:r>
              <a:rPr lang="en-US" dirty="0" err="1" smtClean="0"/>
              <a:t>Samza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ScalaTion</a:t>
            </a:r>
            <a:endParaRPr lang="en-US" dirty="0" smtClean="0"/>
          </a:p>
          <a:p>
            <a:r>
              <a:rPr lang="en-US" dirty="0"/>
              <a:t>Comparison of </a:t>
            </a:r>
            <a:r>
              <a:rPr lang="en-US" dirty="0" smtClean="0"/>
              <a:t>Frameworks</a:t>
            </a:r>
          </a:p>
          <a:p>
            <a:r>
              <a:rPr lang="en-US" dirty="0" smtClean="0"/>
              <a:t>Support </a:t>
            </a:r>
            <a:r>
              <a:rPr lang="en-US" dirty="0"/>
              <a:t>for Parallel </a:t>
            </a:r>
            <a:r>
              <a:rPr lang="en-US" dirty="0" smtClean="0"/>
              <a:t>Execution</a:t>
            </a:r>
          </a:p>
          <a:p>
            <a:r>
              <a:rPr lang="en-US" dirty="0" smtClean="0"/>
              <a:t>Support for NoSQL Databases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46" y="477672"/>
            <a:ext cx="11864454" cy="6960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Purpose of Frameworks Supporting Big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Data Analytics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6097"/>
            <a:ext cx="9012072" cy="458564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Support the storage and rapid access to large amount of data.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Support the application of parallel and distributed processing techniques.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Should provide simple API’s, which are not hard to </a:t>
            </a:r>
            <a:r>
              <a:rPr lang="en-US" sz="2800" dirty="0" smtClean="0"/>
              <a:t>grasp, </a:t>
            </a:r>
            <a:r>
              <a:rPr lang="en-US" sz="2800" dirty="0" smtClean="0"/>
              <a:t>e.g</a:t>
            </a:r>
            <a:r>
              <a:rPr lang="en-US" sz="2800" dirty="0" smtClean="0"/>
              <a:t>., </a:t>
            </a:r>
            <a:r>
              <a:rPr lang="en-US" sz="2800" dirty="0" smtClean="0"/>
              <a:t>MapReduce.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Internal details like partitioning of data, creation of </a:t>
            </a:r>
            <a:r>
              <a:rPr lang="en-US" sz="2800" dirty="0" smtClean="0"/>
              <a:t>threads, </a:t>
            </a:r>
            <a:r>
              <a:rPr lang="en-US" sz="2800" dirty="0" smtClean="0"/>
              <a:t>etc. should be hidden.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Extensible libraries of analytics techniques (e.g., from statistics, data mining, and machine learning</a:t>
            </a:r>
            <a:r>
              <a:rPr lang="en-US" sz="2800" dirty="0" smtClean="0"/>
              <a:t>) should </a:t>
            </a:r>
            <a:r>
              <a:rPr lang="en-US" sz="2800" dirty="0" smtClean="0"/>
              <a:t>be provided.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Scala Based Ecosystem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Scala supports both functional and object oriented programming paradigm.</a:t>
            </a:r>
          </a:p>
          <a:p>
            <a:endParaRPr lang="en-US" dirty="0"/>
          </a:p>
          <a:p>
            <a:r>
              <a:rPr lang="en-US" dirty="0" smtClean="0"/>
              <a:t>Functional Programming supports richer type systems, data flow processing, immutability for better concurrency, tail call optimization, primitives like map and reduce, etc.</a:t>
            </a:r>
          </a:p>
          <a:p>
            <a:endParaRPr lang="en-US" dirty="0" smtClean="0"/>
          </a:p>
          <a:p>
            <a:r>
              <a:rPr lang="en-US" dirty="0" smtClean="0"/>
              <a:t>Has free access to </a:t>
            </a:r>
            <a:r>
              <a:rPr lang="en-US" dirty="0"/>
              <a:t>J</a:t>
            </a:r>
            <a:r>
              <a:rPr lang="en-US" dirty="0" smtClean="0"/>
              <a:t>ava ecosystem</a:t>
            </a:r>
            <a:r>
              <a:rPr lang="en-US" dirty="0"/>
              <a:t> </a:t>
            </a:r>
            <a:r>
              <a:rPr lang="en-US" dirty="0" smtClean="0"/>
              <a:t>as it runs on JVM and it has its own libraries for handling data at scale, e.g. </a:t>
            </a:r>
            <a:r>
              <a:rPr lang="en-US" dirty="0" err="1" smtClean="0"/>
              <a:t>Akka</a:t>
            </a:r>
            <a:r>
              <a:rPr lang="en-US" dirty="0"/>
              <a:t> </a:t>
            </a:r>
            <a:r>
              <a:rPr lang="en-US" dirty="0" smtClean="0"/>
              <a:t>Actors, Spark Mlib. 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.g. Apache Spark, Apache </a:t>
            </a:r>
            <a:r>
              <a:rPr lang="en-US" dirty="0" err="1" smtClean="0"/>
              <a:t>Flink</a:t>
            </a:r>
            <a:r>
              <a:rPr lang="en-US" dirty="0" smtClean="0"/>
              <a:t>, Kafka + </a:t>
            </a:r>
            <a:r>
              <a:rPr lang="en-US" dirty="0" err="1" smtClean="0"/>
              <a:t>Samza</a:t>
            </a:r>
            <a:r>
              <a:rPr lang="en-US" dirty="0" smtClean="0"/>
              <a:t>, </a:t>
            </a:r>
            <a:r>
              <a:rPr lang="en-US" dirty="0" err="1" smtClean="0"/>
              <a:t>ScalaTion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5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Evolution of Frameworks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778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 </a:t>
            </a:r>
            <a:r>
              <a:rPr lang="en-US" dirty="0" smtClean="0"/>
              <a:t>Message Passing Interface (MPI)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Provides </a:t>
            </a:r>
            <a:r>
              <a:rPr lang="en-US" dirty="0"/>
              <a:t>very little out-of-the-box user-facing </a:t>
            </a:r>
            <a:r>
              <a:rPr lang="en-US" dirty="0" smtClean="0"/>
              <a:t>functionality such </a:t>
            </a:r>
            <a:r>
              <a:rPr lang="en-US" dirty="0"/>
              <a:t>as fault </a:t>
            </a:r>
            <a:r>
              <a:rPr lang="en-US" dirty="0" smtClean="0"/>
              <a:t>tolerance.</a:t>
            </a:r>
          </a:p>
          <a:p>
            <a:r>
              <a:rPr lang="en-US" dirty="0"/>
              <a:t> </a:t>
            </a:r>
            <a:r>
              <a:rPr lang="en-US" dirty="0" smtClean="0"/>
              <a:t>MapReduce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Hadoop includes fault-tolerant distributed data-structures out-of-the-box, making programming using Hadoop easier.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May cause serious bottlenecks for iterative algorithms.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Apache Spark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Provides </a:t>
            </a:r>
            <a:r>
              <a:rPr lang="en-US" sz="2400" dirty="0"/>
              <a:t>in-memory serialization of intermediate data, which results in significant performance gain over </a:t>
            </a:r>
            <a:r>
              <a:rPr lang="en-US" dirty="0"/>
              <a:t>H</a:t>
            </a:r>
            <a:r>
              <a:rPr lang="en-US" dirty="0" smtClean="0"/>
              <a:t>adoop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dirty="0" smtClean="0"/>
              <a:t> Apache </a:t>
            </a:r>
            <a:r>
              <a:rPr lang="en-US" dirty="0" err="1"/>
              <a:t>Flink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Suitable for highly iterative </a:t>
            </a:r>
            <a:r>
              <a:rPr lang="en-US" dirty="0" smtClean="0"/>
              <a:t>streaming algorithm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8615"/>
            <a:ext cx="9144000" cy="83251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Scala-Based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Open Source Frameworks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10436"/>
            <a:ext cx="9144000" cy="3725839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Spark: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Foundation of </a:t>
            </a:r>
            <a:r>
              <a:rPr lang="en-US" sz="2400" dirty="0" smtClean="0"/>
              <a:t>Spark </a:t>
            </a:r>
            <a:r>
              <a:rPr lang="en-US" sz="2400" dirty="0" smtClean="0"/>
              <a:t>is Spark-core which is built in Scala.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Additional packages in Spark:</a:t>
            </a:r>
          </a:p>
          <a:p>
            <a:pPr marL="1371600" lvl="2" indent="-457200" algn="l">
              <a:buFont typeface="+mj-lt"/>
              <a:buAutoNum type="arabicPeriod"/>
            </a:pPr>
            <a:r>
              <a:rPr lang="en-US" sz="2400" dirty="0" smtClean="0"/>
              <a:t> Spark SQL: Allows for relational processing to be done  on RDD’s and on external datasets.</a:t>
            </a:r>
          </a:p>
          <a:p>
            <a:pPr marL="1371600" lvl="2" indent="-457200" algn="l">
              <a:buFont typeface="+mj-lt"/>
              <a:buAutoNum type="arabicPeriod"/>
            </a:pPr>
            <a:r>
              <a:rPr lang="en-US" sz="2400" dirty="0" smtClean="0"/>
              <a:t>Spark Streaming: Provides frameworks using RDD to handle stateful computation.</a:t>
            </a:r>
          </a:p>
          <a:p>
            <a:pPr marL="1371600" lvl="2" indent="-457200" algn="l">
              <a:buFont typeface="+mj-lt"/>
              <a:buAutoNum type="arabicPeriod"/>
            </a:pPr>
            <a:r>
              <a:rPr lang="en-US" sz="2400" dirty="0" smtClean="0"/>
              <a:t>Mlib: Spark’s machine learning </a:t>
            </a:r>
            <a:r>
              <a:rPr lang="en-US" sz="2400" dirty="0" smtClean="0"/>
              <a:t>algorithms.</a:t>
            </a:r>
            <a:endParaRPr lang="en-US" sz="2400" dirty="0" smtClean="0"/>
          </a:p>
          <a:p>
            <a:pPr marL="1371600" lvl="2" indent="-457200" algn="l">
              <a:buFont typeface="+mj-lt"/>
              <a:buAutoNum type="arabicPeriod"/>
            </a:pPr>
            <a:r>
              <a:rPr lang="en-US" sz="2400" dirty="0" smtClean="0"/>
              <a:t>GraphX: Spark’s graph computational framework.</a:t>
            </a:r>
          </a:p>
          <a:p>
            <a:pPr algn="l"/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Kafka and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Samza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5186151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Kafka</a:t>
            </a:r>
          </a:p>
          <a:p>
            <a:endParaRPr lang="en-US" sz="11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 smtClean="0"/>
              <a:t>Messaging system layer for frameworks like </a:t>
            </a:r>
            <a:r>
              <a:rPr lang="en-US" sz="9600" dirty="0" err="1" smtClean="0"/>
              <a:t>Samza</a:t>
            </a:r>
            <a:r>
              <a:rPr lang="en-US" sz="96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9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/>
              <a:t>Producers </a:t>
            </a:r>
            <a:r>
              <a:rPr lang="en-US" sz="9600" dirty="0" smtClean="0"/>
              <a:t>create messages </a:t>
            </a:r>
            <a:r>
              <a:rPr lang="en-US" sz="9600" dirty="0"/>
              <a:t>and consumers subscribe to </a:t>
            </a:r>
            <a:r>
              <a:rPr lang="en-US" sz="9600" dirty="0" smtClean="0"/>
              <a:t>them.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9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 smtClean="0"/>
              <a:t>Defines messages of specific type (topic) so that subscribers can efficiently find them.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9600" dirty="0" smtClean="0"/>
          </a:p>
          <a:p>
            <a:r>
              <a:rPr lang="en-US" sz="11200" dirty="0" err="1" smtClean="0"/>
              <a:t>Samza</a:t>
            </a:r>
            <a:endParaRPr lang="en-US" sz="11200" dirty="0" smtClean="0"/>
          </a:p>
          <a:p>
            <a:endParaRPr lang="en-US" sz="11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/>
              <a:t>W</a:t>
            </a:r>
            <a:r>
              <a:rPr lang="en-US" sz="9600" dirty="0" smtClean="0"/>
              <a:t>orks on distributed processing of real time data.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9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 smtClean="0"/>
              <a:t>For parallel computation, each input stream is divided into partitions and a job into tasks that are assigned to machines.</a:t>
            </a:r>
          </a:p>
          <a:p>
            <a:pPr marL="0" indent="0">
              <a:buNone/>
            </a:pPr>
            <a:endParaRPr lang="en-US" sz="3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7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1404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ScalaTion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97540"/>
            <a:ext cx="9144000" cy="2760260"/>
          </a:xfrm>
        </p:spPr>
        <p:txBody>
          <a:bodyPr/>
          <a:lstStyle/>
          <a:p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Supports predictive analytics, graph analytics and simulation modeling.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Integrated with two </a:t>
            </a:r>
            <a:r>
              <a:rPr lang="en-US" sz="2800" dirty="0" smtClean="0"/>
              <a:t>NoSQL </a:t>
            </a:r>
            <a:r>
              <a:rPr lang="en-US" sz="2800" dirty="0" smtClean="0"/>
              <a:t>database systems: columnar </a:t>
            </a:r>
            <a:r>
              <a:rPr lang="en-US" sz="2800" dirty="0" smtClean="0"/>
              <a:t>databases </a:t>
            </a:r>
            <a:r>
              <a:rPr lang="en-US" sz="2800" dirty="0" smtClean="0"/>
              <a:t>and graph </a:t>
            </a:r>
            <a:r>
              <a:rPr lang="en-US" sz="2800" dirty="0" smtClean="0"/>
              <a:t>databases.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Current focus is on optimizing parallel execution.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Comparison of Frameworks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82676"/>
              </p:ext>
            </p:extLst>
          </p:nvPr>
        </p:nvGraphicFramePr>
        <p:xfrm>
          <a:off x="609599" y="1825624"/>
          <a:ext cx="11016345" cy="4743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710"/>
                <a:gridCol w="1973675"/>
                <a:gridCol w="1723742"/>
                <a:gridCol w="1848710"/>
                <a:gridCol w="1848710"/>
                <a:gridCol w="1772798"/>
              </a:tblGrid>
              <a:tr h="44595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ScalaTion</a:t>
                      </a:r>
                      <a:endParaRPr lang="en-US" dirty="0"/>
                    </a:p>
                  </a:txBody>
                  <a:tcPr/>
                </a:tc>
              </a:tr>
              <a:tr h="1154170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</a:t>
                      </a:r>
                      <a:r>
                        <a:rPr lang="en-US" baseline="0" dirty="0" smtClean="0"/>
                        <a:t>e Mappers,</a:t>
                      </a:r>
                    </a:p>
                    <a:p>
                      <a:r>
                        <a:rPr lang="en-US" baseline="0" dirty="0" smtClean="0"/>
                        <a:t>Multithreaded Mapper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Threadpool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Pipeline Parallelism</a:t>
                      </a:r>
                    </a:p>
                    <a:p>
                      <a:r>
                        <a:rPr lang="en-US" dirty="0" smtClean="0"/>
                        <a:t>(Also Horizontal)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Workers</a:t>
                      </a:r>
                      <a:r>
                        <a:rPr lang="en-US" baseline="0" dirty="0" smtClean="0"/>
                        <a:t> run multiple tasks</a:t>
                      </a:r>
                    </a:p>
                    <a:p>
                      <a:r>
                        <a:rPr lang="en-US" baseline="0" dirty="0" smtClean="0"/>
                        <a:t>on separate JVM 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Multithreading for multicore</a:t>
                      </a:r>
                      <a:endParaRPr lang="en-US" dirty="0"/>
                    </a:p>
                  </a:txBody>
                  <a:tcPr/>
                </a:tc>
              </a:tr>
              <a:tr h="887823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</a:t>
                      </a:r>
                    </a:p>
                    <a:p>
                      <a:r>
                        <a:rPr lang="en-US" dirty="0" smtClean="0"/>
                        <a:t>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Job</a:t>
                      </a:r>
                      <a:r>
                        <a:rPr lang="en-US" baseline="0" dirty="0" err="1" smtClean="0"/>
                        <a:t>Tracker</a:t>
                      </a:r>
                      <a:r>
                        <a:rPr lang="en-US" baseline="0" dirty="0" smtClean="0"/>
                        <a:t> sends jar files to </a:t>
                      </a:r>
                      <a:r>
                        <a:rPr lang="en-US" baseline="0" dirty="0" err="1" smtClean="0"/>
                        <a:t>TaskTrackers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Mesos</a:t>
                      </a:r>
                      <a:r>
                        <a:rPr lang="en-US" dirty="0" smtClean="0"/>
                        <a:t>, Remote Actors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JobManager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Invokes </a:t>
                      </a:r>
                      <a:r>
                        <a:rPr lang="en-US" baseline="0" dirty="0" err="1" smtClean="0"/>
                        <a:t>TaskManagers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Nimbus distributes task to Workers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</a:tr>
              <a:tr h="621476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Programming </a:t>
                      </a:r>
                    </a:p>
                    <a:p>
                      <a:r>
                        <a:rPr lang="en-US" dirty="0" smtClean="0"/>
                        <a:t>Abstraction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MapReduce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Actors </a:t>
                      </a:r>
                      <a:r>
                        <a:rPr lang="en-US" dirty="0" smtClean="0"/>
                        <a:t>and BSP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Coordinator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Workers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Threads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 .par, Workers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1476"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Files,</a:t>
                      </a:r>
                      <a:r>
                        <a:rPr lang="en-US" baseline="0" dirty="0" smtClean="0"/>
                        <a:t> Memory-mapped files</a:t>
                      </a:r>
                      <a:endParaRPr lang="en-US" dirty="0"/>
                    </a:p>
                  </a:txBody>
                  <a:tcPr/>
                </a:tc>
              </a:tr>
              <a:tr h="887823"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Apache Casandra</a:t>
                      </a:r>
                      <a:r>
                        <a:rPr lang="en-US" baseline="0" dirty="0" smtClean="0"/>
                        <a:t> and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Hbase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HBase</a:t>
                      </a:r>
                      <a:r>
                        <a:rPr lang="en-US" baseline="0" dirty="0" smtClean="0"/>
                        <a:t> and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MongoDB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Columnar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Database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Graph Database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8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3871</TotalTime>
  <Words>875</Words>
  <Application>Microsoft Office PowerPoint</Application>
  <PresentationFormat>Widescreen</PresentationFormat>
  <Paragraphs>213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Open Source Big Data Analytics Frameworks  Written in Scala  </vt:lpstr>
      <vt:lpstr>Outline</vt:lpstr>
      <vt:lpstr>Purpose of Frameworks Supporting Big Data Analytics</vt:lpstr>
      <vt:lpstr>Scala Based Ecosystem</vt:lpstr>
      <vt:lpstr>Evolution of Frameworks</vt:lpstr>
      <vt:lpstr>                    Scala-Based Open Source Frameworks</vt:lpstr>
      <vt:lpstr>Kafka and Samza</vt:lpstr>
      <vt:lpstr>ScalaTion</vt:lpstr>
      <vt:lpstr>Comparison of Frameworks </vt:lpstr>
      <vt:lpstr>Comparison (cont.) </vt:lpstr>
      <vt:lpstr>Comparison (cont.) </vt:lpstr>
      <vt:lpstr>Support for Parallel Execution (Matrix Mult)</vt:lpstr>
      <vt:lpstr>Support for Data Storage and Access</vt:lpstr>
      <vt:lpstr>Columnar Database</vt:lpstr>
      <vt:lpstr>Graph Databases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of Framework Supporting Big Data</dc:title>
  <dc:creator>Sakshi Sunil Sachdev</dc:creator>
  <cp:lastModifiedBy>Sakshi Sunil Sachdev</cp:lastModifiedBy>
  <cp:revision>305</cp:revision>
  <dcterms:created xsi:type="dcterms:W3CDTF">2016-06-16T17:57:07Z</dcterms:created>
  <dcterms:modified xsi:type="dcterms:W3CDTF">2016-06-23T22:47:17Z</dcterms:modified>
</cp:coreProperties>
</file>