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Knowledge Enhanced Deep Learning:…"/>
          <p:cNvSpPr txBox="1"/>
          <p:nvPr>
            <p:ph type="ctrTitle"/>
          </p:nvPr>
        </p:nvSpPr>
        <p:spPr>
          <a:xfrm>
            <a:off x="1371600" y="8636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ts val="6600"/>
              </a:lnSpc>
              <a:defRPr b="1" sz="4000">
                <a:latin typeface="+mj-lt"/>
                <a:ea typeface="+mj-ea"/>
                <a:cs typeface="+mj-cs"/>
                <a:sym typeface="Helvetica"/>
              </a:defRPr>
            </a:pPr>
            <a:r>
              <a:t>Knowledge Enhanced Deep Learning:</a:t>
            </a:r>
          </a:p>
          <a:p>
            <a:pPr defTabSz="457200">
              <a:lnSpc>
                <a:spcPts val="6600"/>
              </a:lnSpc>
              <a:defRPr b="1" sz="4000">
                <a:latin typeface="+mj-lt"/>
                <a:ea typeface="+mj-ea"/>
                <a:cs typeface="+mj-cs"/>
                <a:sym typeface="Helvetica"/>
              </a:defRPr>
            </a:pPr>
            <a:r>
              <a:t>Application to Pandemic Prediction</a:t>
            </a:r>
          </a:p>
        </p:txBody>
      </p:sp>
      <p:sp>
        <p:nvSpPr>
          <p:cNvPr id="120" name="John A. Miller…"/>
          <p:cNvSpPr txBox="1"/>
          <p:nvPr>
            <p:ph type="subTitle" sz="half" idx="1"/>
          </p:nvPr>
        </p:nvSpPr>
        <p:spPr>
          <a:xfrm>
            <a:off x="1269999" y="4744737"/>
            <a:ext cx="10464802" cy="4152060"/>
          </a:xfrm>
          <a:prstGeom prst="rect">
            <a:avLst/>
          </a:prstGeom>
        </p:spPr>
        <p:txBody>
          <a:bodyPr/>
          <a:lstStyle/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John A. Miller</a:t>
            </a:r>
          </a:p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Nasid Habib Barna</a:t>
            </a:r>
          </a:p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Subas Rana</a:t>
            </a:r>
          </a:p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I. Budak Arpinar</a:t>
            </a:r>
          </a:p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Ninghao Liu </a:t>
            </a:r>
          </a:p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University of Georgia</a:t>
            </a:r>
          </a:p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School of Computing</a:t>
            </a:r>
          </a:p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Athens, GA</a:t>
            </a:r>
          </a:p>
          <a:p>
            <a:pPr defTabSz="295395">
              <a:lnSpc>
                <a:spcPts val="31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USA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Use of Knowled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pPr/>
            <a:r>
              <a:t>Use of Knowledge</a:t>
            </a:r>
          </a:p>
        </p:txBody>
      </p:sp>
      <p:sp>
        <p:nvSpPr>
          <p:cNvPr id="149" name="Body"/>
          <p:cNvSpPr txBox="1"/>
          <p:nvPr>
            <p:ph type="body" idx="1"/>
          </p:nvPr>
        </p:nvSpPr>
        <p:spPr>
          <a:xfrm>
            <a:off x="952498" y="2582331"/>
            <a:ext cx="11099805" cy="6286504"/>
          </a:xfrm>
          <a:prstGeom prst="rect">
            <a:avLst/>
          </a:prstGeom>
        </p:spPr>
        <p:txBody>
          <a:bodyPr/>
          <a:lstStyle/>
          <a:p>
            <a:pPr marL="444498" indent="-444498">
              <a:defRPr sz="3600"/>
            </a:pPr>
            <a:r>
              <a:t>Knowledge vs. Data</a:t>
            </a:r>
          </a:p>
          <a:p>
            <a:pPr marL="444498" indent="-444498">
              <a:defRPr sz="3600"/>
            </a:pPr>
            <a:r>
              <a:t>Forms of Knowledge</a:t>
            </a:r>
          </a:p>
          <a:p>
            <a:pPr marL="444498" indent="-444498">
              <a:defRPr sz="3600"/>
            </a:pPr>
            <a:r>
              <a:t>Incorporation of Knowledge</a:t>
            </a:r>
          </a:p>
          <a:p>
            <a:pPr marL="444498" indent="-444498">
              <a:defRPr sz="3600"/>
            </a:pPr>
            <a:r>
              <a:t>Knowledge Enhanced Deep Learning Models</a:t>
            </a:r>
          </a:p>
          <a:p>
            <a:pPr lvl="1">
              <a:defRPr sz="3500"/>
            </a:pPr>
            <a:r>
              <a:t>Hope: improved accuracy, especially when training data are lacking and for longer term forecasting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ata vs. Knowledge"/>
          <p:cNvSpPr txBox="1"/>
          <p:nvPr>
            <p:ph type="title"/>
          </p:nvPr>
        </p:nvSpPr>
        <p:spPr>
          <a:xfrm>
            <a:off x="952500" y="266700"/>
            <a:ext cx="11099800" cy="2454325"/>
          </a:xfrm>
          <a:prstGeom prst="rect">
            <a:avLst/>
          </a:prstGeom>
        </p:spPr>
        <p:txBody>
          <a:bodyPr/>
          <a:lstStyle/>
          <a:p>
            <a:pPr/>
            <a:r>
              <a:t>Data vs. Knowledge</a:t>
            </a:r>
          </a:p>
          <a:p>
            <a:pPr defTabSz="429768">
              <a:lnSpc>
                <a:spcPts val="4200"/>
              </a:lnSpc>
              <a:defRPr sz="4000">
                <a:latin typeface="Times"/>
                <a:ea typeface="Times"/>
                <a:cs typeface="Times"/>
                <a:sym typeface="Times"/>
              </a:defRPr>
            </a:pPr>
            <a:r>
              <a:t>Conceptual hierarchy of knowledge</a:t>
            </a:r>
          </a:p>
        </p:txBody>
      </p:sp>
      <p:sp>
        <p:nvSpPr>
          <p:cNvPr id="152" name="Conceptual hierarchy of knowledge…"/>
          <p:cNvSpPr txBox="1"/>
          <p:nvPr>
            <p:ph type="body" idx="1"/>
          </p:nvPr>
        </p:nvSpPr>
        <p:spPr>
          <a:xfrm>
            <a:off x="1168398" y="3071017"/>
            <a:ext cx="11099805" cy="5999018"/>
          </a:xfrm>
          <a:prstGeom prst="rect">
            <a:avLst/>
          </a:prstGeom>
        </p:spPr>
        <p:txBody>
          <a:bodyPr/>
          <a:lstStyle/>
          <a:p>
            <a:pPr marL="0" indent="0" defTabSz="429768">
              <a:lnSpc>
                <a:spcPts val="4200"/>
              </a:lnSpc>
              <a:spcBef>
                <a:spcPts val="0"/>
              </a:spcBef>
              <a:buSzTx/>
              <a:buNone/>
              <a:defRPr sz="2800">
                <a:latin typeface="Times"/>
                <a:ea typeface="Times"/>
                <a:cs typeface="Times"/>
                <a:sym typeface="Times"/>
              </a:defRPr>
            </a:pPr>
            <a:r>
              <a:t>The generally accepted view sees [Tuomi1999data]</a:t>
            </a:r>
          </a:p>
          <a:p>
            <a:pPr marL="0" indent="0" defTabSz="429768">
              <a:lnSpc>
                <a:spcPts val="4200"/>
              </a:lnSpc>
              <a:spcBef>
                <a:spcPts val="0"/>
              </a:spcBef>
              <a:buSzTx/>
              <a:buNone/>
              <a:defRPr sz="2800">
                <a:latin typeface="Times"/>
                <a:ea typeface="Times"/>
                <a:cs typeface="Times"/>
                <a:sym typeface="Times"/>
              </a:defRPr>
            </a:pPr>
          </a:p>
          <a:p>
            <a:pPr lvl="1" marL="471236" indent="-113096" defTabSz="429768">
              <a:lnSpc>
                <a:spcPct val="120000"/>
              </a:lnSpc>
              <a:spcBef>
                <a:spcPts val="0"/>
              </a:spcBef>
              <a:buSzPct val="100000"/>
              <a:defRPr b="1" sz="2800">
                <a:latin typeface="Times"/>
                <a:ea typeface="Times"/>
                <a:cs typeface="Times"/>
                <a:sym typeface="Times"/>
              </a:defRPr>
            </a:pPr>
            <a:r>
              <a:t>Data</a:t>
            </a:r>
            <a:r>
              <a:rPr b="0"/>
              <a:t> as simple </a:t>
            </a:r>
            <a:r>
              <a:rPr>
                <a:solidFill>
                  <a:srgbClr val="0433FF"/>
                </a:solidFill>
              </a:rPr>
              <a:t>facts</a:t>
            </a:r>
            <a:r>
              <a:rPr b="0"/>
              <a:t> that become</a:t>
            </a:r>
          </a:p>
          <a:p>
            <a:pPr lvl="2" marL="829376" indent="-113096" defTabSz="429768">
              <a:lnSpc>
                <a:spcPct val="120000"/>
              </a:lnSpc>
              <a:spcBef>
                <a:spcPts val="0"/>
              </a:spcBef>
              <a:buSzPct val="100000"/>
              <a:defRPr sz="2800">
                <a:solidFill>
                  <a:srgbClr val="942192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e.g., value produced by a </a:t>
            </a:r>
            <a:r>
              <a:rPr b="1"/>
              <a:t>sensor</a:t>
            </a:r>
            <a:r>
              <a:t> </a:t>
            </a:r>
          </a:p>
          <a:p>
            <a:pPr lvl="1" marL="471236" indent="-113096" defTabSz="429768">
              <a:lnSpc>
                <a:spcPct val="120000"/>
              </a:lnSpc>
              <a:spcBef>
                <a:spcPts val="0"/>
              </a:spcBef>
              <a:buSzPct val="100000"/>
              <a:defRPr b="1" sz="2800">
                <a:latin typeface="Times"/>
                <a:ea typeface="Times"/>
                <a:cs typeface="Times"/>
                <a:sym typeface="Times"/>
              </a:defRPr>
            </a:pPr>
            <a:r>
              <a:t>Information</a:t>
            </a:r>
            <a:r>
              <a:rPr b="0"/>
              <a:t> as data is combined into meaningful </a:t>
            </a:r>
            <a:r>
              <a:rPr>
                <a:solidFill>
                  <a:srgbClr val="0433FF"/>
                </a:solidFill>
              </a:rPr>
              <a:t>structures</a:t>
            </a:r>
            <a:r>
              <a:rPr b="0"/>
              <a:t>, which subsequently become</a:t>
            </a:r>
          </a:p>
          <a:p>
            <a:pPr lvl="2" marL="829376" indent="-113096" defTabSz="429768">
              <a:lnSpc>
                <a:spcPct val="120000"/>
              </a:lnSpc>
              <a:spcBef>
                <a:spcPts val="0"/>
              </a:spcBef>
              <a:buSzPct val="100000"/>
              <a:defRPr sz="2800">
                <a:solidFill>
                  <a:srgbClr val="942192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e.g., put into a relational or graph </a:t>
            </a:r>
            <a:r>
              <a:rPr b="1"/>
              <a:t>database</a:t>
            </a:r>
            <a:r>
              <a:t> </a:t>
            </a:r>
          </a:p>
          <a:p>
            <a:pPr lvl="1" marL="471236" indent="-113096" defTabSz="429768">
              <a:lnSpc>
                <a:spcPct val="120000"/>
              </a:lnSpc>
              <a:spcBef>
                <a:spcPts val="0"/>
              </a:spcBef>
              <a:buSzPct val="100000"/>
              <a:defRPr b="1" sz="2800">
                <a:latin typeface="Times"/>
                <a:ea typeface="Times"/>
                <a:cs typeface="Times"/>
                <a:sym typeface="Times"/>
              </a:defRPr>
            </a:pPr>
            <a:r>
              <a:t>Knowledge</a:t>
            </a:r>
            <a:r>
              <a:rPr b="0"/>
              <a:t> as meaningful information is put into a </a:t>
            </a:r>
            <a:r>
              <a:rPr>
                <a:solidFill>
                  <a:srgbClr val="0433FF"/>
                </a:solidFill>
              </a:rPr>
              <a:t>context</a:t>
            </a:r>
            <a:r>
              <a:rPr b="0"/>
              <a:t> and when it can be used to make </a:t>
            </a:r>
            <a:r>
              <a:rPr>
                <a:solidFill>
                  <a:srgbClr val="0433FF"/>
                </a:solidFill>
              </a:rPr>
              <a:t>predictions</a:t>
            </a:r>
            <a:endParaRPr>
              <a:solidFill>
                <a:srgbClr val="0433FF"/>
              </a:solidFill>
            </a:endParaRPr>
          </a:p>
          <a:p>
            <a:pPr lvl="2" marL="829376" indent="-113096" defTabSz="429768">
              <a:lnSpc>
                <a:spcPct val="120000"/>
              </a:lnSpc>
              <a:spcBef>
                <a:spcPts val="0"/>
              </a:spcBef>
              <a:buSzPct val="100000"/>
              <a:defRPr sz="2800">
                <a:solidFill>
                  <a:srgbClr val="942192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e.g., </a:t>
            </a:r>
            <a:r>
              <a:rPr b="1"/>
              <a:t>recurring patterns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orms of Knowled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Forms of Knowledge</a:t>
            </a:r>
          </a:p>
        </p:txBody>
      </p:sp>
      <p:sp>
        <p:nvSpPr>
          <p:cNvPr id="155" name="Knowledge…"/>
          <p:cNvSpPr txBox="1"/>
          <p:nvPr>
            <p:ph type="body" idx="1"/>
          </p:nvPr>
        </p:nvSpPr>
        <p:spPr>
          <a:xfrm>
            <a:off x="1066800" y="2235431"/>
            <a:ext cx="11099800" cy="7155722"/>
          </a:xfrm>
          <a:prstGeom prst="rect">
            <a:avLst/>
          </a:prstGeom>
        </p:spPr>
        <p:txBody>
          <a:bodyPr/>
          <a:lstStyle/>
          <a:p>
            <a:pPr marL="248295" indent="-248295" defTabSz="326332">
              <a:spcBef>
                <a:spcPts val="2200"/>
              </a:spcBef>
              <a:defRPr b="1" sz="2352"/>
            </a:pPr>
            <a:r>
              <a:t>Knowledge</a:t>
            </a:r>
          </a:p>
          <a:p>
            <a:pPr lvl="1" marL="496594" indent="-248295" defTabSz="326332">
              <a:spcBef>
                <a:spcPts val="2200"/>
              </a:spcBef>
              <a:defRPr sz="2352"/>
            </a:pPr>
            <a:r>
              <a:t>Recurring: likely to be exhibited in another place and time</a:t>
            </a:r>
          </a:p>
          <a:p>
            <a:pPr lvl="1" marL="496594" indent="-248295" defTabSz="326332">
              <a:spcBef>
                <a:spcPts val="2200"/>
              </a:spcBef>
              <a:defRPr sz="2352"/>
            </a:pPr>
            <a:r>
              <a:t>Patterns: something discernible</a:t>
            </a:r>
          </a:p>
          <a:p>
            <a:pPr marL="248295" indent="-248295" defTabSz="326332">
              <a:spcBef>
                <a:spcPts val="2200"/>
              </a:spcBef>
              <a:defRPr b="1" sz="2352"/>
            </a:pPr>
            <a:r>
              <a:t>Forms of Knowledge</a:t>
            </a:r>
            <a:r>
              <a:rPr b="0"/>
              <a:t> [Harmelen2008handbook] - information enhanced/generalized</a:t>
            </a:r>
          </a:p>
          <a:p>
            <a:pPr lvl="1" marL="496594" indent="-248295" defTabSz="326332">
              <a:spcBef>
                <a:spcPts val="2200"/>
              </a:spcBef>
              <a:defRPr sz="2352"/>
            </a:pPr>
            <a:r>
              <a:t>Knowledge Graph</a:t>
            </a:r>
          </a:p>
          <a:p>
            <a:pPr lvl="1" marL="496594" indent="-248295" defTabSz="326332">
              <a:spcBef>
                <a:spcPts val="2200"/>
              </a:spcBef>
              <a:defRPr sz="2352"/>
            </a:pPr>
            <a:r>
              <a:t>Ontology based on some Description Logic</a:t>
            </a:r>
          </a:p>
          <a:p>
            <a:pPr lvl="1" marL="496594" indent="-248295" defTabSz="326332">
              <a:spcBef>
                <a:spcPts val="2200"/>
              </a:spcBef>
              <a:defRPr sz="2352"/>
            </a:pPr>
            <a:r>
              <a:t>Rule-Based: Decidable subset of FOL, e.g., Horn Logic; Probabilitic Soft Logic</a:t>
            </a:r>
          </a:p>
          <a:p>
            <a:pPr lvl="1" marL="496594" indent="-248295" defTabSz="326332">
              <a:spcBef>
                <a:spcPts val="2200"/>
              </a:spcBef>
              <a:defRPr sz="2352"/>
            </a:pPr>
            <a:r>
              <a:t>Equations: Algebraic, Difference, Differential, etc.</a:t>
            </a:r>
          </a:p>
          <a:p>
            <a:pPr lvl="1" marL="496594" indent="-248295" defTabSz="326332">
              <a:spcBef>
                <a:spcPts val="2200"/>
              </a:spcBef>
              <a:defRPr sz="2352"/>
            </a:pPr>
            <a:r>
              <a:t>Natural Language</a:t>
            </a:r>
          </a:p>
          <a:p>
            <a:pPr marL="248295" indent="-248295" defTabSz="326332">
              <a:spcBef>
                <a:spcPts val="2200"/>
              </a:spcBef>
              <a:defRPr sz="2352"/>
            </a:pPr>
            <a:r>
              <a:t>Data in information structures are well </a:t>
            </a:r>
            <a:r>
              <a:rPr b="1"/>
              <a:t>used by predictive models</a:t>
            </a:r>
            <a:r>
              <a:t>, what about knowledge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ummary and Vision"/>
          <p:cNvSpPr txBox="1"/>
          <p:nvPr>
            <p:ph type="title"/>
          </p:nvPr>
        </p:nvSpPr>
        <p:spPr>
          <a:xfrm>
            <a:off x="952500" y="241300"/>
            <a:ext cx="11099800" cy="2159000"/>
          </a:xfrm>
          <a:prstGeom prst="rect">
            <a:avLst/>
          </a:prstGeom>
        </p:spPr>
        <p:txBody>
          <a:bodyPr/>
          <a:lstStyle>
            <a:lvl1pPr defTabSz="572516">
              <a:defRPr sz="6600"/>
            </a:lvl1pPr>
          </a:lstStyle>
          <a:p>
            <a:pPr/>
            <a:r>
              <a:t>Incoporation of Knowledge</a:t>
            </a:r>
          </a:p>
        </p:txBody>
      </p:sp>
      <p:sp>
        <p:nvSpPr>
          <p:cNvPr id="158" name="Body"/>
          <p:cNvSpPr txBox="1"/>
          <p:nvPr>
            <p:ph type="body" idx="1"/>
          </p:nvPr>
        </p:nvSpPr>
        <p:spPr>
          <a:xfrm>
            <a:off x="1079500" y="2193858"/>
            <a:ext cx="11099800" cy="6581841"/>
          </a:xfrm>
          <a:prstGeom prst="rect">
            <a:avLst/>
          </a:prstGeom>
        </p:spPr>
        <p:txBody>
          <a:bodyPr/>
          <a:lstStyle/>
          <a:p>
            <a:pPr marL="177554" indent="-177554" defTabSz="292973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tabLst>
                <a:tab pos="76200" algn="l"/>
                <a:tab pos="292100" algn="l"/>
              </a:tabLst>
              <a:defRPr b="1" sz="3000">
                <a:latin typeface="Times"/>
                <a:ea typeface="Times"/>
                <a:cs typeface="Times"/>
                <a:sym typeface="Times"/>
              </a:defRPr>
            </a:pPr>
            <a:r>
              <a:t> Composite Loss Function</a:t>
            </a:r>
          </a:p>
          <a:p>
            <a:pPr lvl="1" marL="329806" indent="-85661" defTabSz="292973">
              <a:lnSpc>
                <a:spcPct val="120000"/>
              </a:lnSpc>
              <a:spcBef>
                <a:spcPts val="700"/>
              </a:spcBef>
              <a:buSzPct val="100000"/>
              <a:tabLst>
                <a:tab pos="76200" algn="l"/>
                <a:tab pos="292100" algn="l"/>
              </a:tabLst>
              <a:defRPr sz="3000">
                <a:latin typeface="Times"/>
                <a:ea typeface="Times"/>
                <a:cs typeface="Times"/>
                <a:sym typeface="Times"/>
              </a:defRPr>
            </a:pPr>
            <a:r>
              <a:t> (1−λ)∥</a:t>
            </a:r>
            <a:r>
              <a:rPr b="1"/>
              <a:t>y</a:t>
            </a:r>
            <a:r>
              <a:t>−</a:t>
            </a:r>
            <a:r>
              <a:rPr b="1"/>
              <a:t>y</a:t>
            </a:r>
            <a:r>
              <a:t>ˆ∥</a:t>
            </a:r>
            <a:r>
              <a:rPr baseline="-7347"/>
              <a:t>p </a:t>
            </a:r>
            <a:r>
              <a:t>+ λ∥</a:t>
            </a:r>
            <a:r>
              <a:rPr b="1"/>
              <a:t>z</a:t>
            </a:r>
            <a:r>
              <a:t>− </a:t>
            </a:r>
            <a:r>
              <a:rPr b="1"/>
              <a:t>y</a:t>
            </a:r>
            <a:r>
              <a:t>ˆ∥</a:t>
            </a:r>
            <a:r>
              <a:rPr baseline="-7347"/>
              <a:t>p  </a:t>
            </a:r>
            <a:r>
              <a:t>where  </a:t>
            </a:r>
            <a:r>
              <a:rPr b="1"/>
              <a:t>y</a:t>
            </a:r>
            <a:r>
              <a:t> = time series, </a:t>
            </a:r>
            <a:r>
              <a:rPr b="1"/>
              <a:t>y</a:t>
            </a:r>
            <a:r>
              <a:t>ˆ = predicted values, </a:t>
            </a:r>
            <a:r>
              <a:rPr b="1"/>
              <a:t>z</a:t>
            </a:r>
            <a:r>
              <a:t> = predictions from theory-based model</a:t>
            </a:r>
          </a:p>
          <a:p>
            <a:pPr marL="177554" indent="-177554" defTabSz="292973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tabLst>
                <a:tab pos="76200" algn="l"/>
                <a:tab pos="292100" algn="l"/>
              </a:tabLst>
              <a:defRPr b="1" sz="3000">
                <a:latin typeface="Times"/>
                <a:ea typeface="Times"/>
                <a:cs typeface="Times"/>
                <a:sym typeface="Times"/>
              </a:defRPr>
            </a:pPr>
            <a:r>
              <a:t> Applying Constraints</a:t>
            </a:r>
          </a:p>
          <a:p>
            <a:pPr lvl="1" marL="329806" indent="-85661" defTabSz="292973">
              <a:lnSpc>
                <a:spcPct val="120000"/>
              </a:lnSpc>
              <a:spcBef>
                <a:spcPts val="700"/>
              </a:spcBef>
              <a:buSzPct val="100000"/>
              <a:tabLst>
                <a:tab pos="76200" algn="l"/>
                <a:tab pos="292100" algn="l"/>
              </a:tabLst>
              <a:defRPr sz="3000">
                <a:latin typeface="Times"/>
                <a:ea typeface="Times"/>
                <a:cs typeface="Times"/>
                <a:sym typeface="Times"/>
              </a:defRPr>
            </a:pPr>
            <a:r>
              <a:t>∥</a:t>
            </a:r>
            <a:r>
              <a:rPr b="1"/>
              <a:t>y</a:t>
            </a:r>
            <a:r>
              <a:t> − </a:t>
            </a:r>
            <a:r>
              <a:rPr b="1"/>
              <a:t>y</a:t>
            </a:r>
            <a:r>
              <a:t>ˆ∥</a:t>
            </a:r>
            <a:r>
              <a:rPr baseline="-7347"/>
              <a:t>p </a:t>
            </a:r>
            <a:r>
              <a:t>+ λf</a:t>
            </a:r>
            <a:r>
              <a:rPr baseline="-7347"/>
              <a:t>c</a:t>
            </a:r>
            <a:r>
              <a:t>(</a:t>
            </a:r>
            <a:r>
              <a:rPr b="1"/>
              <a:t>y</a:t>
            </a:r>
            <a:r>
              <a:t>ˆ)  where f</a:t>
            </a:r>
            <a:r>
              <a:rPr baseline="-7347"/>
              <a:t>c </a:t>
            </a:r>
            <a:r>
              <a:t>is a penalty/regularization function based on constraint violation</a:t>
            </a:r>
          </a:p>
          <a:p>
            <a:pPr marL="177554" indent="-177554" defTabSz="292973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tabLst>
                <a:tab pos="76200" algn="l"/>
                <a:tab pos="292100" algn="l"/>
              </a:tabLst>
              <a:defRPr b="1" sz="3000">
                <a:latin typeface="Times"/>
                <a:ea typeface="Times"/>
                <a:cs typeface="Times"/>
                <a:sym typeface="Times"/>
              </a:defRPr>
            </a:pPr>
            <a:r>
              <a:t> Factored into Self-Attention Mechanism</a:t>
            </a:r>
          </a:p>
          <a:p>
            <a:pPr lvl="1" marL="329806" indent="-85661" defTabSz="292973">
              <a:lnSpc>
                <a:spcPct val="120000"/>
              </a:lnSpc>
              <a:spcBef>
                <a:spcPts val="700"/>
              </a:spcBef>
              <a:buSzPct val="100000"/>
              <a:tabLst>
                <a:tab pos="76200" algn="l"/>
                <a:tab pos="292100" algn="l"/>
              </a:tabLst>
              <a:defRPr sz="3000">
                <a:latin typeface="Times"/>
                <a:ea typeface="Times"/>
                <a:cs typeface="Times"/>
                <a:sym typeface="Times"/>
              </a:defRPr>
            </a:pPr>
            <a:r>
              <a:t>relevance of  </a:t>
            </a:r>
            <a:r>
              <a:rPr b="1"/>
              <a:t>y</a:t>
            </a:r>
            <a:r>
              <a:rPr baseline="-7347"/>
              <a:t>tj  </a:t>
            </a:r>
            <a:r>
              <a:t>to  </a:t>
            </a:r>
            <a:r>
              <a:rPr b="1"/>
              <a:t>y</a:t>
            </a:r>
            <a:r>
              <a:rPr baseline="-7347"/>
              <a:t>t−l,k </a:t>
            </a:r>
            <a:r>
              <a:t>could be maintained in a temporal knowledge graph (variable j to k with lag l) </a:t>
            </a:r>
          </a:p>
          <a:p>
            <a:pPr lvl="1" marL="458299" indent="-214154" defTabSz="292973">
              <a:lnSpc>
                <a:spcPct val="120000"/>
              </a:lnSpc>
              <a:spcBef>
                <a:spcPts val="700"/>
              </a:spcBef>
              <a:buSzPct val="100000"/>
              <a:tabLst>
                <a:tab pos="76200" algn="l"/>
                <a:tab pos="292100" algn="l"/>
              </a:tabLst>
              <a:defRPr sz="1200">
                <a:latin typeface="Times"/>
                <a:ea typeface="Times"/>
                <a:cs typeface="Times"/>
                <a:sym typeface="Times"/>
              </a:defRPr>
            </a:pPr>
            <a:r>
              <a:rPr sz="3000"/>
              <a:t>used to focus or modify self-attention calculations. 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ummary and Vi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6200"/>
            </a:lvl1pPr>
          </a:lstStyle>
          <a:p>
            <a:pPr/>
            <a:r>
              <a:t>Incoporation of Knowledge (2)</a:t>
            </a:r>
          </a:p>
        </p:txBody>
      </p:sp>
      <p:sp>
        <p:nvSpPr>
          <p:cNvPr id="161" name="Body"/>
          <p:cNvSpPr txBox="1"/>
          <p:nvPr>
            <p:ph type="body" idx="1"/>
          </p:nvPr>
        </p:nvSpPr>
        <p:spPr>
          <a:xfrm>
            <a:off x="952500" y="2206557"/>
            <a:ext cx="11099800" cy="6912042"/>
          </a:xfrm>
          <a:prstGeom prst="rect">
            <a:avLst/>
          </a:prstGeom>
        </p:spPr>
        <p:txBody>
          <a:bodyPr/>
          <a:lstStyle/>
          <a:p>
            <a:pPr marL="149145" indent="-149145" defTabSz="246097">
              <a:lnSpc>
                <a:spcPct val="120000"/>
              </a:lnSpc>
              <a:spcBef>
                <a:spcPts val="500"/>
              </a:spcBef>
              <a:buSzPct val="100000"/>
              <a:buAutoNum type="arabicPeriod" startAt="1"/>
              <a:tabLst>
                <a:tab pos="63500" algn="l"/>
                <a:tab pos="241300" algn="l"/>
              </a:tabLst>
              <a:defRPr b="1" sz="2520">
                <a:latin typeface="Times"/>
                <a:ea typeface="Times"/>
                <a:cs typeface="Times"/>
                <a:sym typeface="Times"/>
              </a:defRPr>
            </a:pPr>
            <a:r>
              <a:t> Embedded and Combined with Input </a:t>
            </a:r>
          </a:p>
          <a:p>
            <a:pPr lvl="1" marL="277037" indent="-71956" defTabSz="246097">
              <a:lnSpc>
                <a:spcPct val="120000"/>
              </a:lnSpc>
              <a:spcBef>
                <a:spcPts val="500"/>
              </a:spcBef>
              <a:buSzPct val="100000"/>
              <a:tabLst>
                <a:tab pos="63500" algn="l"/>
                <a:tab pos="241300" algn="l"/>
              </a:tabLst>
              <a:defRPr sz="2520">
                <a:latin typeface="Times"/>
                <a:ea typeface="Times"/>
                <a:cs typeface="Times"/>
                <a:sym typeface="Times"/>
              </a:defRPr>
            </a:pPr>
            <a:r>
              <a:t>A sub-graph of a COVID-19 (Temporal) Knowledge Graph would produce embedded vectors</a:t>
            </a:r>
          </a:p>
          <a:p>
            <a:pPr lvl="1" marL="277037" indent="-71956" defTabSz="246097">
              <a:lnSpc>
                <a:spcPct val="120000"/>
              </a:lnSpc>
              <a:spcBef>
                <a:spcPts val="500"/>
              </a:spcBef>
              <a:buSzPct val="100000"/>
              <a:tabLst>
                <a:tab pos="63500" algn="l"/>
                <a:tab pos="241300" algn="l"/>
              </a:tabLst>
              <a:defRPr sz="2520">
                <a:latin typeface="Times"/>
                <a:ea typeface="Times"/>
                <a:cs typeface="Times"/>
                <a:sym typeface="Times"/>
              </a:defRPr>
            </a:pPr>
            <a:r>
              <a:t>Combined/concatenated with input multivariate time series (e.g., raw/patch level). </a:t>
            </a:r>
          </a:p>
          <a:p>
            <a:pPr marL="149145" indent="-149145" defTabSz="246097">
              <a:lnSpc>
                <a:spcPct val="120000"/>
              </a:lnSpc>
              <a:spcBef>
                <a:spcPts val="500"/>
              </a:spcBef>
              <a:buSzPct val="100000"/>
              <a:buAutoNum type="arabicPeriod" startAt="1"/>
              <a:tabLst>
                <a:tab pos="63500" algn="l"/>
                <a:tab pos="241300" algn="l"/>
              </a:tabLst>
              <a:defRPr b="1" sz="2520">
                <a:latin typeface="Times"/>
                <a:ea typeface="Times"/>
                <a:cs typeface="Times"/>
                <a:sym typeface="Times"/>
              </a:defRPr>
            </a:pPr>
            <a:r>
              <a:t> Injected into a Downstream Layer</a:t>
            </a:r>
          </a:p>
          <a:p>
            <a:pPr lvl="1" marL="277037" indent="-71956" defTabSz="246097">
              <a:lnSpc>
                <a:spcPct val="120000"/>
              </a:lnSpc>
              <a:spcBef>
                <a:spcPts val="500"/>
              </a:spcBef>
              <a:buSzPct val="100000"/>
              <a:tabLst>
                <a:tab pos="63500" algn="l"/>
                <a:tab pos="241300" algn="l"/>
              </a:tabLst>
              <a:defRPr sz="2520">
                <a:latin typeface="Times"/>
                <a:ea typeface="Times"/>
                <a:cs typeface="Times"/>
                <a:sym typeface="Times"/>
              </a:defRPr>
            </a:pPr>
            <a:r>
              <a:t>Determining ideal place to combine knowledge with input data or latent representations thereof is challenging. </a:t>
            </a:r>
          </a:p>
          <a:p>
            <a:pPr lvl="1" marL="277037" indent="-71956" defTabSz="246097">
              <a:lnSpc>
                <a:spcPct val="120000"/>
              </a:lnSpc>
              <a:spcBef>
                <a:spcPts val="500"/>
              </a:spcBef>
              <a:buSzPct val="100000"/>
              <a:tabLst>
                <a:tab pos="63500" algn="l"/>
                <a:tab pos="241300" algn="l"/>
              </a:tabLst>
              <a:defRPr sz="2520">
                <a:latin typeface="Times"/>
                <a:ea typeface="Times"/>
                <a:cs typeface="Times"/>
                <a:sym typeface="Times"/>
              </a:defRPr>
            </a:pPr>
            <a:r>
              <a:t>Using representation learning that map </a:t>
            </a:r>
            <a:r>
              <a:rPr b="1"/>
              <a:t>x</a:t>
            </a:r>
            <a:r>
              <a:rPr baseline="-7604"/>
              <a:t>t </a:t>
            </a:r>
            <a:r>
              <a:t>to </a:t>
            </a:r>
            <a:r>
              <a:rPr b="1"/>
              <a:t>z</a:t>
            </a:r>
            <a:r>
              <a:rPr baseline="-7604"/>
              <a:t>t</a:t>
            </a:r>
            <a:r>
              <a:t>, it could happen anywhere before the final representation is created. </a:t>
            </a:r>
          </a:p>
          <a:p>
            <a:pPr marL="149145" indent="-149145" defTabSz="246097">
              <a:lnSpc>
                <a:spcPct val="120000"/>
              </a:lnSpc>
              <a:spcBef>
                <a:spcPts val="500"/>
              </a:spcBef>
              <a:buSzPct val="100000"/>
              <a:buAutoNum type="arabicPeriod" startAt="1"/>
              <a:tabLst>
                <a:tab pos="63500" algn="l"/>
                <a:tab pos="241300" algn="l"/>
              </a:tabLst>
              <a:defRPr b="1" sz="2520">
                <a:latin typeface="Times"/>
                <a:ea typeface="Times"/>
                <a:cs typeface="Times"/>
                <a:sym typeface="Times"/>
              </a:defRPr>
            </a:pPr>
            <a:r>
              <a:t> Knowledge Infuencing Architecture</a:t>
            </a:r>
          </a:p>
          <a:p>
            <a:pPr lvl="1" marL="277037" indent="-71956" defTabSz="246097">
              <a:lnSpc>
                <a:spcPct val="120000"/>
              </a:lnSpc>
              <a:spcBef>
                <a:spcPts val="500"/>
              </a:spcBef>
              <a:buSzPct val="100000"/>
              <a:tabLst>
                <a:tab pos="63500" algn="l"/>
                <a:tab pos="241300" algn="l"/>
              </a:tabLst>
              <a:defRPr sz="2520">
                <a:latin typeface="Times"/>
                <a:ea typeface="Times"/>
                <a:cs typeface="Times"/>
                <a:sym typeface="Times"/>
              </a:defRPr>
            </a:pPr>
            <a:r>
              <a:t>A sub-graph of a COVID-19 (Temporal) Knowledge Graph could also be used as a draft architecture for GNN. 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Knowledge Enhanced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200"/>
            </a:pPr>
            <a:r>
              <a:t>Knowledge Enhanced</a:t>
            </a:r>
          </a:p>
          <a:p>
            <a:pPr>
              <a:defRPr sz="5200"/>
            </a:pPr>
            <a:r>
              <a:t>Deep Learning Models</a:t>
            </a:r>
          </a:p>
        </p:txBody>
      </p:sp>
      <p:sp>
        <p:nvSpPr>
          <p:cNvPr id="164" name="Data-driven methods have made great strides of lat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Data-driven methods</a:t>
            </a:r>
            <a:r>
              <a:rPr b="0"/>
              <a:t> have made great strides of late</a:t>
            </a:r>
            <a:endParaRPr b="0"/>
          </a:p>
          <a:p>
            <a:pPr/>
            <a:r>
              <a:t>But may still benefit by using </a:t>
            </a:r>
            <a:r>
              <a:rPr b="1"/>
              <a:t>accumulated knowledge</a:t>
            </a:r>
            <a:endParaRPr b="1"/>
          </a:p>
          <a:p>
            <a:pPr/>
            <a:r>
              <a:t>How</a:t>
            </a:r>
            <a:r>
              <a:rPr b="1"/>
              <a:t> </a:t>
            </a:r>
            <a:r>
              <a:t>to use </a:t>
            </a:r>
            <a:r>
              <a:rPr b="1"/>
              <a:t>scientific knowledge</a:t>
            </a:r>
            <a:endParaRPr b="1"/>
          </a:p>
          <a:p>
            <a:pPr lvl="1"/>
            <a:r>
              <a:t>Theory - Epidemiology, Pharmacology, Genetics</a:t>
            </a:r>
          </a:p>
          <a:p>
            <a:pPr lvl="1"/>
            <a:r>
              <a:t>Models - branching process model, compartmental models (SIR, SEIR) [Brauer2017mathematical]; KDS used in Knowledge Enhanced Neural Network (KENN)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Knowledge Enhanced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200"/>
            </a:lvl1pPr>
          </a:lstStyle>
          <a:p>
            <a:pPr/>
            <a:r>
              <a:t>Knowledge Enhanced Models</a:t>
            </a:r>
          </a:p>
        </p:txBody>
      </p:sp>
      <p:sp>
        <p:nvSpPr>
          <p:cNvPr id="167" name="(Temporal) Knowledge Graph Embedding (e.g.  TTransE)…"/>
          <p:cNvSpPr txBox="1"/>
          <p:nvPr>
            <p:ph type="body" idx="1"/>
          </p:nvPr>
        </p:nvSpPr>
        <p:spPr>
          <a:xfrm>
            <a:off x="952500" y="2599264"/>
            <a:ext cx="11099800" cy="6286505"/>
          </a:xfrm>
          <a:prstGeom prst="rect">
            <a:avLst/>
          </a:prstGeom>
        </p:spPr>
        <p:txBody>
          <a:bodyPr/>
          <a:lstStyle/>
          <a:p>
            <a:pPr marL="366979" indent="-366979" defTabSz="482315">
              <a:spcBef>
                <a:spcPts val="3400"/>
              </a:spcBef>
              <a:defRPr sz="2880"/>
            </a:pPr>
            <a:r>
              <a:t>(Temporal) </a:t>
            </a:r>
            <a:r>
              <a:rPr b="1"/>
              <a:t>Knowledge Graph Embedding</a:t>
            </a:r>
            <a:r>
              <a:t> (e.g., TTransE)</a:t>
            </a:r>
          </a:p>
          <a:p>
            <a:pPr lvl="1" marL="733958" indent="-366979" defTabSz="482315">
              <a:spcBef>
                <a:spcPts val="3400"/>
              </a:spcBef>
              <a:defRPr sz="2880"/>
            </a:pPr>
            <a:r>
              <a:t>Concatenate with input </a:t>
            </a:r>
            <a:r>
              <a:rPr b="1"/>
              <a:t>x</a:t>
            </a:r>
            <a:r>
              <a:rPr baseline="-5998"/>
              <a:t>t; </a:t>
            </a:r>
          </a:p>
          <a:p>
            <a:pPr lvl="1" marL="733958" indent="-366979" defTabSz="482315">
              <a:spcBef>
                <a:spcPts val="3400"/>
              </a:spcBef>
              <a:defRPr sz="2880"/>
            </a:pPr>
            <a:r>
              <a:t>Inject into a downstream layer</a:t>
            </a:r>
          </a:p>
          <a:p>
            <a:pPr marL="366979" indent="-366979" defTabSz="482315">
              <a:spcBef>
                <a:spcPts val="3400"/>
              </a:spcBef>
              <a:defRPr b="1" sz="2880"/>
            </a:pPr>
            <a:r>
              <a:t>Neural ODE</a:t>
            </a:r>
          </a:p>
          <a:p>
            <a:pPr lvl="1" marL="733958" indent="-366979" defTabSz="482315">
              <a:spcBef>
                <a:spcPts val="3400"/>
              </a:spcBef>
              <a:defRPr sz="2880"/>
            </a:pPr>
            <a:r>
              <a:t>Use PyTorch’s Automatic Differentiation with an ODE Solver to optimize an SEIR model’s parameters</a:t>
            </a:r>
          </a:p>
          <a:p>
            <a:pPr lvl="1" marL="733958" indent="-366979" defTabSz="482315">
              <a:spcBef>
                <a:spcPts val="3400"/>
              </a:spcBef>
              <a:defRPr sz="2880"/>
            </a:pPr>
            <a:r>
              <a:t>Encode the input, use ODE solver, decode its output</a:t>
            </a:r>
          </a:p>
          <a:p>
            <a:pPr marL="366979" indent="-366979" defTabSz="482315">
              <a:spcBef>
                <a:spcPts val="3400"/>
              </a:spcBef>
              <a:defRPr sz="2880"/>
            </a:pPr>
            <a:r>
              <a:rPr b="1"/>
              <a:t>LLM Prompt</a:t>
            </a:r>
            <a:r>
              <a:t> Engineering and Learning [Pryzant2023automatic]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"/>
          <p:cNvSpPr txBox="1"/>
          <p:nvPr>
            <p:ph type="ctrTitle"/>
          </p:nvPr>
        </p:nvSpPr>
        <p:spPr>
          <a:xfrm>
            <a:off x="596900" y="1342937"/>
            <a:ext cx="10464800" cy="3302007"/>
          </a:xfrm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70" name="Body"/>
          <p:cNvSpPr txBox="1"/>
          <p:nvPr>
            <p:ph type="subTitle" sz="quarter" idx="1"/>
          </p:nvPr>
        </p:nvSpPr>
        <p:spPr>
          <a:xfrm>
            <a:off x="1270000" y="503555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grpSp>
        <p:nvGrpSpPr>
          <p:cNvPr id="173" name="TimeSeriesDB…"/>
          <p:cNvGrpSpPr/>
          <p:nvPr/>
        </p:nvGrpSpPr>
        <p:grpSpPr>
          <a:xfrm>
            <a:off x="1117596" y="7079551"/>
            <a:ext cx="2920463" cy="1541817"/>
            <a:chOff x="-1" y="0"/>
            <a:chExt cx="2920461" cy="1541815"/>
          </a:xfrm>
        </p:grpSpPr>
        <p:sp>
          <p:nvSpPr>
            <p:cNvPr id="171" name="Rectangle"/>
            <p:cNvSpPr/>
            <p:nvPr/>
          </p:nvSpPr>
          <p:spPr>
            <a:xfrm>
              <a:off x="-2" y="-1"/>
              <a:ext cx="2920463" cy="1541816"/>
            </a:xfrm>
            <a:prstGeom prst="rect">
              <a:avLst/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72" name="TimeSeriesDB…"/>
            <p:cNvSpPr txBox="1"/>
            <p:nvPr/>
          </p:nvSpPr>
          <p:spPr>
            <a:xfrm>
              <a:off x="-2" y="381258"/>
              <a:ext cx="2920463" cy="7792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TimeSeriesDB</a:t>
              </a:r>
            </a:p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(integrated CSV data)</a:t>
              </a:r>
            </a:p>
          </p:txBody>
        </p:sp>
      </p:grpSp>
      <p:grpSp>
        <p:nvGrpSpPr>
          <p:cNvPr id="176" name="MongoDB…"/>
          <p:cNvGrpSpPr/>
          <p:nvPr/>
        </p:nvGrpSpPr>
        <p:grpSpPr>
          <a:xfrm>
            <a:off x="1117600" y="1529231"/>
            <a:ext cx="2815136" cy="1441059"/>
            <a:chOff x="0" y="-1"/>
            <a:chExt cx="2815134" cy="1441058"/>
          </a:xfrm>
        </p:grpSpPr>
        <p:sp>
          <p:nvSpPr>
            <p:cNvPr id="174" name="Rectangle"/>
            <p:cNvSpPr/>
            <p:nvPr/>
          </p:nvSpPr>
          <p:spPr>
            <a:xfrm>
              <a:off x="0" y="-2"/>
              <a:ext cx="2815136" cy="1441060"/>
            </a:xfrm>
            <a:prstGeom prst="rect">
              <a:avLst/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75" name="MongoDB…"/>
            <p:cNvSpPr txBox="1"/>
            <p:nvPr/>
          </p:nvSpPr>
          <p:spPr>
            <a:xfrm>
              <a:off x="0" y="159429"/>
              <a:ext cx="2815136" cy="1122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MongoDB</a:t>
              </a:r>
            </a:p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(CORD-19</a:t>
              </a:r>
            </a:p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Scientific Papers)</a:t>
              </a:r>
            </a:p>
          </p:txBody>
        </p:sp>
      </p:grpSp>
      <p:grpSp>
        <p:nvGrpSpPr>
          <p:cNvPr id="179" name="Neo4j KG…"/>
          <p:cNvGrpSpPr/>
          <p:nvPr/>
        </p:nvGrpSpPr>
        <p:grpSpPr>
          <a:xfrm>
            <a:off x="1117599" y="4308718"/>
            <a:ext cx="2815139" cy="1439025"/>
            <a:chOff x="0" y="0"/>
            <a:chExt cx="2815138" cy="1439023"/>
          </a:xfrm>
        </p:grpSpPr>
        <p:sp>
          <p:nvSpPr>
            <p:cNvPr id="177" name="Rectangle"/>
            <p:cNvSpPr/>
            <p:nvPr/>
          </p:nvSpPr>
          <p:spPr>
            <a:xfrm>
              <a:off x="-1" y="-1"/>
              <a:ext cx="2815140" cy="1439025"/>
            </a:xfrm>
            <a:prstGeom prst="rect">
              <a:avLst/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78" name="Neo4j KG…"/>
            <p:cNvSpPr txBox="1"/>
            <p:nvPr/>
          </p:nvSpPr>
          <p:spPr>
            <a:xfrm>
              <a:off x="-1" y="158412"/>
              <a:ext cx="2815140" cy="1122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Neo4j KG</a:t>
              </a:r>
            </a:p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(Covid-19-Community)</a:t>
              </a:r>
            </a:p>
          </p:txBody>
        </p:sp>
      </p:grpSp>
      <p:grpSp>
        <p:nvGrpSpPr>
          <p:cNvPr id="182" name="Extracted Knowledge"/>
          <p:cNvGrpSpPr/>
          <p:nvPr/>
        </p:nvGrpSpPr>
        <p:grpSpPr>
          <a:xfrm>
            <a:off x="5829299" y="1614757"/>
            <a:ext cx="2122838" cy="1270006"/>
            <a:chOff x="0" y="0"/>
            <a:chExt cx="2122837" cy="1270004"/>
          </a:xfrm>
        </p:grpSpPr>
        <p:sp>
          <p:nvSpPr>
            <p:cNvPr id="180" name="Rectangle"/>
            <p:cNvSpPr/>
            <p:nvPr/>
          </p:nvSpPr>
          <p:spPr>
            <a:xfrm>
              <a:off x="-1" y="-1"/>
              <a:ext cx="2122838" cy="1270005"/>
            </a:xfrm>
            <a:prstGeom prst="rect">
              <a:avLst/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81" name="Extracted Knowledge"/>
            <p:cNvSpPr txBox="1"/>
            <p:nvPr/>
          </p:nvSpPr>
          <p:spPr>
            <a:xfrm>
              <a:off x="-1" y="245352"/>
              <a:ext cx="2122838" cy="7792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/>
              <a:r>
                <a:t>Extracted Knowledge</a:t>
              </a:r>
            </a:p>
          </p:txBody>
        </p:sp>
      </p:grpSp>
      <p:sp>
        <p:nvSpPr>
          <p:cNvPr id="183" name="Line"/>
          <p:cNvSpPr/>
          <p:nvPr/>
        </p:nvSpPr>
        <p:spPr>
          <a:xfrm>
            <a:off x="3876030" y="2347708"/>
            <a:ext cx="1921264" cy="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86" name="Model Builder"/>
          <p:cNvGrpSpPr/>
          <p:nvPr/>
        </p:nvGrpSpPr>
        <p:grpSpPr>
          <a:xfrm>
            <a:off x="5829299" y="4368800"/>
            <a:ext cx="2122839" cy="1270000"/>
            <a:chOff x="0" y="0"/>
            <a:chExt cx="2122837" cy="1270000"/>
          </a:xfrm>
        </p:grpSpPr>
        <p:sp>
          <p:nvSpPr>
            <p:cNvPr id="184" name="Rounded Rectangle"/>
            <p:cNvSpPr/>
            <p:nvPr/>
          </p:nvSpPr>
          <p:spPr>
            <a:xfrm>
              <a:off x="-1" y="0"/>
              <a:ext cx="2122839" cy="1270000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85" name="Model Builder"/>
            <p:cNvSpPr txBox="1"/>
            <p:nvPr/>
          </p:nvSpPr>
          <p:spPr>
            <a:xfrm>
              <a:off x="55796" y="416802"/>
              <a:ext cx="2011243" cy="43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/>
              <a:r>
                <a:t>Model Builder</a:t>
              </a:r>
            </a:p>
          </p:txBody>
        </p:sp>
      </p:grpSp>
      <p:grpSp>
        <p:nvGrpSpPr>
          <p:cNvPr id="189" name="Forecasting Results"/>
          <p:cNvGrpSpPr/>
          <p:nvPr/>
        </p:nvGrpSpPr>
        <p:grpSpPr>
          <a:xfrm>
            <a:off x="9721698" y="4368800"/>
            <a:ext cx="1921267" cy="1270000"/>
            <a:chOff x="-1" y="0"/>
            <a:chExt cx="1921266" cy="1270000"/>
          </a:xfrm>
        </p:grpSpPr>
        <p:sp>
          <p:nvSpPr>
            <p:cNvPr id="187" name="Rectangle"/>
            <p:cNvSpPr/>
            <p:nvPr/>
          </p:nvSpPr>
          <p:spPr>
            <a:xfrm>
              <a:off x="-2" y="0"/>
              <a:ext cx="1921267" cy="1270000"/>
            </a:xfrm>
            <a:prstGeom prst="rect">
              <a:avLst/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88" name="Forecasting Results"/>
            <p:cNvSpPr txBox="1"/>
            <p:nvPr/>
          </p:nvSpPr>
          <p:spPr>
            <a:xfrm>
              <a:off x="-2" y="245352"/>
              <a:ext cx="1921267" cy="7792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/>
              <a:r>
                <a:t>Forecasting Results</a:t>
              </a:r>
            </a:p>
          </p:txBody>
        </p:sp>
      </p:grpSp>
      <p:sp>
        <p:nvSpPr>
          <p:cNvPr id="190" name="Line"/>
          <p:cNvSpPr/>
          <p:nvPr/>
        </p:nvSpPr>
        <p:spPr>
          <a:xfrm>
            <a:off x="3911474" y="5028231"/>
            <a:ext cx="1921264" cy="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1" name="Line"/>
          <p:cNvSpPr/>
          <p:nvPr/>
        </p:nvSpPr>
        <p:spPr>
          <a:xfrm>
            <a:off x="6921499" y="2826990"/>
            <a:ext cx="4" cy="154181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94" name="Forecasting…"/>
          <p:cNvGrpSpPr/>
          <p:nvPr/>
        </p:nvGrpSpPr>
        <p:grpSpPr>
          <a:xfrm>
            <a:off x="9715498" y="1712706"/>
            <a:ext cx="1933669" cy="1270006"/>
            <a:chOff x="0" y="0"/>
            <a:chExt cx="1933668" cy="1270004"/>
          </a:xfrm>
        </p:grpSpPr>
        <p:sp>
          <p:nvSpPr>
            <p:cNvPr id="192" name="Rectangle"/>
            <p:cNvSpPr/>
            <p:nvPr/>
          </p:nvSpPr>
          <p:spPr>
            <a:xfrm>
              <a:off x="-1" y="-1"/>
              <a:ext cx="1933669" cy="1270005"/>
            </a:xfrm>
            <a:prstGeom prst="rect">
              <a:avLst/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3" name="Forecasting…"/>
            <p:cNvSpPr txBox="1"/>
            <p:nvPr/>
          </p:nvSpPr>
          <p:spPr>
            <a:xfrm>
              <a:off x="-1" y="245352"/>
              <a:ext cx="1933669" cy="7792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Forecasting</a:t>
              </a:r>
            </a:p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Model(s)</a:t>
              </a:r>
            </a:p>
          </p:txBody>
        </p:sp>
      </p:grpSp>
      <p:grpSp>
        <p:nvGrpSpPr>
          <p:cNvPr id="197" name="Explained Results"/>
          <p:cNvGrpSpPr/>
          <p:nvPr/>
        </p:nvGrpSpPr>
        <p:grpSpPr>
          <a:xfrm>
            <a:off x="9842496" y="7024888"/>
            <a:ext cx="1921268" cy="1270007"/>
            <a:chOff x="0" y="0"/>
            <a:chExt cx="1921267" cy="1270006"/>
          </a:xfrm>
        </p:grpSpPr>
        <p:sp>
          <p:nvSpPr>
            <p:cNvPr id="195" name="Rectangle"/>
            <p:cNvSpPr/>
            <p:nvPr/>
          </p:nvSpPr>
          <p:spPr>
            <a:xfrm>
              <a:off x="-1" y="-1"/>
              <a:ext cx="1921268" cy="1270007"/>
            </a:xfrm>
            <a:prstGeom prst="rect">
              <a:avLst/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6" name="Explained Results"/>
            <p:cNvSpPr txBox="1"/>
            <p:nvPr/>
          </p:nvSpPr>
          <p:spPr>
            <a:xfrm>
              <a:off x="-1" y="245352"/>
              <a:ext cx="1921268" cy="7792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/>
              <a:r>
                <a:t>Explained Results</a:t>
              </a:r>
            </a:p>
          </p:txBody>
        </p:sp>
      </p:grpSp>
      <p:sp>
        <p:nvSpPr>
          <p:cNvPr id="198" name="Line"/>
          <p:cNvSpPr/>
          <p:nvPr/>
        </p:nvSpPr>
        <p:spPr>
          <a:xfrm flipV="1">
            <a:off x="7848599" y="2949929"/>
            <a:ext cx="1913671" cy="143087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" name="Line"/>
          <p:cNvSpPr/>
          <p:nvPr/>
        </p:nvSpPr>
        <p:spPr>
          <a:xfrm>
            <a:off x="10682330" y="2900782"/>
            <a:ext cx="4" cy="139423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0" name="Line"/>
          <p:cNvSpPr/>
          <p:nvPr/>
        </p:nvSpPr>
        <p:spPr>
          <a:xfrm>
            <a:off x="7852450" y="2727471"/>
            <a:ext cx="2060047" cy="43041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1" name="Line"/>
          <p:cNvSpPr/>
          <p:nvPr/>
        </p:nvSpPr>
        <p:spPr>
          <a:xfrm>
            <a:off x="10682330" y="5611614"/>
            <a:ext cx="4" cy="139423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2" name="Line"/>
          <p:cNvSpPr/>
          <p:nvPr/>
        </p:nvSpPr>
        <p:spPr>
          <a:xfrm flipV="1">
            <a:off x="3999507" y="5611452"/>
            <a:ext cx="1913230" cy="153197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3" name="Line"/>
          <p:cNvSpPr/>
          <p:nvPr/>
        </p:nvSpPr>
        <p:spPr>
          <a:xfrm flipH="1">
            <a:off x="2499965" y="5728399"/>
            <a:ext cx="4" cy="130799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4" name="Line"/>
          <p:cNvSpPr/>
          <p:nvPr/>
        </p:nvSpPr>
        <p:spPr>
          <a:xfrm flipH="1">
            <a:off x="2525166" y="2985509"/>
            <a:ext cx="4" cy="130799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5" name="extract"/>
          <p:cNvSpPr txBox="1"/>
          <p:nvPr/>
        </p:nvSpPr>
        <p:spPr>
          <a:xfrm>
            <a:off x="4143704" y="1839570"/>
            <a:ext cx="11359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extract</a:t>
            </a:r>
          </a:p>
        </p:txBody>
      </p:sp>
      <p:sp>
        <p:nvSpPr>
          <p:cNvPr id="206" name="extend"/>
          <p:cNvSpPr txBox="1"/>
          <p:nvPr/>
        </p:nvSpPr>
        <p:spPr>
          <a:xfrm>
            <a:off x="2573121" y="3367363"/>
            <a:ext cx="11021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extend</a:t>
            </a:r>
          </a:p>
        </p:txBody>
      </p:sp>
      <p:sp>
        <p:nvSpPr>
          <p:cNvPr id="207" name="embed"/>
          <p:cNvSpPr txBox="1"/>
          <p:nvPr/>
        </p:nvSpPr>
        <p:spPr>
          <a:xfrm>
            <a:off x="4155287" y="4531969"/>
            <a:ext cx="1112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embed</a:t>
            </a:r>
          </a:p>
        </p:txBody>
      </p:sp>
      <p:sp>
        <p:nvSpPr>
          <p:cNvPr id="208" name="collect"/>
          <p:cNvSpPr txBox="1"/>
          <p:nvPr/>
        </p:nvSpPr>
        <p:spPr>
          <a:xfrm>
            <a:off x="4611215" y="6556457"/>
            <a:ext cx="108996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collect</a:t>
            </a:r>
          </a:p>
        </p:txBody>
      </p:sp>
      <p:sp>
        <p:nvSpPr>
          <p:cNvPr id="209" name="form"/>
          <p:cNvSpPr txBox="1"/>
          <p:nvPr/>
        </p:nvSpPr>
        <p:spPr>
          <a:xfrm>
            <a:off x="8827361" y="3439924"/>
            <a:ext cx="12691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form</a:t>
            </a:r>
          </a:p>
        </p:txBody>
      </p:sp>
      <p:sp>
        <p:nvSpPr>
          <p:cNvPr id="210" name="produce"/>
          <p:cNvSpPr txBox="1"/>
          <p:nvPr/>
        </p:nvSpPr>
        <p:spPr>
          <a:xfrm>
            <a:off x="10773947" y="3439924"/>
            <a:ext cx="131673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produce</a:t>
            </a:r>
          </a:p>
        </p:txBody>
      </p:sp>
      <p:sp>
        <p:nvSpPr>
          <p:cNvPr id="211" name="organize"/>
          <p:cNvSpPr txBox="1"/>
          <p:nvPr/>
        </p:nvSpPr>
        <p:spPr>
          <a:xfrm>
            <a:off x="2594105" y="6228038"/>
            <a:ext cx="136428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organize</a:t>
            </a:r>
          </a:p>
        </p:txBody>
      </p:sp>
      <p:sp>
        <p:nvSpPr>
          <p:cNvPr id="212" name="analyze"/>
          <p:cNvSpPr txBox="1"/>
          <p:nvPr/>
        </p:nvSpPr>
        <p:spPr>
          <a:xfrm>
            <a:off x="10773947" y="6101315"/>
            <a:ext cx="12149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analyze</a:t>
            </a:r>
          </a:p>
        </p:txBody>
      </p:sp>
      <p:sp>
        <p:nvSpPr>
          <p:cNvPr id="213" name="contextualize"/>
          <p:cNvSpPr txBox="1"/>
          <p:nvPr/>
        </p:nvSpPr>
        <p:spPr>
          <a:xfrm>
            <a:off x="7455813" y="6322669"/>
            <a:ext cx="205557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contextualize</a:t>
            </a:r>
          </a:p>
        </p:txBody>
      </p:sp>
      <p:sp>
        <p:nvSpPr>
          <p:cNvPr id="214" name="inform"/>
          <p:cNvSpPr txBox="1"/>
          <p:nvPr/>
        </p:nvSpPr>
        <p:spPr>
          <a:xfrm>
            <a:off x="5846469" y="3439924"/>
            <a:ext cx="113599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inform</a:t>
            </a:r>
          </a:p>
        </p:txBody>
      </p:sp>
      <p:sp>
        <p:nvSpPr>
          <p:cNvPr id="215" name="Knowledge Enhanced Forecasting System"/>
          <p:cNvSpPr txBox="1"/>
          <p:nvPr/>
        </p:nvSpPr>
        <p:spPr>
          <a:xfrm>
            <a:off x="3552647" y="8895732"/>
            <a:ext cx="625510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Knowledge Enhanced Forecasting System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umm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218" name="Progress in Time Series Forecasting has been substantial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44499" indent="-444499">
              <a:defRPr sz="3400"/>
            </a:pPr>
            <a:r>
              <a:t>Progress in </a:t>
            </a:r>
            <a:r>
              <a:rPr b="1"/>
              <a:t>Time Series Forecasting</a:t>
            </a:r>
            <a:r>
              <a:t> has been substantial</a:t>
            </a:r>
          </a:p>
          <a:p>
            <a:pPr marL="444499" indent="-444499">
              <a:defRPr sz="3400"/>
            </a:pPr>
            <a:r>
              <a:rPr b="1"/>
              <a:t>Deep Learning Models</a:t>
            </a:r>
            <a:r>
              <a:t> can capture dependencies in time and space</a:t>
            </a:r>
          </a:p>
          <a:p>
            <a:pPr marL="444499" indent="-444499">
              <a:defRPr sz="3400"/>
            </a:pPr>
            <a:r>
              <a:rPr b="1"/>
              <a:t>Utilization</a:t>
            </a:r>
            <a:r>
              <a:t> and </a:t>
            </a:r>
            <a:r>
              <a:rPr b="1"/>
              <a:t>Integration</a:t>
            </a:r>
            <a:r>
              <a:t> with </a:t>
            </a:r>
            <a:r>
              <a:rPr b="1" sz="3300"/>
              <a:t>Scientific Knowledge</a:t>
            </a:r>
            <a:r>
              <a:t> is being explored to make further progess.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Additional Referen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Additional References</a:t>
            </a:r>
          </a:p>
        </p:txBody>
      </p:sp>
      <p:sp>
        <p:nvSpPr>
          <p:cNvPr id="221" name="Aldosari, M. and Miller, J. A. (Oct 2023). On Transformer Autoregressive Decoding for Multivariate Time Series Forecasting. In Proceedings of the European Symposium on Artificial Neural Networks. ESANN 2023.…"/>
          <p:cNvSpPr txBox="1"/>
          <p:nvPr>
            <p:ph type="body" idx="1"/>
          </p:nvPr>
        </p:nvSpPr>
        <p:spPr>
          <a:xfrm>
            <a:off x="952498" y="2607731"/>
            <a:ext cx="11099805" cy="6286503"/>
          </a:xfrm>
          <a:prstGeom prst="rect">
            <a:avLst/>
          </a:prstGeom>
        </p:spPr>
        <p:txBody>
          <a:bodyPr/>
          <a:lstStyle/>
          <a:p>
            <a:pPr marL="101665" indent="-101665" defTabSz="356615">
              <a:lnSpc>
                <a:spcPts val="3700"/>
              </a:lnSpc>
              <a:spcBef>
                <a:spcPts val="0"/>
              </a:spcBef>
              <a:buSzPct val="100000"/>
              <a:defRPr sz="21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Aldosari, M. and Miller, J. A. (Oct 2023). On Transformer Autoregressive Decoding for Multivariate Time Series Forecasting. In </a:t>
            </a:r>
            <a:r>
              <a:rPr i="1"/>
              <a:t>Proceedings of the European Symposium on Artificial Neural Networks. ESANN 2023</a:t>
            </a:r>
            <a:r>
              <a:t>.</a:t>
            </a:r>
          </a:p>
          <a:p>
            <a:pPr marL="101665" indent="-101665" defTabSz="356615">
              <a:lnSpc>
                <a:spcPts val="3700"/>
              </a:lnSpc>
              <a:spcBef>
                <a:spcPts val="0"/>
              </a:spcBef>
              <a:buSzPct val="100000"/>
              <a:defRPr sz="21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Tuomi, I. (Jan 1999). Data is more than knowledge: Implications of the reversed knowledge hierarchy for knowledge management and organizational memory. In </a:t>
            </a:r>
            <a:r>
              <a:rPr i="1"/>
              <a:t>Proceedings of the 32nd Annual Hawaii International Conference on Systems Sciences. 1999. HICSS-32.</a:t>
            </a:r>
            <a:r>
              <a:t> (pp. 12-pp). IEEE.</a:t>
            </a:r>
          </a:p>
          <a:p>
            <a:pPr marL="101665" indent="-101665" defTabSz="356615">
              <a:lnSpc>
                <a:spcPts val="3700"/>
              </a:lnSpc>
              <a:spcBef>
                <a:spcPts val="0"/>
              </a:spcBef>
              <a:buSzPct val="100000"/>
              <a:defRPr sz="21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Van Harmelen, F., Lifschitz, V., and Porter, B. (Eds.). (2008). </a:t>
            </a:r>
            <a:r>
              <a:rPr i="1"/>
              <a:t>Handbook of knowledge representation</a:t>
            </a:r>
            <a:r>
              <a:t>. Elsevier.</a:t>
            </a:r>
          </a:p>
          <a:p>
            <a:pPr marL="101665" indent="-101665" defTabSz="356615">
              <a:lnSpc>
                <a:spcPts val="3700"/>
              </a:lnSpc>
              <a:spcBef>
                <a:spcPts val="0"/>
              </a:spcBef>
              <a:buSzPct val="100000"/>
              <a:defRPr sz="21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Brauer, F. (2017). Mathematical epidemiology: Past, present, and future. </a:t>
            </a:r>
            <a:r>
              <a:rPr i="1"/>
              <a:t>Infectious Disease Modelling</a:t>
            </a:r>
            <a:r>
              <a:t>, </a:t>
            </a:r>
            <a:r>
              <a:rPr i="1"/>
              <a:t>2</a:t>
            </a:r>
            <a:r>
              <a:t>(2), 113-127.</a:t>
            </a:r>
          </a:p>
          <a:p>
            <a:pPr marL="101665" indent="-101665" defTabSz="356615">
              <a:lnSpc>
                <a:spcPts val="3700"/>
              </a:lnSpc>
              <a:spcBef>
                <a:spcPts val="0"/>
              </a:spcBef>
              <a:buSzPct val="100000"/>
              <a:defRPr sz="21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Pryzant, R. et al. (2023). Automatic Prompt Optimization with “Gradient Descent” and Beam Search, arxiv.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utli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23" name="Introduction…"/>
          <p:cNvSpPr txBox="1"/>
          <p:nvPr>
            <p:ph type="body" idx="1"/>
          </p:nvPr>
        </p:nvSpPr>
        <p:spPr>
          <a:xfrm>
            <a:off x="10414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  <a:p>
            <a:pPr/>
            <a:r>
              <a:t>Progress in Multivariate Time Series Forecasting</a:t>
            </a:r>
          </a:p>
          <a:p>
            <a:pPr/>
            <a:r>
              <a:t>Recent Progress on Transformers for Time Series</a:t>
            </a:r>
          </a:p>
          <a:p>
            <a:pPr/>
            <a:r>
              <a:t>Recent Progress on Graph Neural Networks for Time Series</a:t>
            </a:r>
          </a:p>
          <a:p>
            <a:pPr/>
            <a:r>
              <a:t>Use of Knowledge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26" name="Pandemic Prediction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Pandemic Prediction</a:t>
            </a:r>
          </a:p>
          <a:p>
            <a:pPr/>
            <a:r>
              <a:t>Forecasting from Emerging Patterns</a:t>
            </a:r>
          </a:p>
          <a:p>
            <a:pPr lvl="1"/>
            <a:r>
              <a:t>Not enough data</a:t>
            </a:r>
          </a:p>
          <a:p>
            <a:pPr/>
            <a:r>
              <a:t>Using Similar Past Epidemics/Pandemics as Guides</a:t>
            </a:r>
          </a:p>
          <a:p>
            <a:pPr/>
            <a:r>
              <a:t>Applying Scientific Knowledge</a:t>
            </a:r>
          </a:p>
          <a:p>
            <a:pPr/>
            <a:r>
              <a:t>Combining Data-Driven and Theory-Driven Approaches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scaled Plot of Daily Deaths…"/>
          <p:cNvSpPr txBox="1"/>
          <p:nvPr>
            <p:ph type="title"/>
          </p:nvPr>
        </p:nvSpPr>
        <p:spPr>
          <a:xfrm>
            <a:off x="825500" y="223341"/>
            <a:ext cx="11099800" cy="1935659"/>
          </a:xfrm>
          <a:prstGeom prst="rect">
            <a:avLst/>
          </a:prstGeom>
        </p:spPr>
        <p:txBody>
          <a:bodyPr/>
          <a:lstStyle/>
          <a:p>
            <a:pPr>
              <a:defRPr sz="6300"/>
            </a:pPr>
            <a:r>
              <a:t>Rescaled Plot of Daily Deaths</a:t>
            </a:r>
          </a:p>
          <a:p>
            <a:pPr>
              <a:defRPr sz="4000">
                <a:solidFill>
                  <a:srgbClr val="FF2600"/>
                </a:solidFill>
              </a:defRPr>
            </a:pPr>
            <a:r>
              <a:t>deaths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0433FF"/>
                </a:solidFill>
              </a:rPr>
              <a:t>hospitalizations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00F900"/>
                </a:solidFill>
              </a:rPr>
              <a:t>ICU</a:t>
            </a:r>
          </a:p>
        </p:txBody>
      </p:sp>
      <p:pic>
        <p:nvPicPr>
          <p:cNvPr id="129" name="comparison.png" descr="comparison.png"/>
          <p:cNvPicPr>
            <a:picLocks noChangeAspect="1"/>
          </p:cNvPicPr>
          <p:nvPr/>
        </p:nvPicPr>
        <p:blipFill>
          <a:blip r:embed="rId2">
            <a:extLst/>
          </a:blip>
          <a:srcRect l="28780" t="0" r="28780" b="0"/>
          <a:stretch>
            <a:fillRect/>
          </a:stretch>
        </p:blipFill>
        <p:spPr>
          <a:xfrm>
            <a:off x="1900237" y="2522339"/>
            <a:ext cx="9705255" cy="64362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rogress in Multivariate Time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pPr/>
            <a:r>
              <a:t>Progress in Multivariate Time Series</a:t>
            </a:r>
          </a:p>
        </p:txBody>
      </p:sp>
      <p:sp>
        <p:nvSpPr>
          <p:cNvPr id="132" name="Progress with Statistical Models…"/>
          <p:cNvSpPr txBox="1"/>
          <p:nvPr>
            <p:ph type="body" idx="1"/>
          </p:nvPr>
        </p:nvSpPr>
        <p:spPr>
          <a:xfrm>
            <a:off x="952498" y="2580214"/>
            <a:ext cx="11099805" cy="6286505"/>
          </a:xfrm>
          <a:prstGeom prst="rect">
            <a:avLst/>
          </a:prstGeom>
        </p:spPr>
        <p:txBody>
          <a:bodyPr/>
          <a:lstStyle/>
          <a:p>
            <a:pPr/>
            <a:r>
              <a:t>Progress with Statistical Models</a:t>
            </a:r>
          </a:p>
          <a:p>
            <a:pPr lvl="1"/>
            <a:r>
              <a:t>SARIMAX - ideal baseline for model comparison </a:t>
            </a:r>
          </a:p>
          <a:p>
            <a:pPr lvl="1"/>
            <a:r>
              <a:t>Combinations &amp; Ensembles (M5 competition winners)</a:t>
            </a:r>
          </a:p>
          <a:p>
            <a:pPr/>
            <a:r>
              <a:t>Progress with Machine Learning</a:t>
            </a:r>
          </a:p>
          <a:p>
            <a:pPr lvl="1"/>
            <a:r>
              <a:t>Classic Machine Learning - LightGBM popular in M5</a:t>
            </a:r>
          </a:p>
          <a:p>
            <a:pPr lvl="1"/>
            <a:r>
              <a:t>Deep Learning - RNN (GRU/LSTM), Encoder-Decoder, Transfomers, GNN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ent Progress on Transform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600"/>
            </a:pPr>
            <a:r>
              <a:t>Recent Progress on Transformers</a:t>
            </a:r>
          </a:p>
          <a:p>
            <a:pPr algn="l" defTabSz="262158">
              <a:lnSpc>
                <a:spcPct val="120000"/>
              </a:lnSpc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pPr>
            <a:r>
              <a:t>Full, Quadractic Attention; followed by more efficient and focused attention</a:t>
            </a:r>
          </a:p>
        </p:txBody>
      </p:sp>
      <p:sp>
        <p:nvSpPr>
          <p:cNvPr id="135" name="Body"/>
          <p:cNvSpPr txBox="1"/>
          <p:nvPr>
            <p:ph type="body" idx="1"/>
          </p:nvPr>
        </p:nvSpPr>
        <p:spPr>
          <a:xfrm>
            <a:off x="1087964" y="2785531"/>
            <a:ext cx="11099805" cy="6286504"/>
          </a:xfrm>
          <a:prstGeom prst="rect">
            <a:avLst/>
          </a:prstGeom>
        </p:spPr>
        <p:txBody>
          <a:bodyPr/>
          <a:lstStyle/>
          <a:p>
            <a:pPr lvl="1" marL="255768" indent="-66431" defTabSz="170402">
              <a:lnSpc>
                <a:spcPct val="120000"/>
              </a:lnSpc>
              <a:spcBef>
                <a:spcPts val="300"/>
              </a:spcBef>
              <a:buSzPct val="100000"/>
              <a:buAutoNum type="arabicPeriod" startAt="1"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  <a:r>
              <a:rPr b="1"/>
              <a:t>Vanilla Transformer</a:t>
            </a:r>
            <a:r>
              <a:t> - Positional Encoding and Self-Attention </a:t>
            </a:r>
          </a:p>
          <a:p>
            <a:pPr lvl="1" marL="255768" indent="-66431" defTabSz="170402">
              <a:lnSpc>
                <a:spcPct val="120000"/>
              </a:lnSpc>
              <a:spcBef>
                <a:spcPts val="300"/>
              </a:spcBef>
              <a:buSzPct val="100000"/>
              <a:buAutoNum type="arabicPeriod" startAt="1"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  <a:r>
              <a:rPr b="1"/>
              <a:t>LogTrans</a:t>
            </a:r>
            <a:r>
              <a:t> - Local and LogSparse Attention </a:t>
            </a:r>
          </a:p>
          <a:p>
            <a:pPr lvl="1" marL="255768" indent="-66431" defTabSz="170402">
              <a:lnSpc>
                <a:spcPct val="120000"/>
              </a:lnSpc>
              <a:spcBef>
                <a:spcPts val="300"/>
              </a:spcBef>
              <a:buSzPct val="100000"/>
              <a:buAutoNum type="arabicPeriod" startAt="1"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  <a:r>
              <a:rPr b="1"/>
              <a:t>Reformer</a:t>
            </a:r>
            <a:r>
              <a:t> - Only Similar Queries and Keys Are Compared </a:t>
            </a:r>
          </a:p>
          <a:p>
            <a:pPr lvl="1" marL="255768" indent="-66431" defTabSz="170402">
              <a:lnSpc>
                <a:spcPct val="120000"/>
              </a:lnSpc>
              <a:spcBef>
                <a:spcPts val="300"/>
              </a:spcBef>
              <a:buSzPct val="100000"/>
              <a:buAutoNum type="arabicPeriod" startAt="1"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  <a:r>
              <a:rPr b="1"/>
              <a:t>Informer</a:t>
            </a:r>
            <a:r>
              <a:t> - Uses Selected Query Prototypes </a:t>
            </a:r>
          </a:p>
          <a:p>
            <a:pPr lvl="1" marL="255768" indent="-66431" defTabSz="170402">
              <a:lnSpc>
                <a:spcPct val="120000"/>
              </a:lnSpc>
              <a:spcBef>
                <a:spcPts val="300"/>
              </a:spcBef>
              <a:buSzPct val="100000"/>
              <a:buAutoNum type="arabicPeriod" startAt="1"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  <a:r>
              <a:rPr b="1"/>
              <a:t>Autoformer</a:t>
            </a:r>
            <a:r>
              <a:t> - Replaces Self-Attention with Auto-Correlation </a:t>
            </a:r>
          </a:p>
          <a:p>
            <a:pPr lvl="1" marL="255768" indent="-66431" defTabSz="170402">
              <a:lnSpc>
                <a:spcPct val="120000"/>
              </a:lnSpc>
              <a:spcBef>
                <a:spcPts val="300"/>
              </a:spcBef>
              <a:buSzPct val="100000"/>
              <a:buAutoNum type="arabicPeriod" startAt="1"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  <a:r>
              <a:rPr b="1"/>
              <a:t>Pyraformer</a:t>
            </a:r>
            <a:r>
              <a:t> - Hierarchical/Pyramidal Attention </a:t>
            </a:r>
          </a:p>
          <a:p>
            <a:pPr lvl="1" marL="255768" indent="-66431" defTabSz="170402">
              <a:lnSpc>
                <a:spcPct val="120000"/>
              </a:lnSpc>
              <a:spcBef>
                <a:spcPts val="300"/>
              </a:spcBef>
              <a:buSzPct val="100000"/>
              <a:buAutoNum type="arabicPeriod" startAt="1"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  <a:r>
              <a:rPr b="1"/>
              <a:t>FEDformer</a:t>
            </a:r>
            <a:r>
              <a:t> - Series Decomposition and Use of Frequency Domain </a:t>
            </a:r>
          </a:p>
          <a:p>
            <a:pPr lvl="1" marL="255768" indent="-66431" defTabSz="170402">
              <a:lnSpc>
                <a:spcPct val="120000"/>
              </a:lnSpc>
              <a:spcBef>
                <a:spcPts val="300"/>
              </a:spcBef>
              <a:buSzPct val="100000"/>
              <a:buAutoNum type="arabicPeriod" startAt="1"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  <a:r>
              <a:rPr b="1"/>
              <a:t>Crossformer</a:t>
            </a:r>
            <a:r>
              <a:t> - Exploits Inter-Variable (Cross) Dependencies </a:t>
            </a:r>
          </a:p>
          <a:p>
            <a:pPr lvl="1" marL="255768" indent="-66431" defTabSz="170402">
              <a:lnSpc>
                <a:spcPct val="120000"/>
              </a:lnSpc>
              <a:spcBef>
                <a:spcPts val="300"/>
              </a:spcBef>
              <a:buSzPct val="100000"/>
              <a:buAutoNum type="arabicPeriod" startAt="1"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  <a:r>
              <a:rPr b="1"/>
              <a:t>AR-Transformer</a:t>
            </a:r>
            <a:r>
              <a:t> - Segmented, Auto-Regressive Transformer [Aldosari2023transformer]</a:t>
            </a:r>
            <a:endParaRPr sz="390"/>
          </a:p>
          <a:p>
            <a:pPr marL="0" indent="0" defTabSz="170402">
              <a:lnSpc>
                <a:spcPts val="1000"/>
              </a:lnSpc>
              <a:spcBef>
                <a:spcPts val="300"/>
              </a:spcBef>
              <a:buSzTx/>
              <a:buNone/>
              <a:defRPr sz="39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170402">
              <a:lnSpc>
                <a:spcPts val="1000"/>
              </a:lnSpc>
              <a:spcBef>
                <a:spcPts val="300"/>
              </a:spcBef>
              <a:buSzTx/>
              <a:buNone/>
              <a:defRPr sz="39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170402">
              <a:lnSpc>
                <a:spcPts val="1000"/>
              </a:lnSpc>
              <a:spcBef>
                <a:spcPts val="300"/>
              </a:spcBef>
              <a:buSzTx/>
              <a:buNone/>
              <a:defRPr sz="39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170402">
              <a:lnSpc>
                <a:spcPts val="1000"/>
              </a:lnSpc>
              <a:spcBef>
                <a:spcPts val="300"/>
              </a:spcBef>
              <a:buSzTx/>
              <a:buNone/>
              <a:defRPr sz="390">
                <a:latin typeface="Times"/>
                <a:ea typeface="Times"/>
                <a:cs typeface="Times"/>
                <a:sym typeface="Times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mparison of Transformer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73201">
              <a:defRPr sz="6200"/>
            </a:pPr>
            <a:r>
              <a:t>Comparison of Transformers</a:t>
            </a:r>
          </a:p>
          <a:p>
            <a:pPr defTabSz="473201">
              <a:defRPr sz="4500"/>
            </a:pPr>
            <a:r>
              <a:t>MAE for Influenza-Like Illness (ILI Weeks)</a:t>
            </a:r>
          </a:p>
        </p:txBody>
      </p:sp>
      <p:graphicFrame>
        <p:nvGraphicFramePr>
          <p:cNvPr id="138" name="Table"/>
          <p:cNvGraphicFramePr/>
          <p:nvPr/>
        </p:nvGraphicFramePr>
        <p:xfrm>
          <a:off x="2397193" y="3637279"/>
          <a:ext cx="7621269" cy="4310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539127"/>
                <a:gridCol w="1001295"/>
                <a:gridCol w="1270211"/>
                <a:gridCol w="1270211"/>
                <a:gridCol w="1270211"/>
                <a:gridCol w="1270211"/>
              </a:tblGrid>
              <a:tr h="399355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Model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24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36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48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60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Rank</a:t>
                      </a:r>
                    </a:p>
                  </a:txBody>
                  <a:tcPr marL="0" marR="0" marT="0" marB="0" anchor="t" anchorCtr="0" horzOverflow="overflow"/>
                </a:tc>
              </a:tr>
              <a:tr h="439306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Vanilla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1.323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1.360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1.463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1.553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>
                          <a:sym typeface="Helvetica Neue"/>
                        </a:defRPr>
                      </a:pPr>
                    </a:p>
                  </a:txBody>
                  <a:tcPr marL="0" marR="0" marT="0" marB="0" anchor="t" anchorCtr="0" horzOverflow="overflow"/>
                </a:tc>
              </a:tr>
              <a:tr h="389476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LogTrans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1.444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1.467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1.468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1.560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>
                          <a:sym typeface="Helvetica Neue"/>
                        </a:defRPr>
                      </a:pPr>
                    </a:p>
                  </a:txBody>
                  <a:tcPr marL="0" marR="0" marT="0" marB="0" anchor="t" anchorCtr="0" horzOverflow="overflow"/>
                </a:tc>
              </a:tr>
              <a:tr h="387253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Reformer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1.382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1.448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1.465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1.483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>
                          <a:sym typeface="Helvetica Neue"/>
                        </a:defRPr>
                      </a:pPr>
                    </a:p>
                  </a:txBody>
                  <a:tcPr marL="0" marR="0" marT="0" marB="0" anchor="t" anchorCtr="0" horzOverflow="overflow"/>
                </a:tc>
              </a:tr>
              <a:tr h="400159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Informer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1.462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1.496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1.516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1.576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>
                          <a:sym typeface="Helvetica Neue"/>
                        </a:defRPr>
                      </a:pPr>
                    </a:p>
                  </a:txBody>
                  <a:tcPr marL="0" marR="0" marT="0" marB="0" anchor="t" anchorCtr="0" horzOverflow="overflow"/>
                </a:tc>
              </a:tr>
              <a:tr h="423388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Autoformer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1.238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1.270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1.203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1.202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</a:t>
                      </a:r>
                    </a:p>
                  </a:txBody>
                  <a:tcPr marL="0" marR="0" marT="0" marB="0" anchor="t" anchorCtr="0" horzOverflow="overflow"/>
                </a:tc>
              </a:tr>
              <a:tr h="409109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Pryaformer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1.338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1.410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1.503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1.588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>
                          <a:sym typeface="Helvetica Neue"/>
                        </a:defRPr>
                      </a:pPr>
                    </a:p>
                  </a:txBody>
                  <a:tcPr marL="0" marR="0" marT="0" marB="0" anchor="t" anchorCtr="0" horzOverflow="overflow"/>
                </a:tc>
              </a:tr>
              <a:tr h="420159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FEDformer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1.147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1.160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1.155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1.163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2</a:t>
                      </a:r>
                    </a:p>
                  </a:txBody>
                  <a:tcPr marL="0" marR="0" marT="0" marB="0" anchor="t" anchorCtr="0" horzOverflow="overflow"/>
                </a:tc>
              </a:tr>
              <a:tr h="508076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Crossformer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1.186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1.232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1.221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1.305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</a:t>
                      </a:r>
                    </a:p>
                  </a:txBody>
                  <a:tcPr marL="0" marR="0" marT="0" marB="0" anchor="t" anchorCtr="0" horzOverflow="overflow"/>
                </a:tc>
              </a:tr>
              <a:tr h="534219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AR-Transformer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0.998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0.872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0.924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0.992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  <p:sp>
        <p:nvSpPr>
          <p:cNvPr id="139" name="Mean Absolute Error (MAE) of precent of patients with ILI"/>
          <p:cNvSpPr txBox="1"/>
          <p:nvPr/>
        </p:nvSpPr>
        <p:spPr>
          <a:xfrm>
            <a:off x="2359347" y="8458199"/>
            <a:ext cx="4426695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Mean Absolute Error (MAE) of precent of patients with ILI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ent Progress on Graph Neural Networ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pPr/>
            <a:r>
              <a:t>Recent Progress on Graph Neural Networks</a:t>
            </a:r>
          </a:p>
        </p:txBody>
      </p:sp>
      <p:sp>
        <p:nvSpPr>
          <p:cNvPr id="142" name="Body"/>
          <p:cNvSpPr txBox="1"/>
          <p:nvPr>
            <p:ph type="body" idx="1"/>
          </p:nvPr>
        </p:nvSpPr>
        <p:spPr>
          <a:xfrm>
            <a:off x="952500" y="2314475"/>
            <a:ext cx="11099800" cy="7023994"/>
          </a:xfrm>
          <a:prstGeom prst="rect">
            <a:avLst/>
          </a:prstGeom>
        </p:spPr>
        <p:txBody>
          <a:bodyPr/>
          <a:lstStyle/>
          <a:p>
            <a:pPr marL="280736" indent="-280736" defTabSz="408940">
              <a:spcBef>
                <a:spcPts val="0"/>
              </a:spcBef>
              <a:buSzPct val="100000"/>
              <a:buAutoNum type="arabicPeriod" startAt="1"/>
              <a:defRPr b="1" sz="2100">
                <a:latin typeface="Times"/>
                <a:ea typeface="Times"/>
                <a:cs typeface="Times"/>
                <a:sym typeface="Times"/>
              </a:defRPr>
            </a:pPr>
            <a:r>
              <a:t>DCRNN </a:t>
            </a:r>
            <a:r>
              <a:rPr b="0"/>
              <a:t>-  Diffusion Convolution Recurrent Neural Network integrates graph convolution into an encoder-decoder gated recurrent unit</a:t>
            </a:r>
            <a:br>
              <a:rPr b="0"/>
            </a:br>
          </a:p>
          <a:p>
            <a:pPr marL="280736" indent="-280736" defTabSz="408940">
              <a:spcBef>
                <a:spcPts val="0"/>
              </a:spcBef>
              <a:buSzPct val="100000"/>
              <a:buAutoNum type="arabicPeriod" startAt="1"/>
              <a:defRPr b="1" sz="2100">
                <a:latin typeface="Times"/>
                <a:ea typeface="Times"/>
                <a:cs typeface="Times"/>
                <a:sym typeface="Times"/>
              </a:defRPr>
            </a:pPr>
            <a:r>
              <a:t>STGCN </a:t>
            </a:r>
            <a:r>
              <a:rPr b="0"/>
              <a:t>– Spatial-temporal graph convolutional network incorporates graph convolutions with 1D convolutions</a:t>
            </a:r>
            <a:br>
              <a:rPr b="0"/>
            </a:br>
          </a:p>
          <a:p>
            <a:pPr marL="280736" indent="-280736" defTabSz="408940">
              <a:spcBef>
                <a:spcPts val="0"/>
              </a:spcBef>
              <a:buSzPct val="100000"/>
              <a:buAutoNum type="arabicPeriod" startAt="1"/>
              <a:defRPr b="1" sz="2100">
                <a:latin typeface="Times"/>
                <a:ea typeface="Times"/>
                <a:cs typeface="Times"/>
                <a:sym typeface="Times"/>
              </a:defRPr>
            </a:pPr>
            <a:r>
              <a:t>Graph WaveNet </a:t>
            </a:r>
            <a:r>
              <a:rPr b="0"/>
              <a:t>- GraphWaveNet adds a self-adaptive adjacency matrix into graph convolution and employs wavenet frameworks</a:t>
            </a:r>
            <a:br>
              <a:rPr b="0"/>
            </a:br>
          </a:p>
          <a:p>
            <a:pPr marL="280736" indent="-280736" defTabSz="408940">
              <a:spcBef>
                <a:spcPts val="0"/>
              </a:spcBef>
              <a:buSzPct val="100000"/>
              <a:buAutoNum type="arabicPeriod" startAt="1"/>
              <a:defRPr b="1" sz="2100">
                <a:latin typeface="Times"/>
                <a:ea typeface="Times"/>
                <a:cs typeface="Times"/>
                <a:sym typeface="Times"/>
              </a:defRPr>
            </a:pPr>
            <a:r>
              <a:t>GMAN </a:t>
            </a:r>
            <a:r>
              <a:rPr b="0"/>
              <a:t>- A graph multi-attention network with spatial and temporal attentions</a:t>
            </a:r>
            <a:br>
              <a:rPr b="0"/>
            </a:br>
          </a:p>
          <a:p>
            <a:pPr marL="280736" indent="-280736" defTabSz="408940">
              <a:spcBef>
                <a:spcPts val="0"/>
              </a:spcBef>
              <a:buSzPct val="100000"/>
              <a:buAutoNum type="arabicPeriod" startAt="1"/>
              <a:defRPr b="1" sz="2100">
                <a:latin typeface="Times"/>
                <a:ea typeface="Times"/>
                <a:cs typeface="Times"/>
                <a:sym typeface="Times"/>
              </a:defRPr>
            </a:pPr>
            <a:r>
              <a:t>MRA-BGCN </a:t>
            </a:r>
            <a:r>
              <a:rPr b="0"/>
              <a:t>- </a:t>
            </a:r>
            <a:r>
              <a:rPr b="0"/>
              <a:t>A multi-range attentive bicomponent GCN that uses bicomponent graph convolutions with a multi-range attention mechanism</a:t>
            </a:r>
            <a:br>
              <a:rPr b="0"/>
            </a:br>
          </a:p>
          <a:p>
            <a:pPr marL="280736" indent="-280736" defTabSz="408940">
              <a:spcBef>
                <a:spcPts val="0"/>
              </a:spcBef>
              <a:buSzPct val="100000"/>
              <a:buAutoNum type="arabicPeriod" startAt="1"/>
              <a:defRPr b="1" sz="2100">
                <a:latin typeface="Times"/>
                <a:ea typeface="Times"/>
                <a:cs typeface="Times"/>
                <a:sym typeface="Times"/>
              </a:defRPr>
            </a:pPr>
            <a:r>
              <a:t>MTGNN</a:t>
            </a:r>
            <a:r>
              <a:rPr b="0"/>
              <a:t> – Multivariate time-series based GNN proposes a novel graph structure learning approach</a:t>
            </a:r>
            <a:br>
              <a:rPr b="0"/>
            </a:br>
          </a:p>
          <a:p>
            <a:pPr marL="280736" indent="-280736" defTabSz="408940">
              <a:spcBef>
                <a:spcPts val="0"/>
              </a:spcBef>
              <a:buSzPct val="100000"/>
              <a:buAutoNum type="arabicPeriod" startAt="1"/>
              <a:defRPr b="1" sz="2100">
                <a:latin typeface="Times"/>
                <a:ea typeface="Times"/>
                <a:cs typeface="Times"/>
                <a:sym typeface="Times"/>
              </a:defRPr>
            </a:pPr>
            <a:r>
              <a:t>SLCNN</a:t>
            </a:r>
            <a:r>
              <a:rPr b="0"/>
              <a:t> - Structure Learning Convolutional Neural Network defines structure learning convolutions and Pseudo three Dimensional convolutions to capture temporal dependence</a:t>
            </a:r>
            <a:br>
              <a:rPr b="0"/>
            </a:br>
          </a:p>
          <a:p>
            <a:pPr marL="280736" indent="-280736" defTabSz="408940">
              <a:spcBef>
                <a:spcPts val="0"/>
              </a:spcBef>
              <a:buSzPct val="100000"/>
              <a:buAutoNum type="arabicPeriod" startAt="1"/>
              <a:defRPr b="1" sz="2100">
                <a:latin typeface="Times"/>
                <a:ea typeface="Times"/>
                <a:cs typeface="Times"/>
                <a:sym typeface="Times"/>
              </a:defRPr>
            </a:pPr>
            <a:r>
              <a:t>STFGNN </a:t>
            </a:r>
            <a:r>
              <a:rPr b="0"/>
              <a:t>- Spatial-Temporal Fusion Graph Neural Network integrates a fusion operation with a gated convolutional module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mparison of GNN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73201">
              <a:defRPr sz="6200"/>
            </a:pPr>
            <a:r>
              <a:t>Comparison of GNNS</a:t>
            </a:r>
          </a:p>
          <a:p>
            <a:pPr defTabSz="473201">
              <a:defRPr sz="4500"/>
            </a:pPr>
            <a:r>
              <a:t>MAE for Traffic Prediction (60 mins)</a:t>
            </a:r>
          </a:p>
        </p:txBody>
      </p:sp>
      <p:graphicFrame>
        <p:nvGraphicFramePr>
          <p:cNvPr id="145" name="Table"/>
          <p:cNvGraphicFramePr/>
          <p:nvPr/>
        </p:nvGraphicFramePr>
        <p:xfrm>
          <a:off x="2705218" y="3461260"/>
          <a:ext cx="7594365" cy="4226875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085770"/>
                <a:gridCol w="1781762"/>
                <a:gridCol w="2005485"/>
                <a:gridCol w="1721344"/>
              </a:tblGrid>
              <a:tr h="724838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Model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METR-LA Dataset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PeMS-BAY Dataset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Rank</a:t>
                      </a:r>
                    </a:p>
                  </a:txBody>
                  <a:tcPr marL="0" marR="0" marT="0" marB="0" anchor="t" anchorCtr="0" horzOverflow="overflow"/>
                </a:tc>
              </a:tr>
              <a:tr h="439306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DCRNN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3.60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2.07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>
                          <a:sym typeface="Helvetica Neue"/>
                        </a:defRPr>
                      </a:pPr>
                    </a:p>
                  </a:txBody>
                  <a:tcPr marL="0" marR="0" marT="0" marB="0" anchor="t" anchorCtr="0" horzOverflow="overflow"/>
                </a:tc>
              </a:tr>
              <a:tr h="389476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STGCN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4.59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2.49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>
                          <a:sym typeface="Helvetica Neue"/>
                        </a:defRPr>
                      </a:pPr>
                    </a:p>
                  </a:txBody>
                  <a:tcPr marL="0" marR="0" marT="0" marB="0" anchor="t" anchorCtr="0" horzOverflow="overflow"/>
                </a:tc>
              </a:tr>
              <a:tr h="387253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Graph WaveNet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3.53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1.95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>
                          <a:sym typeface="Helvetica Neue"/>
                        </a:defRPr>
                      </a:pPr>
                    </a:p>
                  </a:txBody>
                  <a:tcPr marL="0" marR="0" marT="0" marB="0" anchor="t" anchorCtr="0" horzOverflow="overflow"/>
                </a:tc>
              </a:tr>
              <a:tr h="400159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GMAN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3.40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1.86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2</a:t>
                      </a:r>
                    </a:p>
                  </a:txBody>
                  <a:tcPr marL="0" marR="0" marT="0" marB="0" anchor="t" anchorCtr="0" horzOverflow="overflow"/>
                </a:tc>
              </a:tr>
              <a:tr h="423388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MRA-BGCN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3.49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1.91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</a:t>
                      </a:r>
                    </a:p>
                  </a:txBody>
                  <a:tcPr marL="0" marR="0" marT="0" marB="0" anchor="t" anchorCtr="0" horzOverflow="overflow"/>
                </a:tc>
              </a:tr>
              <a:tr h="420159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MTGNN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3.49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1.94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>
                          <a:sym typeface="Helvetica Neue"/>
                        </a:defRPr>
                      </a:pPr>
                    </a:p>
                  </a:txBody>
                  <a:tcPr marL="0" marR="0" marT="0" marB="0" anchor="t" anchorCtr="0" horzOverflow="overflow"/>
                </a:tc>
              </a:tr>
              <a:tr h="508076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SLCNN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3.30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2.03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2</a:t>
                      </a:r>
                    </a:p>
                  </a:txBody>
                  <a:tcPr marL="0" marR="0" marT="0" marB="0" anchor="t" anchorCtr="0" horzOverflow="overflow"/>
                </a:tc>
              </a:tr>
              <a:tr h="534219">
                <a:tc>
                  <a:txBody>
                    <a:bodyPr/>
                    <a:lstStyle/>
                    <a:p>
                      <a:pPr indent="2286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STFGNN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3.18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1.66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indent="228600">
                        <a:defRPr sz="1800"/>
                      </a:pPr>
                      <a:r>
                        <a:rPr sz="1600">
                          <a:sym typeface="Helvetica Neue"/>
                        </a:rPr>
                        <a:t>1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  <p:sp>
        <p:nvSpPr>
          <p:cNvPr id="146" name="Traffic Speed"/>
          <p:cNvSpPr txBox="1"/>
          <p:nvPr/>
        </p:nvSpPr>
        <p:spPr>
          <a:xfrm>
            <a:off x="2715046" y="8528050"/>
            <a:ext cx="1910508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Traffic Speed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