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43"/>
  </p:normalViewPr>
  <p:slideViewPr>
    <p:cSldViewPr snapToGrid="0" snapToObjects="1">
      <p:cViewPr varScale="1">
        <p:scale>
          <a:sx n="96" d="100"/>
          <a:sy n="96" d="100"/>
        </p:scale>
        <p:origin x="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1816-54C8-1D49-B839-0BF89E023C67}" type="datetimeFigureOut">
              <a:rPr lang="en-US" smtClean="0"/>
              <a:t>8/27/17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AAA4F-F843-8B4E-9951-7002B4200C7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326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1816-54C8-1D49-B839-0BF89E023C67}" type="datetimeFigureOut">
              <a:rPr lang="en-US" smtClean="0"/>
              <a:t>8/27/17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AAA4F-F843-8B4E-9951-7002B420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6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1816-54C8-1D49-B839-0BF89E023C67}" type="datetimeFigureOut">
              <a:rPr lang="en-US" smtClean="0"/>
              <a:t>8/27/17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AAA4F-F843-8B4E-9951-7002B420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70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1816-54C8-1D49-B839-0BF89E023C67}" type="datetimeFigureOut">
              <a:rPr lang="en-US" smtClean="0"/>
              <a:t>8/27/17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AAA4F-F843-8B4E-9951-7002B420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54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1816-54C8-1D49-B839-0BF89E023C67}" type="datetimeFigureOut">
              <a:rPr lang="en-US" smtClean="0"/>
              <a:t>8/27/17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AAA4F-F843-8B4E-9951-7002B4200C7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481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1816-54C8-1D49-B839-0BF89E023C67}" type="datetimeFigureOut">
              <a:rPr lang="en-US" smtClean="0"/>
              <a:t>8/27/17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AAA4F-F843-8B4E-9951-7002B420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4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1816-54C8-1D49-B839-0BF89E023C67}" type="datetimeFigureOut">
              <a:rPr lang="en-US" smtClean="0"/>
              <a:t>8/27/17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AAA4F-F843-8B4E-9951-7002B420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1816-54C8-1D49-B839-0BF89E023C67}" type="datetimeFigureOut">
              <a:rPr lang="en-US" smtClean="0"/>
              <a:t>8/27/17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AAA4F-F843-8B4E-9951-7002B420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7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1816-54C8-1D49-B839-0BF89E023C67}" type="datetimeFigureOut">
              <a:rPr lang="en-US" smtClean="0"/>
              <a:t>8/27/17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AAA4F-F843-8B4E-9951-7002B420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F8B1816-54C8-1D49-B839-0BF89E023C67}" type="datetimeFigureOut">
              <a:rPr lang="en-US" smtClean="0"/>
              <a:t>8/27/17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6AAA4F-F843-8B4E-9951-7002B420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18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1816-54C8-1D49-B839-0BF89E023C67}" type="datetimeFigureOut">
              <a:rPr lang="en-US" smtClean="0"/>
              <a:t>8/27/17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AAA4F-F843-8B4E-9951-7002B420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6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F8B1816-54C8-1D49-B839-0BF89E023C67}" type="datetimeFigureOut">
              <a:rPr lang="en-US" smtClean="0"/>
              <a:t>8/27/17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06AAA4F-F843-8B4E-9951-7002B4200C7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77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prdownloads.sourceforge.net/weka/weka.ppt" TargetMode="External"/><Relationship Id="rId4" Type="http://schemas.openxmlformats.org/officeDocument/2006/relationships/hyperlink" Target="http://prdownloads.sourceforge.net/weka/Weka_a_tool_for_exploratory_data_mining.ppt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waikato.ac.nz/~ml/weka/index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waikato.ac.nz/~ml/weka/index.html" TargetMode="External"/><Relationship Id="rId3" Type="http://schemas.openxmlformats.org/officeDocument/2006/relationships/hyperlink" Target="http://transact.dl.sourceforge.net/sourcefor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 Introduction to WEKA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Data mining </a:t>
            </a:r>
            <a:r>
              <a:rPr lang="mr-IN" dirty="0" smtClean="0"/>
              <a:t>–</a:t>
            </a:r>
            <a:r>
              <a:rPr lang="en-US" dirty="0" smtClean="0"/>
              <a:t> fall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06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WEKA: Explorer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Preprocess: Choose and modify the data being acted on.</a:t>
            </a:r>
          </a:p>
          <a:p>
            <a:pPr eaLnBrk="1" hangingPunct="1"/>
            <a:r>
              <a:rPr lang="en-US" altLang="en-US"/>
              <a:t>Classify: Train and test learning schemes that classify or perform regression.</a:t>
            </a:r>
          </a:p>
          <a:p>
            <a:pPr eaLnBrk="1" hangingPunct="1"/>
            <a:r>
              <a:rPr lang="en-US" altLang="en-US"/>
              <a:t>Cluster: Learn clusters for the data.</a:t>
            </a:r>
          </a:p>
          <a:p>
            <a:pPr eaLnBrk="1" hangingPunct="1"/>
            <a:r>
              <a:rPr lang="en-US" altLang="en-US"/>
              <a:t>Associate: Learn association rules for the data.</a:t>
            </a:r>
          </a:p>
          <a:p>
            <a:pPr eaLnBrk="1" hangingPunct="1"/>
            <a:r>
              <a:rPr lang="en-US" altLang="en-US"/>
              <a:t>Select attributes: Select the most relevant attributes in the data.</a:t>
            </a:r>
          </a:p>
          <a:p>
            <a:pPr eaLnBrk="1" hangingPunct="1"/>
            <a:r>
              <a:rPr lang="en-US" altLang="en-US"/>
              <a:t>Visualize: View an interactive 2D plot of the data.</a:t>
            </a:r>
          </a:p>
        </p:txBody>
      </p:sp>
    </p:spTree>
    <p:extLst>
      <p:ext uri="{BB962C8B-B14F-4D97-AF65-F5344CB8AC3E}">
        <p14:creationId xmlns:p14="http://schemas.microsoft.com/office/powerpoint/2010/main" val="57863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4FEC98-003D-014E-B7EC-98CE05CB6CA9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24579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2EB61E-310E-A04A-BA98-423D1D528CB5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11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Explorer: pre-processing the data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Data can be imported from a file in various formats: ARFF, CSV, C4.5, binary</a:t>
            </a:r>
          </a:p>
          <a:p>
            <a:pPr eaLnBrk="1" hangingPunct="1"/>
            <a:r>
              <a:rPr lang="en-US" altLang="en-US" dirty="0"/>
              <a:t>Data can also be read from a URL or from an SQL database (using JDBC)</a:t>
            </a:r>
          </a:p>
          <a:p>
            <a:pPr eaLnBrk="1" hangingPunct="1"/>
            <a:r>
              <a:rPr lang="en-US" altLang="en-US" dirty="0"/>
              <a:t>Pre-processing tools in WEKA are called “filters”</a:t>
            </a:r>
          </a:p>
          <a:p>
            <a:pPr eaLnBrk="1" hangingPunct="1"/>
            <a:r>
              <a:rPr lang="en-US" altLang="en-US" dirty="0"/>
              <a:t>WEKA contains filters for:</a:t>
            </a:r>
          </a:p>
          <a:p>
            <a:pPr lvl="1" eaLnBrk="1" hangingPunct="1"/>
            <a:r>
              <a:rPr lang="en-US" altLang="en-US" dirty="0"/>
              <a:t>Discretization, normalization, resampling, attribute selection, transforming and combining attributes, …</a:t>
            </a:r>
          </a:p>
        </p:txBody>
      </p:sp>
    </p:spTree>
    <p:extLst>
      <p:ext uri="{BB962C8B-B14F-4D97-AF65-F5344CB8AC3E}">
        <p14:creationId xmlns:p14="http://schemas.microsoft.com/office/powerpoint/2010/main" val="15125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AD703E-EE45-AB43-830E-2D810608E7D4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27651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  <a:latin typeface="Perpetua" charset="0"/>
              </a:rPr>
              <a:t>University of Waikato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52F754-69AB-E040-8C5F-378070B649C9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12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440863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54" name="Line 12"/>
          <p:cNvSpPr>
            <a:spLocks noChangeShapeType="1"/>
          </p:cNvSpPr>
          <p:nvPr/>
        </p:nvSpPr>
        <p:spPr bwMode="auto">
          <a:xfrm flipH="1" flipV="1">
            <a:off x="6400800" y="2667000"/>
            <a:ext cx="762000" cy="2286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5068186" y="2374434"/>
            <a:ext cx="142539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ja-JP" sz="2800">
                <a:ea typeface="ＭＳ Ｐゴシック" charset="-128"/>
              </a:rPr>
              <a:t>analyze</a:t>
            </a:r>
            <a:endParaRPr lang="en-US" altLang="en-US" sz="2800"/>
          </a:p>
        </p:txBody>
      </p:sp>
      <p:sp>
        <p:nvSpPr>
          <p:cNvPr id="27656" name="Line 13"/>
          <p:cNvSpPr>
            <a:spLocks noChangeShapeType="1"/>
          </p:cNvSpPr>
          <p:nvPr/>
        </p:nvSpPr>
        <p:spPr bwMode="auto">
          <a:xfrm flipH="1" flipV="1">
            <a:off x="6172200" y="2895600"/>
            <a:ext cx="1066800" cy="14478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27657" name="Line 14"/>
          <p:cNvSpPr>
            <a:spLocks noChangeShapeType="1"/>
          </p:cNvSpPr>
          <p:nvPr/>
        </p:nvSpPr>
        <p:spPr bwMode="auto">
          <a:xfrm flipV="1">
            <a:off x="5257800" y="2895600"/>
            <a:ext cx="304800" cy="6096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27658" name="Line 5"/>
          <p:cNvSpPr>
            <a:spLocks noChangeShapeType="1"/>
          </p:cNvSpPr>
          <p:nvPr/>
        </p:nvSpPr>
        <p:spPr bwMode="auto">
          <a:xfrm>
            <a:off x="3886200" y="914400"/>
            <a:ext cx="0" cy="6096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27659" name="Rectangle 6"/>
          <p:cNvSpPr>
            <a:spLocks noChangeArrowheads="1"/>
          </p:cNvSpPr>
          <p:nvPr/>
        </p:nvSpPr>
        <p:spPr bwMode="auto">
          <a:xfrm>
            <a:off x="3526254" y="1293347"/>
            <a:ext cx="865942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ja-JP" sz="2800">
                <a:ea typeface="ＭＳ Ｐゴシック" charset="-128"/>
              </a:rPr>
              <a:t>load</a:t>
            </a:r>
            <a:endParaRPr lang="en-US" altLang="en-US" sz="2800"/>
          </a:p>
        </p:txBody>
      </p:sp>
      <p:sp>
        <p:nvSpPr>
          <p:cNvPr id="27660" name="Line 7"/>
          <p:cNvSpPr>
            <a:spLocks noChangeShapeType="1"/>
          </p:cNvSpPr>
          <p:nvPr/>
        </p:nvSpPr>
        <p:spPr bwMode="auto">
          <a:xfrm>
            <a:off x="2971800" y="914400"/>
            <a:ext cx="60960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27661" name="Line 8"/>
          <p:cNvSpPr>
            <a:spLocks noChangeShapeType="1"/>
          </p:cNvSpPr>
          <p:nvPr/>
        </p:nvSpPr>
        <p:spPr bwMode="auto">
          <a:xfrm flipH="1">
            <a:off x="4343400" y="914400"/>
            <a:ext cx="83820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27662" name="Rectangle 9"/>
          <p:cNvSpPr>
            <a:spLocks noChangeArrowheads="1"/>
          </p:cNvSpPr>
          <p:nvPr/>
        </p:nvSpPr>
        <p:spPr bwMode="auto">
          <a:xfrm>
            <a:off x="2320557" y="1826747"/>
            <a:ext cx="864339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ja-JP" sz="2800" dirty="0">
                <a:ea typeface="ＭＳ Ｐゴシック" charset="-128"/>
              </a:rPr>
              <a:t>filter</a:t>
            </a:r>
            <a:endParaRPr lang="en-US" altLang="en-US" sz="2800" dirty="0"/>
          </a:p>
        </p:txBody>
      </p:sp>
      <p:sp>
        <p:nvSpPr>
          <p:cNvPr id="27663" name="Line 10"/>
          <p:cNvSpPr>
            <a:spLocks noChangeShapeType="1"/>
          </p:cNvSpPr>
          <p:nvPr/>
        </p:nvSpPr>
        <p:spPr bwMode="auto">
          <a:xfrm>
            <a:off x="2209801" y="1524000"/>
            <a:ext cx="231775" cy="39528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95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27FB89-9C90-8D4F-8A5E-959B7E2C9788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28675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  <a:latin typeface="Perpetua" charset="0"/>
              </a:rPr>
              <a:t>University of Waikato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1F31B0-AA4F-CD46-B6C1-E85B779606BF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13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313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Line 3"/>
          <p:cNvSpPr>
            <a:spLocks noChangeShapeType="1"/>
          </p:cNvSpPr>
          <p:nvPr/>
        </p:nvSpPr>
        <p:spPr bwMode="auto">
          <a:xfrm>
            <a:off x="3124200" y="990600"/>
            <a:ext cx="1219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280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82902B-A792-AD42-97C1-9A8A6EB42ED5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29699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  <a:latin typeface="Perpetua" charset="0"/>
              </a:rPr>
              <a:t>University of Waikato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DE9AEF-AB86-1449-8974-AD903A08DC60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14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9147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88067A-B0E3-D24D-AFCB-4B27C53B208D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3072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  <a:latin typeface="Perpetua" charset="0"/>
              </a:rPr>
              <a:t>University of Waikato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0ACAE3-FC0E-A347-830E-EF76ED20E16D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15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Line 3"/>
          <p:cNvSpPr>
            <a:spLocks noChangeShapeType="1"/>
          </p:cNvSpPr>
          <p:nvPr/>
        </p:nvSpPr>
        <p:spPr bwMode="auto">
          <a:xfrm>
            <a:off x="2895600" y="3810000"/>
            <a:ext cx="1219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03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59767BD-4624-1E49-8431-54A149F189AB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31747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  <a:latin typeface="Perpetua" charset="0"/>
              </a:rPr>
              <a:t>University of Waikato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6A8409-1E9B-6345-A82B-CBABA82A6CF6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16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313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5943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92F85B-136A-9A4E-B0B1-0B1CDC7267E1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32771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  <a:latin typeface="Perpetua" charset="0"/>
              </a:rPr>
              <a:t>University of Waikato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05E825-017A-F443-B39B-3A0BEB6DFDB6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17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313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Line 3"/>
          <p:cNvSpPr>
            <a:spLocks noChangeShapeType="1"/>
          </p:cNvSpPr>
          <p:nvPr/>
        </p:nvSpPr>
        <p:spPr bwMode="auto">
          <a:xfrm flipH="1" flipV="1">
            <a:off x="8534400" y="3048000"/>
            <a:ext cx="1295400" cy="1066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108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BDB1C7-A3AD-8147-9435-EF24B948C8E4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33795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  <a:latin typeface="Perpetua" charset="0"/>
              </a:rPr>
              <a:t>University of Waikato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B63FF6-2EF9-8A49-AA3E-E1E1A3F89B68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18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159875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264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2843BFA-4468-1C49-A1EF-A6FA134E3CF2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3584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  <a:latin typeface="Perpetua" charset="0"/>
              </a:rPr>
              <a:t>University of Waikato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0FB3A1-6FDE-544A-AA19-0DC69926EC36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19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313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Line 3"/>
          <p:cNvSpPr>
            <a:spLocks noChangeShapeType="1"/>
          </p:cNvSpPr>
          <p:nvPr/>
        </p:nvSpPr>
        <p:spPr bwMode="auto">
          <a:xfrm>
            <a:off x="2362200" y="1676400"/>
            <a:ext cx="1219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223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Content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What is WEKA?</a:t>
            </a:r>
          </a:p>
          <a:p>
            <a:pPr eaLnBrk="1" hangingPunct="1"/>
            <a:r>
              <a:rPr lang="en-US" altLang="en-US"/>
              <a:t>Data set in WEKA</a:t>
            </a:r>
          </a:p>
          <a:p>
            <a:pPr eaLnBrk="1" hangingPunct="1"/>
            <a:r>
              <a:rPr lang="en-US" altLang="en-US"/>
              <a:t>The Explorer:</a:t>
            </a:r>
          </a:p>
          <a:p>
            <a:pPr lvl="1" eaLnBrk="1" hangingPunct="1"/>
            <a:r>
              <a:rPr lang="en-US" altLang="en-US"/>
              <a:t>Preprocess data</a:t>
            </a:r>
          </a:p>
          <a:p>
            <a:pPr lvl="1" eaLnBrk="1" hangingPunct="1"/>
            <a:r>
              <a:rPr lang="en-US" altLang="en-US"/>
              <a:t>Classification</a:t>
            </a:r>
          </a:p>
          <a:p>
            <a:pPr lvl="1" eaLnBrk="1" hangingPunct="1"/>
            <a:r>
              <a:rPr lang="en-US" altLang="en-US"/>
              <a:t>Clustering</a:t>
            </a:r>
          </a:p>
          <a:p>
            <a:pPr lvl="1" eaLnBrk="1" hangingPunct="1"/>
            <a:r>
              <a:rPr lang="en-US" altLang="en-US"/>
              <a:t>Association Rules</a:t>
            </a:r>
          </a:p>
          <a:p>
            <a:pPr lvl="1" eaLnBrk="1" hangingPunct="1"/>
            <a:r>
              <a:rPr lang="en-US" altLang="en-US"/>
              <a:t>Attribute Selection</a:t>
            </a:r>
          </a:p>
          <a:p>
            <a:pPr lvl="1" eaLnBrk="1" hangingPunct="1"/>
            <a:r>
              <a:rPr lang="en-US" altLang="en-US"/>
              <a:t>Data Visualization</a:t>
            </a:r>
          </a:p>
          <a:p>
            <a:pPr eaLnBrk="1" hangingPunct="1"/>
            <a:r>
              <a:rPr lang="en-US" altLang="en-US"/>
              <a:t>References and Resources</a:t>
            </a:r>
          </a:p>
        </p:txBody>
      </p:sp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C3478A-EA6B-844B-8E57-5E04C517B54E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2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sp>
        <p:nvSpPr>
          <p:cNvPr id="1434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100855-9A73-3A46-8972-3647D10DD146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8/27/17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3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006B15-0395-A043-BAEE-4A8B96166523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4096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  <a:latin typeface="Perpetua" charset="0"/>
              </a:rPr>
              <a:t>University of Waikato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186ED7-B9A0-9948-BCB0-E9D16FB6FCDC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20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313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Line 3"/>
          <p:cNvSpPr>
            <a:spLocks noChangeShapeType="1"/>
          </p:cNvSpPr>
          <p:nvPr/>
        </p:nvSpPr>
        <p:spPr bwMode="auto">
          <a:xfrm>
            <a:off x="3733800" y="1676400"/>
            <a:ext cx="1219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39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DDC1CD-511F-784F-94E2-7B140425F27D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41987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  <a:latin typeface="Perpetua" charset="0"/>
              </a:rPr>
              <a:t>University of Waikato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9A1C87-687C-2744-89CA-9AD17C70DEAF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21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313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447800"/>
            <a:ext cx="4652963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372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5AEFF5-8B68-9549-91FA-42C292B43165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4915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348D68-48D0-9F41-BC55-450C23FF28B0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22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Explorer: building “classifiers”</a:t>
            </a:r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Classifiers in WEKA are models for predicting nominal or numeric quantities</a:t>
            </a:r>
          </a:p>
          <a:p>
            <a:pPr eaLnBrk="1" hangingPunct="1"/>
            <a:r>
              <a:rPr lang="en-US" altLang="en-US"/>
              <a:t>Implemented learning schemes include:</a:t>
            </a:r>
          </a:p>
          <a:p>
            <a:pPr lvl="1" eaLnBrk="1" hangingPunct="1"/>
            <a:r>
              <a:rPr lang="en-US" altLang="en-US">
                <a:solidFill>
                  <a:srgbClr val="FF0000"/>
                </a:solidFill>
              </a:rPr>
              <a:t>Decision trees </a:t>
            </a:r>
            <a:r>
              <a:rPr lang="en-US" altLang="en-US"/>
              <a:t>and lists, instance-based classifiers, support vector machines, multi-layer perceptrons, logistic regression, Bayes’ nets, …</a:t>
            </a:r>
          </a:p>
        </p:txBody>
      </p:sp>
    </p:spTree>
    <p:extLst>
      <p:ext uri="{BB962C8B-B14F-4D97-AF65-F5344CB8AC3E}">
        <p14:creationId xmlns:p14="http://schemas.microsoft.com/office/powerpoint/2010/main" val="154275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3757" y="286603"/>
            <a:ext cx="8887387" cy="6511293"/>
          </a:xfrm>
          <a:prstGeom prst="rect">
            <a:avLst/>
          </a:prstGeom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3044687" y="3677478"/>
            <a:ext cx="1219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066C29-CE55-7043-AAAC-05F98F16B669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  <a:latin typeface="Perpetua" charset="0"/>
              </a:rPr>
              <a:t>University of Waikato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CA9DEA-863A-C34D-B7E0-A6D0F4410298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24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91313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Line 3"/>
          <p:cNvSpPr>
            <a:spLocks noChangeShapeType="1"/>
          </p:cNvSpPr>
          <p:nvPr/>
        </p:nvSpPr>
        <p:spPr bwMode="auto">
          <a:xfrm>
            <a:off x="3429000" y="4419600"/>
            <a:ext cx="1219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15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6575F2-CCBE-B942-8BB3-C0B07702AFA9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73731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  <a:latin typeface="Perpetua" charset="0"/>
              </a:rPr>
              <a:t>University of Waikato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3E3B4B-0F92-1B4D-8CA8-2B22112FF612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25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313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4197350"/>
            <a:ext cx="330041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6799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7EE819-A510-514E-BD16-2BD9B39A9A2B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74755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  <a:latin typeface="Perpetua" charset="0"/>
              </a:rPr>
              <a:t>University of Waikato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0B1900-D7C4-F345-B2CA-C29C5C92A647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26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pic>
        <p:nvPicPr>
          <p:cNvPr id="747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313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1066801"/>
            <a:ext cx="5713413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7138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6BC052-15EF-9C4B-A208-5413739600E7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76803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4A9C7B-87F4-2640-A2FE-A83796B1B602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27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Explorer: clustering data</a:t>
            </a:r>
          </a:p>
        </p:txBody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3"/>
            <a:ext cx="10058400" cy="431652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WEKA contains “</a:t>
            </a:r>
            <a:r>
              <a:rPr lang="en-US" altLang="en-US" dirty="0" err="1" smtClean="0"/>
              <a:t>clusteres</a:t>
            </a:r>
            <a:r>
              <a:rPr lang="en-US" altLang="en-US" dirty="0"/>
              <a:t>” for finding groups of similar instances in a dataset</a:t>
            </a:r>
          </a:p>
          <a:p>
            <a:pPr eaLnBrk="1" hangingPunct="1"/>
            <a:r>
              <a:rPr lang="en-US" altLang="en-US" dirty="0"/>
              <a:t>Implemented schemes are:</a:t>
            </a:r>
          </a:p>
          <a:p>
            <a:pPr lvl="1" eaLnBrk="1" hangingPunct="1"/>
            <a:r>
              <a:rPr lang="en-US" altLang="en-US" i="1" dirty="0">
                <a:solidFill>
                  <a:srgbClr val="FF0000"/>
                </a:solidFill>
              </a:rPr>
              <a:t>k</a:t>
            </a:r>
            <a:r>
              <a:rPr lang="en-US" altLang="en-US" dirty="0">
                <a:solidFill>
                  <a:srgbClr val="FF0000"/>
                </a:solidFill>
              </a:rPr>
              <a:t>-Means</a:t>
            </a:r>
            <a:r>
              <a:rPr lang="en-US" altLang="en-US" dirty="0"/>
              <a:t>, EM, Cobweb, </a:t>
            </a:r>
            <a:r>
              <a:rPr lang="en-US" altLang="en-US" i="1" dirty="0"/>
              <a:t>X</a:t>
            </a:r>
            <a:r>
              <a:rPr lang="en-US" altLang="en-US" dirty="0"/>
              <a:t>-means, </a:t>
            </a:r>
            <a:r>
              <a:rPr lang="en-US" altLang="en-US" dirty="0" err="1" smtClean="0"/>
              <a:t>FarthestFirst</a:t>
            </a:r>
            <a:r>
              <a:rPr lang="en-US" altLang="en-US" dirty="0" smtClean="0"/>
              <a:t>,</a:t>
            </a:r>
            <a:r>
              <a:rPr lang="mr-IN" altLang="en-US" dirty="0" smtClean="0"/>
              <a:t>…</a:t>
            </a:r>
            <a:endParaRPr lang="en-US" altLang="en-US" dirty="0"/>
          </a:p>
          <a:p>
            <a:pPr>
              <a:lnSpc>
                <a:spcPct val="120000"/>
              </a:lnSpc>
            </a:pPr>
            <a:r>
              <a:rPr lang="en-US" altLang="en-US" sz="2400" dirty="0"/>
              <a:t>Given </a:t>
            </a:r>
            <a:r>
              <a:rPr lang="en-US" altLang="en-US" sz="2400" i="1" dirty="0"/>
              <a:t>k</a:t>
            </a:r>
            <a:r>
              <a:rPr lang="en-US" altLang="en-US" sz="2400" dirty="0"/>
              <a:t>, the </a:t>
            </a:r>
            <a:r>
              <a:rPr lang="en-US" altLang="en-US" sz="2400" i="1" dirty="0"/>
              <a:t>k-means</a:t>
            </a:r>
            <a:r>
              <a:rPr lang="en-US" altLang="en-US" sz="2400" dirty="0"/>
              <a:t> algorithm is implemented in four steps:</a:t>
            </a:r>
          </a:p>
          <a:p>
            <a:pPr lvl="1">
              <a:lnSpc>
                <a:spcPct val="12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Partition objects into </a:t>
            </a:r>
            <a:r>
              <a:rPr lang="en-US" altLang="en-US" i="1" dirty="0">
                <a:solidFill>
                  <a:srgbClr val="000000"/>
                </a:solidFill>
              </a:rPr>
              <a:t>k</a:t>
            </a:r>
            <a:r>
              <a:rPr lang="en-US" altLang="en-US" dirty="0">
                <a:solidFill>
                  <a:srgbClr val="000000"/>
                </a:solidFill>
              </a:rPr>
              <a:t> nonempty subsets</a:t>
            </a:r>
          </a:p>
          <a:p>
            <a:pPr lvl="1">
              <a:lnSpc>
                <a:spcPct val="12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Compute seed points as the centroids of the clusters of the current partition (the centroid is the center, i.e., </a:t>
            </a:r>
            <a:r>
              <a:rPr lang="en-US" altLang="en-US" i="1" dirty="0">
                <a:solidFill>
                  <a:schemeClr val="hlink"/>
                </a:solidFill>
              </a:rPr>
              <a:t>mean point</a:t>
            </a:r>
            <a:r>
              <a:rPr lang="en-US" altLang="en-US" dirty="0">
                <a:solidFill>
                  <a:srgbClr val="000000"/>
                </a:solidFill>
              </a:rPr>
              <a:t>, of the cluster)</a:t>
            </a:r>
          </a:p>
          <a:p>
            <a:pPr lvl="1">
              <a:lnSpc>
                <a:spcPct val="12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Assign each object to the cluster with the nearest seed point  </a:t>
            </a:r>
          </a:p>
          <a:p>
            <a:pPr lvl="1">
              <a:lnSpc>
                <a:spcPct val="12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Go back to Step 2, stop when no more new assignment</a:t>
            </a:r>
          </a:p>
          <a:p>
            <a:pPr lvl="1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0654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90192"/>
            <a:ext cx="9000877" cy="6467808"/>
          </a:xfrm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2488095" y="4287078"/>
            <a:ext cx="1219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3932583" y="1464364"/>
            <a:ext cx="1219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905332" y="1485126"/>
            <a:ext cx="1219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64089" y="16110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28931" y="16906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80525" y="45703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3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F1DCEC-87DB-0F42-B57F-6A4E550B3316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89091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246FA9-C68F-4D41-A9C8-5648E2AF0E05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29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Explorer: attribute selection</a:t>
            </a:r>
          </a:p>
        </p:txBody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Panel that can be used to investigate which (subsets of) attributes are the most predictive ones</a:t>
            </a:r>
          </a:p>
          <a:p>
            <a:pPr eaLnBrk="1" hangingPunct="1"/>
            <a:r>
              <a:rPr lang="en-US" altLang="en-US" dirty="0"/>
              <a:t>Attribute selection methods contain two parts:</a:t>
            </a:r>
          </a:p>
          <a:p>
            <a:pPr lvl="1" eaLnBrk="1" hangingPunct="1"/>
            <a:r>
              <a:rPr lang="en-US" altLang="en-US" dirty="0"/>
              <a:t>A search method: best-first, forward selection, random, exhaustive, genetic algorithm, ranking</a:t>
            </a:r>
            <a:endParaRPr lang="en-US" altLang="en-US" b="1" dirty="0"/>
          </a:p>
          <a:p>
            <a:pPr lvl="1" eaLnBrk="1" hangingPunct="1"/>
            <a:r>
              <a:rPr lang="en-US" altLang="en-US" dirty="0"/>
              <a:t>An evaluation method: correlation-based, wrapper, information gain, chi-squared, …</a:t>
            </a:r>
          </a:p>
          <a:p>
            <a:pPr eaLnBrk="1" hangingPunct="1"/>
            <a:r>
              <a:rPr lang="en-US" altLang="en-US" dirty="0"/>
              <a:t>Very flexible: WEKA allows (almost) arbitrary combinations of these two</a:t>
            </a:r>
          </a:p>
        </p:txBody>
      </p:sp>
    </p:spTree>
    <p:extLst>
      <p:ext uri="{BB962C8B-B14F-4D97-AF65-F5344CB8AC3E}">
        <p14:creationId xmlns:p14="http://schemas.microsoft.com/office/powerpoint/2010/main" val="157582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is WEKA?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/>
              <a:t>W</a:t>
            </a:r>
            <a:r>
              <a:rPr lang="en-US" altLang="en-US" sz="2800"/>
              <a:t>aikato </a:t>
            </a:r>
            <a:r>
              <a:rPr lang="en-US" altLang="en-US" sz="2800" b="1"/>
              <a:t>E</a:t>
            </a:r>
            <a:r>
              <a:rPr lang="en-US" altLang="en-US" sz="2800"/>
              <a:t>nvironment for </a:t>
            </a:r>
            <a:r>
              <a:rPr lang="en-US" altLang="en-US" sz="2800" b="1"/>
              <a:t>K</a:t>
            </a:r>
            <a:r>
              <a:rPr lang="en-US" altLang="en-US" sz="2800"/>
              <a:t>nowledge </a:t>
            </a:r>
            <a:r>
              <a:rPr lang="en-US" altLang="en-US" sz="2800" b="1"/>
              <a:t>A</a:t>
            </a:r>
            <a:r>
              <a:rPr lang="en-US" altLang="en-US" sz="2800"/>
              <a:t>nalysis</a:t>
            </a:r>
          </a:p>
          <a:p>
            <a:pPr lvl="1" eaLnBrk="1" hangingPunct="1"/>
            <a:r>
              <a:rPr lang="en-US" altLang="en-US"/>
              <a:t>It’s a data mining/machine learning tool developed by Department of Computer Science, University of Waikato, New Zealand.</a:t>
            </a:r>
          </a:p>
          <a:p>
            <a:pPr lvl="1" eaLnBrk="1" hangingPunct="1"/>
            <a:r>
              <a:rPr lang="en-US" altLang="en-US"/>
              <a:t>Weka is a collection of machine learning algorithms for data mining tasks.</a:t>
            </a:r>
          </a:p>
          <a:p>
            <a:pPr lvl="1" eaLnBrk="1" hangingPunct="1"/>
            <a:r>
              <a:rPr lang="en-US" altLang="en-US"/>
              <a:t>Weka is open source software issued under the GNU General Public License. </a:t>
            </a: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DEBB32-AC58-F841-A8F7-D4392F1AEC43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3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sp>
        <p:nvSpPr>
          <p:cNvPr id="1536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E8898B-0E9D-674B-B70D-BAB77F059600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8/27/17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5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48" y="286603"/>
            <a:ext cx="8783065" cy="6355354"/>
          </a:xfrm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2062184" y="2187491"/>
            <a:ext cx="1219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2213735" y="1397000"/>
            <a:ext cx="1219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2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8D2A50-CC22-804F-BD90-FE339AF5287A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8/30/17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sp>
        <p:nvSpPr>
          <p:cNvPr id="99331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AD5BD3-7ADC-1D4B-95FA-F900E1025F16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31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sp>
        <p:nvSpPr>
          <p:cNvPr id="993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Explorer: data visualization</a:t>
            </a:r>
          </a:p>
        </p:txBody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Visualization </a:t>
            </a:r>
            <a:r>
              <a:rPr lang="en-US" altLang="en-US" dirty="0" smtClean="0"/>
              <a:t>is very </a:t>
            </a:r>
            <a:r>
              <a:rPr lang="en-US" altLang="en-US" dirty="0"/>
              <a:t>useful in practice: e.g. helps to determine difficulty of the learning problem</a:t>
            </a:r>
          </a:p>
          <a:p>
            <a:pPr eaLnBrk="1" hangingPunct="1"/>
            <a:r>
              <a:rPr lang="en-US" altLang="en-US" dirty="0"/>
              <a:t>WEKA can visualize single attributes (1-d) and pairs of attributes (2-d)</a:t>
            </a:r>
          </a:p>
          <a:p>
            <a:pPr lvl="1" eaLnBrk="1" hangingPunct="1"/>
            <a:r>
              <a:rPr lang="en-US" altLang="en-US" dirty="0"/>
              <a:t>To do: rotating 3-d visualizations (</a:t>
            </a:r>
            <a:r>
              <a:rPr lang="en-US" altLang="en-US" dirty="0" err="1"/>
              <a:t>Xgobi</a:t>
            </a:r>
            <a:r>
              <a:rPr lang="en-US" altLang="en-US" dirty="0"/>
              <a:t>-style)</a:t>
            </a:r>
          </a:p>
          <a:p>
            <a:pPr eaLnBrk="1" hangingPunct="1"/>
            <a:r>
              <a:rPr lang="en-US" altLang="en-US" dirty="0"/>
              <a:t>Color-coded class values</a:t>
            </a:r>
          </a:p>
          <a:p>
            <a:pPr eaLnBrk="1" hangingPunct="1"/>
            <a:r>
              <a:rPr lang="en-US" altLang="en-US" dirty="0"/>
              <a:t>“Jitter” option to deal with nominal attributes (and to detect “hidden” data points)</a:t>
            </a:r>
          </a:p>
          <a:p>
            <a:pPr eaLnBrk="1" hangingPunct="1"/>
            <a:r>
              <a:rPr lang="en-US" altLang="en-US" dirty="0"/>
              <a:t>“Zoom-in” function</a:t>
            </a:r>
          </a:p>
        </p:txBody>
      </p:sp>
    </p:spTree>
    <p:extLst>
      <p:ext uri="{BB962C8B-B14F-4D97-AF65-F5344CB8AC3E}">
        <p14:creationId xmlns:p14="http://schemas.microsoft.com/office/powerpoint/2010/main" val="1404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00" y="286603"/>
            <a:ext cx="9022903" cy="6451837"/>
          </a:xfrm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5878251" y="3017221"/>
            <a:ext cx="1219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7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268" y="101072"/>
            <a:ext cx="9100462" cy="6591276"/>
          </a:xfrm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7813628" y="932291"/>
            <a:ext cx="1219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6126480" y="3719554"/>
            <a:ext cx="1219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2260967" y="1381374"/>
            <a:ext cx="1219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89845" y="9457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30887" y="40684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34749" y="17441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06" y="286603"/>
            <a:ext cx="8987277" cy="6467468"/>
          </a:xfrm>
        </p:spPr>
      </p:pic>
    </p:spTree>
    <p:extLst>
      <p:ext uri="{BB962C8B-B14F-4D97-AF65-F5344CB8AC3E}">
        <p14:creationId xmlns:p14="http://schemas.microsoft.com/office/powerpoint/2010/main" val="17384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References and Resources</a:t>
            </a:r>
          </a:p>
        </p:txBody>
      </p:sp>
      <p:sp>
        <p:nvSpPr>
          <p:cNvPr id="111619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/>
              <a:t>References: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200"/>
              <a:t>WEKA website: </a:t>
            </a:r>
            <a:r>
              <a:rPr lang="en-US" altLang="en-US" sz="2200">
                <a:hlinkClick r:id="rId2"/>
              </a:rPr>
              <a:t>http://www.cs.waikato.ac.nz/~ml/weka/index.html</a:t>
            </a:r>
            <a:endParaRPr lang="en-US" altLang="en-US" sz="2200"/>
          </a:p>
          <a:p>
            <a:pPr lvl="1" eaLnBrk="1" hangingPunct="1">
              <a:lnSpc>
                <a:spcPct val="80000"/>
              </a:lnSpc>
            </a:pPr>
            <a:r>
              <a:rPr lang="en-US" altLang="en-US" sz="2200"/>
              <a:t>WEKA Tutorial: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700"/>
              <a:t>Machine Learning with WEKA:  A </a:t>
            </a:r>
            <a:r>
              <a:rPr lang="en-US" altLang="en-US" sz="1700">
                <a:hlinkClick r:id="rId3"/>
              </a:rPr>
              <a:t>presentation</a:t>
            </a:r>
            <a:r>
              <a:rPr lang="en-US" altLang="en-US" sz="1700"/>
              <a:t> demonstrating all graphical user interfaces (GUI) in Weka. 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900"/>
              <a:t>A </a:t>
            </a:r>
            <a:r>
              <a:rPr lang="en-US" altLang="en-US" sz="1900">
                <a:hlinkClick r:id="rId4"/>
              </a:rPr>
              <a:t>presentation</a:t>
            </a:r>
            <a:r>
              <a:rPr lang="en-US" altLang="en-US" sz="1900"/>
              <a:t> which explains how to use Weka for exploratory data mining.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200"/>
              <a:t>WEKA Data Mining Book:</a:t>
            </a:r>
          </a:p>
          <a:p>
            <a:pPr lvl="2" eaLnBrk="1" hangingPunct="1">
              <a:lnSpc>
                <a:spcPct val="80000"/>
              </a:lnSpc>
            </a:pPr>
            <a:r>
              <a:rPr lang="de-DE" altLang="en-US" sz="1900"/>
              <a:t>Ian H. Witten and Eibe Frank, </a:t>
            </a:r>
            <a:r>
              <a:rPr lang="en-US" altLang="en-US" sz="1900"/>
              <a:t>Data Mining: Practical Machine Learning Tools and Techniques (Second Edition)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200"/>
              <a:t>WEKA Wiki: http://weka.sourceforge.net/wiki/index.php/Main_Page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200"/>
              <a:t>Others: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900"/>
              <a:t>Jiawei Han and Micheline Kamber, Data Mining: Concepts and Techniques, 2nd ed.</a:t>
            </a:r>
          </a:p>
          <a:p>
            <a:pPr lvl="2" eaLnBrk="1" hangingPunct="1">
              <a:lnSpc>
                <a:spcPct val="80000"/>
              </a:lnSpc>
            </a:pPr>
            <a:endParaRPr lang="en-US" altLang="en-US" sz="1900"/>
          </a:p>
          <a:p>
            <a:pPr eaLnBrk="1" hangingPunct="1">
              <a:lnSpc>
                <a:spcPct val="80000"/>
              </a:lnSpc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9609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Download and Install WEKA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Website: </a:t>
            </a:r>
            <a:r>
              <a:rPr lang="en-US" altLang="en-US" dirty="0">
                <a:hlinkClick r:id="rId2"/>
              </a:rPr>
              <a:t>http://www.cs.waikato.ac.nz/~ml/weka/index.html</a:t>
            </a:r>
            <a:endParaRPr lang="en-US" altLang="en-US" dirty="0"/>
          </a:p>
          <a:p>
            <a:pPr eaLnBrk="1" hangingPunct="1"/>
            <a:r>
              <a:rPr lang="en-US" altLang="en-US" dirty="0"/>
              <a:t>Support multiple platforms (written in java):</a:t>
            </a:r>
          </a:p>
          <a:p>
            <a:pPr marL="546100" lvl="2" indent="-273050">
              <a:spcBef>
                <a:spcPts val="575"/>
              </a:spcBef>
            </a:pPr>
            <a:r>
              <a:rPr lang="en-US" altLang="en-US" dirty="0"/>
              <a:t>Windows, Mac OS X and Linux</a:t>
            </a:r>
          </a:p>
          <a:p>
            <a:pPr eaLnBrk="1" hangingPunct="1"/>
            <a:r>
              <a:rPr lang="en-US" altLang="en-US" dirty="0"/>
              <a:t>Weka Manual:</a:t>
            </a:r>
          </a:p>
          <a:p>
            <a:pPr lvl="1" eaLnBrk="1" hangingPunct="1"/>
            <a:r>
              <a:rPr lang="en-US" altLang="en-US" dirty="0">
                <a:hlinkClick r:id="rId3"/>
              </a:rPr>
              <a:t>http://transact.dl.sourceforge.net/</a:t>
            </a:r>
            <a:r>
              <a:rPr lang="en-US" altLang="en-US" dirty="0" err="1">
                <a:hlinkClick r:id="rId3"/>
              </a:rPr>
              <a:t>sourcefor</a:t>
            </a:r>
            <a:r>
              <a:rPr lang="en-US" altLang="en-US" dirty="0" err="1"/>
              <a:t>ge</a:t>
            </a:r>
            <a:r>
              <a:rPr lang="en-US" altLang="en-US" dirty="0"/>
              <a:t>/</a:t>
            </a:r>
            <a:r>
              <a:rPr lang="en-US" altLang="en-US" dirty="0" err="1"/>
              <a:t>weka</a:t>
            </a:r>
            <a:r>
              <a:rPr lang="en-US" altLang="en-US" dirty="0"/>
              <a:t>/WekaManual-3.6.0.pdf</a:t>
            </a:r>
          </a:p>
          <a:p>
            <a:pPr eaLnBrk="1" hangingPunct="1">
              <a:buFont typeface="Wingdings 2" charset="2"/>
              <a:buNone/>
            </a:pPr>
            <a:r>
              <a:rPr lang="en-US" altLang="en-US" dirty="0"/>
              <a:t> 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BB3B04-A45D-784C-A93C-F3FDAF0A951E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4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sp>
        <p:nvSpPr>
          <p:cNvPr id="1638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C9BE1D-932B-FD4F-B563-755D07593804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8/27/17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0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Main Features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49 data preprocessing tools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76 classification/regression algorithms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8 clustering algorithms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3 algorithms for finding association rules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15 attribute/subset evaluators + 10 search algorithms for feature selection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381F7C-2408-3246-B4C6-099152694A91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5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sp>
        <p:nvSpPr>
          <p:cNvPr id="1741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E2C83-E416-7D49-9E9A-3C8C074EA962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8/27/17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12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Main GUI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sz="quarter" idx="1"/>
          </p:nvPr>
        </p:nvSpPr>
        <p:spPr>
          <a:xfrm>
            <a:off x="1097280" y="1812572"/>
            <a:ext cx="5562600" cy="415090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Three graphical user interfaces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/>
              <a:t>“The Explorer” (exploratory data analysis)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/>
              <a:t>“The Experimenter” (experimental environment)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/>
              <a:t>“The </a:t>
            </a:r>
            <a:r>
              <a:rPr lang="en-US" altLang="en-US" sz="2200" dirty="0" err="1"/>
              <a:t>KnowledgeFlow</a:t>
            </a:r>
            <a:r>
              <a:rPr lang="en-US" altLang="en-US" sz="2200" dirty="0"/>
              <a:t>” (new process model inspired interface</a:t>
            </a:r>
            <a:r>
              <a:rPr lang="en-US" altLang="en-US" sz="22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 smtClean="0"/>
              <a:t>The Workbench</a:t>
            </a:r>
            <a:endParaRPr lang="en-US" altLang="en-US" sz="22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/>
              <a:t>Simple CLI (Command prompt)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dirty="0"/>
              <a:t>Offers some functionality not available via the GUI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7977A5-E2DF-EC4B-B8B6-1C1354BA6069}" type="slidenum">
              <a:rPr lang="en-US" altLang="en-US">
                <a:solidFill>
                  <a:srgbClr val="FFFFFF"/>
                </a:solidFill>
                <a:latin typeface="Franklin Gothic Book" charset="0"/>
              </a:rPr>
              <a:pPr eaLnBrk="1" hangingPunct="1"/>
              <a:t>6</a:t>
            </a:fld>
            <a:endParaRPr lang="en-US" altLang="en-US">
              <a:solidFill>
                <a:srgbClr val="FFFFFF"/>
              </a:solidFill>
              <a:latin typeface="Franklin Gothic Book" charset="0"/>
            </a:endParaRPr>
          </a:p>
        </p:txBody>
      </p:sp>
      <p:sp>
        <p:nvSpPr>
          <p:cNvPr id="1843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EF85C9-ED68-0349-9235-1C5F81CC7A04}" type="datetime1">
              <a:rPr lang="en-US" altLang="en-US">
                <a:solidFill>
                  <a:schemeClr val="tx2"/>
                </a:solidFill>
                <a:latin typeface="Perpetua" charset="0"/>
              </a:rPr>
              <a:pPr eaLnBrk="1" hangingPunct="1"/>
              <a:t>8/28/17</a:t>
            </a:fld>
            <a:endParaRPr lang="en-US" altLang="en-US">
              <a:solidFill>
                <a:schemeClr val="tx2"/>
              </a:solidFill>
              <a:latin typeface="Perpetu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0" y="2941983"/>
            <a:ext cx="4495800" cy="302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2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Datasets in Weka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Each entry in a dataset is an instance of the java class:</a:t>
            </a:r>
          </a:p>
          <a:p>
            <a:pPr lvl="1" eaLnBrk="1" hangingPunct="1"/>
            <a:r>
              <a:rPr lang="en-US" altLang="en-US" dirty="0" err="1"/>
              <a:t>weka.core.Instance</a:t>
            </a:r>
            <a:endParaRPr lang="en-US" altLang="en-US" dirty="0"/>
          </a:p>
          <a:p>
            <a:pPr eaLnBrk="1" hangingPunct="1"/>
            <a:r>
              <a:rPr lang="en-US" altLang="en-US" dirty="0"/>
              <a:t>Each instance consists of a number of attributes</a:t>
            </a:r>
          </a:p>
          <a:p>
            <a:pPr lvl="1" eaLnBrk="1" hangingPunct="1"/>
            <a:r>
              <a:rPr lang="en-US" altLang="en-US" i="1" dirty="0"/>
              <a:t>Nominal</a:t>
            </a:r>
            <a:r>
              <a:rPr lang="en-US" altLang="en-US" dirty="0"/>
              <a:t>: one of a predefined list of values</a:t>
            </a:r>
          </a:p>
          <a:p>
            <a:pPr lvl="2" eaLnBrk="1" hangingPunct="1"/>
            <a:r>
              <a:rPr lang="en-US" altLang="en-US" sz="1600" dirty="0"/>
              <a:t>e.g. red, green, blue</a:t>
            </a:r>
          </a:p>
          <a:p>
            <a:pPr lvl="1" eaLnBrk="1" hangingPunct="1"/>
            <a:r>
              <a:rPr lang="en-US" altLang="en-US" i="1" dirty="0"/>
              <a:t>Numeric</a:t>
            </a:r>
            <a:r>
              <a:rPr lang="en-US" altLang="en-US" dirty="0"/>
              <a:t>: A real or integer number</a:t>
            </a:r>
          </a:p>
          <a:p>
            <a:pPr lvl="1" eaLnBrk="1" hangingPunct="1"/>
            <a:r>
              <a:rPr lang="en-US" altLang="en-US" i="1" dirty="0"/>
              <a:t>String: </a:t>
            </a:r>
            <a:r>
              <a:rPr lang="en-US" altLang="en-US" dirty="0"/>
              <a:t>Enclosed in “double quotes”</a:t>
            </a:r>
          </a:p>
          <a:p>
            <a:pPr lvl="1" eaLnBrk="1" hangingPunct="1"/>
            <a:r>
              <a:rPr lang="en-US" altLang="en-US" i="1" dirty="0"/>
              <a:t>Date</a:t>
            </a:r>
          </a:p>
          <a:p>
            <a:pPr lvl="1" eaLnBrk="1" hangingPunct="1"/>
            <a:r>
              <a:rPr lang="en-US" altLang="en-US" i="1" dirty="0"/>
              <a:t>Relational</a:t>
            </a:r>
            <a:endParaRPr lang="en-US" altLang="en-US" dirty="0"/>
          </a:p>
          <a:p>
            <a:pPr lvl="1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83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ARFF Files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dirty="0"/>
              <a:t>Weka wants its input data in ARFF format.</a:t>
            </a:r>
          </a:p>
          <a:p>
            <a:pPr lvl="1" eaLnBrk="1" hangingPunct="1"/>
            <a:r>
              <a:rPr lang="en-US" altLang="en-US" dirty="0"/>
              <a:t>A dataset has to start with a declaration of its name:</a:t>
            </a:r>
          </a:p>
          <a:p>
            <a:pPr lvl="2" eaLnBrk="1" hangingPunct="1"/>
            <a:r>
              <a:rPr lang="en-US" altLang="en-US" sz="1500" dirty="0"/>
              <a:t>@relation name</a:t>
            </a:r>
          </a:p>
          <a:p>
            <a:pPr lvl="1" eaLnBrk="1" hangingPunct="1"/>
            <a:r>
              <a:rPr lang="en-US" altLang="en-US" dirty="0"/>
              <a:t>@attribute </a:t>
            </a:r>
            <a:r>
              <a:rPr lang="en-US" altLang="en-US" dirty="0" err="1"/>
              <a:t>attribute_name</a:t>
            </a:r>
            <a:r>
              <a:rPr lang="en-US" altLang="en-US" dirty="0"/>
              <a:t> specification</a:t>
            </a:r>
          </a:p>
          <a:p>
            <a:pPr lvl="2" eaLnBrk="1" hangingPunct="1"/>
            <a:r>
              <a:rPr lang="en-US" altLang="en-US" sz="1500" dirty="0"/>
              <a:t>If an attribute is nominal, specification contains a list of the possible attribute values in curly brackets:</a:t>
            </a:r>
          </a:p>
          <a:p>
            <a:pPr lvl="3" eaLnBrk="1" hangingPunct="1"/>
            <a:r>
              <a:rPr lang="en-US" altLang="en-US" sz="1500" dirty="0"/>
              <a:t>@attribute </a:t>
            </a:r>
            <a:r>
              <a:rPr lang="en-US" altLang="en-US" sz="1500" dirty="0" err="1"/>
              <a:t>nominal_attribute</a:t>
            </a:r>
            <a:r>
              <a:rPr lang="en-US" altLang="en-US" sz="1500" dirty="0"/>
              <a:t> {</a:t>
            </a:r>
            <a:r>
              <a:rPr lang="en-US" altLang="en-US" sz="1500" dirty="0" err="1"/>
              <a:t>first_value</a:t>
            </a:r>
            <a:r>
              <a:rPr lang="en-US" altLang="en-US" sz="1500" dirty="0"/>
              <a:t>, </a:t>
            </a:r>
            <a:r>
              <a:rPr lang="en-US" altLang="en-US" sz="1500" dirty="0" err="1"/>
              <a:t>second_value</a:t>
            </a:r>
            <a:r>
              <a:rPr lang="en-US" altLang="en-US" sz="1500" dirty="0"/>
              <a:t>, </a:t>
            </a:r>
            <a:r>
              <a:rPr lang="en-US" altLang="en-US" sz="1500" dirty="0" err="1"/>
              <a:t>third_value</a:t>
            </a:r>
            <a:r>
              <a:rPr lang="en-US" altLang="en-US" sz="1500" dirty="0"/>
              <a:t>}</a:t>
            </a:r>
          </a:p>
          <a:p>
            <a:pPr lvl="2" eaLnBrk="1" hangingPunct="1"/>
            <a:r>
              <a:rPr lang="en-US" altLang="en-US" sz="1500" dirty="0"/>
              <a:t>If an attribute is numeric, specification is replaced by the keyword numeric: (Integer values are treated as real numbers in WEKA.)</a:t>
            </a:r>
          </a:p>
          <a:p>
            <a:pPr lvl="3" eaLnBrk="1" hangingPunct="1"/>
            <a:r>
              <a:rPr lang="en-US" altLang="en-US" sz="1500" dirty="0"/>
              <a:t>@attribute </a:t>
            </a:r>
            <a:r>
              <a:rPr lang="en-US" altLang="en-US" sz="1500" dirty="0" err="1"/>
              <a:t>numeric_attribute</a:t>
            </a:r>
            <a:r>
              <a:rPr lang="en-US" altLang="en-US" sz="1500" dirty="0"/>
              <a:t> numeric</a:t>
            </a:r>
          </a:p>
          <a:p>
            <a:pPr lvl="1" eaLnBrk="1" hangingPunct="1"/>
            <a:r>
              <a:rPr lang="en-US" altLang="en-US" dirty="0"/>
              <a:t>After the attribute declarations, the actual data is introduced by a tag:</a:t>
            </a:r>
          </a:p>
          <a:p>
            <a:pPr lvl="2" eaLnBrk="1" hangingPunct="1"/>
            <a:r>
              <a:rPr lang="en-US" altLang="en-US" sz="1500" dirty="0"/>
              <a:t>@data</a:t>
            </a:r>
          </a:p>
          <a:p>
            <a:pPr lvl="1"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The external representation of an Instances class</a:t>
            </a:r>
          </a:p>
          <a:p>
            <a:pPr eaLnBrk="1" hangingPunct="1"/>
            <a:r>
              <a:rPr lang="en-US" altLang="en-US" dirty="0"/>
              <a:t>Consists of:</a:t>
            </a:r>
          </a:p>
          <a:p>
            <a:pPr lvl="1" eaLnBrk="1" hangingPunct="1"/>
            <a:r>
              <a:rPr lang="en-US" altLang="en-US" dirty="0"/>
              <a:t>A header: Describes the attribute types</a:t>
            </a:r>
          </a:p>
          <a:p>
            <a:pPr lvl="1" eaLnBrk="1" hangingPunct="1"/>
            <a:r>
              <a:rPr lang="en-US" altLang="en-US" dirty="0"/>
              <a:t>Data section: Comma separated list of data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543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084028" y="101073"/>
            <a:ext cx="10058400" cy="959101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ARFF File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10231291"/>
              </p:ext>
            </p:extLst>
          </p:nvPr>
        </p:nvGraphicFramePr>
        <p:xfrm>
          <a:off x="702364" y="1060174"/>
          <a:ext cx="7072685" cy="5215902"/>
        </p:xfrm>
        <a:graphic>
          <a:graphicData uri="http://schemas.openxmlformats.org/drawingml/2006/table">
            <a:tbl>
              <a:tblPr/>
              <a:tblGrid>
                <a:gridCol w="7072685"/>
              </a:tblGrid>
              <a:tr h="440482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@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relation </a:t>
                      </a:r>
                      <a:r>
                        <a:rPr lang="en-US" sz="1600" dirty="0" smtClean="0">
                          <a:effectLst/>
                          <a:latin typeface="arial"/>
                        </a:rPr>
                        <a:t>weather</a:t>
                      </a: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@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attribute outlook { sunny, overcast, rainy </a:t>
                      </a:r>
                      <a:r>
                        <a:rPr lang="en-US" sz="1600" dirty="0" smtClean="0">
                          <a:effectLst/>
                          <a:latin typeface="arial"/>
                        </a:rPr>
                        <a:t>}</a:t>
                      </a: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@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attribute temperature </a:t>
                      </a:r>
                      <a:r>
                        <a:rPr lang="en-US" sz="1600" dirty="0" smtClean="0">
                          <a:effectLst/>
                          <a:latin typeface="arial"/>
                        </a:rPr>
                        <a:t>numeric</a:t>
                      </a: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@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attribute humidity numeric </a:t>
                      </a:r>
                      <a:endParaRPr lang="en-US" sz="1600" dirty="0" smtClean="0">
                        <a:effectLst/>
                        <a:latin typeface="arial"/>
                      </a:endParaRP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@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attribute windy { TRUE, FALSE } </a:t>
                      </a:r>
                      <a:endParaRPr lang="en-US" sz="1600" dirty="0" smtClean="0">
                        <a:effectLst/>
                        <a:latin typeface="arial"/>
                      </a:endParaRP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@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attribute play { yes, no } </a:t>
                      </a:r>
                      <a:endParaRPr lang="en-US" sz="1600" dirty="0" smtClean="0">
                        <a:effectLst/>
                        <a:latin typeface="arial"/>
                      </a:endParaRP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@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data </a:t>
                      </a:r>
                      <a:endParaRPr lang="en-US" sz="1600" dirty="0" smtClean="0">
                        <a:effectLst/>
                        <a:latin typeface="arial"/>
                      </a:endParaRP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sunny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, 85, 85, FALSE, </a:t>
                      </a:r>
                      <a:r>
                        <a:rPr lang="en-US" sz="1600" dirty="0" smtClean="0">
                          <a:effectLst/>
                          <a:latin typeface="arial"/>
                        </a:rPr>
                        <a:t>no</a:t>
                      </a: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sunny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, 80, 90, TRUE, no </a:t>
                      </a:r>
                      <a:endParaRPr lang="en-US" sz="1600" dirty="0" smtClean="0">
                        <a:effectLst/>
                        <a:latin typeface="arial"/>
                      </a:endParaRP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overcast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, 83, 86, FALSE, yes </a:t>
                      </a:r>
                      <a:endParaRPr lang="en-US" sz="1600" dirty="0" smtClean="0">
                        <a:effectLst/>
                        <a:latin typeface="arial"/>
                      </a:endParaRP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rainy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, 70, 96, FALSE, yes </a:t>
                      </a:r>
                      <a:endParaRPr lang="en-US" sz="1600" dirty="0" smtClean="0">
                        <a:effectLst/>
                        <a:latin typeface="arial"/>
                      </a:endParaRP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rainy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, 68, 80, FALSE, yes </a:t>
                      </a:r>
                      <a:endParaRPr lang="en-US" sz="1600" dirty="0" smtClean="0">
                        <a:effectLst/>
                        <a:latin typeface="arial"/>
                      </a:endParaRP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rainy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, 65, 70, TRUE, no </a:t>
                      </a:r>
                      <a:endParaRPr lang="en-US" sz="1600" dirty="0" smtClean="0">
                        <a:effectLst/>
                        <a:latin typeface="arial"/>
                      </a:endParaRP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overcast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, 64, 65, TRUE, yes </a:t>
                      </a:r>
                      <a:endParaRPr lang="en-US" sz="1600" dirty="0" smtClean="0">
                        <a:effectLst/>
                        <a:latin typeface="arial"/>
                      </a:endParaRP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sunny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, 72, 95, FALSE, no </a:t>
                      </a:r>
                      <a:endParaRPr lang="en-US" sz="1600" dirty="0" smtClean="0">
                        <a:effectLst/>
                        <a:latin typeface="arial"/>
                      </a:endParaRP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sunny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, 69, 70, FALSE, yes </a:t>
                      </a:r>
                      <a:endParaRPr lang="en-US" sz="1600" dirty="0" smtClean="0">
                        <a:effectLst/>
                        <a:latin typeface="arial"/>
                      </a:endParaRP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rainy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, 75, 80, FALSE, yes </a:t>
                      </a:r>
                      <a:endParaRPr lang="en-US" sz="1600" dirty="0" smtClean="0">
                        <a:effectLst/>
                        <a:latin typeface="arial"/>
                      </a:endParaRP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sunny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, 75, 70, TRUE, yes </a:t>
                      </a:r>
                      <a:endParaRPr lang="en-US" sz="1600" dirty="0" smtClean="0">
                        <a:effectLst/>
                        <a:latin typeface="arial"/>
                      </a:endParaRP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overcast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, 72, 90, TRUE, yes </a:t>
                      </a:r>
                      <a:endParaRPr lang="en-US" sz="1600" dirty="0" smtClean="0">
                        <a:effectLst/>
                        <a:latin typeface="arial"/>
                      </a:endParaRP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overcast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, 81, 75, FALSE, yes </a:t>
                      </a:r>
                      <a:endParaRPr lang="en-US" sz="1600" dirty="0" smtClean="0">
                        <a:effectLst/>
                        <a:latin typeface="arial"/>
                      </a:endParaRPr>
                    </a:p>
                    <a:p>
                      <a:r>
                        <a:rPr lang="en-US" sz="1600" dirty="0" smtClean="0">
                          <a:effectLst/>
                          <a:latin typeface="arial"/>
                        </a:rPr>
                        <a:t>rainy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, 71, 91, TRUE, no</a:t>
                      </a:r>
                    </a:p>
                  </a:txBody>
                  <a:tcPr marL="47625" marR="47625" marT="47631" marB="476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858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4621</TotalTime>
  <Words>1173</Words>
  <Application>Microsoft Macintosh PowerPoint</Application>
  <PresentationFormat>Widescreen</PresentationFormat>
  <Paragraphs>205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Calibri</vt:lpstr>
      <vt:lpstr>Calibri Light</vt:lpstr>
      <vt:lpstr>Franklin Gothic Book</vt:lpstr>
      <vt:lpstr>Mangal</vt:lpstr>
      <vt:lpstr>ＭＳ Ｐゴシック</vt:lpstr>
      <vt:lpstr>Perpetua</vt:lpstr>
      <vt:lpstr>Wingdings 2</vt:lpstr>
      <vt:lpstr>Arial</vt:lpstr>
      <vt:lpstr>Arial</vt:lpstr>
      <vt:lpstr>Retrospect</vt:lpstr>
      <vt:lpstr>An Introduction to WEKA</vt:lpstr>
      <vt:lpstr>Content</vt:lpstr>
      <vt:lpstr>What is WEKA?</vt:lpstr>
      <vt:lpstr>Download and Install WEKA</vt:lpstr>
      <vt:lpstr>Main Features</vt:lpstr>
      <vt:lpstr>Main GUI</vt:lpstr>
      <vt:lpstr>Datasets in Weka</vt:lpstr>
      <vt:lpstr>ARFF Files</vt:lpstr>
      <vt:lpstr>ARFF File</vt:lpstr>
      <vt:lpstr>WEKA: Explorer</vt:lpstr>
      <vt:lpstr>Explorer: pre-processing the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Explorer: building “classifiers”</vt:lpstr>
      <vt:lpstr>PowerPoint Presentation</vt:lpstr>
      <vt:lpstr>PowerPoint Presentation</vt:lpstr>
      <vt:lpstr>PowerPoint Presentation</vt:lpstr>
      <vt:lpstr>PowerPoint Presentation</vt:lpstr>
      <vt:lpstr>Explorer: clustering data</vt:lpstr>
      <vt:lpstr>PowerPoint Presentation</vt:lpstr>
      <vt:lpstr>Explorer: attribute selection</vt:lpstr>
      <vt:lpstr>PowerPoint Presentation</vt:lpstr>
      <vt:lpstr>Explorer: data visualization</vt:lpstr>
      <vt:lpstr>PowerPoint Presentation</vt:lpstr>
      <vt:lpstr>PowerPoint Presentation</vt:lpstr>
      <vt:lpstr>PowerPoint Presentation</vt:lpstr>
      <vt:lpstr>References and Resources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WEKA</dc:title>
  <dc:creator>Roxana  Attar</dc:creator>
  <cp:lastModifiedBy>Roxana  Attar</cp:lastModifiedBy>
  <cp:revision>30</cp:revision>
  <dcterms:created xsi:type="dcterms:W3CDTF">2017-08-27T22:23:25Z</dcterms:created>
  <dcterms:modified xsi:type="dcterms:W3CDTF">2017-08-31T03:24:36Z</dcterms:modified>
</cp:coreProperties>
</file>