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83" r:id="rId3"/>
    <p:sldId id="257" r:id="rId4"/>
    <p:sldId id="279" r:id="rId5"/>
    <p:sldId id="284" r:id="rId6"/>
    <p:sldId id="280" r:id="rId7"/>
    <p:sldId id="281" r:id="rId8"/>
    <p:sldId id="285" r:id="rId9"/>
    <p:sldId id="282" r:id="rId10"/>
    <p:sldId id="258" r:id="rId11"/>
    <p:sldId id="268" r:id="rId12"/>
    <p:sldId id="296" r:id="rId13"/>
    <p:sldId id="297" r:id="rId14"/>
    <p:sldId id="299" r:id="rId15"/>
    <p:sldId id="320" r:id="rId16"/>
    <p:sldId id="324" r:id="rId17"/>
    <p:sldId id="325" r:id="rId18"/>
    <p:sldId id="326" r:id="rId19"/>
    <p:sldId id="327" r:id="rId20"/>
    <p:sldId id="328" r:id="rId21"/>
    <p:sldId id="329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  <p:sldId id="374" r:id="rId64"/>
    <p:sldId id="375" r:id="rId65"/>
    <p:sldId id="376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385" r:id="rId75"/>
    <p:sldId id="386" r:id="rId76"/>
    <p:sldId id="387" r:id="rId77"/>
    <p:sldId id="388" r:id="rId78"/>
    <p:sldId id="389" r:id="rId79"/>
    <p:sldId id="390" r:id="rId80"/>
    <p:sldId id="391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6E809-CE34-46AB-B89E-06E653D076CB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75C0-5F8E-40C5-8D76-0C136F5FA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75C0-5F8E-40C5-8D76-0C136F5FAD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6D3-BC6E-4A47-96AE-30564204696E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D36-576F-441F-ABFC-3333B0B0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6D3-BC6E-4A47-96AE-30564204696E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D36-576F-441F-ABFC-3333B0B0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6D3-BC6E-4A47-96AE-30564204696E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D36-576F-441F-ABFC-3333B0B0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6D3-BC6E-4A47-96AE-30564204696E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D36-576F-441F-ABFC-3333B0B0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6D3-BC6E-4A47-96AE-30564204696E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D36-576F-441F-ABFC-3333B0B0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6D3-BC6E-4A47-96AE-30564204696E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D36-576F-441F-ABFC-3333B0B0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6D3-BC6E-4A47-96AE-30564204696E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D36-576F-441F-ABFC-3333B0B0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6D3-BC6E-4A47-96AE-30564204696E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D36-576F-441F-ABFC-3333B0B0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6D3-BC6E-4A47-96AE-30564204696E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D36-576F-441F-ABFC-3333B0B0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6D3-BC6E-4A47-96AE-30564204696E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D36-576F-441F-ABFC-3333B0B0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6D3-BC6E-4A47-96AE-30564204696E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D36-576F-441F-ABFC-3333B0B0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EE6D3-BC6E-4A47-96AE-30564204696E}" type="datetimeFigureOut">
              <a:rPr lang="en-US" smtClean="0"/>
              <a:pPr/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1D36-576F-441F-ABFC-3333B0B0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228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Monte </a:t>
            </a:r>
            <a:r>
              <a:rPr lang="en-US" b="1" dirty="0"/>
              <a:t>Carlo Simulation</a:t>
            </a:r>
            <a:br>
              <a:rPr lang="en-US" b="1" dirty="0"/>
            </a:br>
            <a:r>
              <a:rPr lang="en-US" b="1" dirty="0"/>
              <a:t>of Interacting Electron Models</a:t>
            </a:r>
            <a:br>
              <a:rPr lang="en-US" b="1" dirty="0"/>
            </a:br>
            <a:r>
              <a:rPr lang="en-US" b="1" dirty="0"/>
              <a:t>by a New Determinant Approach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Mucheng </a:t>
            </a:r>
            <a:r>
              <a:rPr lang="en-US" dirty="0" smtClean="0"/>
              <a:t>Zhang</a:t>
            </a:r>
          </a:p>
          <a:p>
            <a:r>
              <a:rPr lang="en-US" dirty="0"/>
              <a:t>(Under the direction of Robert W. Robinson and Heinz-Bernd </a:t>
            </a:r>
            <a:r>
              <a:rPr lang="en-US" dirty="0" err="1" smtClean="0"/>
              <a:t>Schüttler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CALCULATION OF DETERMINANTS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Four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Gaussian Elimination With Partial Pivoting (GEP</a:t>
            </a:r>
            <a:r>
              <a:rPr lang="en-US" dirty="0" smtClean="0"/>
              <a:t>)</a:t>
            </a:r>
          </a:p>
          <a:p>
            <a:r>
              <a:rPr lang="en-US" dirty="0" smtClean="0"/>
              <a:t>Givens Rotation (GR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Householder Reflection (HR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Fast Givens Transformation (FGT)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Conclusion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GEP</a:t>
            </a:r>
            <a:endParaRPr lang="en-US" dirty="0" smtClean="0"/>
          </a:p>
          <a:p>
            <a:pPr lvl="1"/>
            <a:r>
              <a:rPr lang="en-US" dirty="0" smtClean="0"/>
              <a:t>the most efficient.</a:t>
            </a:r>
          </a:p>
          <a:p>
            <a:pPr lvl="1"/>
            <a:r>
              <a:rPr lang="en-US" dirty="0" smtClean="0"/>
              <a:t>in most cases, the most accurate.</a:t>
            </a:r>
          </a:p>
          <a:p>
            <a:r>
              <a:rPr lang="en-US" dirty="0" smtClean="0"/>
              <a:t>In terms of efficiency and accuracy, GEP is a good algorithm for evaluating determinants.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FEYNMAN DIAGRAM EXPANSIONS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Notation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924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Integral Padding Function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3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EXTENDED HUBBARD MODEL (EHM)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Lattice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7848600" cy="336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31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Interaction Potential Function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07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INTRODUCTION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Simplest EHM For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7239000" y="533400"/>
          <a:ext cx="431799" cy="609600"/>
        </p:xfrm>
        <a:graphic>
          <a:graphicData uri="http://schemas.openxmlformats.org/presentationml/2006/ole">
            <p:oleObj spid="_x0000_s70658" name="Equation" r:id="rId3" imgW="469800" imgH="533160" progId="Equation.3">
              <p:embed/>
            </p:oleObj>
          </a:graphicData>
        </a:graphic>
      </p:graphicFrame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600200"/>
            <a:ext cx="75628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114800"/>
            <a:ext cx="701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The    -Space</a:t>
            </a:r>
            <a:endParaRPr lang="en-US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4114800" y="457200"/>
          <a:ext cx="457200" cy="685800"/>
        </p:xfrm>
        <a:graphic>
          <a:graphicData uri="http://schemas.openxmlformats.org/presentationml/2006/ole">
            <p:oleObj spid="_x0000_s75778" name="Equation" r:id="rId3" imgW="291960" imgH="469800" progId="Equation.3">
              <p:embed/>
            </p:oleObj>
          </a:graphicData>
        </a:graphic>
      </p:graphicFrame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1" y="1905000"/>
            <a:ext cx="75438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Reciprocal lattice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92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Energy Band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Fourier Sum Over Matsubara Frequencies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8077200" cy="21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4114800"/>
            <a:ext cx="6019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229600" cy="238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16214"/>
            <a:ext cx="8229600" cy="229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229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The Function </a:t>
            </a:r>
            <a:r>
              <a:rPr lang="en-US" b="1" i="1" dirty="0" smtClean="0">
                <a:solidFill>
                  <a:srgbClr val="0070C0"/>
                </a:solidFill>
              </a:rPr>
              <a:t>g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Hubbard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Hubbard model </a:t>
            </a:r>
          </a:p>
          <a:p>
            <a:pPr lvl="1"/>
            <a:r>
              <a:rPr lang="en-US" dirty="0" smtClean="0"/>
              <a:t>describe magnetism and super conductivity in strongly correlated electron systems.</a:t>
            </a:r>
          </a:p>
          <a:p>
            <a:pPr lvl="1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originally developed to explain metal-insulator transition in strongly correlated electronic materials. </a:t>
            </a:r>
          </a:p>
          <a:p>
            <a:pPr lvl="1"/>
            <a:r>
              <a:rPr lang="en-US" dirty="0" smtClean="0"/>
              <a:t>has been applied to the study of magnetism.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Notation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52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84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7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1905000"/>
            <a:ext cx="8362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924800" cy="299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9248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784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1910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The m–electron Green’s Function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93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8077200" cy="31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029200"/>
            <a:ext cx="3238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6099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1238"/>
            <a:ext cx="83058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MONTE CARLO EVALUATION OF EHM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Notation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92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Score and Weight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077200" cy="251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Probability Function For EHM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8153400" cy="321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2D Hubbard model </a:t>
            </a:r>
          </a:p>
          <a:p>
            <a:pPr>
              <a:buNone/>
            </a:pPr>
            <a:endParaRPr lang="en-US" sz="1800" dirty="0" smtClean="0"/>
          </a:p>
          <a:p>
            <a:pPr lvl="1"/>
            <a:r>
              <a:rPr lang="en-US" dirty="0" smtClean="0"/>
              <a:t>used as “minimal” model to describe high- temperature superconductors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r>
              <a:rPr lang="en-US" dirty="0" smtClean="0"/>
              <a:t>has been applied extensively.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Monte Carlo Evaluation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7924800" cy="248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364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Evaluation of Determinants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7848600" cy="22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00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Metropolis MCMC method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800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Generating The Chain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8001000" cy="247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MC Move Types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62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077200" cy="308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Type 1: Move a Pair of V-Lines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30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19600"/>
            <a:ext cx="8077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Some Methods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reliable numerical solution methods ([2])</a:t>
            </a:r>
          </a:p>
          <a:p>
            <a:pPr lvl="1"/>
            <a:r>
              <a:rPr lang="en-US" dirty="0" smtClean="0"/>
              <a:t>quantum Monte Carlo </a:t>
            </a:r>
          </a:p>
          <a:p>
            <a:pPr lvl="1"/>
            <a:r>
              <a:rPr lang="en-US" dirty="0" smtClean="0"/>
              <a:t>exact </a:t>
            </a:r>
            <a:r>
              <a:rPr lang="en-US" dirty="0" err="1" smtClean="0"/>
              <a:t>diagonalization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density matrix renormalization </a:t>
            </a:r>
          </a:p>
          <a:p>
            <a:pPr lvl="1">
              <a:buNone/>
            </a:pPr>
            <a:r>
              <a:rPr lang="en-US" dirty="0" smtClean="0"/>
              <a:t>these methods are limited to only small 2D clusters.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 2: Flip a Spin at a Vertex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077200" cy="315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Type 3: Move    at a Vertex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4648200" y="533400"/>
          <a:ext cx="457200" cy="609600"/>
        </p:xfrm>
        <a:graphic>
          <a:graphicData uri="http://schemas.openxmlformats.org/presentationml/2006/ole">
            <p:oleObj spid="_x0000_s100354" name="Equation" r:id="rId3" imgW="266400" imgH="342720" progId="Equation.3">
              <p:embed/>
            </p:oleObj>
          </a:graphicData>
        </a:graphic>
      </p:graphicFrame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Type 5: Update </a:t>
            </a:r>
            <a:r>
              <a:rPr lang="el-GR" b="1" i="1" dirty="0" smtClean="0">
                <a:solidFill>
                  <a:srgbClr val="C00000"/>
                </a:solidFill>
              </a:rPr>
              <a:t>τ</a:t>
            </a:r>
            <a:r>
              <a:rPr lang="en-US" b="1" dirty="0" smtClean="0">
                <a:solidFill>
                  <a:srgbClr val="C00000"/>
                </a:solidFill>
              </a:rPr>
              <a:t>–Padding Variable </a:t>
            </a:r>
            <a:r>
              <a:rPr lang="el-GR" b="1" i="1" dirty="0" smtClean="0">
                <a:solidFill>
                  <a:srgbClr val="C00000"/>
                </a:solidFill>
              </a:rPr>
              <a:t>ψ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13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2298" y="1600201"/>
            <a:ext cx="789940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Type 6: Raise/Lower Diagram Order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Type 6+: Raise Diagram Order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924800" cy="40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Type 6-: Lower Diagram Order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Acceptance Probability of Type 6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54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07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Type 7: Exchange a pair of Spins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5934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RESULTS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 mean–field embedding approaches </a:t>
            </a:r>
          </a:p>
          <a:p>
            <a:pPr lvl="1"/>
            <a:r>
              <a:rPr lang="en-US" dirty="0" smtClean="0"/>
              <a:t>allow small cluster calculations to be effectively extrapolated to larger and even infinite lattice sizes ([4],[5],[7] and [1]).</a:t>
            </a:r>
          </a:p>
          <a:p>
            <a:r>
              <a:rPr lang="en-US" dirty="0" smtClean="0"/>
              <a:t>A determinant formalism ([10])</a:t>
            </a:r>
          </a:p>
          <a:p>
            <a:pPr lvl="1"/>
            <a:r>
              <a:rPr lang="en-US" dirty="0" smtClean="0"/>
              <a:t>derived by functional integral techniques</a:t>
            </a:r>
          </a:p>
          <a:p>
            <a:pPr lvl="1"/>
            <a:r>
              <a:rPr lang="en-US" dirty="0" smtClean="0"/>
              <a:t>used for Monte Carlo simulations of small 2D Hubbard model clusters.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Experiments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229600" cy="217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57600"/>
            <a:ext cx="7924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Continuous Time Scheme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92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Parameter Sets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1"/>
            <a:ext cx="3248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5626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47434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Accept Ratio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15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3790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Running Time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1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43200"/>
            <a:ext cx="71913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Order Frequency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5621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Our New Method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new determinant approach is derived from a </a:t>
            </a:r>
            <a:r>
              <a:rPr lang="en-US" sz="3600" b="1" i="1" dirty="0" smtClean="0"/>
              <a:t>Feynman diagram expansion </a:t>
            </a:r>
            <a:r>
              <a:rPr lang="en-US" sz="3600" dirty="0" smtClean="0"/>
              <a:t>for the </a:t>
            </a:r>
            <a:r>
              <a:rPr lang="en-US" sz="3600" b="1" i="1" dirty="0" smtClean="0"/>
              <a:t>single particle Green’s function </a:t>
            </a:r>
            <a:r>
              <a:rPr lang="en-US" sz="3600" dirty="0" smtClean="0"/>
              <a:t>of the Hubbard model.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762000"/>
            <a:ext cx="3733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1000"/>
            <a:ext cx="43434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Convergence of Parameter Set 3b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229600" cy="70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8229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09600"/>
            <a:ext cx="39624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Scores VS. 1/T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800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39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6991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Green’s Function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4800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55626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229600" cy="161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2819400"/>
            <a:ext cx="8458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8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001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Green’s functions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mathematical objects of particular interest in the quantum theory of many-electron systems</a:t>
            </a:r>
          </a:p>
          <a:p>
            <a:pPr lvl="1"/>
            <a:r>
              <a:rPr lang="en-US" dirty="0" smtClean="0"/>
              <a:t>model predictions can be directly compared to the data obtained in real materials .</a:t>
            </a:r>
          </a:p>
          <a:p>
            <a:r>
              <a:rPr lang="en-US" dirty="0" smtClean="0"/>
              <a:t>The single-particle Green’s function </a:t>
            </a:r>
          </a:p>
          <a:p>
            <a:pPr lvl="1"/>
            <a:r>
              <a:rPr lang="en-US" dirty="0" smtClean="0"/>
              <a:t>used to predict the result of photo-emission spectroscopy experiments.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new method works well.</a:t>
            </a:r>
          </a:p>
          <a:p>
            <a:pPr>
              <a:buNone/>
            </a:pPr>
            <a:r>
              <a:rPr lang="en-US" sz="1200" dirty="0" smtClean="0"/>
              <a:t> </a:t>
            </a:r>
          </a:p>
          <a:p>
            <a:r>
              <a:rPr lang="en-US" dirty="0" smtClean="0"/>
              <a:t>Our program can be used</a:t>
            </a:r>
          </a:p>
          <a:p>
            <a:pPr lvl="1"/>
            <a:r>
              <a:rPr lang="en-US" dirty="0" smtClean="0"/>
              <a:t>for any rectangle lattice</a:t>
            </a:r>
          </a:p>
          <a:p>
            <a:pPr lvl="1"/>
            <a:r>
              <a:rPr lang="en-US" dirty="0" smtClean="0"/>
              <a:t>for m–electron system with m &gt; 1 after slight modification.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Determinant formalism </a:t>
            </a:r>
            <a:r>
              <a:rPr lang="en-US" i="1" dirty="0" smtClean="0"/>
              <a:t>for</a:t>
            </a:r>
            <a:r>
              <a:rPr lang="en-US" dirty="0" smtClean="0"/>
              <a:t> the extended Hubbard model. </a:t>
            </a:r>
          </a:p>
          <a:p>
            <a:r>
              <a:rPr lang="en-US" b="1" i="1" dirty="0" smtClean="0"/>
              <a:t>Monte Carlo summation algorithm </a:t>
            </a:r>
            <a:r>
              <a:rPr lang="en-US" dirty="0" smtClean="0"/>
              <a:t>to evaluate the relevant determinant diagram sums. </a:t>
            </a:r>
          </a:p>
          <a:p>
            <a:r>
              <a:rPr lang="en-US" dirty="0" smtClean="0"/>
              <a:t>We have tested it on small 2 × 2 Hubbard clusters.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498</Words>
  <Application>Microsoft Office PowerPoint</Application>
  <PresentationFormat>On-screen Show (4:3)</PresentationFormat>
  <Paragraphs>96</Paragraphs>
  <Slides>80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Office Theme</vt:lpstr>
      <vt:lpstr>Equation</vt:lpstr>
      <vt:lpstr> Monte Carlo Simulation of Interacting Electron Models by a New Determinant Approach </vt:lpstr>
      <vt:lpstr>INTRODUCTION</vt:lpstr>
      <vt:lpstr>Hubbard model </vt:lpstr>
      <vt:lpstr>Slide 4</vt:lpstr>
      <vt:lpstr>Some Methods</vt:lpstr>
      <vt:lpstr>Slide 6</vt:lpstr>
      <vt:lpstr>Our New Method</vt:lpstr>
      <vt:lpstr>Slide 8</vt:lpstr>
      <vt:lpstr>Slide 9</vt:lpstr>
      <vt:lpstr>CALCULATION OF DETERMINANTS</vt:lpstr>
      <vt:lpstr>Four Algorithms</vt:lpstr>
      <vt:lpstr>Conclusion</vt:lpstr>
      <vt:lpstr>FEYNMAN DIAGRAM EXPANSIONS</vt:lpstr>
      <vt:lpstr>Notation</vt:lpstr>
      <vt:lpstr>Integral Padding Function</vt:lpstr>
      <vt:lpstr>EXTENDED HUBBARD MODEL (EHM)</vt:lpstr>
      <vt:lpstr>The Lattice</vt:lpstr>
      <vt:lpstr>Slide 18</vt:lpstr>
      <vt:lpstr>Interaction Potential Function</vt:lpstr>
      <vt:lpstr>The Simplest EHM For </vt:lpstr>
      <vt:lpstr>Slide 21</vt:lpstr>
      <vt:lpstr>The    -Space</vt:lpstr>
      <vt:lpstr>Slide 23</vt:lpstr>
      <vt:lpstr>Reciprocal lattice</vt:lpstr>
      <vt:lpstr>Energy Band</vt:lpstr>
      <vt:lpstr>Fourier Sum Over Matsubara Frequencies</vt:lpstr>
      <vt:lpstr>Slide 27</vt:lpstr>
      <vt:lpstr>Slide 28</vt:lpstr>
      <vt:lpstr>The Function g</vt:lpstr>
      <vt:lpstr>Notation</vt:lpstr>
      <vt:lpstr>Slide 31</vt:lpstr>
      <vt:lpstr>Slide 32</vt:lpstr>
      <vt:lpstr>Slide 33</vt:lpstr>
      <vt:lpstr>The m–electron Green’s Function</vt:lpstr>
      <vt:lpstr>Slide 35</vt:lpstr>
      <vt:lpstr>MONTE CARLO EVALUATION OF EHM</vt:lpstr>
      <vt:lpstr>Notation</vt:lpstr>
      <vt:lpstr>Score and Weight</vt:lpstr>
      <vt:lpstr>Probability Function For EHM</vt:lpstr>
      <vt:lpstr>Monte Carlo Evaluation</vt:lpstr>
      <vt:lpstr>Slide 41</vt:lpstr>
      <vt:lpstr>Evaluation of Determinants</vt:lpstr>
      <vt:lpstr>Slide 43</vt:lpstr>
      <vt:lpstr>Metropolis MCMC method</vt:lpstr>
      <vt:lpstr>Slide 45</vt:lpstr>
      <vt:lpstr>Generating The Chain</vt:lpstr>
      <vt:lpstr>MC Move Types</vt:lpstr>
      <vt:lpstr>Slide 48</vt:lpstr>
      <vt:lpstr>Type 1: Move a Pair of V-Lines</vt:lpstr>
      <vt:lpstr>Type 2: Flip a Spin at a Vertex</vt:lpstr>
      <vt:lpstr>Type 3: Move    at a Vertex</vt:lpstr>
      <vt:lpstr>Type 5: Update τ–Padding Variable ψ  </vt:lpstr>
      <vt:lpstr>Type 6: Raise/Lower Diagram Order</vt:lpstr>
      <vt:lpstr>Type 6+: Raise Diagram Order</vt:lpstr>
      <vt:lpstr>Type 6-: Lower Diagram Order</vt:lpstr>
      <vt:lpstr>Acceptance Probability of Type 6</vt:lpstr>
      <vt:lpstr>Slide 57</vt:lpstr>
      <vt:lpstr>Type 7: Exchange a pair of Spins</vt:lpstr>
      <vt:lpstr>RESULTS</vt:lpstr>
      <vt:lpstr>The Experiments</vt:lpstr>
      <vt:lpstr>Slide 61</vt:lpstr>
      <vt:lpstr>Continuous Time Scheme</vt:lpstr>
      <vt:lpstr>Slide 63</vt:lpstr>
      <vt:lpstr>Slide 64</vt:lpstr>
      <vt:lpstr>Parameter Sets</vt:lpstr>
      <vt:lpstr>Slide 66</vt:lpstr>
      <vt:lpstr>Accept Ratio</vt:lpstr>
      <vt:lpstr>Running Time</vt:lpstr>
      <vt:lpstr>Order Frequency</vt:lpstr>
      <vt:lpstr>Slide 70</vt:lpstr>
      <vt:lpstr>Slide 71</vt:lpstr>
      <vt:lpstr>Convergence of Parameter Set 3b</vt:lpstr>
      <vt:lpstr>Slide 73</vt:lpstr>
      <vt:lpstr>Scores VS. 1/T</vt:lpstr>
      <vt:lpstr>Slide 75</vt:lpstr>
      <vt:lpstr>The Green’s Function</vt:lpstr>
      <vt:lpstr>Slide 77</vt:lpstr>
      <vt:lpstr>Slide 78</vt:lpstr>
      <vt:lpstr>Slide 79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Simulation of Interacting Electron Models by a New Determinant Approach</dc:title>
  <dc:creator>mzhang</dc:creator>
  <cp:lastModifiedBy>mzhang</cp:lastModifiedBy>
  <cp:revision>84</cp:revision>
  <dcterms:created xsi:type="dcterms:W3CDTF">2008-07-19T02:46:04Z</dcterms:created>
  <dcterms:modified xsi:type="dcterms:W3CDTF">2008-07-30T03:39:27Z</dcterms:modified>
</cp:coreProperties>
</file>