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m4v" ContentType="video/unknown"/>
  <Default Extension="jpeg" ContentType="image/jpeg"/>
  <Default Extension="mov" ContentType="video/quicktime"/>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8" r:id="rId1"/>
  </p:sldMasterIdLst>
  <p:notesMasterIdLst>
    <p:notesMasterId r:id="rId27"/>
  </p:notesMasterIdLst>
  <p:sldIdLst>
    <p:sldId id="256"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6" r:id="rId23"/>
    <p:sldId id="298" r:id="rId24"/>
    <p:sldId id="299" r:id="rId25"/>
    <p:sldId id="29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0"/>
    <p:restoredTop sz="80843"/>
  </p:normalViewPr>
  <p:slideViewPr>
    <p:cSldViewPr snapToGrid="0" snapToObjects="1">
      <p:cViewPr varScale="1">
        <p:scale>
          <a:sx n="76" d="100"/>
          <a:sy n="76" d="100"/>
        </p:scale>
        <p:origin x="216"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813F7-4C93-4849-BAB1-42DE91B33A6E}" type="datetimeFigureOut">
              <a:rPr lang="en-US" smtClean="0"/>
              <a:t>4/2/17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CDE75-CC2C-E149-9282-A60077902F8B}" type="slidenum">
              <a:rPr lang="en-US" smtClean="0"/>
              <a:t>‹#›</a:t>
            </a:fld>
            <a:endParaRPr lang="en-US"/>
          </a:p>
        </p:txBody>
      </p:sp>
    </p:spTree>
    <p:extLst>
      <p:ext uri="{BB962C8B-B14F-4D97-AF65-F5344CB8AC3E}">
        <p14:creationId xmlns:p14="http://schemas.microsoft.com/office/powerpoint/2010/main" val="3994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talk, I’m going to take you through the practicalities of disease surveillance when you’re using Twitter or other social media.</a:t>
            </a:r>
          </a:p>
          <a:p>
            <a:endParaRPr lang="en-US" baseline="0" dirty="0" smtClean="0"/>
          </a:p>
          <a:p>
            <a:r>
              <a:rPr lang="en-US" baseline="0" dirty="0" smtClean="0"/>
              <a:t>This includes not only some of the most useful models and representations, but also the critical technologies to make your models useful.</a:t>
            </a:r>
            <a:endParaRPr lang="en-US" dirty="0"/>
          </a:p>
        </p:txBody>
      </p:sp>
      <p:sp>
        <p:nvSpPr>
          <p:cNvPr id="4" name="Slide Number Placeholder 3"/>
          <p:cNvSpPr>
            <a:spLocks noGrp="1"/>
          </p:cNvSpPr>
          <p:nvPr>
            <p:ph type="sldNum" sz="quarter" idx="10"/>
          </p:nvPr>
        </p:nvSpPr>
        <p:spPr/>
        <p:txBody>
          <a:bodyPr/>
          <a:lstStyle/>
          <a:p>
            <a:fld id="{F61CDE75-CC2C-E149-9282-A60077902F8B}" type="slidenum">
              <a:rPr lang="en-US" smtClean="0"/>
              <a:t>1</a:t>
            </a:fld>
            <a:endParaRPr lang="en-US"/>
          </a:p>
        </p:txBody>
      </p:sp>
    </p:spTree>
    <p:extLst>
      <p:ext uri="{BB962C8B-B14F-4D97-AF65-F5344CB8AC3E}">
        <p14:creationId xmlns:p14="http://schemas.microsoft.com/office/powerpoint/2010/main" val="335592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Rotation and deformation, like the gray-level 8-bit pixel intensities, are periodic. The upshot for why we use it is because it's much more robust to effects of noise. I won't go into why here, but you're welcome to ask me after.</a:t>
            </a:r>
          </a:p>
          <a:p>
            <a:endParaRPr lang="en-US" baseline="0" dirty="0" smtClean="0"/>
          </a:p>
          <a:p>
            <a:r>
              <a:rPr lang="en-US" baseline="0" dirty="0" smtClean="0"/>
              <a:t>The colored dots identify the gray-level pixel intensity changes as this video plays, as well as the rotation computed at those positions as well. For reference I’ve picked a location near the cell wall, at the distal parts of the cilia, and in the background. The point is to show that, even within a single small region, there is a great deal of variability in the tracked signals.</a:t>
            </a:r>
          </a:p>
          <a:p>
            <a:endParaRPr lang="en-US" dirty="0" smtClean="0"/>
          </a:p>
          <a:p>
            <a:r>
              <a:rPr lang="en-US" baseline="0" dirty="0" smtClean="0"/>
              <a:t>For comparison, I’ve also repeated this process for highly immotile cilia. This is an extreme example, but it paints a very clear picture regarding how these signals can vary depending on the phenotype. Rotation in particular is a full order of magnitude smaller than in the sample on the left, and we see almost no periodicity.</a:t>
            </a:r>
          </a:p>
          <a:p>
            <a:endParaRPr lang="en-US" baseline="0" dirty="0" smtClean="0"/>
          </a:p>
          <a:p>
            <a:r>
              <a:rPr lang="en-US" baseline="0" dirty="0" smtClean="0"/>
              <a:t>So with these quantitative descriptors of our motion, how can we represent these differences in a way that is robust to the variability we see even in the same region of cilia, but which preserves the differences between regions?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FBB849C-1194-D24F-AC93-A095053FE01C}" type="slidenum">
              <a:rPr lang="en-US" smtClean="0"/>
              <a:t>11</a:t>
            </a:fld>
            <a:endParaRPr lang="en-US"/>
          </a:p>
        </p:txBody>
      </p:sp>
    </p:spTree>
    <p:extLst>
      <p:ext uri="{BB962C8B-B14F-4D97-AF65-F5344CB8AC3E}">
        <p14:creationId xmlns:p14="http://schemas.microsoft.com/office/powerpoint/2010/main" val="132545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Modeling time series usually involves some sort of autoregressive model; if anyone was at the </a:t>
            </a:r>
            <a:r>
              <a:rPr lang="en-US" baseline="0" dirty="0" err="1" smtClean="0"/>
              <a:t>Kalman</a:t>
            </a:r>
            <a:r>
              <a:rPr lang="en-US" baseline="0" dirty="0" smtClean="0"/>
              <a:t> Filter talk yesterday, you saw it or at least heard it there. The basic idea of this model is to invoke the </a:t>
            </a:r>
            <a:r>
              <a:rPr lang="en-US" baseline="0" dirty="0" err="1" smtClean="0"/>
              <a:t>markov</a:t>
            </a:r>
            <a:r>
              <a:rPr lang="en-US" baseline="0" dirty="0" smtClean="0"/>
              <a:t> assumption—each observation is a function of some number of previous observations—and build a linear model that explains the majority of what we observe.</a:t>
            </a:r>
          </a:p>
          <a:p>
            <a:endParaRPr lang="en-US" baseline="0" dirty="0" smtClean="0"/>
          </a:p>
          <a:p>
            <a:r>
              <a:rPr lang="en-US" baseline="0" dirty="0" smtClean="0"/>
              <a:t>(I promise, these two equations are 2/3 of the total number of equations you’ll see!)</a:t>
            </a:r>
          </a:p>
          <a:p>
            <a:endParaRPr lang="en-US" baseline="0" dirty="0" smtClean="0"/>
          </a:p>
          <a:p>
            <a:r>
              <a:rPr lang="en-US" baseline="0" dirty="0" smtClean="0"/>
              <a:t>With dynamic textures, we take the extra step of first projecting the original time series data (rotation or deformation) into a low-dimensional state space, defined by this projection matrix C. You can define this basis however you’d like; here, we used PCA of 10 dimensions (we found that captured roughly 90% of the variance).</a:t>
            </a:r>
          </a:p>
          <a:p>
            <a:endParaRPr lang="en-US" baseline="0" dirty="0" smtClean="0"/>
          </a:p>
          <a:p>
            <a:r>
              <a:rPr lang="en-US" baseline="0" dirty="0" smtClean="0"/>
              <a:t>Within the state space, we could use the </a:t>
            </a:r>
            <a:r>
              <a:rPr lang="en-US" baseline="0" dirty="0" err="1" smtClean="0"/>
              <a:t>markov</a:t>
            </a:r>
            <a:r>
              <a:rPr lang="en-US" baseline="0" dirty="0" smtClean="0"/>
              <a:t> assumption to model the evolution of cilia. Of particular interest are these transition matrices, the parameters of the autoregressive model. They explicitly encode how the cilia move from state to state within the low-dimensional space, and are our quantitative definition of ciliary motion.</a:t>
            </a:r>
          </a:p>
          <a:p>
            <a:endParaRPr lang="en-US" baseline="0" dirty="0" smtClean="0"/>
          </a:p>
          <a:p>
            <a:r>
              <a:rPr lang="en-US" baseline="0" dirty="0" smtClean="0"/>
              <a:t>Here are some examples. Not much to see, admittedly. It’s tough to tell if there’s a systematic difference in the structure of the parameters between normal and abnormal. But let’s try another visualization: let’s simulate the motion in the state-space of a couple samples, using the learned AR parameters.</a:t>
            </a:r>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12</a:t>
            </a:fld>
            <a:endParaRPr lang="en-US"/>
          </a:p>
        </p:txBody>
      </p:sp>
    </p:spTree>
    <p:extLst>
      <p:ext uri="{BB962C8B-B14F-4D97-AF65-F5344CB8AC3E}">
        <p14:creationId xmlns:p14="http://schemas.microsoft.com/office/powerpoint/2010/main" val="117021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the motion looks like, for two examples: blue is healthy, red is abnormal. We’re using the AR parameters we learned from the low-dimensional time series and iterating it over 50 time points in a 3-dimensional subspace. We can clearly see a difference between the two motion patterns: normal motion has a very large variance and freedom to move in the subspace, while abnormal motion by comparison stays relatively stationary.</a:t>
            </a:r>
          </a:p>
          <a:p>
            <a:endParaRPr lang="en-US" baseline="0" dirty="0" smtClean="0"/>
          </a:p>
          <a:p>
            <a:r>
              <a:rPr lang="en-US" baseline="0" dirty="0" smtClean="0"/>
              <a:t>This is the pattern we observe across the board: healthy motion has a large freedom of movement in this low dimensional space and requires many dimensions to adequately capture it. Unhealthy motion, by comparison, has very restricted motion and only moves in one or two dimensions in this subspace. Using the AR parameters learned from each video as features vectors, we achieved 93% classification accuracy between normal and abnormal.</a:t>
            </a:r>
          </a:p>
          <a:p>
            <a:endParaRPr lang="en-US" baseline="0" dirty="0" smtClean="0"/>
          </a:p>
          <a:p>
            <a:r>
              <a:rPr lang="en-US" baseline="0" dirty="0" smtClean="0"/>
              <a:t>Even more interestingly, the 7% we misclassified were </a:t>
            </a:r>
            <a:r>
              <a:rPr lang="en-US" i="1" baseline="0" dirty="0" smtClean="0"/>
              <a:t>consistently</a:t>
            </a:r>
            <a:r>
              <a:rPr lang="en-US" i="0" baseline="0" dirty="0" smtClean="0"/>
              <a:t> misclassified, and on manual re-inspection we noticed that the ground-truth may have been incorrectly established. So we’re pretty happy with this result.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13</a:t>
            </a:fld>
            <a:endParaRPr lang="en-US"/>
          </a:p>
        </p:txBody>
      </p:sp>
    </p:spTree>
    <p:extLst>
      <p:ext uri="{BB962C8B-B14F-4D97-AF65-F5344CB8AC3E}">
        <p14:creationId xmlns:p14="http://schemas.microsoft.com/office/powerpoint/2010/main" val="1513710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academic research;</a:t>
            </a:r>
            <a:r>
              <a:rPr lang="en-US" baseline="0" dirty="0" smtClean="0"/>
              <a:t> now, I’ll throw open the door to the sausage factory and show you how it’s done under the hood!</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14</a:t>
            </a:fld>
            <a:endParaRPr lang="en-US"/>
          </a:p>
        </p:txBody>
      </p:sp>
    </p:spTree>
    <p:extLst>
      <p:ext uri="{BB962C8B-B14F-4D97-AF65-F5344CB8AC3E}">
        <p14:creationId xmlns:p14="http://schemas.microsoft.com/office/powerpoint/2010/main" val="111685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pipeline had several</a:t>
            </a:r>
            <a:r>
              <a:rPr lang="en-US" baseline="0" dirty="0" smtClean="0"/>
              <a:t> phases to it. The first, as in any data science project, is collecting the data. In this case, we were collaborating with researchers at the University of Pittsburgh Children’s Hospital who had recruited hundreds of volunteers for their studies. They had obtained live cilia biopsies and recorded dozens of videos of the biopsies for each patient. However, we didn’t particularly care for the idea of passing DVDs or jump drives full of AVIs around, and who knows how we were going to identify regions of interest. So I created a website using </a:t>
            </a:r>
            <a:r>
              <a:rPr lang="en-US" baseline="0" dirty="0" err="1" smtClean="0"/>
              <a:t>django</a:t>
            </a:r>
            <a:r>
              <a:rPr lang="en-US" baseline="0" dirty="0" smtClean="0"/>
              <a:t> and just enough </a:t>
            </a:r>
            <a:r>
              <a:rPr lang="en-US" baseline="0" dirty="0" err="1" smtClean="0"/>
              <a:t>Javascript</a:t>
            </a:r>
            <a:r>
              <a:rPr lang="en-US" baseline="0" dirty="0" smtClean="0"/>
              <a:t> to be dangerous, which would allow the researchers to upload the videos directly to our server, and to paint regions of interest on the videos directly in the browser. All these annotations would be saved to a SQLite database, using </a:t>
            </a:r>
            <a:r>
              <a:rPr lang="en-US" baseline="0" dirty="0" err="1" smtClean="0"/>
              <a:t>SQLAlchemy</a:t>
            </a:r>
            <a:r>
              <a:rPr lang="en-US" baseline="0" dirty="0" smtClean="0"/>
              <a:t> for object-relational modeling.</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15</a:t>
            </a:fld>
            <a:endParaRPr lang="en-US"/>
          </a:p>
        </p:txBody>
      </p:sp>
    </p:spTree>
    <p:extLst>
      <p:ext uri="{BB962C8B-B14F-4D97-AF65-F5344CB8AC3E}">
        <p14:creationId xmlns:p14="http://schemas.microsoft.com/office/powerpoint/2010/main" val="151551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had the data—large, uncompressed videos in AVI format—we had to extract</a:t>
            </a:r>
            <a:r>
              <a:rPr lang="en-US" baseline="0" dirty="0" smtClean="0"/>
              <a:t> the ROIs and convert them to data structures Python could use for downstream analysis. We used </a:t>
            </a:r>
            <a:r>
              <a:rPr lang="en-US" baseline="0" dirty="0" err="1" smtClean="0"/>
              <a:t>OpenCV</a:t>
            </a:r>
            <a:r>
              <a:rPr lang="en-US" baseline="0" dirty="0" smtClean="0"/>
              <a:t> to read the raw AVI files and pull out the ROIs (according to the coordinates stored in the database).</a:t>
            </a:r>
          </a:p>
          <a:p>
            <a:endParaRPr lang="en-US" baseline="0" dirty="0" smtClean="0"/>
          </a:p>
          <a:p>
            <a:r>
              <a:rPr lang="en-US" baseline="0" dirty="0" smtClean="0"/>
              <a:t>We used the </a:t>
            </a:r>
            <a:r>
              <a:rPr lang="en-US" baseline="0" dirty="0" err="1" smtClean="0"/>
              <a:t>Farneback</a:t>
            </a:r>
            <a:r>
              <a:rPr lang="en-US" baseline="0" dirty="0" smtClean="0"/>
              <a:t> optical flow algorithm in the </a:t>
            </a:r>
            <a:r>
              <a:rPr lang="en-US" baseline="0" dirty="0" err="1" smtClean="0"/>
              <a:t>OpenCV</a:t>
            </a:r>
            <a:r>
              <a:rPr lang="en-US" baseline="0" dirty="0" smtClean="0"/>
              <a:t> package to compute the optical flow vectors for all the videos. It worked really well, and was WAY faster than the optical flow algorithm we’d been using in </a:t>
            </a:r>
            <a:r>
              <a:rPr lang="en-US" baseline="0" dirty="0" err="1" smtClean="0"/>
              <a:t>Matlab</a:t>
            </a:r>
            <a:r>
              <a:rPr lang="en-US" baseline="0" dirty="0" smtClean="0"/>
              <a:t> beforehand.</a:t>
            </a:r>
            <a:endParaRPr lang="en-US" dirty="0" smtClean="0"/>
          </a:p>
          <a:p>
            <a:endParaRPr lang="en-US" dirty="0" smtClean="0"/>
          </a:p>
          <a:p>
            <a:r>
              <a:rPr lang="en-US" baseline="0" dirty="0" smtClean="0"/>
              <a:t>Finally, to compute the optical flow derivatives and elemental components (rotation, deformation, </a:t>
            </a:r>
            <a:r>
              <a:rPr lang="en-US" baseline="0" dirty="0" err="1" smtClean="0"/>
              <a:t>etc</a:t>
            </a:r>
            <a:r>
              <a:rPr lang="en-US" baseline="0" dirty="0" smtClean="0"/>
              <a:t>), we used </a:t>
            </a:r>
            <a:r>
              <a:rPr lang="en-US" baseline="0" dirty="0" err="1" smtClean="0"/>
              <a:t>SciPy’s</a:t>
            </a:r>
            <a:r>
              <a:rPr lang="en-US" baseline="0" dirty="0" smtClean="0"/>
              <a:t> signal processing library. This has a huge selection of spatial filters and their derivatives for differentiating discrete images. With this, we had our rotation and deformation values for every pixel in every ROI in every video.</a:t>
            </a:r>
          </a:p>
        </p:txBody>
      </p:sp>
      <p:sp>
        <p:nvSpPr>
          <p:cNvPr id="4" name="Slide Number Placeholder 3"/>
          <p:cNvSpPr>
            <a:spLocks noGrp="1"/>
          </p:cNvSpPr>
          <p:nvPr>
            <p:ph type="sldNum" sz="quarter" idx="10"/>
          </p:nvPr>
        </p:nvSpPr>
        <p:spPr/>
        <p:txBody>
          <a:bodyPr/>
          <a:lstStyle/>
          <a:p>
            <a:fld id="{7FBB849C-1194-D24F-AC93-A095053FE01C}" type="slidenum">
              <a:rPr lang="en-US" smtClean="0"/>
              <a:t>16</a:t>
            </a:fld>
            <a:endParaRPr lang="en-US"/>
          </a:p>
        </p:txBody>
      </p:sp>
    </p:spTree>
    <p:extLst>
      <p:ext uri="{BB962C8B-B14F-4D97-AF65-F5344CB8AC3E}">
        <p14:creationId xmlns:p14="http://schemas.microsoft.com/office/powerpoint/2010/main" val="2020344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had to compute the autoregressive</a:t>
            </a:r>
            <a:r>
              <a:rPr lang="en-US" baseline="0" dirty="0" smtClean="0"/>
              <a:t> time series models.</a:t>
            </a:r>
          </a:p>
          <a:p>
            <a:endParaRPr lang="en-US" baseline="0" dirty="0" smtClean="0"/>
          </a:p>
          <a:p>
            <a:r>
              <a:rPr lang="en-US" baseline="0" dirty="0" smtClean="0"/>
              <a:t>This was actually done by hand—</a:t>
            </a:r>
            <a:r>
              <a:rPr lang="en-US" baseline="0" dirty="0" err="1" smtClean="0"/>
              <a:t>pyKalMan</a:t>
            </a:r>
            <a:r>
              <a:rPr lang="en-US" baseline="0" dirty="0" smtClean="0"/>
              <a:t> didn’t exist yet, and I wasn’t yet familiar with enough of the Python ecosystem to reliably search for alternatives. It wasn’t difficult: the pipeline was comprised mostly of an SVD step of the rotation data to derive the low-dimensional subspace, followed by a nasty-looking pseudo-inverse of the low-dimensional time series data to derive the autoregressive parameters F (what I referred to as A in the other slide with equations, because apparently I like confusing everyone). It took about 10 total lines of Python that required close attention to indexing but was otherwise very straightforward, and used some of the core </a:t>
            </a:r>
            <a:r>
              <a:rPr lang="en-US" baseline="0" dirty="0" err="1" smtClean="0"/>
              <a:t>scipy.linalg</a:t>
            </a:r>
            <a:r>
              <a:rPr lang="en-US" baseline="0" dirty="0" smtClean="0"/>
              <a:t> packages (</a:t>
            </a:r>
            <a:r>
              <a:rPr lang="en-US" baseline="0" dirty="0" err="1" smtClean="0"/>
              <a:t>svd</a:t>
            </a:r>
            <a:r>
              <a:rPr lang="en-US" baseline="0" dirty="0" smtClean="0"/>
              <a:t>, </a:t>
            </a:r>
            <a:r>
              <a:rPr lang="en-US" baseline="0" dirty="0" err="1" smtClean="0"/>
              <a:t>pinv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17</a:t>
            </a:fld>
            <a:endParaRPr lang="en-US"/>
          </a:p>
        </p:txBody>
      </p:sp>
    </p:spTree>
    <p:extLst>
      <p:ext uri="{BB962C8B-B14F-4D97-AF65-F5344CB8AC3E}">
        <p14:creationId xmlns:p14="http://schemas.microsoft.com/office/powerpoint/2010/main" val="64184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had the autoregressive</a:t>
            </a:r>
            <a:r>
              <a:rPr lang="en-US" baseline="0" dirty="0" smtClean="0"/>
              <a:t> parameters, we were ready to do the classification. This was almost exclusively done in </a:t>
            </a:r>
            <a:r>
              <a:rPr lang="en-US" baseline="0" dirty="0" err="1" smtClean="0"/>
              <a:t>scikit</a:t>
            </a:r>
            <a:r>
              <a:rPr lang="en-US" baseline="0" dirty="0" smtClean="0"/>
              <a:t>-learn, except when we wanted to test scaling out the analysis to a much larger dataset with hundreds of patients, thousands of videos, and hundreds of thousands of regions of interest (a single video could be up to 2GB). For most of the </a:t>
            </a:r>
            <a:r>
              <a:rPr lang="en-US" baseline="0" dirty="0" err="1" smtClean="0"/>
              <a:t>hyperparameter</a:t>
            </a:r>
            <a:r>
              <a:rPr lang="en-US" baseline="0" dirty="0" smtClean="0"/>
              <a:t> scans we got away with using </a:t>
            </a:r>
            <a:r>
              <a:rPr lang="en-US" baseline="0" dirty="0" err="1" smtClean="0"/>
              <a:t>joblib</a:t>
            </a:r>
            <a:r>
              <a:rPr lang="en-US" baseline="0" dirty="0" smtClean="0"/>
              <a:t> to parallelize; for the larger datasets, we’d throw it on a </a:t>
            </a:r>
            <a:r>
              <a:rPr lang="en-US" baseline="0" dirty="0" err="1" smtClean="0"/>
              <a:t>PySpark</a:t>
            </a:r>
            <a:r>
              <a:rPr lang="en-US" baseline="0" dirty="0" smtClean="0"/>
              <a:t> cluster.</a:t>
            </a:r>
          </a:p>
          <a:p>
            <a:endParaRPr lang="en-US" baseline="0" dirty="0" smtClean="0"/>
          </a:p>
          <a:p>
            <a:r>
              <a:rPr lang="en-US" baseline="0" dirty="0" smtClean="0"/>
              <a:t>Finally, we used </a:t>
            </a:r>
            <a:r>
              <a:rPr lang="en-US" baseline="0" dirty="0" err="1" smtClean="0"/>
              <a:t>matplotlib</a:t>
            </a:r>
            <a:r>
              <a:rPr lang="en-US" baseline="0" dirty="0" smtClean="0"/>
              <a:t> and </a:t>
            </a:r>
            <a:r>
              <a:rPr lang="en-US" baseline="0" dirty="0" err="1" smtClean="0"/>
              <a:t>seaborn</a:t>
            </a:r>
            <a:r>
              <a:rPr lang="en-US" baseline="0" dirty="0" smtClean="0"/>
              <a:t> primarily for visualization and feedback, though we’ve recently started integration </a:t>
            </a:r>
            <a:r>
              <a:rPr lang="en-US" baseline="0" dirty="0" err="1" smtClean="0"/>
              <a:t>bokeh</a:t>
            </a:r>
            <a:r>
              <a:rPr lang="en-US" baseline="0" dirty="0" smtClean="0"/>
              <a:t> (bouquet) into our aforementioned website to provide initial feedback to users after they upload videos. Straightforward statistics like temporal frequencies that can be computed quickly are rendered in </a:t>
            </a:r>
            <a:r>
              <a:rPr lang="en-US" baseline="0" dirty="0" err="1" smtClean="0"/>
              <a:t>bokeh</a:t>
            </a:r>
            <a:r>
              <a:rPr lang="en-US" baseline="0" dirty="0" smtClean="0"/>
              <a:t> graphs in-browser.</a:t>
            </a:r>
          </a:p>
          <a:p>
            <a:endParaRPr lang="en-US" baseline="0" dirty="0" smtClean="0"/>
          </a:p>
          <a:p>
            <a:r>
              <a:rPr lang="en-US" baseline="0" dirty="0" smtClean="0"/>
              <a:t>And that’s the pipeline!</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18</a:t>
            </a:fld>
            <a:endParaRPr lang="en-US"/>
          </a:p>
        </p:txBody>
      </p:sp>
    </p:spTree>
    <p:extLst>
      <p:ext uri="{BB962C8B-B14F-4D97-AF65-F5344CB8AC3E}">
        <p14:creationId xmlns:p14="http://schemas.microsoft.com/office/powerpoint/2010/main" val="102583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there are four parts to my talk. Can’t be a true academic without repeating</a:t>
            </a:r>
            <a:r>
              <a:rPr lang="en-US" baseline="0" dirty="0" smtClean="0"/>
              <a:t> myself several times, so here are some concluding remarks as well as things we’d like to explore moving forward.</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19</a:t>
            </a:fld>
            <a:endParaRPr lang="en-US"/>
          </a:p>
        </p:txBody>
      </p:sp>
    </p:spTree>
    <p:extLst>
      <p:ext uri="{BB962C8B-B14F-4D97-AF65-F5344CB8AC3E}">
        <p14:creationId xmlns:p14="http://schemas.microsoft.com/office/powerpoint/2010/main" val="73948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methods are good;</a:t>
            </a:r>
            <a:r>
              <a:rPr lang="en-US" baseline="0" dirty="0" smtClean="0"/>
              <a:t> we’re recapitulating expert input to a high degree of accuracy.</a:t>
            </a:r>
          </a:p>
          <a:p>
            <a:endParaRPr lang="en-US" baseline="0" dirty="0" smtClean="0"/>
          </a:p>
          <a:p>
            <a:r>
              <a:rPr lang="en-US" baseline="0" dirty="0" smtClean="0"/>
              <a:t>Ideally, we’d like this to function as a </a:t>
            </a:r>
            <a:r>
              <a:rPr lang="en-US" baseline="0" dirty="0" err="1" smtClean="0"/>
              <a:t>blackbox</a:t>
            </a:r>
            <a:r>
              <a:rPr lang="en-US" baseline="0" dirty="0" smtClean="0"/>
              <a:t> tool for clinicians.</a:t>
            </a:r>
          </a:p>
          <a:p>
            <a:endParaRPr lang="en-US" baseline="0" dirty="0" smtClean="0"/>
          </a:p>
          <a:p>
            <a:r>
              <a:rPr lang="en-US" baseline="0" dirty="0" smtClean="0"/>
              <a:t>They upload their videos and the </a:t>
            </a:r>
            <a:r>
              <a:rPr lang="en-US" baseline="0" dirty="0" err="1" smtClean="0"/>
              <a:t>blackbox</a:t>
            </a:r>
            <a:r>
              <a:rPr lang="en-US" baseline="0" dirty="0" smtClean="0"/>
              <a:t> spits out analysis results. Clinicians would still make the final call, but it would be backed by quantitative evidence.</a:t>
            </a:r>
          </a:p>
          <a:p>
            <a:endParaRPr lang="en-US" baseline="0" dirty="0" smtClean="0"/>
          </a:p>
          <a:p>
            <a:r>
              <a:rPr lang="en-US" baseline="0" dirty="0" smtClean="0"/>
              <a:t>The system allows experts to provide input in the form of specific regions of interest to help focus our algorithm and ignore parts of videos that don’t necessarily have physiological meaning.</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20</a:t>
            </a:fld>
            <a:endParaRPr lang="en-US"/>
          </a:p>
        </p:txBody>
      </p:sp>
    </p:spTree>
    <p:extLst>
      <p:ext uri="{BB962C8B-B14F-4D97-AF65-F5344CB8AC3E}">
        <p14:creationId xmlns:p14="http://schemas.microsoft.com/office/powerpoint/2010/main" val="57812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Cilia are microscopic hairs that line your throat, nose, lungs, kidneys, brain, and plenty of other places. They protrude from the cell boundary and beat in regular, synchronous waves to move nutrients and trapped irritants where they need to go (this is called the </a:t>
            </a:r>
            <a:r>
              <a:rPr lang="en-US" baseline="0" dirty="0" err="1" smtClean="0"/>
              <a:t>metachronic</a:t>
            </a:r>
            <a:r>
              <a:rPr lang="en-US" baseline="0" dirty="0" smtClean="0"/>
              <a:t> wave). If you cut one open, it has the structure you see on the right: each cilium looks a little bit like the wheel of a bicycle, complete with spokes, the result of about 200 different proteins forming the structure.</a:t>
            </a:r>
          </a:p>
          <a:p>
            <a:endParaRPr lang="en-US" baseline="0" dirty="0" smtClean="0"/>
          </a:p>
          <a:p>
            <a:r>
              <a:rPr lang="en-US" baseline="0" dirty="0" smtClean="0"/>
              <a:t>The videos shown here are examples of what healthy ciliary motion looks like. You can clearly see a contiguous wave with a little bit of noise, but the overall motion is largely in synchrony.</a:t>
            </a:r>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3</a:t>
            </a:fld>
            <a:endParaRPr lang="en-US"/>
          </a:p>
        </p:txBody>
      </p:sp>
    </p:spTree>
    <p:extLst>
      <p:ext uri="{BB962C8B-B14F-4D97-AF65-F5344CB8AC3E}">
        <p14:creationId xmlns:p14="http://schemas.microsoft.com/office/powerpoint/2010/main" val="872618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ahead, the biggest</a:t>
            </a:r>
            <a:r>
              <a:rPr lang="en-US" baseline="0" dirty="0" smtClean="0"/>
              <a:t> thing we’d like to work on is throwing out everything we’ve done. Ok not quite, but any clinician in this area will tell you the story is much more complicated, much richer than a simple binary normal / abnormal. Unfortunately, no clinician can agree on what all the distinct motion subtypes are; indeed, here are four.</a:t>
            </a:r>
          </a:p>
          <a:p>
            <a:endParaRPr lang="en-US" baseline="0" dirty="0" smtClean="0"/>
          </a:p>
          <a:p>
            <a:r>
              <a:rPr lang="en-US" baseline="0" dirty="0" smtClean="0"/>
              <a:t>So we’ll need to move from a supervised framework to an unsupervised one that can discover these latent motion patterns. This is not only a very interesting machine learning problem, but it has clinical relevance: recent studies are showing potential links between ciliopathies and specific underlying physiological consequences. Put another way, specific ciliary motion subtypes may correlate with specific physiological maladies, providing yet another avenue for clinical diagnostics.</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21</a:t>
            </a:fld>
            <a:endParaRPr lang="en-US"/>
          </a:p>
        </p:txBody>
      </p:sp>
    </p:spTree>
    <p:extLst>
      <p:ext uri="{BB962C8B-B14F-4D97-AF65-F5344CB8AC3E}">
        <p14:creationId xmlns:p14="http://schemas.microsoft.com/office/powerpoint/2010/main" val="370873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thing we’ve learned in our supervised framework is that the features we’re computing aren’t very sensitive to motion subtypes. Sure, they can distinguish normal from abnormal, but shades of these super-groups have been much more difficult to separate.</a:t>
            </a:r>
          </a:p>
          <a:p>
            <a:endParaRPr lang="en-US" baseline="0" dirty="0" smtClean="0"/>
          </a:p>
          <a:p>
            <a:r>
              <a:rPr lang="en-US" baseline="0" dirty="0" smtClean="0"/>
              <a:t>We’ve wanted to try and track individual cilia for awhile, but given the occlusion and relatively low-resolution of videos, this is nigh impossible. However, what we can do is to “simulate” the motion of a dropped object—at a given location, where does it move? Then, we can compute properties of the motion of the object, tracking it as we would any other discrete object.</a:t>
            </a:r>
          </a:p>
          <a:p>
            <a:endParaRPr lang="en-US" baseline="0" dirty="0" smtClean="0"/>
          </a:p>
          <a:p>
            <a:r>
              <a:rPr lang="en-US" baseline="0" dirty="0" smtClean="0"/>
              <a:t>This handles another problem. With AR models, the parameters are built assuming frames to be the unit of time. What happens when you’re trying to compare two videos with different framerates? Interpolation is easy enough if one video is 400fps and the other is 200fps, but what happens when you get a video at 384fps (not kidding, this is real)? Dense trajectories let us interpolate the motion of the tracked object into any framerate we want.</a:t>
            </a:r>
            <a:endParaRPr lang="en-US" dirty="0"/>
          </a:p>
        </p:txBody>
      </p:sp>
      <p:sp>
        <p:nvSpPr>
          <p:cNvPr id="4" name="Slide Number Placeholder 3"/>
          <p:cNvSpPr>
            <a:spLocks noGrp="1"/>
          </p:cNvSpPr>
          <p:nvPr>
            <p:ph type="sldNum" sz="quarter" idx="10"/>
          </p:nvPr>
        </p:nvSpPr>
        <p:spPr/>
        <p:txBody>
          <a:bodyPr/>
          <a:lstStyle/>
          <a:p>
            <a:fld id="{F61CDE75-CC2C-E149-9282-A60077902F8B}" type="slidenum">
              <a:rPr lang="en-US" smtClean="0"/>
              <a:t>22</a:t>
            </a:fld>
            <a:endParaRPr lang="en-US"/>
          </a:p>
        </p:txBody>
      </p:sp>
    </p:spTree>
    <p:extLst>
      <p:ext uri="{BB962C8B-B14F-4D97-AF65-F5344CB8AC3E}">
        <p14:creationId xmlns:p14="http://schemas.microsoft.com/office/powerpoint/2010/main" val="2029874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inevitable “deep learning” slide. See</a:t>
            </a:r>
            <a:r>
              <a:rPr lang="en-US" baseline="0" dirty="0" smtClean="0"/>
              <a:t> how I’ve spent almost 30 minutes discussing these intricate flow features and derivatives and dynamic textures—you may be wondering why even bother with any of that, and just let a CNN learn the features for us?</a:t>
            </a:r>
          </a:p>
          <a:p>
            <a:endParaRPr lang="en-US" baseline="0" dirty="0" smtClean="0"/>
          </a:p>
          <a:p>
            <a:r>
              <a:rPr lang="en-US" baseline="0" dirty="0" smtClean="0"/>
              <a:t>We’ve started, in fact: thanks to my student Charles--whose work will show up at ACMSE next week—we’ve tried to replicate the binary classification results using CNNs. We haven’t yet achieved the 93% validation accuracy from before, but this comes with several caveats: we’re not using manually-chosen ROIs here, nor are we computing super-complicated nonlinear SVM kernels: these results took the rotation data for entire videos, generated the CNN feature maps, and attempted binary classification. Not bad for a first pass!</a:t>
            </a:r>
            <a:endParaRPr lang="en-US" dirty="0"/>
          </a:p>
        </p:txBody>
      </p:sp>
      <p:sp>
        <p:nvSpPr>
          <p:cNvPr id="4" name="Slide Number Placeholder 3"/>
          <p:cNvSpPr>
            <a:spLocks noGrp="1"/>
          </p:cNvSpPr>
          <p:nvPr>
            <p:ph type="sldNum" sz="quarter" idx="10"/>
          </p:nvPr>
        </p:nvSpPr>
        <p:spPr/>
        <p:txBody>
          <a:bodyPr/>
          <a:lstStyle/>
          <a:p>
            <a:fld id="{F61CDE75-CC2C-E149-9282-A60077902F8B}" type="slidenum">
              <a:rPr lang="en-US" smtClean="0"/>
              <a:t>23</a:t>
            </a:fld>
            <a:endParaRPr lang="en-US"/>
          </a:p>
        </p:txBody>
      </p:sp>
    </p:spTree>
    <p:extLst>
      <p:ext uri="{BB962C8B-B14F-4D97-AF65-F5344CB8AC3E}">
        <p14:creationId xmlns:p14="http://schemas.microsoft.com/office/powerpoint/2010/main" val="1003586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everyone for your attention,</a:t>
            </a:r>
            <a:r>
              <a:rPr lang="en-US" baseline="0" dirty="0" smtClean="0"/>
              <a:t> thank you to </a:t>
            </a:r>
            <a:r>
              <a:rPr lang="en-US" baseline="0" dirty="0" smtClean="0"/>
              <a:t>Khalifeh for </a:t>
            </a:r>
            <a:r>
              <a:rPr lang="en-US" baseline="0" dirty="0" smtClean="0"/>
              <a:t>the opportunity to speak today, and thank you for the wonderful atmosphere and environment you’ve cultivated </a:t>
            </a:r>
            <a:r>
              <a:rPr lang="en-US" baseline="0" dirty="0" smtClean="0"/>
              <a:t>here. </a:t>
            </a:r>
            <a:r>
              <a:rPr lang="en-US" baseline="0" dirty="0" smtClean="0"/>
              <a:t>Happy to discuss </a:t>
            </a:r>
            <a:r>
              <a:rPr lang="en-US" baseline="0" dirty="0" err="1" smtClean="0"/>
              <a:t>bioimaging</a:t>
            </a:r>
            <a:r>
              <a:rPr lang="en-US" baseline="0" dirty="0" smtClean="0"/>
              <a:t> or </a:t>
            </a:r>
            <a:r>
              <a:rPr lang="en-US" baseline="0" dirty="0" smtClean="0"/>
              <a:t>Python in general, or if you’re a student or postdoc, hiring you to work on this. I’ll take questions. </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25</a:t>
            </a:fld>
            <a:endParaRPr lang="en-US"/>
          </a:p>
        </p:txBody>
      </p:sp>
    </p:spTree>
    <p:extLst>
      <p:ext uri="{BB962C8B-B14F-4D97-AF65-F5344CB8AC3E}">
        <p14:creationId xmlns:p14="http://schemas.microsoft.com/office/powerpoint/2010/main" val="161205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do we care about cilia?</a:t>
            </a:r>
            <a:r>
              <a:rPr lang="en-US" baseline="0" dirty="0" smtClean="0"/>
              <a:t> Turns out they play a fairly critical role in keeping us healthy, and disruption in the regular, synchronous motion of cilia can be indicative of a ciliopathy, a disease affecting the cilia directly. Cilia play an important role in the delivery of nutrients and expulsion of irritants, and disturbances in the motion can contribute to a host of conditions that can potentially result in lung scarring and permanent damage. To that end, accurate diagnosis is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Cilia play an important role not only</a:t>
            </a:r>
            <a:r>
              <a:rPr lang="en-US" baseline="0" dirty="0" smtClean="0"/>
              <a:t> in clearing out irritants, but also in embryonic development. It’s been established in the literature that embryonic nodes rely on cilia beating in a circular motion to generate fluid flow, which propagates an asymmetric calcium signaling and, so the theory goes, establishes the internal alignment of organs, or left-right patterning. It’s been shown that disrupting proteins required for ciliary motion which result in abnormal or absent flow does disturb the left-right patterning. This can result in a host of developmental defects, affecting the brain and, in air-breathing mammals, the correct formation of our asymmetric four-chambered heart.  This is why congenital heart disease also shows a strong correlation with ciliary motion defects, and why so many patients with CHD also have chronic </a:t>
            </a:r>
            <a:r>
              <a:rPr lang="en-US" baseline="0" dirty="0" err="1" smtClean="0"/>
              <a:t>sinopulmonary</a:t>
            </a:r>
            <a:r>
              <a:rPr lang="en-US" baseline="0" dirty="0" smtClean="0"/>
              <a:t> conditions.</a:t>
            </a:r>
          </a:p>
          <a:p>
            <a:endParaRPr lang="en-US" baseline="0" dirty="0" smtClean="0"/>
          </a:p>
          <a:p>
            <a:r>
              <a:rPr lang="en-US" baseline="0" dirty="0" smtClean="0"/>
              <a:t>Simply put, we’d like to learn a little more about this motion and the role it plays.</a:t>
            </a:r>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4</a:t>
            </a:fld>
            <a:endParaRPr lang="en-US"/>
          </a:p>
        </p:txBody>
      </p:sp>
    </p:spTree>
    <p:extLst>
      <p:ext uri="{BB962C8B-B14F-4D97-AF65-F5344CB8AC3E}">
        <p14:creationId xmlns:p14="http://schemas.microsoft.com/office/powerpoint/2010/main" val="1976224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current diagnostic method relies on a combination of strategies. First is electron microscopy to examine the structure for abnormalities. This is very expensive, and ciliopathies can present without any discernible structural defects. Second is to measure the nasal nitric oxide levels. It's unknown why a higher NO concentration correlates with abnormal ciliary behavior, but while very cheap it also results in a lot of false positives. Third is to measure the rate at which the cilia beat, in cycles per second. Some ciliopathies result in slower or faster beat rates, and while this method is also cheap, CBF has no particular correlation with disease; for instance, CBF drops when the person is under anesthesia. Fourth, clinicians can examine live biopsies under a </a:t>
            </a:r>
            <a:r>
              <a:rPr lang="en-US" baseline="0" dirty="0" err="1" smtClean="0"/>
              <a:t>videomicroscope</a:t>
            </a:r>
            <a:r>
              <a:rPr lang="en-US" baseline="0" dirty="0" smtClean="0"/>
              <a:t> for motion anomalies. This method is considered the most effective, but it is done manually. A clinician watches the cilia beat and makes a call. Depending on a clinician's training and bias, this is a very subjective call with no relevance to studies done at other clinics.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5</a:t>
            </a:fld>
            <a:endParaRPr lang="en-US"/>
          </a:p>
        </p:txBody>
      </p:sp>
    </p:spTree>
    <p:extLst>
      <p:ext uri="{BB962C8B-B14F-4D97-AF65-F5344CB8AC3E}">
        <p14:creationId xmlns:p14="http://schemas.microsoft.com/office/powerpoint/2010/main" val="82837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this project, then, is to develop a method</a:t>
            </a:r>
            <a:r>
              <a:rPr lang="en-US" baseline="0" dirty="0" smtClean="0"/>
              <a:t> or framework which accepts as input a video (or many, many videos) such as you saw earlier, and returns to the user some quantitative description.</a:t>
            </a:r>
          </a:p>
          <a:p>
            <a:endParaRPr lang="en-US" baseline="0" dirty="0" smtClean="0"/>
          </a:p>
          <a:p>
            <a:r>
              <a:rPr lang="en-US" baseline="0" dirty="0" smtClean="0"/>
              <a:t>The impetus is we want to eliminate the subjectivity inherent to the current diagnostic ensemble, and replace it with a numerical description that is in some sense objective and therefore useful not only in establishing  rigorous definition of ciliary motion and all the types that exist therein, but also in allowing for cross-clinical studies and translational relevance of results that can be compared.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6</a:t>
            </a:fld>
            <a:endParaRPr lang="en-US"/>
          </a:p>
        </p:txBody>
      </p:sp>
    </p:spTree>
    <p:extLst>
      <p:ext uri="{BB962C8B-B14F-4D97-AF65-F5344CB8AC3E}">
        <p14:creationId xmlns:p14="http://schemas.microsoft.com/office/powerpoint/2010/main" val="113983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a 1000-mile</a:t>
            </a:r>
            <a:r>
              <a:rPr lang="en-US" baseline="0" dirty="0" smtClean="0"/>
              <a:t> view of the biology and public health impetus. The core question for us as computer vision experts, then, is: how do we quantify what we’re seeing? How can we attach numbers to these motion phenotypes in a way that reflects the underlying dynamics?</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7</a:t>
            </a:fld>
            <a:endParaRPr lang="en-US"/>
          </a:p>
        </p:txBody>
      </p:sp>
    </p:spTree>
    <p:extLst>
      <p:ext uri="{BB962C8B-B14F-4D97-AF65-F5344CB8AC3E}">
        <p14:creationId xmlns:p14="http://schemas.microsoft.com/office/powerpoint/2010/main" val="939819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often do in computer science, we look for problems we already know how to solve, and see if we can cast our current problem into the mold of one of the known problems.</a:t>
            </a:r>
          </a:p>
          <a:p>
            <a:endParaRPr lang="en-US" baseline="0" dirty="0" smtClean="0"/>
          </a:p>
          <a:p>
            <a:r>
              <a:rPr lang="en-US" baseline="0" dirty="0" smtClean="0"/>
              <a:t>There is a category of problems in computer vision known as “dynamic textures”. These are regular patterns of motion that have some amount of random noise to them. You see examples of these probably every day—clouds billowing, ripples in bodies of water, or as we see here, grass blowing in the wind. It becomes very apparent when we play these two videos side by side that there are definite qualitative similarities between the motions we see. So, the thinking goes, if we apply some of the same analytical methods from the study of dynamic textures to our current problem, perhaps we’ll see some very nice results.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8</a:t>
            </a:fld>
            <a:endParaRPr lang="en-US"/>
          </a:p>
        </p:txBody>
      </p:sp>
    </p:spTree>
    <p:extLst>
      <p:ext uri="{BB962C8B-B14F-4D97-AF65-F5344CB8AC3E}">
        <p14:creationId xmlns:p14="http://schemas.microsoft.com/office/powerpoint/2010/main" val="154236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pipeline for analyzing</a:t>
            </a:r>
            <a:r>
              <a:rPr lang="en-US" baseline="0" dirty="0" smtClean="0"/>
              <a:t> dynamic textures looks something like this. We start with a video or region of interest in the video, and compute the optical flow. Optical flow, for those who aren’t experts in computer vision, is a nice way of estimating the motion that happens between successive pairs of frames. It involves a ton of math and a lot of assumptions about the underlying motion that I won’t go into here, but it mostly gives you a pretty good estimate. What you essentially get back, for each pair of frames, is a vector field—remember those from calculus? Each pixel is represented by a vector that points from where that pixel started in the first frame to where it moved in the second frame, and is computed for every single pixel. That’s step 1 to 2.</a:t>
            </a:r>
          </a:p>
          <a:p>
            <a:endParaRPr lang="en-US" baseline="0" dirty="0" smtClean="0"/>
          </a:p>
          <a:p>
            <a:r>
              <a:rPr lang="en-US" baseline="0" dirty="0" smtClean="0"/>
              <a:t>In step 3, now we take the derivatives of the optical flow to observe how the motion is changing. Is the motion changing rapidly? Slowly? Not at all? This tells us something important.</a:t>
            </a:r>
          </a:p>
          <a:p>
            <a:endParaRPr lang="en-US" baseline="0" dirty="0" smtClean="0"/>
          </a:p>
          <a:p>
            <a:r>
              <a:rPr lang="en-US" baseline="0" dirty="0" smtClean="0"/>
              <a:t>Finally, we can use the derivatives of the optical flow to compute what we refer to as “elemental components” of the motion **switch slides**</a:t>
            </a:r>
          </a:p>
        </p:txBody>
      </p:sp>
      <p:sp>
        <p:nvSpPr>
          <p:cNvPr id="4" name="Slide Number Placeholder 3"/>
          <p:cNvSpPr>
            <a:spLocks noGrp="1"/>
          </p:cNvSpPr>
          <p:nvPr>
            <p:ph type="sldNum" sz="quarter" idx="10"/>
          </p:nvPr>
        </p:nvSpPr>
        <p:spPr/>
        <p:txBody>
          <a:bodyPr/>
          <a:lstStyle/>
          <a:p>
            <a:fld id="{7FBB849C-1194-D24F-AC93-A095053FE01C}" type="slidenum">
              <a:rPr lang="en-US" smtClean="0"/>
              <a:t>9</a:t>
            </a:fld>
            <a:endParaRPr lang="en-US"/>
          </a:p>
        </p:txBody>
      </p:sp>
    </p:spTree>
    <p:extLst>
      <p:ext uri="{BB962C8B-B14F-4D97-AF65-F5344CB8AC3E}">
        <p14:creationId xmlns:p14="http://schemas.microsoft.com/office/powerpoint/2010/main" val="28780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elemental components are fundamental features that describe motion, and are quantities computed at each pixel.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is scaling / divergence, or zoom. Second is deformation, or squishing and stretching; third is rotation, or curl. We picked these features because they're first-order and easy to compute directly from the optical flow derivatives, and most importantly have intuitive interpretations. These properties are also invariant to orientation, meaning for example the rotation at one pixel is the same regardless of how the video is oriented.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our studies, we found scaling wasn't useful (since the videos are 2D, there isn't much zooming), but we found deformation and rotation were extremely useful properties for measuring how the cilia move. To a certain extent, this is intuitively clear: just in observing the motion of cilia beating, rotation of a cilium and how it deforms when it moves can tell us a lot about whether this motion is healthy or indicative of a ciliopathy.</a:t>
            </a:r>
            <a:endParaRPr lang="en-US" dirty="0"/>
          </a:p>
        </p:txBody>
      </p:sp>
      <p:sp>
        <p:nvSpPr>
          <p:cNvPr id="4" name="Slide Number Placeholder 3"/>
          <p:cNvSpPr>
            <a:spLocks noGrp="1"/>
          </p:cNvSpPr>
          <p:nvPr>
            <p:ph type="sldNum" sz="quarter" idx="10"/>
          </p:nvPr>
        </p:nvSpPr>
        <p:spPr/>
        <p:txBody>
          <a:bodyPr/>
          <a:lstStyle/>
          <a:p>
            <a:fld id="{7FBB849C-1194-D24F-AC93-A095053FE01C}" type="slidenum">
              <a:rPr lang="en-US" smtClean="0"/>
              <a:t>10</a:t>
            </a:fld>
            <a:endParaRPr lang="en-US"/>
          </a:p>
        </p:txBody>
      </p:sp>
    </p:spTree>
    <p:extLst>
      <p:ext uri="{BB962C8B-B14F-4D97-AF65-F5344CB8AC3E}">
        <p14:creationId xmlns:p14="http://schemas.microsoft.com/office/powerpoint/2010/main" val="212046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4/2/17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7513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4/2/17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700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4/2/17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78770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4/2/17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91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4/2/17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813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4/2/17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615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4/2/17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872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4/2/17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002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7884882-FB12-4BC8-9960-9AD8104D7FAE}" type="datetimeFigureOut">
              <a:rPr lang="en-US" smtClean="0"/>
              <a:t>4/2/17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423116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7D1BD23-6E54-4D9D-AD88-A2813C73CC25}" type="datetimeFigureOut">
              <a:rPr lang="en-US" smtClean="0"/>
              <a:t>4/2/17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759242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4/2/17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96750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1CF1133-3259-4C45-BABA-5B62D9C6F78D}" type="datetimeFigureOut">
              <a:rPr lang="en-US" smtClean="0"/>
              <a:t>4/2/17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208028"/>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6.xml"/><Relationship Id="rId6" Type="http://schemas.openxmlformats.org/officeDocument/2006/relationships/notesSlide" Target="../notesSlides/notesSlide10.xml"/><Relationship Id="rId7" Type="http://schemas.openxmlformats.org/officeDocument/2006/relationships/image" Target="../media/image6.png"/><Relationship Id="rId8" Type="http://schemas.openxmlformats.org/officeDocument/2006/relationships/image" Target="../media/image5.png"/><Relationship Id="rId9" Type="http://schemas.openxmlformats.org/officeDocument/2006/relationships/image" Target="../media/image12.png"/><Relationship Id="rId10" Type="http://schemas.openxmlformats.org/officeDocument/2006/relationships/image" Target="../media/image11.png"/><Relationship Id="rId1" Type="http://schemas.microsoft.com/office/2007/relationships/media" Target="file://localhost/Users/squinn/Documents/Research/Slide%20Decks/Conventions/apachecon2011/videos/Movie1%20Normal%20slow.mov" TargetMode="External"/><Relationship Id="rId2" Type="http://schemas.openxmlformats.org/officeDocument/2006/relationships/video" Target="file://localhost/Users/squinn/Documents/Research/Slide%20Decks/Conventions/apachecon2011/videos/Movie1%20Normal%20slow.m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image" Target="../media/image16.png"/><Relationship Id="rId1" Type="http://schemas.microsoft.com/office/2007/relationships/media" Target="../media/media5.mp4"/><Relationship Id="rId2" Type="http://schemas.openxmlformats.org/officeDocument/2006/relationships/video" Target="../media/media5.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1.tiff"/><Relationship Id="rId6" Type="http://schemas.openxmlformats.org/officeDocument/2006/relationships/image" Target="../media/image10.png"/><Relationship Id="rId7" Type="http://schemas.openxmlformats.org/officeDocument/2006/relationships/image" Target="../media/image22.tiff"/><Relationship Id="rId8"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png"/><Relationship Id="rId10" Type="http://schemas.openxmlformats.org/officeDocument/2006/relationships/image" Target="../media/image30.png"/><Relationship Id="rId1" Type="http://schemas.microsoft.com/office/2007/relationships/media" Target="../media/media6.mp4"/><Relationship Id="rId2" Type="http://schemas.openxmlformats.org/officeDocument/2006/relationships/video" Target="../media/media6.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6.png"/><Relationship Id="rId14" Type="http://schemas.openxmlformats.org/officeDocument/2006/relationships/image" Target="../media/image33.png"/><Relationship Id="rId1" Type="http://schemas.microsoft.com/office/2007/relationships/media" Target="file://localhost/Users/squinn/Documents/Research/Slide%20Decks/Conventions/apachecon2011/videos/Movie5%20wavy%20slow.mov" TargetMode="External"/><Relationship Id="rId2" Type="http://schemas.openxmlformats.org/officeDocument/2006/relationships/video" Target="file://localhost/Users/squinn/Documents/Research/Slide%20Decks/Conventions/apachecon2011/videos/Movie5%20wavy%20slow.mov" TargetMode="External"/><Relationship Id="rId3" Type="http://schemas.microsoft.com/office/2007/relationships/media" Target="file://localhost/Users/squinn/Documents/Research/Slide%20Decks/Conventions/apachecon2011/videos/Movie6%20asynchronous.mov" TargetMode="External"/><Relationship Id="rId4" Type="http://schemas.openxmlformats.org/officeDocument/2006/relationships/video" Target="file://localhost/Users/squinn/Documents/Research/Slide%20Decks/Conventions/apachecon2011/videos/Movie6%20asynchronous.mov" TargetMode="External"/><Relationship Id="rId5" Type="http://schemas.microsoft.com/office/2007/relationships/media" Target="file://localhost/Users/squinn/Documents/Research/Slide%20Decks/Conventions/apachecon2011/videos/Movie1%20Normal%20slow.mov" TargetMode="External"/><Relationship Id="rId6" Type="http://schemas.openxmlformats.org/officeDocument/2006/relationships/video" Target="file://localhost/Users/squinn/Documents/Research/Slide%20Decks/Conventions/apachecon2011/videos/Movie1%20Normal%20slow.mov" TargetMode="External"/><Relationship Id="rId7" Type="http://schemas.microsoft.com/office/2007/relationships/media" Target="../media/media7.m4v"/><Relationship Id="rId8" Type="http://schemas.openxmlformats.org/officeDocument/2006/relationships/video" Target="../media/media7.m4v"/><Relationship Id="rId9" Type="http://schemas.openxmlformats.org/officeDocument/2006/relationships/slideLayout" Target="../slideLayouts/slideLayout4.xml"/><Relationship Id="rId10"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34.png"/><Relationship Id="rId6" Type="http://schemas.openxmlformats.org/officeDocument/2006/relationships/image" Target="../media/image35.png"/><Relationship Id="rId1" Type="http://schemas.microsoft.com/office/2007/relationships/media" Target="../media/media8.m4v"/><Relationship Id="rId2" Type="http://schemas.openxmlformats.org/officeDocument/2006/relationships/video" Target="../media/media8.m4v"/></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spq@uga.edu" TargetMode="External"/><Relationship Id="rId4" Type="http://schemas.openxmlformats.org/officeDocument/2006/relationships/hyperlink" Target="https://magsol.github.io/" TargetMode="External"/><Relationship Id="rId5" Type="http://schemas.openxmlformats.org/officeDocument/2006/relationships/image" Target="../media/image38.tiff"/><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microsoft.com/office/2007/relationships/media" Target="file://localhost/Users/squinn/Documents/Research/Slide%20Decks/Conventions/apachecon2011/videos/Movie1%20Normal%20slow.mov" TargetMode="External"/><Relationship Id="rId4" Type="http://schemas.openxmlformats.org/officeDocument/2006/relationships/video" Target="file://localhost/Users/squinn/Documents/Research/Slide%20Decks/Conventions/apachecon2011/videos/Movie1%20Normal%20slow.mov" TargetMode="Externa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5.png"/><Relationship Id="rId8"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07/relationships/media" Target="file://localhost/Users/squinn/Documents/Research/Slide%20Decks/Conventions/apachecon2011/videos/Movie1%20Normal%20slow.mov" TargetMode="External"/><Relationship Id="rId4" Type="http://schemas.openxmlformats.org/officeDocument/2006/relationships/video" Target="file://localhost/Users/squinn/Documents/Research/Slide%20Decks/Conventions/apachecon2011/videos/Movie1%20Normal%20slow.mov" TargetMode="External"/><Relationship Id="rId5" Type="http://schemas.openxmlformats.org/officeDocument/2006/relationships/slideLayout" Target="../slideLayouts/slideLayout2.xml"/><Relationship Id="rId6" Type="http://schemas.openxmlformats.org/officeDocument/2006/relationships/notesSlide" Target="../notesSlides/notesSlide7.xml"/><Relationship Id="rId7" Type="http://schemas.openxmlformats.org/officeDocument/2006/relationships/image" Target="../media/image9.png"/><Relationship Id="rId8" Type="http://schemas.openxmlformats.org/officeDocument/2006/relationships/image" Target="../media/image6.png"/><Relationship Id="rId1" Type="http://schemas.microsoft.com/office/2007/relationships/media" Target="../media/media3.mp4"/><Relationship Id="rId2" Type="http://schemas.openxmlformats.org/officeDocument/2006/relationships/video" Target="../media/media3.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Python </a:t>
            </a:r>
            <a:r>
              <a:rPr lang="en-US" sz="6600" dirty="0"/>
              <a:t>for Public Health: Case Studies in </a:t>
            </a:r>
            <a:r>
              <a:rPr lang="en-US" sz="6600" dirty="0" err="1"/>
              <a:t>Bioimaging</a:t>
            </a:r>
            <a:endParaRPr lang="en-US" sz="6600" dirty="0"/>
          </a:p>
        </p:txBody>
      </p:sp>
      <p:sp>
        <p:nvSpPr>
          <p:cNvPr id="5" name="TextBox 4"/>
          <p:cNvSpPr txBox="1"/>
          <p:nvPr/>
        </p:nvSpPr>
        <p:spPr>
          <a:xfrm>
            <a:off x="5579673" y="6453499"/>
            <a:ext cx="1032655" cy="369332"/>
          </a:xfrm>
          <a:prstGeom prst="rect">
            <a:avLst/>
          </a:prstGeom>
          <a:noFill/>
        </p:spPr>
        <p:txBody>
          <a:bodyPr wrap="none" rtlCol="0">
            <a:spAutoFit/>
          </a:bodyPr>
          <a:lstStyle/>
          <a:p>
            <a:r>
              <a:rPr lang="en-US" dirty="0" smtClean="0">
                <a:latin typeface="+mj-lt"/>
              </a:rPr>
              <a:t>BHI 2016</a:t>
            </a:r>
            <a:endParaRPr lang="en-US" dirty="0">
              <a:latin typeface="+mj-lt"/>
            </a:endParaRPr>
          </a:p>
        </p:txBody>
      </p:sp>
      <p:sp>
        <p:nvSpPr>
          <p:cNvPr id="6" name="Subtitle 5"/>
          <p:cNvSpPr>
            <a:spLocks noGrp="1"/>
          </p:cNvSpPr>
          <p:nvPr>
            <p:ph type="subTitle" idx="1"/>
          </p:nvPr>
        </p:nvSpPr>
        <p:spPr/>
        <p:txBody>
          <a:bodyPr/>
          <a:lstStyle/>
          <a:p>
            <a:r>
              <a:rPr lang="en-US" dirty="0" smtClean="0"/>
              <a:t>Southern Data Science Conference</a:t>
            </a:r>
          </a:p>
          <a:p>
            <a:r>
              <a:rPr lang="en-US" dirty="0" smtClean="0"/>
              <a:t>April 7, 2017</a:t>
            </a:r>
            <a:endParaRPr lang="en-US" dirty="0"/>
          </a:p>
        </p:txBody>
      </p:sp>
    </p:spTree>
    <p:extLst>
      <p:ext uri="{BB962C8B-B14F-4D97-AF65-F5344CB8AC3E}">
        <p14:creationId xmlns:p14="http://schemas.microsoft.com/office/powerpoint/2010/main" val="81029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describing motion</a:t>
            </a:r>
            <a:endParaRPr lang="en-US" dirty="0"/>
          </a:p>
        </p:txBody>
      </p:sp>
      <p:pic>
        <p:nvPicPr>
          <p:cNvPr id="3" name="Picture 2" descr="curldivdef.png"/>
          <p:cNvPicPr>
            <a:picLocks noChangeAspect="1"/>
          </p:cNvPicPr>
          <p:nvPr/>
        </p:nvPicPr>
        <p:blipFill rotWithShape="1">
          <a:blip r:embed="rId3">
            <a:extLst>
              <a:ext uri="{28A0092B-C50C-407E-A947-70E740481C1C}">
                <a14:useLocalDpi xmlns:a14="http://schemas.microsoft.com/office/drawing/2010/main" val="0"/>
              </a:ext>
            </a:extLst>
          </a:blip>
          <a:srcRect b="17161"/>
          <a:stretch/>
        </p:blipFill>
        <p:spPr>
          <a:xfrm>
            <a:off x="1576218" y="1770550"/>
            <a:ext cx="9063315" cy="2710295"/>
          </a:xfrm>
          <a:prstGeom prst="rect">
            <a:avLst/>
          </a:prstGeom>
        </p:spPr>
      </p:pic>
      <p:sp>
        <p:nvSpPr>
          <p:cNvPr id="4" name="TextBox 3"/>
          <p:cNvSpPr txBox="1"/>
          <p:nvPr/>
        </p:nvSpPr>
        <p:spPr>
          <a:xfrm>
            <a:off x="1652184" y="4432753"/>
            <a:ext cx="2484976" cy="461665"/>
          </a:xfrm>
          <a:prstGeom prst="rect">
            <a:avLst/>
          </a:prstGeom>
          <a:noFill/>
        </p:spPr>
        <p:txBody>
          <a:bodyPr wrap="none" rtlCol="0">
            <a:spAutoFit/>
          </a:bodyPr>
          <a:lstStyle/>
          <a:p>
            <a:pPr algn="ctr"/>
            <a:r>
              <a:rPr lang="en-US" sz="2400" dirty="0" smtClean="0"/>
              <a:t>Scaling (zoom)</a:t>
            </a:r>
            <a:endParaRPr lang="en-US" sz="2400" dirty="0"/>
          </a:p>
        </p:txBody>
      </p:sp>
      <p:sp>
        <p:nvSpPr>
          <p:cNvPr id="5" name="TextBox 4"/>
          <p:cNvSpPr txBox="1"/>
          <p:nvPr/>
        </p:nvSpPr>
        <p:spPr>
          <a:xfrm>
            <a:off x="4949345" y="4482745"/>
            <a:ext cx="2268570" cy="830997"/>
          </a:xfrm>
          <a:prstGeom prst="rect">
            <a:avLst/>
          </a:prstGeom>
          <a:noFill/>
        </p:spPr>
        <p:txBody>
          <a:bodyPr wrap="none" rtlCol="0">
            <a:spAutoFit/>
          </a:bodyPr>
          <a:lstStyle/>
          <a:p>
            <a:pPr algn="ctr"/>
            <a:r>
              <a:rPr lang="en-US" sz="2400" dirty="0" smtClean="0"/>
              <a:t>Deformation</a:t>
            </a:r>
          </a:p>
          <a:p>
            <a:pPr algn="ctr"/>
            <a:r>
              <a:rPr lang="en-US" sz="2400" dirty="0" smtClean="0"/>
              <a:t>(biaxial shear)</a:t>
            </a:r>
            <a:endParaRPr lang="en-US" sz="2400" dirty="0"/>
          </a:p>
        </p:txBody>
      </p:sp>
      <p:sp>
        <p:nvSpPr>
          <p:cNvPr id="6" name="TextBox 5"/>
          <p:cNvSpPr txBox="1"/>
          <p:nvPr/>
        </p:nvSpPr>
        <p:spPr>
          <a:xfrm>
            <a:off x="8030100" y="4485584"/>
            <a:ext cx="2685399" cy="461665"/>
          </a:xfrm>
          <a:prstGeom prst="rect">
            <a:avLst/>
          </a:prstGeom>
          <a:noFill/>
        </p:spPr>
        <p:txBody>
          <a:bodyPr wrap="square" rtlCol="0">
            <a:spAutoFit/>
          </a:bodyPr>
          <a:lstStyle/>
          <a:p>
            <a:pPr algn="ctr"/>
            <a:r>
              <a:rPr lang="en-US" sz="2400" dirty="0" smtClean="0"/>
              <a:t>Rotation (curl)</a:t>
            </a:r>
            <a:endParaRPr lang="en-US" sz="2400" dirty="0"/>
          </a:p>
        </p:txBody>
      </p:sp>
      <p:sp>
        <p:nvSpPr>
          <p:cNvPr id="7" name="Rounded Rectangular Callout 6"/>
          <p:cNvSpPr/>
          <p:nvPr/>
        </p:nvSpPr>
        <p:spPr>
          <a:xfrm>
            <a:off x="2247826" y="5313742"/>
            <a:ext cx="1624161" cy="856244"/>
          </a:xfrm>
          <a:prstGeom prst="wedgeRoundRectCallout">
            <a:avLst>
              <a:gd name="adj1" fmla="val -19444"/>
              <a:gd name="adj2" fmla="val -9711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Not useful in 2D</a:t>
            </a:r>
            <a:endParaRPr lang="en-US" sz="2400" dirty="0"/>
          </a:p>
        </p:txBody>
      </p:sp>
      <p:sp>
        <p:nvSpPr>
          <p:cNvPr id="8" name="Oval 7"/>
          <p:cNvSpPr/>
          <p:nvPr/>
        </p:nvSpPr>
        <p:spPr>
          <a:xfrm>
            <a:off x="4533075" y="4215793"/>
            <a:ext cx="6512551" cy="1355716"/>
          </a:xfrm>
          <a:prstGeom prst="ellipse">
            <a:avLst/>
          </a:prstGeom>
          <a:noFill/>
          <a:ln w="38100" cmpd="sng">
            <a:solidFill>
              <a:srgbClr val="FF000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Rectangle 8"/>
          <p:cNvSpPr/>
          <p:nvPr/>
        </p:nvSpPr>
        <p:spPr>
          <a:xfrm>
            <a:off x="4584700" y="5583384"/>
            <a:ext cx="7607300" cy="830997"/>
          </a:xfrm>
          <a:prstGeom prst="rect">
            <a:avLst/>
          </a:prstGeom>
        </p:spPr>
        <p:txBody>
          <a:bodyPr wrap="square">
            <a:spAutoFit/>
          </a:bodyPr>
          <a:lstStyle/>
          <a:p>
            <a:pPr algn="just"/>
            <a:r>
              <a:rPr lang="en-US" sz="1600" smtClean="0"/>
              <a:t>“Novel </a:t>
            </a:r>
            <a:r>
              <a:rPr lang="en-US" sz="1600" dirty="0"/>
              <a:t>use of differential image velocity invariants to categorize ciliary motion </a:t>
            </a:r>
            <a:r>
              <a:rPr lang="en-US" sz="1600" smtClean="0"/>
              <a:t>defects.” Quinn </a:t>
            </a:r>
            <a:r>
              <a:rPr lang="en-US" sz="1600" dirty="0" smtClean="0"/>
              <a:t>SP, </a:t>
            </a:r>
            <a:r>
              <a:rPr lang="en-US" sz="1600" dirty="0"/>
              <a:t>Francis R, Lo C, </a:t>
            </a:r>
            <a:r>
              <a:rPr lang="en-US" sz="1600" dirty="0" err="1"/>
              <a:t>Chennubhotla</a:t>
            </a:r>
            <a:r>
              <a:rPr lang="en-US" sz="1600" dirty="0"/>
              <a:t> </a:t>
            </a:r>
            <a:r>
              <a:rPr lang="en-US" sz="1600" dirty="0" smtClean="0"/>
              <a:t>CS. </a:t>
            </a:r>
            <a:r>
              <a:rPr lang="en-US" sz="1600" i="1" dirty="0" smtClean="0"/>
              <a:t>Proceedings </a:t>
            </a:r>
            <a:r>
              <a:rPr lang="en-US" sz="1600" i="1" dirty="0"/>
              <a:t>of the Biomedical Science and Engineering Conference (BSEC) </a:t>
            </a:r>
            <a:r>
              <a:rPr lang="en-US" sz="1600" dirty="0"/>
              <a:t>2011.</a:t>
            </a:r>
          </a:p>
        </p:txBody>
      </p:sp>
    </p:spTree>
    <p:extLst>
      <p:ext uri="{BB962C8B-B14F-4D97-AF65-F5344CB8AC3E}">
        <p14:creationId xmlns:p14="http://schemas.microsoft.com/office/powerpoint/2010/main" val="10796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these features look like?</a:t>
            </a:r>
            <a:endParaRPr lang="en-US" dirty="0"/>
          </a:p>
        </p:txBody>
      </p:sp>
      <p:pic>
        <p:nvPicPr>
          <p:cNvPr id="3" name="Movie1 Normal slow.mov">
            <a:hlinkClick r:id="" action="ppaction://media"/>
          </p:cNvPr>
          <p:cNvPicPr/>
          <p:nvPr>
            <a:videoFile r:link="rId2"/>
            <p:extLst>
              <p:ext uri="{DAA4B4D4-6D71-4841-9C94-3DE7FCFB9230}">
                <p14:media xmlns:p14="http://schemas.microsoft.com/office/powerpoint/2010/main" r:link="rId1"/>
              </p:ext>
            </p:extLst>
          </p:nvPr>
        </p:nvPicPr>
        <p:blipFill>
          <a:blip r:embed="rId7"/>
          <a:stretch>
            <a:fillRect/>
          </a:stretch>
        </p:blipFill>
        <p:spPr>
          <a:xfrm>
            <a:off x="1781299" y="1779941"/>
            <a:ext cx="4052622" cy="2026311"/>
          </a:xfrm>
          <a:prstGeom prst="rect">
            <a:avLst/>
          </a:prstGeom>
        </p:spPr>
      </p:pic>
      <p:pic>
        <p:nvPicPr>
          <p:cNvPr id="4" name="stiff_dyskinetic.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7988" t="18181" r="20136" b="11506"/>
          <a:stretch/>
        </p:blipFill>
        <p:spPr>
          <a:xfrm>
            <a:off x="8172998" y="1775199"/>
            <a:ext cx="2105983" cy="2060201"/>
          </a:xfrm>
          <a:prstGeom prst="rect">
            <a:avLst/>
          </a:prstGeom>
        </p:spPr>
      </p:pic>
      <p:sp>
        <p:nvSpPr>
          <p:cNvPr id="5" name="Rectangle 4"/>
          <p:cNvSpPr/>
          <p:nvPr/>
        </p:nvSpPr>
        <p:spPr>
          <a:xfrm>
            <a:off x="3226773" y="2096222"/>
            <a:ext cx="148158" cy="14815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64690" y="2398841"/>
            <a:ext cx="148158" cy="14815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771117" y="2540292"/>
            <a:ext cx="148158" cy="1481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flipV="1">
            <a:off x="8787927" y="2052280"/>
            <a:ext cx="133712" cy="13371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flipV="1">
            <a:off x="8934271" y="2308699"/>
            <a:ext cx="133712" cy="1337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flipV="1">
            <a:off x="9193774" y="2777932"/>
            <a:ext cx="133712" cy="1337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r="49937"/>
          <a:stretch/>
        </p:blipFill>
        <p:spPr>
          <a:xfrm>
            <a:off x="1574452" y="3866078"/>
            <a:ext cx="3244982" cy="2387334"/>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50765"/>
          <a:stretch/>
        </p:blipFill>
        <p:spPr>
          <a:xfrm>
            <a:off x="7543968" y="3937285"/>
            <a:ext cx="3191326" cy="2387333"/>
          </a:xfrm>
          <a:prstGeom prst="rect">
            <a:avLst/>
          </a:prstGeom>
        </p:spPr>
      </p:pic>
      <p:grpSp>
        <p:nvGrpSpPr>
          <p:cNvPr id="13" name="Group 12"/>
          <p:cNvGrpSpPr/>
          <p:nvPr/>
        </p:nvGrpSpPr>
        <p:grpSpPr>
          <a:xfrm>
            <a:off x="4819434" y="3896899"/>
            <a:ext cx="3057260" cy="2392950"/>
            <a:chOff x="26065" y="2764947"/>
            <a:chExt cx="1882291" cy="1473289"/>
          </a:xfrm>
        </p:grpSpPr>
        <p:pic>
          <p:nvPicPr>
            <p:cNvPr id="14" name="Picture 13" descr="curldivdef.png"/>
            <p:cNvPicPr>
              <a:picLocks noChangeAspect="1"/>
            </p:cNvPicPr>
            <p:nvPr/>
          </p:nvPicPr>
          <p:blipFill rotWithShape="1">
            <a:blip r:embed="rId10">
              <a:extLst>
                <a:ext uri="{28A0092B-C50C-407E-A947-70E740481C1C}">
                  <a14:useLocalDpi xmlns:a14="http://schemas.microsoft.com/office/drawing/2010/main" val="0"/>
                </a:ext>
              </a:extLst>
            </a:blip>
            <a:srcRect l="69628" b="17161"/>
            <a:stretch/>
          </p:blipFill>
          <p:spPr>
            <a:xfrm>
              <a:off x="330429" y="2764947"/>
              <a:ext cx="1273563" cy="1253938"/>
            </a:xfrm>
            <a:prstGeom prst="rect">
              <a:avLst/>
            </a:prstGeom>
          </p:spPr>
        </p:pic>
        <p:sp>
          <p:nvSpPr>
            <p:cNvPr id="15" name="TextBox 14"/>
            <p:cNvSpPr txBox="1"/>
            <p:nvPr/>
          </p:nvSpPr>
          <p:spPr>
            <a:xfrm>
              <a:off x="26065" y="3953999"/>
              <a:ext cx="1882291" cy="284237"/>
            </a:xfrm>
            <a:prstGeom prst="rect">
              <a:avLst/>
            </a:prstGeom>
            <a:noFill/>
          </p:spPr>
          <p:txBody>
            <a:bodyPr wrap="square" rtlCol="0">
              <a:spAutoFit/>
            </a:bodyPr>
            <a:lstStyle/>
            <a:p>
              <a:pPr algn="ctr"/>
              <a:r>
                <a:rPr lang="en-US" sz="2400" dirty="0" smtClean="0"/>
                <a:t>Rotation (rad/s)</a:t>
              </a:r>
              <a:endParaRPr lang="en-US" sz="2400" dirty="0"/>
            </a:p>
          </p:txBody>
        </p:sp>
      </p:grpSp>
    </p:spTree>
    <p:extLst>
      <p:ext uri="{BB962C8B-B14F-4D97-AF65-F5344CB8AC3E}">
        <p14:creationId xmlns:p14="http://schemas.microsoft.com/office/powerpoint/2010/main" val="108972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mediacall" presetSubtype="0" repeatCount="indefinite" fill="hold" nodeType="withEffect">
                                  <p:stCondLst>
                                    <p:cond delay="0"/>
                                  </p:stCondLst>
                                  <p:childTnLst>
                                    <p:cmd type="call" cmd="playFrom(0.0)">
                                      <p:cBhvr>
                                        <p:cTn id="12" dur="2023" fill="hold"/>
                                        <p:tgtEl>
                                          <p:spTgt spid="3"/>
                                        </p:tgtEl>
                                      </p:cBhvr>
                                    </p:cmd>
                                  </p:childTnLst>
                                </p:cTn>
                              </p:par>
                              <p:par>
                                <p:cTn id="13" presetID="1" presetClass="mediacall" presetSubtype="0" repeatCount="indefinite" fill="hold" nodeType="withEffect">
                                  <p:stCondLst>
                                    <p:cond delay="0"/>
                                  </p:stCondLst>
                                  <p:childTnLst>
                                    <p:cmd type="call" cmd="playFrom(0.0)">
                                      <p:cBhvr>
                                        <p:cTn id="14" dur="14660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6" repeatCount="indefinite" fill="remove" display="0">
                  <p:stCondLst>
                    <p:cond delay="indefinite"/>
                  </p:stCondLst>
                  <p:endCondLst>
                    <p:cond evt="onPrev" delay="0">
                      <p:tgtEl>
                        <p:sldTgt/>
                      </p:tgtEl>
                    </p:cond>
                  </p:endCondLst>
                </p:cTn>
                <p:tgtEl>
                  <p:spTgt spid="3"/>
                </p:tgtEl>
              </p:cMediaNode>
            </p:video>
            <p:video>
              <p:cMediaNode vol="80000">
                <p:cTn id="47" repeatCount="indefinite" fill="remove" display="0">
                  <p:stCondLst>
                    <p:cond delay="indefinite"/>
                  </p:stCondLst>
                </p:cTn>
                <p:tgtEl>
                  <p:spTgt spid="4"/>
                </p:tgtEl>
              </p:cMediaNode>
            </p:video>
          </p:childTnLst>
        </p:cTn>
      </p:par>
    </p:tnLst>
    <p:bldLst>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represent these features?</a:t>
            </a:r>
            <a:endParaRPr lang="en-US" dirty="0"/>
          </a:p>
        </p:txBody>
      </p:sp>
      <p:sp>
        <p:nvSpPr>
          <p:cNvPr id="11" name="Rectangle 10"/>
          <p:cNvSpPr/>
          <p:nvPr/>
        </p:nvSpPr>
        <p:spPr>
          <a:xfrm>
            <a:off x="1514519" y="2054267"/>
            <a:ext cx="9162963" cy="1415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269" y="2254124"/>
            <a:ext cx="2086937" cy="517926"/>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358" y="2781532"/>
            <a:ext cx="8819977" cy="502693"/>
          </a:xfrm>
          <a:prstGeom prst="rect">
            <a:avLst/>
          </a:prstGeom>
          <a:noFill/>
        </p:spPr>
      </p:pic>
      <p:sp>
        <p:nvSpPr>
          <p:cNvPr id="5" name="Oval 4"/>
          <p:cNvSpPr/>
          <p:nvPr/>
        </p:nvSpPr>
        <p:spPr>
          <a:xfrm>
            <a:off x="2870477" y="2678278"/>
            <a:ext cx="753533" cy="753533"/>
          </a:xfrm>
          <a:prstGeom prst="ellipse">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238504" y="2649427"/>
            <a:ext cx="753533" cy="753533"/>
          </a:xfrm>
          <a:prstGeom prst="ellipse">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758866" y="2656111"/>
            <a:ext cx="753533" cy="753533"/>
          </a:xfrm>
          <a:prstGeom prst="ellipse">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2590151" y="3639914"/>
            <a:ext cx="6304467" cy="2699372"/>
            <a:chOff x="3322438" y="3639914"/>
            <a:chExt cx="5706085" cy="2443164"/>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9762" t="3015" r="13352" b="72142"/>
            <a:stretch/>
          </p:blipFill>
          <p:spPr>
            <a:xfrm>
              <a:off x="3332948" y="3639914"/>
              <a:ext cx="5695575" cy="2443164"/>
            </a:xfrm>
            <a:prstGeom prst="rect">
              <a:avLst/>
            </a:prstGeom>
          </p:spPr>
        </p:pic>
        <p:sp>
          <p:nvSpPr>
            <p:cNvPr id="10" name="Rectangle 9"/>
            <p:cNvSpPr/>
            <p:nvPr/>
          </p:nvSpPr>
          <p:spPr>
            <a:xfrm>
              <a:off x="3322438" y="4665926"/>
              <a:ext cx="5706085" cy="348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ounded Rectangular Callout 13"/>
          <p:cNvSpPr/>
          <p:nvPr/>
        </p:nvSpPr>
        <p:spPr>
          <a:xfrm>
            <a:off x="8183181" y="1127570"/>
            <a:ext cx="1904901" cy="826188"/>
          </a:xfrm>
          <a:prstGeom prst="wedgeRoundRectCallout">
            <a:avLst>
              <a:gd name="adj1" fmla="val -9499"/>
              <a:gd name="adj2" fmla="val 10034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Feature vectors!</a:t>
            </a:r>
            <a:endParaRPr lang="en-US" sz="2400" dirty="0"/>
          </a:p>
        </p:txBody>
      </p:sp>
    </p:spTree>
    <p:extLst>
      <p:ext uri="{BB962C8B-B14F-4D97-AF65-F5344CB8AC3E}">
        <p14:creationId xmlns:p14="http://schemas.microsoft.com/office/powerpoint/2010/main" val="9954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with these features?</a:t>
            </a:r>
            <a:endParaRPr lang="en-US" dirty="0"/>
          </a:p>
        </p:txBody>
      </p:sp>
      <p:sp>
        <p:nvSpPr>
          <p:cNvPr id="4" name="Explosion 1 3"/>
          <p:cNvSpPr/>
          <p:nvPr/>
        </p:nvSpPr>
        <p:spPr>
          <a:xfrm>
            <a:off x="863600" y="1811233"/>
            <a:ext cx="3709693" cy="3511496"/>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93</a:t>
            </a:r>
            <a:r>
              <a:rPr lang="en-US" sz="2400" smtClean="0"/>
              <a:t>% classification </a:t>
            </a:r>
            <a:r>
              <a:rPr lang="en-US" sz="2400" dirty="0" smtClean="0"/>
              <a:t>accuracy</a:t>
            </a:r>
            <a:endParaRPr lang="en-US" sz="2400" dirty="0"/>
          </a:p>
        </p:txBody>
      </p:sp>
      <p:sp>
        <p:nvSpPr>
          <p:cNvPr id="5" name="Rectangle 4"/>
          <p:cNvSpPr/>
          <p:nvPr/>
        </p:nvSpPr>
        <p:spPr>
          <a:xfrm>
            <a:off x="0" y="5322729"/>
            <a:ext cx="5029200" cy="1077218"/>
          </a:xfrm>
          <a:prstGeom prst="rect">
            <a:avLst/>
          </a:prstGeom>
        </p:spPr>
        <p:txBody>
          <a:bodyPr wrap="square">
            <a:spAutoFit/>
          </a:bodyPr>
          <a:lstStyle/>
          <a:p>
            <a:pPr algn="just"/>
            <a:r>
              <a:rPr lang="en-US" sz="1600" dirty="0"/>
              <a:t>Automated identification of abnormal respiratory ciliary motion in </a:t>
            </a:r>
            <a:r>
              <a:rPr lang="en-US" sz="1600"/>
              <a:t>nasal </a:t>
            </a:r>
            <a:r>
              <a:rPr lang="en-US" sz="1600" smtClean="0"/>
              <a:t>biopsies. </a:t>
            </a:r>
            <a:r>
              <a:rPr lang="en-US" sz="1600" dirty="0" smtClean="0"/>
              <a:t>Quinn SP, </a:t>
            </a:r>
            <a:r>
              <a:rPr lang="en-US" sz="1600" dirty="0"/>
              <a:t>Zahid M, Durkin J, Francis R, Lo C, </a:t>
            </a:r>
            <a:r>
              <a:rPr lang="en-US" sz="1600" dirty="0" err="1"/>
              <a:t>Chennubhotla</a:t>
            </a:r>
            <a:r>
              <a:rPr lang="en-US" sz="1600" dirty="0"/>
              <a:t> </a:t>
            </a:r>
            <a:r>
              <a:rPr lang="en-US" sz="1600" dirty="0" smtClean="0"/>
              <a:t>CS. </a:t>
            </a:r>
            <a:r>
              <a:rPr lang="en-US" sz="1600" i="1" dirty="0" smtClean="0"/>
              <a:t>Science Translational Medicine</a:t>
            </a:r>
            <a:r>
              <a:rPr lang="en-US" sz="1600" dirty="0"/>
              <a:t> </a:t>
            </a:r>
            <a:r>
              <a:rPr lang="en-US" sz="1600" dirty="0" smtClean="0"/>
              <a:t>2015.</a:t>
            </a:r>
            <a:endParaRPr lang="en-US" sz="1600" dirty="0"/>
          </a:p>
        </p:txBody>
      </p:sp>
      <p:pic>
        <p:nvPicPr>
          <p:cNvPr id="6" name="Slid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1429"/>
          <a:stretch/>
        </p:blipFill>
        <p:spPr>
          <a:xfrm>
            <a:off x="5436893" y="1801681"/>
            <a:ext cx="5769429" cy="4521322"/>
          </a:xfrm>
          <a:prstGeom prst="rect">
            <a:avLst/>
          </a:prstGeom>
        </p:spPr>
      </p:pic>
    </p:spTree>
    <p:extLst>
      <p:ext uri="{BB962C8B-B14F-4D97-AF65-F5344CB8AC3E}">
        <p14:creationId xmlns:p14="http://schemas.microsoft.com/office/powerpoint/2010/main" val="11137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t>
            </a:r>
            <a:r>
              <a:rPr lang="en-US" dirty="0" smtClean="0"/>
              <a:t>Python ecosystem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35528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data from collaborators</a:t>
            </a:r>
            <a:endParaRPr lang="en-US" dirty="0"/>
          </a:p>
        </p:txBody>
      </p:sp>
      <p:sp>
        <p:nvSpPr>
          <p:cNvPr id="3" name="Content Placeholder 2"/>
          <p:cNvSpPr>
            <a:spLocks noGrp="1"/>
          </p:cNvSpPr>
          <p:nvPr>
            <p:ph idx="1"/>
          </p:nvPr>
        </p:nvSpPr>
        <p:spPr>
          <a:xfrm>
            <a:off x="1103313" y="2052918"/>
            <a:ext cx="4979988" cy="4195481"/>
          </a:xfrm>
        </p:spPr>
        <p:txBody>
          <a:bodyPr>
            <a:normAutofit/>
          </a:bodyPr>
          <a:lstStyle/>
          <a:p>
            <a:pPr marL="457200" indent="-457200">
              <a:buFont typeface="+mj-lt"/>
              <a:buAutoNum type="arabicPeriod"/>
            </a:pPr>
            <a:r>
              <a:rPr lang="en-US" sz="2400" dirty="0" smtClean="0"/>
              <a:t>Upload to </a:t>
            </a:r>
            <a:r>
              <a:rPr lang="en-US" sz="2400" dirty="0" err="1" smtClean="0"/>
              <a:t>django</a:t>
            </a:r>
            <a:r>
              <a:rPr lang="en-US" sz="2400" dirty="0" smtClean="0"/>
              <a:t> website</a:t>
            </a:r>
          </a:p>
          <a:p>
            <a:pPr marL="457200" indent="-457200">
              <a:buFont typeface="+mj-lt"/>
              <a:buAutoNum type="arabicPeriod"/>
            </a:pPr>
            <a:r>
              <a:rPr lang="en-US" sz="2400" dirty="0" smtClean="0"/>
              <a:t>Annotate manually</a:t>
            </a:r>
          </a:p>
          <a:p>
            <a:pPr marL="457200" indent="-457200">
              <a:buFont typeface="+mj-lt"/>
              <a:buAutoNum type="arabicPeriod"/>
            </a:pPr>
            <a:r>
              <a:rPr lang="en-US" sz="2400" dirty="0" smtClean="0"/>
              <a:t>Save annotations in database using </a:t>
            </a:r>
            <a:r>
              <a:rPr lang="en-US" sz="2400" dirty="0" err="1" smtClean="0"/>
              <a:t>SQLAlchemy</a:t>
            </a:r>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8718" b="46946"/>
          <a:stretch/>
        </p:blipFill>
        <p:spPr>
          <a:xfrm>
            <a:off x="6843504" y="1788981"/>
            <a:ext cx="4507661" cy="299591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642" t="53125" r="25148"/>
          <a:stretch/>
        </p:blipFill>
        <p:spPr>
          <a:xfrm>
            <a:off x="6843504" y="3555426"/>
            <a:ext cx="4514141" cy="2707342"/>
          </a:xfrm>
          <a:prstGeom prst="rect">
            <a:avLst/>
          </a:prstGeom>
        </p:spPr>
      </p:pic>
      <p:pic>
        <p:nvPicPr>
          <p:cNvPr id="9" name="Picture 8"/>
          <p:cNvPicPr>
            <a:picLocks noChangeAspect="1"/>
          </p:cNvPicPr>
          <p:nvPr/>
        </p:nvPicPr>
        <p:blipFill>
          <a:blip r:embed="rId4"/>
          <a:stretch>
            <a:fillRect/>
          </a:stretch>
        </p:blipFill>
        <p:spPr>
          <a:xfrm>
            <a:off x="1183756" y="5419124"/>
            <a:ext cx="4005475" cy="843644"/>
          </a:xfrm>
          <a:prstGeom prst="rect">
            <a:avLst/>
          </a:prstGeom>
        </p:spPr>
      </p:pic>
      <p:pic>
        <p:nvPicPr>
          <p:cNvPr id="10" name="Picture 9"/>
          <p:cNvPicPr>
            <a:picLocks noChangeAspect="1"/>
          </p:cNvPicPr>
          <p:nvPr/>
        </p:nvPicPr>
        <p:blipFill rotWithShape="1">
          <a:blip r:embed="rId5"/>
          <a:srcRect t="57667"/>
          <a:stretch/>
        </p:blipFill>
        <p:spPr>
          <a:xfrm>
            <a:off x="1688306" y="4150658"/>
            <a:ext cx="2996376" cy="1268466"/>
          </a:xfrm>
          <a:prstGeom prst="rect">
            <a:avLst/>
          </a:prstGeom>
        </p:spPr>
      </p:pic>
      <p:sp>
        <p:nvSpPr>
          <p:cNvPr id="4" name="Rectangle 3"/>
          <p:cNvSpPr/>
          <p:nvPr/>
        </p:nvSpPr>
        <p:spPr>
          <a:xfrm>
            <a:off x="10668000" y="3790221"/>
            <a:ext cx="632366" cy="6010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553" y="1839702"/>
            <a:ext cx="6220894" cy="4423066"/>
          </a:xfrm>
          <a:prstGeom prst="rect">
            <a:avLst/>
          </a:prstGeom>
        </p:spPr>
      </p:pic>
    </p:spTree>
    <p:extLst>
      <p:ext uri="{BB962C8B-B14F-4D97-AF65-F5344CB8AC3E}">
        <p14:creationId xmlns:p14="http://schemas.microsoft.com/office/powerpoint/2010/main" val="20554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raw video data</a:t>
            </a:r>
            <a:endParaRPr lang="en-US" dirty="0"/>
          </a:p>
        </p:txBody>
      </p:sp>
      <p:sp>
        <p:nvSpPr>
          <p:cNvPr id="3" name="Content Placeholder 2"/>
          <p:cNvSpPr>
            <a:spLocks noGrp="1"/>
          </p:cNvSpPr>
          <p:nvPr>
            <p:ph idx="1"/>
          </p:nvPr>
        </p:nvSpPr>
        <p:spPr>
          <a:xfrm>
            <a:off x="1103313" y="2052918"/>
            <a:ext cx="4979988" cy="4195481"/>
          </a:xfrm>
        </p:spPr>
        <p:txBody>
          <a:bodyPr>
            <a:normAutofit/>
          </a:bodyPr>
          <a:lstStyle/>
          <a:p>
            <a:pPr marL="457200" indent="-457200">
              <a:buFont typeface="+mj-lt"/>
              <a:buAutoNum type="arabicPeriod"/>
            </a:pPr>
            <a:r>
              <a:rPr lang="en-US" sz="2400" dirty="0" smtClean="0"/>
              <a:t>Videos in AVI format</a:t>
            </a:r>
          </a:p>
          <a:p>
            <a:pPr marL="457200" indent="-457200">
              <a:buFont typeface="+mj-lt"/>
              <a:buAutoNum type="arabicPeriod"/>
            </a:pPr>
            <a:r>
              <a:rPr lang="en-US" sz="2400" dirty="0" smtClean="0"/>
              <a:t>Convert to </a:t>
            </a:r>
            <a:r>
              <a:rPr lang="en-US" sz="2400" dirty="0" err="1" smtClean="0"/>
              <a:t>NumPy</a:t>
            </a:r>
            <a:r>
              <a:rPr lang="en-US" sz="2400" dirty="0" smtClean="0"/>
              <a:t> arrays with </a:t>
            </a:r>
            <a:r>
              <a:rPr lang="en-US" sz="2400" dirty="0" err="1" smtClean="0"/>
              <a:t>OpenCV</a:t>
            </a:r>
            <a:endParaRPr lang="en-US" sz="2400" dirty="0" smtClean="0"/>
          </a:p>
          <a:p>
            <a:pPr marL="457200" indent="-457200">
              <a:buFont typeface="+mj-lt"/>
              <a:buAutoNum type="arabicPeriod"/>
            </a:pPr>
            <a:r>
              <a:rPr lang="en-US" sz="2400" dirty="0" smtClean="0"/>
              <a:t>Compute optical flow with </a:t>
            </a:r>
            <a:r>
              <a:rPr lang="en-US" sz="2400" dirty="0" err="1" smtClean="0"/>
              <a:t>OpenCV</a:t>
            </a:r>
            <a:endParaRPr lang="en-US" sz="2400" dirty="0" smtClean="0"/>
          </a:p>
          <a:p>
            <a:pPr marL="457200" indent="-457200">
              <a:buFont typeface="+mj-lt"/>
              <a:buAutoNum type="arabicPeriod"/>
            </a:pPr>
            <a:r>
              <a:rPr lang="en-US" sz="2400" dirty="0" smtClean="0"/>
              <a:t>Compute rotation with </a:t>
            </a:r>
            <a:r>
              <a:rPr lang="en-US" sz="2400" dirty="0" err="1" smtClean="0"/>
              <a:t>SciPy</a:t>
            </a:r>
            <a:r>
              <a:rPr lang="en-US" sz="2400" dirty="0" smtClean="0"/>
              <a:t> signal processing filters</a:t>
            </a:r>
            <a:endParaRPr lang="en-US" sz="2400" dirty="0"/>
          </a:p>
        </p:txBody>
      </p:sp>
      <p:pic>
        <p:nvPicPr>
          <p:cNvPr id="6" name="Picture 5"/>
          <p:cNvPicPr>
            <a:picLocks noChangeAspect="1"/>
          </p:cNvPicPr>
          <p:nvPr/>
        </p:nvPicPr>
        <p:blipFill>
          <a:blip r:embed="rId5"/>
          <a:stretch>
            <a:fillRect/>
          </a:stretch>
        </p:blipFill>
        <p:spPr>
          <a:xfrm>
            <a:off x="1817157" y="4626272"/>
            <a:ext cx="1316662" cy="162212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7251" y="4412252"/>
            <a:ext cx="5086624" cy="1836147"/>
          </a:xfrm>
          <a:prstGeom prst="rect">
            <a:avLst/>
          </a:prstGeom>
        </p:spPr>
      </p:pic>
      <p:pic>
        <p:nvPicPr>
          <p:cNvPr id="8" name="Picture 7"/>
          <p:cNvPicPr>
            <a:picLocks noChangeAspect="1"/>
          </p:cNvPicPr>
          <p:nvPr/>
        </p:nvPicPr>
        <p:blipFill>
          <a:blip r:embed="rId7"/>
          <a:stretch>
            <a:fillRect/>
          </a:stretch>
        </p:blipFill>
        <p:spPr>
          <a:xfrm>
            <a:off x="3679919" y="4567385"/>
            <a:ext cx="1683819" cy="1655614"/>
          </a:xfrm>
          <a:prstGeom prst="rect">
            <a:avLst/>
          </a:prstGeom>
        </p:spPr>
      </p:pic>
      <p:pic>
        <p:nvPicPr>
          <p:cNvPr id="9" name="1_Norm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40187" y="1818450"/>
            <a:ext cx="5113688" cy="2556844"/>
          </a:xfrm>
          <a:prstGeom prst="rect">
            <a:avLst/>
          </a:prstGeom>
        </p:spPr>
      </p:pic>
    </p:spTree>
    <p:extLst>
      <p:ext uri="{BB962C8B-B14F-4D97-AF65-F5344CB8AC3E}">
        <p14:creationId xmlns:p14="http://schemas.microsoft.com/office/powerpoint/2010/main" val="21063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5033" fill="hold"/>
                                        <p:tgtEl>
                                          <p:spTgt spid="9"/>
                                        </p:tgtEl>
                                      </p:cBhvr>
                                    </p:cmd>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9"/>
                                        </p:tgtEl>
                                      </p:cBhvr>
                                    </p:cmd>
                                  </p:childTnLst>
                                </p:cTn>
                              </p:par>
                            </p:childTnLst>
                          </p:cTn>
                        </p:par>
                      </p:childTnLst>
                    </p:cTn>
                  </p:par>
                </p:childTnLst>
              </p:cTn>
              <p:nextCondLst>
                <p:cond evt="onClick" delay="0">
                  <p:tgtEl>
                    <p:spTgt spid="9"/>
                  </p:tgtEl>
                </p:cond>
              </p:nextCondLst>
            </p:seq>
            <p:video>
              <p:cMediaNode vol="80000">
                <p:cTn id="42" repeatCount="indefinite" fill="hold" display="0">
                  <p:stCondLst>
                    <p:cond delay="indefinite"/>
                  </p:stCondLst>
                </p:cTn>
                <p:tgtEl>
                  <p:spTgt spid="9"/>
                </p:tgtEl>
              </p:cMediaNode>
            </p:vide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 of time series models</a:t>
            </a:r>
            <a:endParaRPr lang="en-US" dirty="0"/>
          </a:p>
        </p:txBody>
      </p:sp>
      <p:sp>
        <p:nvSpPr>
          <p:cNvPr id="3" name="Content Placeholder 2"/>
          <p:cNvSpPr>
            <a:spLocks noGrp="1"/>
          </p:cNvSpPr>
          <p:nvPr>
            <p:ph idx="1"/>
          </p:nvPr>
        </p:nvSpPr>
        <p:spPr>
          <a:xfrm>
            <a:off x="1103313" y="2052918"/>
            <a:ext cx="3697287" cy="4195481"/>
          </a:xfrm>
        </p:spPr>
        <p:txBody>
          <a:bodyPr>
            <a:normAutofit/>
          </a:bodyPr>
          <a:lstStyle/>
          <a:p>
            <a:r>
              <a:rPr lang="is-IS" sz="2400" dirty="0" smtClean="0"/>
              <a:t>…custom code!</a:t>
            </a:r>
          </a:p>
          <a:p>
            <a:r>
              <a:rPr lang="en-US" sz="2400" dirty="0" smtClean="0"/>
              <a:t>s</a:t>
            </a:r>
            <a:r>
              <a:rPr lang="is-IS" sz="2400" dirty="0" smtClean="0"/>
              <a:t>cipy.linalg</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777999"/>
            <a:ext cx="7228008" cy="1663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608" y="3492499"/>
            <a:ext cx="5715000" cy="2755900"/>
          </a:xfrm>
          <a:prstGeom prst="rect">
            <a:avLst/>
          </a:prstGeom>
        </p:spPr>
      </p:pic>
    </p:spTree>
    <p:extLst>
      <p:ext uri="{BB962C8B-B14F-4D97-AF65-F5344CB8AC3E}">
        <p14:creationId xmlns:p14="http://schemas.microsoft.com/office/powerpoint/2010/main" val="206280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pipeline</a:t>
            </a:r>
            <a:endParaRPr lang="en-US" dirty="0"/>
          </a:p>
        </p:txBody>
      </p:sp>
      <p:sp>
        <p:nvSpPr>
          <p:cNvPr id="3" name="Content Placeholder 2"/>
          <p:cNvSpPr>
            <a:spLocks noGrp="1"/>
          </p:cNvSpPr>
          <p:nvPr>
            <p:ph idx="1"/>
          </p:nvPr>
        </p:nvSpPr>
        <p:spPr>
          <a:xfrm>
            <a:off x="1103313" y="2052918"/>
            <a:ext cx="4624388" cy="4195481"/>
          </a:xfrm>
        </p:spPr>
        <p:txBody>
          <a:bodyPr>
            <a:normAutofit/>
          </a:bodyPr>
          <a:lstStyle/>
          <a:p>
            <a:r>
              <a:rPr lang="en-US" sz="2400" dirty="0" smtClean="0"/>
              <a:t>Cross-validation for model fitting and testing using </a:t>
            </a:r>
            <a:r>
              <a:rPr lang="en-US" sz="2400" dirty="0" err="1" smtClean="0"/>
              <a:t>scikit</a:t>
            </a:r>
            <a:r>
              <a:rPr lang="en-US" sz="2400" dirty="0" smtClean="0"/>
              <a:t>-learn</a:t>
            </a:r>
          </a:p>
          <a:p>
            <a:r>
              <a:rPr lang="en-US" sz="2400" dirty="0" err="1" smtClean="0"/>
              <a:t>joblib</a:t>
            </a:r>
            <a:r>
              <a:rPr lang="en-US" sz="2400" dirty="0" smtClean="0"/>
              <a:t> / </a:t>
            </a:r>
            <a:r>
              <a:rPr lang="en-US" sz="2400" dirty="0" err="1" smtClean="0"/>
              <a:t>PySpark</a:t>
            </a:r>
            <a:r>
              <a:rPr lang="en-US" sz="2400" dirty="0" smtClean="0"/>
              <a:t> for parameter scanning</a:t>
            </a:r>
          </a:p>
          <a:p>
            <a:r>
              <a:rPr lang="en-US" sz="2400" dirty="0" err="1" smtClean="0"/>
              <a:t>matplotlib</a:t>
            </a:r>
            <a:r>
              <a:rPr lang="en-US" sz="2400" dirty="0" smtClean="0"/>
              <a:t> + </a:t>
            </a:r>
            <a:r>
              <a:rPr lang="en-US" sz="2400" dirty="0" err="1" smtClean="0"/>
              <a:t>seaborn</a:t>
            </a:r>
            <a:r>
              <a:rPr lang="en-US" sz="2400" dirty="0" smtClean="0"/>
              <a:t> /</a:t>
            </a:r>
            <a:br>
              <a:rPr lang="en-US" sz="2400" dirty="0" smtClean="0"/>
            </a:br>
            <a:r>
              <a:rPr lang="en-US" sz="2400" dirty="0" err="1" smtClean="0"/>
              <a:t>bokeh</a:t>
            </a:r>
            <a:r>
              <a:rPr lang="en-US" sz="2400" dirty="0" smtClean="0"/>
              <a:t> for visualization</a:t>
            </a:r>
            <a:endParaRPr lang="en-US" sz="2400" dirty="0"/>
          </a:p>
        </p:txBody>
      </p:sp>
      <p:pic>
        <p:nvPicPr>
          <p:cNvPr id="4" name="Picture 3"/>
          <p:cNvPicPr>
            <a:picLocks noChangeAspect="1"/>
          </p:cNvPicPr>
          <p:nvPr/>
        </p:nvPicPr>
        <p:blipFill>
          <a:blip r:embed="rId5"/>
          <a:stretch>
            <a:fillRect/>
          </a:stretch>
        </p:blipFill>
        <p:spPr>
          <a:xfrm>
            <a:off x="462299" y="4421215"/>
            <a:ext cx="1974850" cy="1069413"/>
          </a:xfrm>
          <a:prstGeom prst="rect">
            <a:avLst/>
          </a:prstGeom>
        </p:spPr>
      </p:pic>
      <p:pic>
        <p:nvPicPr>
          <p:cNvPr id="5" name="Picture 4"/>
          <p:cNvPicPr>
            <a:picLocks noChangeAspect="1"/>
          </p:cNvPicPr>
          <p:nvPr/>
        </p:nvPicPr>
        <p:blipFill>
          <a:blip r:embed="rId6"/>
          <a:stretch>
            <a:fillRect/>
          </a:stretch>
        </p:blipFill>
        <p:spPr>
          <a:xfrm>
            <a:off x="2770372" y="4379198"/>
            <a:ext cx="1983092" cy="1272614"/>
          </a:xfrm>
          <a:prstGeom prst="rect">
            <a:avLst/>
          </a:prstGeom>
        </p:spPr>
      </p:pic>
      <p:pic>
        <p:nvPicPr>
          <p:cNvPr id="6" name="Picture 5"/>
          <p:cNvPicPr>
            <a:picLocks noChangeAspect="1"/>
          </p:cNvPicPr>
          <p:nvPr/>
        </p:nvPicPr>
        <p:blipFill>
          <a:blip r:embed="rId7"/>
          <a:stretch>
            <a:fillRect/>
          </a:stretch>
        </p:blipFill>
        <p:spPr>
          <a:xfrm>
            <a:off x="1062222" y="5641407"/>
            <a:ext cx="3416300" cy="626322"/>
          </a:xfrm>
          <a:prstGeom prst="rect">
            <a:avLst/>
          </a:prstGeom>
        </p:spPr>
      </p:pic>
      <p:pic>
        <p:nvPicPr>
          <p:cNvPr id="7" name="Picture 6"/>
          <p:cNvPicPr>
            <a:picLocks noChangeAspect="1"/>
          </p:cNvPicPr>
          <p:nvPr/>
        </p:nvPicPr>
        <p:blipFill>
          <a:blip r:embed="rId8"/>
          <a:stretch>
            <a:fillRect/>
          </a:stretch>
        </p:blipFill>
        <p:spPr>
          <a:xfrm>
            <a:off x="4701128" y="4423829"/>
            <a:ext cx="2032000" cy="2032000"/>
          </a:xfrm>
          <a:prstGeom prst="rect">
            <a:avLst/>
          </a:prstGeom>
        </p:spPr>
      </p:pic>
      <p:pic>
        <p:nvPicPr>
          <p:cNvPr id="8" name="ar_spa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395457" y="3604781"/>
            <a:ext cx="3603040" cy="270228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8275" y="1777923"/>
            <a:ext cx="3917405" cy="2070674"/>
          </a:xfrm>
          <a:prstGeom prst="rect">
            <a:avLst/>
          </a:prstGeom>
        </p:spPr>
      </p:pic>
    </p:spTree>
    <p:extLst>
      <p:ext uri="{BB962C8B-B14F-4D97-AF65-F5344CB8AC3E}">
        <p14:creationId xmlns:p14="http://schemas.microsoft.com/office/powerpoint/2010/main" val="6013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 presetClass="mediacall" presetSubtype="0" fill="hold" nodeType="withEffect">
                                  <p:stCondLst>
                                    <p:cond delay="0"/>
                                  </p:stCondLst>
                                  <p:childTnLst>
                                    <p:cmd type="call" cmd="playFrom(0.0)">
                                      <p:cBhvr>
                                        <p:cTn id="31" dur="33334" fill="hold"/>
                                        <p:tgtEl>
                                          <p:spTgt spid="8"/>
                                        </p:tgtEl>
                                      </p:cBhvr>
                                    </p:cmd>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video>
              <p:cMediaNode vol="80000">
                <p:cTn id="43" repeatCount="indefinite" fill="hold" display="0">
                  <p:stCondLst>
                    <p:cond delay="indefinite"/>
                  </p:stCondLst>
                </p:cTn>
                <p:tgtEl>
                  <p:spTgt spid="8"/>
                </p:tgtEl>
              </p:cMediaNode>
            </p:vide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Conclusions </a:t>
            </a:r>
            <a:r>
              <a:rPr lang="en-US" dirty="0" smtClean="0"/>
              <a:t>and future directions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36075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Cilia </a:t>
            </a:r>
            <a:r>
              <a:rPr lang="en-US" dirty="0" smtClean="0"/>
              <a:t>and </a:t>
            </a:r>
            <a:r>
              <a:rPr lang="en-US" dirty="0" smtClean="0"/>
              <a:t>their pathologies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20127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a:xfrm>
            <a:off x="279400" y="2060575"/>
            <a:ext cx="5667193" cy="4195763"/>
          </a:xfrm>
        </p:spPr>
        <p:txBody>
          <a:bodyPr>
            <a:noAutofit/>
          </a:bodyPr>
          <a:lstStyle/>
          <a:p>
            <a:r>
              <a:rPr lang="en-US" sz="2400" dirty="0"/>
              <a:t>93% classification: methods are sound</a:t>
            </a:r>
          </a:p>
          <a:p>
            <a:pPr lvl="1"/>
            <a:r>
              <a:rPr lang="en-US" sz="2200" dirty="0"/>
              <a:t>Dynamic texture representation is </a:t>
            </a:r>
            <a:r>
              <a:rPr lang="en-US" sz="2200" dirty="0" smtClean="0"/>
              <a:t>accurate</a:t>
            </a:r>
          </a:p>
          <a:p>
            <a:r>
              <a:rPr lang="en-US" sz="2400" dirty="0" err="1"/>
              <a:t>Blackbox</a:t>
            </a:r>
            <a:r>
              <a:rPr lang="en-US" sz="2400" dirty="0"/>
              <a:t> tool for clinicians</a:t>
            </a:r>
          </a:p>
          <a:p>
            <a:pPr lvl="1"/>
            <a:r>
              <a:rPr lang="en-US" sz="2200" dirty="0"/>
              <a:t>Web front-end + Python middleware + Spark </a:t>
            </a:r>
            <a:r>
              <a:rPr lang="en-US" sz="2200" dirty="0" smtClean="0"/>
              <a:t>back-end</a:t>
            </a:r>
            <a:endParaRPr lang="en-US" sz="2200" dirty="0"/>
          </a:p>
        </p:txBody>
      </p:sp>
      <p:sp>
        <p:nvSpPr>
          <p:cNvPr id="5" name="Content Placeholder 4"/>
          <p:cNvSpPr>
            <a:spLocks noGrp="1"/>
          </p:cNvSpPr>
          <p:nvPr>
            <p:ph sz="half" idx="2"/>
          </p:nvPr>
        </p:nvSpPr>
        <p:spPr>
          <a:xfrm>
            <a:off x="5946593" y="2056093"/>
            <a:ext cx="6143807" cy="4200245"/>
          </a:xfrm>
        </p:spPr>
        <p:txBody>
          <a:bodyPr>
            <a:noAutofit/>
          </a:bodyPr>
          <a:lstStyle/>
          <a:p>
            <a:r>
              <a:rPr lang="en-US" sz="2400" dirty="0" smtClean="0"/>
              <a:t>Upload </a:t>
            </a:r>
            <a:r>
              <a:rPr lang="en-US" sz="2400" dirty="0"/>
              <a:t>video -&gt; Get analysis</a:t>
            </a:r>
          </a:p>
          <a:p>
            <a:pPr lvl="1"/>
            <a:r>
              <a:rPr lang="en-US" sz="2200" dirty="0"/>
              <a:t>Assist experts with diagnostics</a:t>
            </a:r>
          </a:p>
          <a:p>
            <a:r>
              <a:rPr lang="en-US" sz="2400" dirty="0"/>
              <a:t>Expert input</a:t>
            </a:r>
          </a:p>
          <a:p>
            <a:pPr lvl="1"/>
            <a:r>
              <a:rPr lang="en-US" sz="2200" dirty="0"/>
              <a:t>Phenotype annotations, regions of </a:t>
            </a:r>
            <a:r>
              <a:rPr lang="en-US" sz="2200" dirty="0" smtClean="0"/>
              <a:t>interest</a:t>
            </a:r>
            <a:endParaRPr lang="en-US" sz="2200" dirty="0"/>
          </a:p>
        </p:txBody>
      </p:sp>
    </p:spTree>
    <p:extLst>
      <p:ext uri="{BB962C8B-B14F-4D97-AF65-F5344CB8AC3E}">
        <p14:creationId xmlns:p14="http://schemas.microsoft.com/office/powerpoint/2010/main" val="10670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t>
            </a:r>
            <a:r>
              <a:rPr lang="en-US" dirty="0" smtClean="0"/>
              <a:t>directions: Motion Subtypes</a:t>
            </a:r>
            <a:endParaRPr lang="en-US" dirty="0"/>
          </a:p>
        </p:txBody>
      </p:sp>
      <p:sp>
        <p:nvSpPr>
          <p:cNvPr id="3" name="Content Placeholder 2"/>
          <p:cNvSpPr>
            <a:spLocks noGrp="1"/>
          </p:cNvSpPr>
          <p:nvPr>
            <p:ph sz="half" idx="1"/>
          </p:nvPr>
        </p:nvSpPr>
        <p:spPr/>
        <p:txBody>
          <a:bodyPr>
            <a:normAutofit/>
          </a:bodyPr>
          <a:lstStyle/>
          <a:p>
            <a:r>
              <a:rPr lang="en-US" sz="2400" dirty="0" smtClean="0"/>
              <a:t>Normal / Abnormal is an oversimplification</a:t>
            </a:r>
            <a:r>
              <a:rPr lang="is-IS" sz="2400" dirty="0" smtClean="0"/>
              <a:t>…</a:t>
            </a:r>
          </a:p>
          <a:p>
            <a:r>
              <a:rPr lang="is-IS" sz="2400" dirty="0" smtClean="0"/>
              <a:t>Unsupervised motion clustering pipeline</a:t>
            </a:r>
          </a:p>
          <a:p>
            <a:r>
              <a:rPr lang="is-IS" sz="2400" dirty="0" smtClean="0"/>
              <a:t>Associate specific motion phenotypes </a:t>
            </a:r>
            <a:r>
              <a:rPr lang="is-IS" sz="2400" dirty="0" smtClean="0"/>
              <a:t>with clinical </a:t>
            </a:r>
            <a:r>
              <a:rPr lang="is-IS" sz="2400" dirty="0" smtClean="0"/>
              <a:t>conditions</a:t>
            </a:r>
            <a:endParaRPr lang="en-US" sz="2400" dirty="0"/>
          </a:p>
        </p:txBody>
      </p:sp>
      <p:pic>
        <p:nvPicPr>
          <p:cNvPr id="5" name="Movie5 wavy slow.mov">
            <a:hlinkClick r:id="" action="ppaction://media"/>
          </p:cNvPr>
          <p:cNvPicPr/>
          <p:nvPr>
            <a:videoFile r:link="rId2"/>
            <p:extLst>
              <p:ext uri="{DAA4B4D4-6D71-4841-9C94-3DE7FCFB9230}">
                <p14:media xmlns:p14="http://schemas.microsoft.com/office/powerpoint/2010/main" r:link="rId1"/>
              </p:ext>
            </p:extLst>
          </p:nvPr>
        </p:nvPicPr>
        <p:blipFill>
          <a:blip r:embed="rId11"/>
          <a:stretch>
            <a:fillRect/>
          </a:stretch>
        </p:blipFill>
        <p:spPr>
          <a:xfrm>
            <a:off x="9109749" y="4152333"/>
            <a:ext cx="2079797" cy="2079797"/>
          </a:xfrm>
          <a:prstGeom prst="rect">
            <a:avLst/>
          </a:prstGeom>
        </p:spPr>
      </p:pic>
      <p:pic>
        <p:nvPicPr>
          <p:cNvPr id="6" name="Movie6 asynchronous.mov">
            <a:hlinkClick r:id="" action="ppaction://media"/>
          </p:cNvPr>
          <p:cNvPicPr/>
          <p:nvPr>
            <a:videoFile r:link="rId4"/>
            <p:extLst>
              <p:ext uri="{DAA4B4D4-6D71-4841-9C94-3DE7FCFB9230}">
                <p14:media xmlns:p14="http://schemas.microsoft.com/office/powerpoint/2010/main" r:link="rId3"/>
              </p:ext>
            </p:extLst>
          </p:nvPr>
        </p:nvPicPr>
        <p:blipFill>
          <a:blip r:embed="rId12"/>
          <a:stretch>
            <a:fillRect/>
          </a:stretch>
        </p:blipFill>
        <p:spPr>
          <a:xfrm>
            <a:off x="6183187" y="1888252"/>
            <a:ext cx="2079797" cy="2079797"/>
          </a:xfrm>
          <a:prstGeom prst="rect">
            <a:avLst/>
          </a:prstGeom>
        </p:spPr>
      </p:pic>
      <p:pic>
        <p:nvPicPr>
          <p:cNvPr id="8" name="Movie1 Normal slow.mov">
            <a:hlinkClick r:id="" action="ppaction://media"/>
          </p:cNvPr>
          <p:cNvPicPr/>
          <p:nvPr>
            <a:videoFile r:link="rId6"/>
            <p:extLst>
              <p:ext uri="{DAA4B4D4-6D71-4841-9C94-3DE7FCFB9230}">
                <p14:media xmlns:p14="http://schemas.microsoft.com/office/powerpoint/2010/main" r:link="rId5"/>
              </p:ext>
            </p:extLst>
          </p:nvPr>
        </p:nvPicPr>
        <p:blipFill>
          <a:blip r:embed="rId13"/>
          <a:stretch>
            <a:fillRect/>
          </a:stretch>
        </p:blipFill>
        <p:spPr>
          <a:xfrm>
            <a:off x="4754329" y="4162964"/>
            <a:ext cx="4159592" cy="2079797"/>
          </a:xfrm>
          <a:prstGeom prst="rect">
            <a:avLst/>
          </a:prstGeom>
        </p:spPr>
      </p:pic>
      <p:pic>
        <p:nvPicPr>
          <p:cNvPr id="9" name="1003-8">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8411132" y="1904948"/>
            <a:ext cx="2773063" cy="2079797"/>
          </a:xfrm>
          <a:prstGeom prst="rect">
            <a:avLst/>
          </a:prstGeom>
          <a:noFill/>
          <a:ln>
            <a:noFill/>
          </a:ln>
        </p:spPr>
      </p:pic>
    </p:spTree>
    <p:extLst>
      <p:ext uri="{BB962C8B-B14F-4D97-AF65-F5344CB8AC3E}">
        <p14:creationId xmlns:p14="http://schemas.microsoft.com/office/powerpoint/2010/main" val="13277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 presetClass="mediacall" presetSubtype="0" fill="hold" nodeType="withEffect">
                                  <p:stCondLst>
                                    <p:cond delay="0"/>
                                  </p:stCondLst>
                                  <p:childTnLst>
                                    <p:cmd type="call" cmd="playFrom(0.0)">
                                      <p:cBhvr>
                                        <p:cTn id="23" dur="1988" fill="hold"/>
                                        <p:tgtEl>
                                          <p:spTgt spid="6"/>
                                        </p:tgtEl>
                                      </p:cBhvr>
                                    </p:cmd>
                                  </p:childTnLst>
                                </p:cTn>
                              </p:par>
                              <p:par>
                                <p:cTn id="24" presetID="1" presetClass="mediacall" presetSubtype="0" fill="hold" nodeType="withEffect">
                                  <p:stCondLst>
                                    <p:cond delay="0"/>
                                  </p:stCondLst>
                                  <p:childTnLst>
                                    <p:cmd type="call" cmd="playFrom(0.0)">
                                      <p:cBhvr>
                                        <p:cTn id="25" dur="3440" fill="hold"/>
                                        <p:tgtEl>
                                          <p:spTgt spid="9"/>
                                        </p:tgtEl>
                                      </p:cBhvr>
                                    </p:cmd>
                                  </p:childTnLst>
                                </p:cTn>
                              </p:par>
                              <p:par>
                                <p:cTn id="26" presetID="1" presetClass="mediacall" presetSubtype="0" fill="hold" nodeType="withEffect">
                                  <p:stCondLst>
                                    <p:cond delay="0"/>
                                  </p:stCondLst>
                                  <p:childTnLst>
                                    <p:cmd type="call" cmd="playFrom(0.0)">
                                      <p:cBhvr>
                                        <p:cTn id="27" dur="2023" fill="hold"/>
                                        <p:tgtEl>
                                          <p:spTgt spid="8"/>
                                        </p:tgtEl>
                                      </p:cBhvr>
                                    </p:cmd>
                                  </p:childTnLst>
                                </p:cTn>
                              </p:par>
                              <p:par>
                                <p:cTn id="28" presetID="1" presetClass="mediacall" presetSubtype="0" fill="hold" nodeType="withEffect">
                                  <p:stCondLst>
                                    <p:cond delay="0"/>
                                  </p:stCondLst>
                                  <p:childTnLst>
                                    <p:cmd type="call" cmd="playFrom(0.0)">
                                      <p:cBhvr>
                                        <p:cTn id="29" dur="1978" fill="hold"/>
                                        <p:tgtEl>
                                          <p:spTgt spid="5"/>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0" repeatCount="indefinite" fill="remove" display="0">
                  <p:stCondLst>
                    <p:cond delay="indefinite"/>
                  </p:stCondLst>
                </p:cTn>
                <p:tgtEl>
                  <p:spTgt spid="6"/>
                </p:tgtEl>
              </p:cMediaNode>
            </p:vide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6"/>
                                        </p:tgtEl>
                                      </p:cBhvr>
                                    </p:cmd>
                                  </p:childTnLst>
                                </p:cTn>
                              </p:par>
                            </p:childTnLst>
                          </p:cTn>
                        </p:par>
                      </p:childTnLst>
                    </p:cTn>
                  </p:par>
                </p:childTnLst>
              </p:cTn>
              <p:nextCondLst>
                <p:cond evt="onClick" delay="0">
                  <p:tgtEl>
                    <p:spTgt spid="6"/>
                  </p:tgtEl>
                </p:cond>
              </p:nextCondLst>
            </p:seq>
            <p:video>
              <p:cMediaNode vol="80000">
                <p:cTn id="46" fill="hold" display="0">
                  <p:stCondLst>
                    <p:cond delay="indefinite"/>
                  </p:stCondLst>
                </p:cTn>
                <p:tgtEl>
                  <p:spTgt spid="9"/>
                </p:tgtEl>
              </p:cMediaNode>
            </p:vide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9"/>
                                        </p:tgtEl>
                                      </p:cBhvr>
                                    </p:cmd>
                                  </p:childTnLst>
                                </p:cTn>
                              </p:par>
                            </p:childTnLst>
                          </p:cTn>
                        </p:par>
                      </p:childTnLst>
                    </p:cTn>
                  </p:par>
                </p:childTnLst>
              </p:cTn>
              <p:nextCondLst>
                <p:cond evt="onClick" delay="0">
                  <p:tgtEl>
                    <p:spTgt spid="9"/>
                  </p:tgtEl>
                </p:cond>
              </p:nextCondLst>
            </p:seq>
            <p:video>
              <p:cMediaNode>
                <p:cTn id="52" repeatCount="indefinite" fill="remove" display="0">
                  <p:stCondLst>
                    <p:cond delay="indefinite"/>
                  </p:stCondLst>
                </p:cTn>
                <p:tgtEl>
                  <p:spTgt spid="8"/>
                </p:tgtEl>
              </p:cMediaNode>
            </p:video>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8"/>
                                        </p:tgtEl>
                                      </p:cBhvr>
                                    </p:cmd>
                                  </p:childTnLst>
                                </p:cTn>
                              </p:par>
                            </p:childTnLst>
                          </p:cTn>
                        </p:par>
                      </p:childTnLst>
                    </p:cTn>
                  </p:par>
                </p:childTnLst>
              </p:cTn>
              <p:nextCondLst>
                <p:cond evt="onClick" delay="0">
                  <p:tgtEl>
                    <p:spTgt spid="8"/>
                  </p:tgtEl>
                </p:cond>
              </p:nextCondLst>
            </p:seq>
            <p:video>
              <p:cMediaNode>
                <p:cTn id="58" repeatCount="indefinite" fill="remove" display="0">
                  <p:stCondLst>
                    <p:cond delay="indefinite"/>
                  </p:stCondLst>
                </p:cTn>
                <p:tgtEl>
                  <p:spTgt spid="5"/>
                </p:tgtEl>
              </p:cMediaNode>
            </p:video>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 Dense Trajectories</a:t>
            </a:r>
            <a:endParaRPr lang="en-US" dirty="0"/>
          </a:p>
        </p:txBody>
      </p:sp>
      <p:sp>
        <p:nvSpPr>
          <p:cNvPr id="5" name="Content Placeholder 4"/>
          <p:cNvSpPr>
            <a:spLocks noGrp="1"/>
          </p:cNvSpPr>
          <p:nvPr>
            <p:ph idx="1"/>
          </p:nvPr>
        </p:nvSpPr>
        <p:spPr>
          <a:xfrm>
            <a:off x="1097280" y="1845734"/>
            <a:ext cx="3457787" cy="4023360"/>
          </a:xfrm>
        </p:spPr>
        <p:txBody>
          <a:bodyPr/>
          <a:lstStyle/>
          <a:p>
            <a:r>
              <a:rPr lang="en-US" dirty="0" smtClean="0"/>
              <a:t>Optical flow has its limits</a:t>
            </a:r>
          </a:p>
          <a:p>
            <a:endParaRPr lang="en-US" dirty="0" smtClean="0"/>
          </a:p>
          <a:p>
            <a:r>
              <a:rPr lang="en-US" dirty="0" smtClean="0"/>
              <a:t>AR models rely on identical framerates</a:t>
            </a:r>
            <a:endParaRPr lang="en-US" dirty="0"/>
          </a:p>
          <a:p>
            <a:endParaRPr lang="en-US" dirty="0"/>
          </a:p>
          <a:p>
            <a:r>
              <a:rPr lang="en-US" dirty="0" smtClean="0"/>
              <a:t>Imagine: dropping a bead into the cilia and watching where it goes</a:t>
            </a:r>
            <a:endParaRPr lang="en-US" dirty="0"/>
          </a:p>
        </p:txBody>
      </p:sp>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067" y="1845734"/>
            <a:ext cx="6792806" cy="2065589"/>
          </a:xfrm>
          <a:prstGeom prst="rect">
            <a:avLst/>
          </a:prstGeom>
        </p:spPr>
      </p:pic>
      <p:pic>
        <p:nvPicPr>
          <p:cNvPr id="7" name="Cla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71733" y="1794935"/>
            <a:ext cx="4483099" cy="4483099"/>
          </a:xfrm>
          <a:prstGeom prst="rect">
            <a:avLst/>
          </a:prstGeom>
        </p:spPr>
      </p:pic>
    </p:spTree>
    <p:extLst>
      <p:ext uri="{BB962C8B-B14F-4D97-AF65-F5344CB8AC3E}">
        <p14:creationId xmlns:p14="http://schemas.microsoft.com/office/powerpoint/2010/main" val="12577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 presetClass="mediacall" presetSubtype="0" fill="hold" nodeType="withEffect">
                                  <p:stCondLst>
                                    <p:cond delay="0"/>
                                  </p:stCondLst>
                                  <p:childTnLst>
                                    <p:cmd type="call" cmd="playFrom(0.0)">
                                      <p:cBhvr>
                                        <p:cTn id="30" dur="14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 Deep Learning</a:t>
            </a:r>
            <a:endParaRPr lang="en-US" dirty="0"/>
          </a:p>
        </p:txBody>
      </p:sp>
      <p:sp>
        <p:nvSpPr>
          <p:cNvPr id="5" name="Content Placeholder 4"/>
          <p:cNvSpPr>
            <a:spLocks noGrp="1"/>
          </p:cNvSpPr>
          <p:nvPr>
            <p:ph idx="1"/>
          </p:nvPr>
        </p:nvSpPr>
        <p:spPr>
          <a:xfrm>
            <a:off x="1097281" y="1845734"/>
            <a:ext cx="2898988" cy="4023360"/>
          </a:xfrm>
        </p:spPr>
        <p:txBody>
          <a:bodyPr/>
          <a:lstStyle/>
          <a:p>
            <a:r>
              <a:rPr lang="en-US" dirty="0" smtClean="0"/>
              <a:t>Deep CNNs may be sensitive enough</a:t>
            </a:r>
          </a:p>
          <a:p>
            <a:endParaRPr lang="en-US" dirty="0"/>
          </a:p>
          <a:p>
            <a:r>
              <a:rPr lang="en-US" dirty="0" smtClean="0"/>
              <a:t>Accepted to ACMSE 2017 (next week!)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268" y="1845733"/>
            <a:ext cx="7895166" cy="35835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50" y="1877284"/>
            <a:ext cx="5662929" cy="4357228"/>
          </a:xfrm>
          <a:prstGeom prst="rect">
            <a:avLst/>
          </a:prstGeom>
        </p:spPr>
      </p:pic>
    </p:spTree>
    <p:extLst>
      <p:ext uri="{BB962C8B-B14F-4D97-AF65-F5344CB8AC3E}">
        <p14:creationId xmlns:p14="http://schemas.microsoft.com/office/powerpoint/2010/main" val="54437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and Collaborators</a:t>
            </a:r>
            <a:endParaRPr lang="en-US" dirty="0"/>
          </a:p>
        </p:txBody>
      </p:sp>
      <p:sp>
        <p:nvSpPr>
          <p:cNvPr id="4" name="Content Placeholder 3"/>
          <p:cNvSpPr>
            <a:spLocks noGrp="1"/>
          </p:cNvSpPr>
          <p:nvPr>
            <p:ph sz="half" idx="1"/>
          </p:nvPr>
        </p:nvSpPr>
        <p:spPr/>
        <p:txBody>
          <a:bodyPr/>
          <a:lstStyle/>
          <a:p>
            <a:r>
              <a:rPr lang="en-US" b="1" dirty="0" smtClean="0"/>
              <a:t>University of Pittsburgh</a:t>
            </a:r>
          </a:p>
          <a:p>
            <a:r>
              <a:rPr lang="en-US" dirty="0" smtClean="0"/>
              <a:t>Dr. Chakra </a:t>
            </a:r>
            <a:r>
              <a:rPr lang="en-US" dirty="0" err="1" smtClean="0"/>
              <a:t>Chennubhotla</a:t>
            </a:r>
            <a:endParaRPr lang="en-US" dirty="0" smtClean="0"/>
          </a:p>
          <a:p>
            <a:endParaRPr lang="en-US" dirty="0"/>
          </a:p>
          <a:p>
            <a:r>
              <a:rPr lang="en-US" b="1" dirty="0" smtClean="0"/>
              <a:t>University of Pittsburgh Medical Center</a:t>
            </a:r>
            <a:endParaRPr lang="en-US" b="1" dirty="0"/>
          </a:p>
          <a:p>
            <a:r>
              <a:rPr lang="en-US" dirty="0" smtClean="0"/>
              <a:t>Dr. Cecilia Lo</a:t>
            </a:r>
            <a:endParaRPr lang="en-US" dirty="0"/>
          </a:p>
          <a:p>
            <a:r>
              <a:rPr lang="en-US" dirty="0" smtClean="0"/>
              <a:t>Dr. </a:t>
            </a:r>
            <a:r>
              <a:rPr lang="en-US" dirty="0" err="1" smtClean="0"/>
              <a:t>Maliha</a:t>
            </a:r>
            <a:r>
              <a:rPr lang="en-US" dirty="0" smtClean="0"/>
              <a:t> Zahid</a:t>
            </a:r>
            <a:endParaRPr lang="en-US" dirty="0"/>
          </a:p>
          <a:p>
            <a:r>
              <a:rPr lang="en-US" dirty="0" smtClean="0"/>
              <a:t>Dr. Richard Francis</a:t>
            </a:r>
            <a:endParaRPr lang="en-US" dirty="0"/>
          </a:p>
        </p:txBody>
      </p:sp>
      <p:sp>
        <p:nvSpPr>
          <p:cNvPr id="5" name="Content Placeholder 4"/>
          <p:cNvSpPr>
            <a:spLocks noGrp="1"/>
          </p:cNvSpPr>
          <p:nvPr>
            <p:ph sz="half" idx="2"/>
          </p:nvPr>
        </p:nvSpPr>
        <p:spPr/>
        <p:txBody>
          <a:bodyPr/>
          <a:lstStyle/>
          <a:p>
            <a:r>
              <a:rPr lang="en-US" b="1" dirty="0" smtClean="0"/>
              <a:t>University of Pittsburgh REU</a:t>
            </a:r>
          </a:p>
          <a:p>
            <a:r>
              <a:rPr lang="en-US" dirty="0" smtClean="0"/>
              <a:t>Maurice Marx</a:t>
            </a:r>
          </a:p>
          <a:p>
            <a:endParaRPr lang="en-US" dirty="0"/>
          </a:p>
          <a:p>
            <a:r>
              <a:rPr lang="en-US" b="1" dirty="0" smtClean="0"/>
              <a:t>University of Georgia</a:t>
            </a:r>
          </a:p>
          <a:p>
            <a:r>
              <a:rPr lang="en-US" dirty="0" err="1" smtClean="0"/>
              <a:t>Alekhya</a:t>
            </a:r>
            <a:r>
              <a:rPr lang="en-US" dirty="0" smtClean="0"/>
              <a:t> </a:t>
            </a:r>
            <a:r>
              <a:rPr lang="en-US" dirty="0" err="1" smtClean="0"/>
              <a:t>Chennupati</a:t>
            </a:r>
            <a:endParaRPr lang="en-US" dirty="0" smtClean="0"/>
          </a:p>
          <a:p>
            <a:r>
              <a:rPr lang="en-US" dirty="0" smtClean="0"/>
              <a:t>Charles Lu</a:t>
            </a:r>
          </a:p>
          <a:p>
            <a:r>
              <a:rPr lang="en-US" dirty="0" err="1" smtClean="0"/>
              <a:t>Ankita</a:t>
            </a:r>
            <a:r>
              <a:rPr lang="en-US" dirty="0" smtClean="0"/>
              <a:t> Joshi</a:t>
            </a:r>
          </a:p>
          <a:p>
            <a:r>
              <a:rPr lang="en-US" dirty="0" err="1" smtClean="0"/>
              <a:t>Bahaa</a:t>
            </a:r>
            <a:r>
              <a:rPr lang="en-US" dirty="0" smtClean="0"/>
              <a:t> </a:t>
            </a:r>
            <a:r>
              <a:rPr lang="en-US" dirty="0" err="1" smtClean="0"/>
              <a:t>AlAila</a:t>
            </a:r>
            <a:endParaRPr lang="en-US" dirty="0"/>
          </a:p>
        </p:txBody>
      </p:sp>
    </p:spTree>
    <p:extLst>
      <p:ext uri="{BB962C8B-B14F-4D97-AF65-F5344CB8AC3E}">
        <p14:creationId xmlns:p14="http://schemas.microsoft.com/office/powerpoint/2010/main" val="711983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Thank you!</a:t>
            </a:r>
            <a:endParaRPr lang="en-US" dirty="0"/>
          </a:p>
        </p:txBody>
      </p:sp>
      <p:sp>
        <p:nvSpPr>
          <p:cNvPr id="6" name="Content Placeholder 5"/>
          <p:cNvSpPr>
            <a:spLocks noGrp="1"/>
          </p:cNvSpPr>
          <p:nvPr>
            <p:ph sz="half" idx="1"/>
          </p:nvPr>
        </p:nvSpPr>
        <p:spPr/>
        <p:txBody>
          <a:bodyPr>
            <a:normAutofit/>
          </a:bodyPr>
          <a:lstStyle/>
          <a:p>
            <a:r>
              <a:rPr lang="en-US" sz="2400" dirty="0" smtClean="0">
                <a:hlinkClick r:id="rId3"/>
              </a:rPr>
              <a:t>spq@uga.edu</a:t>
            </a:r>
            <a:r>
              <a:rPr lang="en-US" sz="2400" dirty="0" smtClean="0"/>
              <a:t> </a:t>
            </a:r>
            <a:endParaRPr lang="en-US" sz="2400" dirty="0"/>
          </a:p>
          <a:p>
            <a:r>
              <a:rPr lang="en-US" sz="2400" dirty="0"/>
              <a:t>@</a:t>
            </a:r>
            <a:r>
              <a:rPr lang="en-US" sz="2400" dirty="0" err="1"/>
              <a:t>SpectralFilter</a:t>
            </a:r>
            <a:endParaRPr lang="en-US" sz="2400" dirty="0"/>
          </a:p>
          <a:p>
            <a:r>
              <a:rPr lang="en-US" sz="2400" dirty="0">
                <a:hlinkClick r:id="rId4"/>
              </a:rPr>
              <a:t>https://magsol.github.io</a:t>
            </a:r>
            <a:r>
              <a:rPr lang="en-US" sz="2400" dirty="0" smtClean="0">
                <a:hlinkClick r:id="rId4"/>
              </a:rPr>
              <a:t>/</a:t>
            </a:r>
            <a:r>
              <a:rPr lang="en-US" sz="2400" dirty="0" smtClean="0"/>
              <a:t> </a:t>
            </a:r>
            <a:endParaRPr lang="en-US" sz="2400" dirty="0"/>
          </a:p>
        </p:txBody>
      </p:sp>
      <p:pic>
        <p:nvPicPr>
          <p:cNvPr id="8" name="Picture 7"/>
          <p:cNvPicPr>
            <a:picLocks noChangeAspect="1"/>
          </p:cNvPicPr>
          <p:nvPr/>
        </p:nvPicPr>
        <p:blipFill>
          <a:blip r:embed="rId5"/>
          <a:stretch>
            <a:fillRect/>
          </a:stretch>
        </p:blipFill>
        <p:spPr>
          <a:xfrm>
            <a:off x="5348472" y="1481138"/>
            <a:ext cx="6350000" cy="4775200"/>
          </a:xfrm>
          <a:prstGeom prst="rect">
            <a:avLst/>
          </a:prstGeom>
        </p:spPr>
      </p:pic>
    </p:spTree>
    <p:extLst>
      <p:ext uri="{BB962C8B-B14F-4D97-AF65-F5344CB8AC3E}">
        <p14:creationId xmlns:p14="http://schemas.microsoft.com/office/powerpoint/2010/main" val="127948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cilia?</a:t>
            </a:r>
            <a:endParaRPr lang="en-US" dirty="0"/>
          </a:p>
        </p:txBody>
      </p:sp>
      <p:pic>
        <p:nvPicPr>
          <p:cNvPr id="4" name="Picture 3" descr="structure.png"/>
          <p:cNvPicPr>
            <a:picLocks noChangeAspect="1"/>
          </p:cNvPicPr>
          <p:nvPr/>
        </p:nvPicPr>
        <p:blipFill rotWithShape="1">
          <a:blip r:embed="rId5">
            <a:extLst>
              <a:ext uri="{28A0092B-C50C-407E-A947-70E740481C1C}">
                <a14:useLocalDpi xmlns:a14="http://schemas.microsoft.com/office/drawing/2010/main" val="0"/>
              </a:ext>
            </a:extLst>
          </a:blip>
          <a:srcRect l="3519" r="12572" b="53131"/>
          <a:stretch/>
        </p:blipFill>
        <p:spPr>
          <a:xfrm>
            <a:off x="8357450" y="4664692"/>
            <a:ext cx="3345287" cy="1661373"/>
          </a:xfrm>
          <a:prstGeom prst="rect">
            <a:avLst/>
          </a:prstGeom>
        </p:spPr>
      </p:pic>
      <p:pic>
        <p:nvPicPr>
          <p:cNvPr id="5" name="1_Norm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6401" y="2054828"/>
            <a:ext cx="7263266" cy="3631633"/>
          </a:xfrm>
          <a:prstGeom prst="rect">
            <a:avLst/>
          </a:prstGeom>
        </p:spPr>
      </p:pic>
      <p:sp>
        <p:nvSpPr>
          <p:cNvPr id="6" name="TextBox 5"/>
          <p:cNvSpPr txBox="1"/>
          <p:nvPr/>
        </p:nvSpPr>
        <p:spPr>
          <a:xfrm>
            <a:off x="2711733" y="4991099"/>
            <a:ext cx="2712602" cy="461665"/>
          </a:xfrm>
          <a:prstGeom prst="rect">
            <a:avLst/>
          </a:prstGeom>
          <a:noFill/>
        </p:spPr>
        <p:txBody>
          <a:bodyPr wrap="none" rtlCol="0">
            <a:spAutoFit/>
          </a:bodyPr>
          <a:lstStyle/>
          <a:p>
            <a:r>
              <a:rPr lang="en-US" sz="2400" dirty="0" smtClean="0"/>
              <a:t>Scale bars: 10μm</a:t>
            </a:r>
            <a:endParaRPr lang="en-US" sz="2400" dirty="0"/>
          </a:p>
        </p:txBody>
      </p:sp>
      <p:pic>
        <p:nvPicPr>
          <p:cNvPr id="7" name="Picture 6" descr="cilia_bod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8862" y="1832362"/>
            <a:ext cx="3403875" cy="2927332"/>
          </a:xfrm>
          <a:prstGeom prst="rect">
            <a:avLst/>
          </a:prstGeom>
        </p:spPr>
      </p:pic>
    </p:spTree>
    <p:extLst>
      <p:ext uri="{BB962C8B-B14F-4D97-AF65-F5344CB8AC3E}">
        <p14:creationId xmlns:p14="http://schemas.microsoft.com/office/powerpoint/2010/main" val="152285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care about cilia?</a:t>
            </a:r>
          </a:p>
        </p:txBody>
      </p:sp>
      <p:sp>
        <p:nvSpPr>
          <p:cNvPr id="3" name="Content Placeholder 2"/>
          <p:cNvSpPr>
            <a:spLocks noGrp="1"/>
          </p:cNvSpPr>
          <p:nvPr>
            <p:ph idx="1"/>
          </p:nvPr>
        </p:nvSpPr>
        <p:spPr>
          <a:xfrm>
            <a:off x="1103312" y="2052918"/>
            <a:ext cx="4884129" cy="4195481"/>
          </a:xfrm>
        </p:spPr>
        <p:txBody>
          <a:bodyPr>
            <a:normAutofit/>
          </a:bodyPr>
          <a:lstStyle/>
          <a:p>
            <a:r>
              <a:rPr lang="en-US" sz="2400" dirty="0"/>
              <a:t>Clinical</a:t>
            </a:r>
          </a:p>
          <a:p>
            <a:pPr lvl="1"/>
            <a:r>
              <a:rPr lang="en-US" sz="2400" dirty="0" smtClean="0"/>
              <a:t>Ciliopathies</a:t>
            </a:r>
            <a:endParaRPr lang="en-US" sz="2400" dirty="0"/>
          </a:p>
          <a:p>
            <a:pPr lvl="1"/>
            <a:r>
              <a:rPr lang="en-US" sz="2400" dirty="0"/>
              <a:t>Association with congenital heart disease</a:t>
            </a:r>
          </a:p>
          <a:p>
            <a:r>
              <a:rPr lang="en-US" sz="2400" dirty="0"/>
              <a:t>Developmental</a:t>
            </a:r>
          </a:p>
          <a:p>
            <a:pPr lvl="1"/>
            <a:r>
              <a:rPr lang="en-US" sz="2400" dirty="0"/>
              <a:t>Nodal flow</a:t>
            </a:r>
          </a:p>
          <a:p>
            <a:pPr lvl="1"/>
            <a:r>
              <a:rPr lang="en-US" sz="2400" dirty="0"/>
              <a:t>Left-right asymmetry</a:t>
            </a:r>
          </a:p>
          <a:p>
            <a:endParaRPr lang="en-US" sz="2400" dirty="0"/>
          </a:p>
        </p:txBody>
      </p:sp>
      <p:pic>
        <p:nvPicPr>
          <p:cNvPr id="4" name="stiff_dyskineti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988" t="18181" r="20136" b="11506"/>
          <a:stretch/>
        </p:blipFill>
        <p:spPr>
          <a:xfrm>
            <a:off x="6890940" y="2665700"/>
            <a:ext cx="2503467" cy="2449043"/>
          </a:xfrm>
          <a:prstGeom prst="rect">
            <a:avLst/>
          </a:prstGeom>
        </p:spPr>
      </p:pic>
      <p:pic>
        <p:nvPicPr>
          <p:cNvPr id="5" name="Movie1 Normal slow.mov">
            <a:hlinkClick r:id="" action="ppaction://media"/>
          </p:cNvPr>
          <p:cNvPicPr/>
          <p:nvPr>
            <a:videoFile r:link="rId4"/>
            <p:extLst>
              <p:ext uri="{DAA4B4D4-6D71-4841-9C94-3DE7FCFB9230}">
                <p14:media xmlns:p14="http://schemas.microsoft.com/office/powerpoint/2010/main" r:link="rId3"/>
              </p:ext>
            </p:extLst>
          </p:nvPr>
        </p:nvPicPr>
        <p:blipFill>
          <a:blip r:embed="rId8"/>
          <a:stretch>
            <a:fillRect/>
          </a:stretch>
        </p:blipFill>
        <p:spPr>
          <a:xfrm rot="5400000">
            <a:off x="8633387" y="2960418"/>
            <a:ext cx="4383973" cy="2191987"/>
          </a:xfrm>
          <a:prstGeom prst="rect">
            <a:avLst/>
          </a:prstGeom>
        </p:spPr>
      </p:pic>
    </p:spTree>
    <p:extLst>
      <p:ext uri="{BB962C8B-B14F-4D97-AF65-F5344CB8AC3E}">
        <p14:creationId xmlns:p14="http://schemas.microsoft.com/office/powerpoint/2010/main" val="9395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600" fill="hold"/>
                                        <p:tgtEl>
                                          <p:spTgt spid="4"/>
                                        </p:tgtEl>
                                      </p:cBhvr>
                                    </p:cmd>
                                  </p:childTnLst>
                                </p:cTn>
                              </p:par>
                              <p:par>
                                <p:cTn id="7" presetID="1" presetClass="mediacall" presetSubtype="0" fill="hold" nodeType="withEffect">
                                  <p:stCondLst>
                                    <p:cond delay="0"/>
                                  </p:stCondLst>
                                  <p:childTnLst>
                                    <p:cmd type="call" cmd="playFrom(0.0)">
                                      <p:cBhvr>
                                        <p:cTn id="8" dur="2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4"/>
                </p:tgtEl>
              </p:cMediaNode>
            </p:video>
            <p:video>
              <p:cMediaNode>
                <p:cTn id="10" repeatCount="indefinite" fill="remove" display="0">
                  <p:stCondLst>
                    <p:cond delay="indefinite"/>
                  </p:stCondLst>
                  <p:endCondLst>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diagnose ciliopathies?</a:t>
            </a:r>
          </a:p>
        </p:txBody>
      </p:sp>
      <p:grpSp>
        <p:nvGrpSpPr>
          <p:cNvPr id="13" name="Group 12"/>
          <p:cNvGrpSpPr/>
          <p:nvPr/>
        </p:nvGrpSpPr>
        <p:grpSpPr>
          <a:xfrm>
            <a:off x="376002" y="1700114"/>
            <a:ext cx="11439997" cy="4559597"/>
            <a:chOff x="1518085" y="2233193"/>
            <a:chExt cx="8795887" cy="3505746"/>
          </a:xfrm>
        </p:grpSpPr>
        <p:sp>
          <p:nvSpPr>
            <p:cNvPr id="4" name="Left-Right Arrow 3"/>
            <p:cNvSpPr/>
            <p:nvPr/>
          </p:nvSpPr>
          <p:spPr>
            <a:xfrm>
              <a:off x="2034552" y="2466236"/>
              <a:ext cx="7755467"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43379" y="2242328"/>
              <a:ext cx="2557110" cy="369332"/>
            </a:xfrm>
            <a:prstGeom prst="rect">
              <a:avLst/>
            </a:prstGeom>
            <a:noFill/>
          </p:spPr>
          <p:txBody>
            <a:bodyPr wrap="none" rtlCol="0">
              <a:spAutoFit/>
            </a:bodyPr>
            <a:lstStyle/>
            <a:p>
              <a:r>
                <a:rPr lang="en-US" dirty="0" smtClean="0"/>
                <a:t>Cheap, fast, inaccurate</a:t>
              </a:r>
              <a:endParaRPr lang="en-US" dirty="0"/>
            </a:p>
          </p:txBody>
        </p:sp>
        <p:sp>
          <p:nvSpPr>
            <p:cNvPr id="6" name="TextBox 5"/>
            <p:cNvSpPr txBox="1"/>
            <p:nvPr/>
          </p:nvSpPr>
          <p:spPr>
            <a:xfrm>
              <a:off x="6682752" y="2233193"/>
              <a:ext cx="3198440" cy="369332"/>
            </a:xfrm>
            <a:prstGeom prst="rect">
              <a:avLst/>
            </a:prstGeom>
            <a:noFill/>
          </p:spPr>
          <p:txBody>
            <a:bodyPr wrap="none" rtlCol="0">
              <a:spAutoFit/>
            </a:bodyPr>
            <a:lstStyle/>
            <a:p>
              <a:r>
                <a:rPr lang="en-US" dirty="0" smtClean="0"/>
                <a:t>Slow, expensive</a:t>
              </a:r>
              <a:r>
                <a:rPr lang="en-US" smtClean="0"/>
                <a:t>, accurate (?)</a:t>
              </a:r>
              <a:endParaRPr lang="en-US"/>
            </a:p>
          </p:txBody>
        </p:sp>
        <p:sp>
          <p:nvSpPr>
            <p:cNvPr id="7" name="Rounded Rectangle 6"/>
            <p:cNvSpPr/>
            <p:nvPr/>
          </p:nvSpPr>
          <p:spPr>
            <a:xfrm>
              <a:off x="1518085" y="3138673"/>
              <a:ext cx="1574801" cy="19522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Measure nasal nitric oxide (NO) levels</a:t>
              </a:r>
              <a:endParaRPr lang="en-US" dirty="0"/>
            </a:p>
          </p:txBody>
        </p:sp>
        <p:sp>
          <p:nvSpPr>
            <p:cNvPr id="8" name="Rounded Rectangle 7"/>
            <p:cNvSpPr/>
            <p:nvPr/>
          </p:nvSpPr>
          <p:spPr>
            <a:xfrm>
              <a:off x="6357216" y="3138673"/>
              <a:ext cx="1574801" cy="19522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Electron </a:t>
              </a:r>
              <a:r>
                <a:rPr lang="en-US" sz="1700" dirty="0" smtClean="0"/>
                <a:t>microscopy</a:t>
              </a:r>
              <a:r>
                <a:rPr lang="en-US" dirty="0" smtClean="0"/>
                <a:t> to search for structural defects</a:t>
              </a:r>
              <a:endParaRPr lang="en-US" dirty="0"/>
            </a:p>
          </p:txBody>
        </p:sp>
        <p:sp>
          <p:nvSpPr>
            <p:cNvPr id="9" name="Rounded Rectangle 8"/>
            <p:cNvSpPr/>
            <p:nvPr/>
          </p:nvSpPr>
          <p:spPr>
            <a:xfrm>
              <a:off x="3900041" y="3138673"/>
              <a:ext cx="1650020" cy="19522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Ciliary beat frequency (CBF) </a:t>
              </a:r>
              <a:r>
                <a:rPr lang="en-US" sz="1600" dirty="0" smtClean="0"/>
                <a:t>computation</a:t>
              </a:r>
              <a:endParaRPr lang="en-US" sz="1600" dirty="0"/>
            </a:p>
          </p:txBody>
        </p:sp>
        <p:sp>
          <p:nvSpPr>
            <p:cNvPr id="10" name="Rounded Rectangle 9"/>
            <p:cNvSpPr/>
            <p:nvPr/>
          </p:nvSpPr>
          <p:spPr>
            <a:xfrm>
              <a:off x="8739171" y="3138673"/>
              <a:ext cx="1574801" cy="19522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Manual ciliary beat pattern analysis</a:t>
              </a:r>
              <a:endParaRPr lang="en-US" dirty="0"/>
            </a:p>
          </p:txBody>
        </p:sp>
        <p:sp>
          <p:nvSpPr>
            <p:cNvPr id="11" name="Right Brace 10"/>
            <p:cNvSpPr/>
            <p:nvPr/>
          </p:nvSpPr>
          <p:spPr>
            <a:xfrm rot="5400000">
              <a:off x="5735839" y="1629392"/>
              <a:ext cx="369824" cy="7332133"/>
            </a:xfrm>
            <a:prstGeom prst="rightBrace">
              <a:avLst>
                <a:gd name="adj1" fmla="val 40384"/>
                <a:gd name="adj2" fmla="val 50000"/>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2" name="TextBox 11"/>
            <p:cNvSpPr txBox="1"/>
            <p:nvPr/>
          </p:nvSpPr>
          <p:spPr>
            <a:xfrm>
              <a:off x="5216916" y="5454970"/>
              <a:ext cx="1335210" cy="283969"/>
            </a:xfrm>
            <a:prstGeom prst="rect">
              <a:avLst/>
            </a:prstGeom>
            <a:noFill/>
          </p:spPr>
          <p:txBody>
            <a:bodyPr wrap="square" rtlCol="0">
              <a:spAutoFit/>
            </a:bodyPr>
            <a:lstStyle/>
            <a:p>
              <a:r>
                <a:rPr lang="en-US" dirty="0" smtClean="0"/>
                <a:t>“</a:t>
              </a:r>
              <a:r>
                <a:rPr lang="en-US" smtClean="0"/>
                <a:t>Gold standard”</a:t>
              </a:r>
              <a:endParaRPr lang="en-US"/>
            </a:p>
          </p:txBody>
        </p:sp>
      </p:grpSp>
    </p:spTree>
    <p:extLst>
      <p:ext uri="{BB962C8B-B14F-4D97-AF65-F5344CB8AC3E}">
        <p14:creationId xmlns:p14="http://schemas.microsoft.com/office/powerpoint/2010/main" val="1426381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our goal?</a:t>
            </a:r>
            <a:endParaRPr lang="en-US"/>
          </a:p>
        </p:txBody>
      </p:sp>
      <p:sp>
        <p:nvSpPr>
          <p:cNvPr id="11" name="Content Placeholder 10"/>
          <p:cNvSpPr>
            <a:spLocks noGrp="1"/>
          </p:cNvSpPr>
          <p:nvPr>
            <p:ph idx="1"/>
          </p:nvPr>
        </p:nvSpPr>
        <p:spPr>
          <a:xfrm>
            <a:off x="1103312" y="2052918"/>
            <a:ext cx="8946541" cy="1472125"/>
          </a:xfrm>
        </p:spPr>
        <p:txBody>
          <a:bodyPr>
            <a:normAutofit/>
          </a:bodyPr>
          <a:lstStyle/>
          <a:p>
            <a:r>
              <a:rPr lang="en-US" sz="2400" i="1" dirty="0"/>
              <a:t>Input:</a:t>
            </a:r>
            <a:r>
              <a:rPr lang="en-US" sz="2400" dirty="0"/>
              <a:t> high-speed video of ciliary biopsy</a:t>
            </a:r>
          </a:p>
          <a:p>
            <a:r>
              <a:rPr lang="en-US" sz="2400" i="1" dirty="0"/>
              <a:t>Output: </a:t>
            </a:r>
            <a:r>
              <a:rPr lang="en-US" sz="2400" dirty="0"/>
              <a:t>quantitative properties of observed </a:t>
            </a:r>
            <a:r>
              <a:rPr lang="en-US" sz="2400" dirty="0" smtClean="0"/>
              <a:t>motion</a:t>
            </a:r>
            <a:endParaRPr lang="en-US" sz="2400" dirty="0"/>
          </a:p>
        </p:txBody>
      </p:sp>
      <p:pic>
        <p:nvPicPr>
          <p:cNvPr id="4" name="Picture 2"/>
          <p:cNvPicPr>
            <a:picLocks noChangeAspect="1" noChangeArrowheads="1"/>
          </p:cNvPicPr>
          <p:nvPr/>
        </p:nvPicPr>
        <p:blipFill>
          <a:blip r:embed="rId3"/>
          <a:srcRect/>
          <a:stretch>
            <a:fillRect/>
          </a:stretch>
        </p:blipFill>
        <p:spPr bwMode="auto">
          <a:xfrm>
            <a:off x="1998582" y="3351876"/>
            <a:ext cx="3822727" cy="2580341"/>
          </a:xfrm>
          <a:prstGeom prst="rect">
            <a:avLst/>
          </a:prstGeom>
          <a:noFill/>
          <a:ln w="9525">
            <a:noFill/>
            <a:miter lim="800000"/>
            <a:headEnd/>
            <a:tailEnd/>
          </a:ln>
        </p:spPr>
      </p:pic>
      <p:sp>
        <p:nvSpPr>
          <p:cNvPr id="5" name="TextBox 4"/>
          <p:cNvSpPr txBox="1"/>
          <p:nvPr/>
        </p:nvSpPr>
        <p:spPr>
          <a:xfrm>
            <a:off x="3319614" y="4529647"/>
            <a:ext cx="979713" cy="369332"/>
          </a:xfrm>
          <a:prstGeom prst="rect">
            <a:avLst/>
          </a:prstGeom>
          <a:noFill/>
        </p:spPr>
        <p:txBody>
          <a:bodyPr wrap="square" rtlCol="0">
            <a:spAutoFit/>
          </a:bodyPr>
          <a:lstStyle/>
          <a:p>
            <a:r>
              <a:rPr lang="en-US" b="1" dirty="0" smtClean="0">
                <a:solidFill>
                  <a:schemeClr val="bg1"/>
                </a:solidFill>
              </a:rPr>
              <a:t>Curly!</a:t>
            </a:r>
            <a:endParaRPr lang="en-US" b="1" dirty="0">
              <a:solidFill>
                <a:schemeClr val="bg1"/>
              </a:solidFill>
            </a:endParaRPr>
          </a:p>
        </p:txBody>
      </p:sp>
      <p:sp>
        <p:nvSpPr>
          <p:cNvPr id="6" name="TextBox 5"/>
          <p:cNvSpPr txBox="1"/>
          <p:nvPr/>
        </p:nvSpPr>
        <p:spPr>
          <a:xfrm rot="707921">
            <a:off x="3701311" y="3993191"/>
            <a:ext cx="1104968" cy="369332"/>
          </a:xfrm>
          <a:prstGeom prst="rect">
            <a:avLst/>
          </a:prstGeom>
          <a:noFill/>
        </p:spPr>
        <p:txBody>
          <a:bodyPr wrap="square" rtlCol="0">
            <a:spAutoFit/>
          </a:bodyPr>
          <a:lstStyle/>
          <a:p>
            <a:r>
              <a:rPr lang="en-US" b="1" dirty="0" smtClean="0">
                <a:solidFill>
                  <a:schemeClr val="bg1"/>
                </a:solidFill>
              </a:rPr>
              <a:t>WAVY!</a:t>
            </a:r>
            <a:endParaRPr lang="en-US" b="1" dirty="0">
              <a:solidFill>
                <a:schemeClr val="bg1"/>
              </a:solidFill>
            </a:endParaRPr>
          </a:p>
        </p:txBody>
      </p:sp>
      <p:sp>
        <p:nvSpPr>
          <p:cNvPr id="7" name="Rectangle 6"/>
          <p:cNvSpPr/>
          <p:nvPr/>
        </p:nvSpPr>
        <p:spPr>
          <a:xfrm>
            <a:off x="5927198" y="4122324"/>
            <a:ext cx="2719939" cy="1862048"/>
          </a:xfrm>
          <a:prstGeom prst="rect">
            <a:avLst/>
          </a:prstGeom>
          <a:noFill/>
        </p:spPr>
        <p:txBody>
          <a:bodyPr wrap="square" lIns="91440" tIns="45720" rIns="91440" bIns="45720">
            <a:spAutoFit/>
          </a:bodyPr>
          <a:lstStyle/>
          <a:p>
            <a:pPr algn="ctr"/>
            <a:r>
              <a:rPr lang="en-US" sz="115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7.4</a:t>
            </a:r>
            <a:endParaRPr lang="en-US" sz="115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Oval 7"/>
          <p:cNvSpPr/>
          <p:nvPr/>
        </p:nvSpPr>
        <p:spPr>
          <a:xfrm>
            <a:off x="2142210" y="3235770"/>
            <a:ext cx="3635400" cy="295708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cxnSp>
        <p:nvCxnSpPr>
          <p:cNvPr id="9" name="Straight Connector 8"/>
          <p:cNvCxnSpPr/>
          <p:nvPr/>
        </p:nvCxnSpPr>
        <p:spPr>
          <a:xfrm>
            <a:off x="2644582" y="3723419"/>
            <a:ext cx="2567789" cy="198178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6"/>
          <p:cNvPicPr>
            <a:picLocks noChangeAspect="1" noChangeArrowheads="1"/>
          </p:cNvPicPr>
          <p:nvPr/>
        </p:nvPicPr>
        <p:blipFill>
          <a:blip r:embed="rId4"/>
          <a:srcRect/>
          <a:stretch>
            <a:fillRect/>
          </a:stretch>
        </p:blipFill>
        <p:spPr bwMode="auto">
          <a:xfrm>
            <a:off x="8430154" y="4134626"/>
            <a:ext cx="1753506" cy="1753506"/>
          </a:xfrm>
          <a:prstGeom prst="rect">
            <a:avLst/>
          </a:prstGeom>
          <a:noFill/>
          <a:ln w="9525">
            <a:noFill/>
            <a:miter lim="800000"/>
            <a:headEnd/>
            <a:tailEnd/>
          </a:ln>
        </p:spPr>
      </p:pic>
    </p:spTree>
    <p:extLst>
      <p:ext uri="{BB962C8B-B14F-4D97-AF65-F5344CB8AC3E}">
        <p14:creationId xmlns:p14="http://schemas.microsoft.com/office/powerpoint/2010/main" val="32397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Quantitative </a:t>
            </a:r>
            <a:r>
              <a:rPr lang="en-US" dirty="0" smtClean="0"/>
              <a:t>features of ciliary motion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04294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for quantifying motion</a:t>
            </a:r>
            <a:endParaRPr lang="en-US" dirty="0"/>
          </a:p>
        </p:txBody>
      </p:sp>
      <p:pic>
        <p:nvPicPr>
          <p:cNvPr id="4" name="Grass blowing in the wi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60665" y="1784860"/>
            <a:ext cx="6010854" cy="4508141"/>
          </a:xfrm>
          <a:prstGeom prst="rect">
            <a:avLst/>
          </a:prstGeom>
        </p:spPr>
      </p:pic>
      <p:pic>
        <p:nvPicPr>
          <p:cNvPr id="5" name="Movie1 Normal slow.mov">
            <a:hlinkClick r:id="" action="ppaction://media"/>
          </p:cNvPr>
          <p:cNvPicPr/>
          <p:nvPr>
            <a:videoFile r:link="rId4"/>
            <p:extLst>
              <p:ext uri="{DAA4B4D4-6D71-4841-9C94-3DE7FCFB9230}">
                <p14:media xmlns:p14="http://schemas.microsoft.com/office/powerpoint/2010/main" r:link="rId3"/>
              </p:ext>
            </p:extLst>
          </p:nvPr>
        </p:nvPicPr>
        <p:blipFill>
          <a:blip r:embed="rId8"/>
          <a:stretch>
            <a:fillRect/>
          </a:stretch>
        </p:blipFill>
        <p:spPr>
          <a:xfrm rot="5400000">
            <a:off x="7260729" y="2911591"/>
            <a:ext cx="4418191" cy="2245929"/>
          </a:xfrm>
          <a:prstGeom prst="rect">
            <a:avLst/>
          </a:prstGeom>
        </p:spPr>
      </p:pic>
    </p:spTree>
    <p:extLst>
      <p:ext uri="{BB962C8B-B14F-4D97-AF65-F5344CB8AC3E}">
        <p14:creationId xmlns:p14="http://schemas.microsoft.com/office/powerpoint/2010/main" val="8094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600" fill="hold"/>
                                        <p:tgtEl>
                                          <p:spTgt spid="4"/>
                                        </p:tgtEl>
                                      </p:cBhvr>
                                    </p:cmd>
                                  </p:childTnLst>
                                </p:cTn>
                              </p:par>
                              <p:par>
                                <p:cTn id="7" presetID="1" presetClass="mediacall" presetSubtype="0" fill="hold" nodeType="withEffect">
                                  <p:stCondLst>
                                    <p:cond delay="0"/>
                                  </p:stCondLst>
                                  <p:childTnLst>
                                    <p:cmd type="call" cmd="playFrom(0.0)">
                                      <p:cBhvr>
                                        <p:cTn id="8" dur="2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repeatCount="indefinite" fill="hold" display="0">
                  <p:stCondLst>
                    <p:cond delay="indefinite"/>
                  </p:stCondLst>
                </p:cTn>
                <p:tgtEl>
                  <p:spTgt spid="4"/>
                </p:tgtEl>
              </p:cMediaNode>
            </p:video>
            <p:video>
              <p:cMediaNode>
                <p:cTn id="15" repeatCount="indefinite" fill="remove" display="0">
                  <p:stCondLst>
                    <p:cond delay="indefinite"/>
                  </p:stCondLst>
                  <p:endCondLst>
                    <p:cond evt="onPrev"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From videos to features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20" y="2378462"/>
            <a:ext cx="10865360" cy="3922130"/>
          </a:xfrm>
          <a:prstGeom prst="rect">
            <a:avLst/>
          </a:prstGeom>
        </p:spPr>
      </p:pic>
    </p:spTree>
    <p:extLst>
      <p:ext uri="{BB962C8B-B14F-4D97-AF65-F5344CB8AC3E}">
        <p14:creationId xmlns:p14="http://schemas.microsoft.com/office/powerpoint/2010/main" val="254157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7840</TotalTime>
  <Words>3867</Words>
  <Application>Microsoft Macintosh PowerPoint</Application>
  <PresentationFormat>Widescreen</PresentationFormat>
  <Paragraphs>215</Paragraphs>
  <Slides>25</Slides>
  <Notes>23</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Calibri Light</vt:lpstr>
      <vt:lpstr>Retrospect</vt:lpstr>
      <vt:lpstr>Python for Public Health: Case Studies in Bioimaging</vt:lpstr>
      <vt:lpstr>Cilia and their pathologies</vt:lpstr>
      <vt:lpstr>What are cilia?</vt:lpstr>
      <vt:lpstr>Why do we care about cilia?</vt:lpstr>
      <vt:lpstr>How do we diagnose ciliopathies?</vt:lpstr>
      <vt:lpstr>What is our goal?</vt:lpstr>
      <vt:lpstr>Quantitative features of ciliary motion</vt:lpstr>
      <vt:lpstr>Strategy for quantifying motion</vt:lpstr>
      <vt:lpstr>From videos to features</vt:lpstr>
      <vt:lpstr>Features describing motion</vt:lpstr>
      <vt:lpstr>What do these features look like?</vt:lpstr>
      <vt:lpstr>How do we represent these features?</vt:lpstr>
      <vt:lpstr>What can we do with these features?</vt:lpstr>
      <vt:lpstr>The Python ecosystem</vt:lpstr>
      <vt:lpstr>Collecting data from collaborators</vt:lpstr>
      <vt:lpstr>Processing raw video data</vt:lpstr>
      <vt:lpstr>Derivation of time series models</vt:lpstr>
      <vt:lpstr>Classification pipeline</vt:lpstr>
      <vt:lpstr>Conclusions and future directions</vt:lpstr>
      <vt:lpstr>Conclusions</vt:lpstr>
      <vt:lpstr>Future directions: Motion Subtypes</vt:lpstr>
      <vt:lpstr>Future directions: Dense Trajectories</vt:lpstr>
      <vt:lpstr>Future directions: Deep Learning</vt:lpstr>
      <vt:lpstr>Students and Collaborators</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Quinn</dc:creator>
  <cp:lastModifiedBy>Shannon Quinn</cp:lastModifiedBy>
  <cp:revision>269</cp:revision>
  <dcterms:created xsi:type="dcterms:W3CDTF">2016-02-22T21:06:34Z</dcterms:created>
  <dcterms:modified xsi:type="dcterms:W3CDTF">2017-04-05T23:52:37Z</dcterms:modified>
</cp:coreProperties>
</file>