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wdp" ContentType="image/vnd.ms-photo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embeddings/oleObject7.bin" ContentType="application/vnd.openxmlformats-officedocument.oleObject"/>
  <Override PartName="/ppt/notesSlides/notesSlide15.xml" ContentType="application/vnd.openxmlformats-officedocument.presentationml.notesSlide+xml"/>
  <Override PartName="/ppt/embeddings/oleObject8.bin" ContentType="application/vnd.openxmlformats-officedocument.oleObject"/>
  <Override PartName="/ppt/notesSlides/notesSlide16.xml" ContentType="application/vnd.openxmlformats-officedocument.presentationml.notesSlide+xml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notesSlides/notesSlide17.xml" ContentType="application/vnd.openxmlformats-officedocument.presentationml.notesSlide+xml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notesSlides/notesSlide18.xml" ContentType="application/vnd.openxmlformats-officedocument.presentationml.notesSlide+xml"/>
  <Override PartName="/ppt/embeddings/oleObject13.bin" ContentType="application/vnd.openxmlformats-officedocument.oleObject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embeddings/oleObject14.bin" ContentType="application/vnd.openxmlformats-officedocument.oleObject"/>
  <Override PartName="/ppt/notesSlides/notesSlide24.xml" ContentType="application/vnd.openxmlformats-officedocument.presentationml.notesSlide+xml"/>
  <Override PartName="/ppt/embeddings/oleObject15.bin" ContentType="application/vnd.openxmlformats-officedocument.oleObject"/>
  <Override PartName="/ppt/notesSlides/notesSlide25.xml" ContentType="application/vnd.openxmlformats-officedocument.presentationml.notesSlide+xml"/>
  <Override PartName="/ppt/embeddings/oleObject16.bin" ContentType="application/vnd.openxmlformats-officedocument.oleObject"/>
  <Override PartName="/ppt/notesSlides/notesSlide26.xml" ContentType="application/vnd.openxmlformats-officedocument.presentationml.notesSlide+xml"/>
  <Override PartName="/ppt/embeddings/oleObject17.bin" ContentType="application/vnd.openxmlformats-officedocument.oleObject"/>
  <Override PartName="/ppt/notesSlides/notesSlide27.xml" ContentType="application/vnd.openxmlformats-officedocument.presentationml.notesSlide+xml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notesSlides/notesSlide28.xml" ContentType="application/vnd.openxmlformats-officedocument.presentationml.notesSlide+xml"/>
  <Override PartName="/ppt/embeddings/oleObject21.bin" ContentType="application/vnd.openxmlformats-officedocument.oleObject"/>
  <Override PartName="/ppt/embeddings/Microsoft_Equation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9"/>
  </p:notesMasterIdLst>
  <p:sldIdLst>
    <p:sldId id="257" r:id="rId2"/>
    <p:sldId id="312" r:id="rId3"/>
    <p:sldId id="313" r:id="rId4"/>
    <p:sldId id="314" r:id="rId5"/>
    <p:sldId id="273" r:id="rId6"/>
    <p:sldId id="272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1" r:id="rId33"/>
    <p:sldId id="302" r:id="rId34"/>
    <p:sldId id="303" r:id="rId35"/>
    <p:sldId id="304" r:id="rId36"/>
    <p:sldId id="305" r:id="rId37"/>
    <p:sldId id="306" r:id="rId38"/>
    <p:sldId id="307" r:id="rId39"/>
    <p:sldId id="284" r:id="rId40"/>
    <p:sldId id="258" r:id="rId41"/>
    <p:sldId id="259" r:id="rId42"/>
    <p:sldId id="260" r:id="rId43"/>
    <p:sldId id="261" r:id="rId44"/>
    <p:sldId id="262" r:id="rId45"/>
    <p:sldId id="263" r:id="rId46"/>
    <p:sldId id="264" r:id="rId47"/>
    <p:sldId id="265" r:id="rId48"/>
    <p:sldId id="267" r:id="rId49"/>
    <p:sldId id="268" r:id="rId50"/>
    <p:sldId id="269" r:id="rId51"/>
    <p:sldId id="270" r:id="rId52"/>
    <p:sldId id="271" r:id="rId53"/>
    <p:sldId id="266" r:id="rId54"/>
    <p:sldId id="311" r:id="rId55"/>
    <p:sldId id="308" r:id="rId56"/>
    <p:sldId id="309" r:id="rId57"/>
    <p:sldId id="310" r:id="rId5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5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interSettings" Target="printerSettings/printerSettings1.bin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Relationship Id="rId2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Relationship Id="rId2" Type="http://schemas.openxmlformats.org/officeDocument/2006/relationships/image" Target="../media/image4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4" Type="http://schemas.openxmlformats.org/officeDocument/2006/relationships/image" Target="../media/image9.wmf"/><Relationship Id="rId1" Type="http://schemas.openxmlformats.org/officeDocument/2006/relationships/image" Target="../media/image5.wmf"/><Relationship Id="rId2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Relationship Id="rId2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Relationship Id="rId2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Relationship Id="rId2" Type="http://schemas.openxmlformats.org/officeDocument/2006/relationships/image" Target="../media/image1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Relationship Id="rId2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629FA-26E8-FB40-942A-E93E9CDACB83}" type="datetimeFigureOut">
              <a:rPr lang="en-US" smtClean="0"/>
              <a:t>1/14/15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B248C-FA30-3843-A17E-8E5AF379E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246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 with </a:t>
            </a:r>
            <a:r>
              <a:rPr lang="en-US" dirty="0" err="1" smtClean="0"/>
              <a:t>ebola</a:t>
            </a:r>
            <a:r>
              <a:rPr lang="en-US" dirty="0" smtClean="0"/>
              <a:t>…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83A07-5DE5-1F4A-B34F-4C7F4B03489D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2318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B53E97-C816-4C9F-A190-AE002F76F9D7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D3DA0D-2808-433A-855C-A605CDA0E8BA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941505-315B-4979-A57D-2C639073590B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D3DA0D-2808-433A-855C-A605CDA0E8BA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941505-315B-4979-A57D-2C639073590B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941505-315B-4979-A57D-2C639073590B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941505-315B-4979-A57D-2C639073590B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941505-315B-4979-A57D-2C639073590B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941505-315B-4979-A57D-2C639073590B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D3E18E-93B9-41D8-A5A8-3860213FE267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E9B8B1-BD39-4413-9197-D26E5FFC514B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15A73B-2142-483C-8160-97BC32726C0E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A644D3-566D-4617-86DD-03BA632F3EFF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FD2490-DEEB-4E4C-A82A-D197B52EE3F7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F8589C-7547-4196-B514-36172A11687D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B64BF7-AB4A-4483-85AF-81AEABAC70FB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41C950-7D79-4A76-9E6C-F6883A077EEA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B2712E-5847-4F94-98ED-A6F62F1CCD48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91D68C-8FC8-44FF-A559-B630D2B7DEF9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B248C-FA30-3843-A17E-8E5AF379EF2F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210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457D18-BC3A-47F9-8393-2AED66F4ACB4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457D18-BC3A-47F9-8393-2AED66F4ACB4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948194-1610-49B3-9024-340E331B3841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0445FC-FBAC-4A62-82A8-51C92D8274A5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BE1CDE-E9E6-48F8-8716-BC0161E0CBA8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C62376-0F2B-44F7-83FC-F8352967BE0E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93332B-A939-4925-9BCC-C42A734393BE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278" y="157617"/>
            <a:ext cx="4160172" cy="1100301"/>
          </a:xfrm>
        </p:spPr>
        <p:txBody>
          <a:bodyPr/>
          <a:lstStyle>
            <a:lvl1pPr algn="l">
              <a:defRPr>
                <a:solidFill>
                  <a:srgbClr val="008657"/>
                </a:solidFill>
                <a:latin typeface="Lucida Grande"/>
                <a:cs typeface="Lucida Grande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278" y="1761403"/>
            <a:ext cx="3255297" cy="898707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Lucida Grande"/>
                <a:cs typeface="Lucida Grande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9" name="Picture 8" descr="New_DOE_Logo_Color_042808.png"/>
          <p:cNvPicPr>
            <a:picLocks noChangeAspect="1"/>
          </p:cNvPicPr>
          <p:nvPr/>
        </p:nvPicPr>
        <p:blipFill rotWithShape="1">
          <a:blip r:embed="rId2" cstate="print"/>
          <a:srcRect l="-1" t="-11082" r="-3675" b="-11082"/>
          <a:stretch/>
        </p:blipFill>
        <p:spPr bwMode="auto">
          <a:xfrm>
            <a:off x="303417" y="6437974"/>
            <a:ext cx="1417315" cy="42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452" y="6485683"/>
            <a:ext cx="2404872" cy="3050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925" b="6294"/>
          <a:stretch/>
        </p:blipFill>
        <p:spPr>
          <a:xfrm>
            <a:off x="6085342" y="283"/>
            <a:ext cx="3075160" cy="64258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276" y="1139136"/>
            <a:ext cx="3106037" cy="313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342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469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711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419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898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3721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62026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solidFill>
          <a:schemeClr val="bg2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429000"/>
            <a:ext cx="8229600" cy="5924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534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996" y="6504557"/>
            <a:ext cx="2404872" cy="305082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2910" y="177800"/>
            <a:ext cx="8229600" cy="59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6560" y="1291787"/>
            <a:ext cx="8229600" cy="2300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125238" y="6504557"/>
            <a:ext cx="308594" cy="305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/>
            </a:pPr>
            <a:fld id="{040BB257-551A-4736-B50F-DCF1BA034C06}" type="slidenum">
              <a:rPr lang="en-US" sz="1400">
                <a:solidFill>
                  <a:prstClr val="white">
                    <a:lumMod val="75000"/>
                  </a:prstClr>
                </a:solidFill>
                <a:latin typeface="Arial" pitchFamily="34" charset="0"/>
                <a:cs typeface="Arial" pitchFamily="34" charset="0"/>
              </a:rPr>
              <a:pPr algn="ctr" defTabSz="17303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tabLst>
                  <a:tab pos="230188" algn="l"/>
                </a:tabLst>
                <a:defRPr/>
              </a:pPr>
              <a:t>‹#›</a:t>
            </a:fld>
            <a:endParaRPr lang="en-US" sz="1400" dirty="0">
              <a:solidFill>
                <a:prstClr val="white">
                  <a:lumMod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621766" y="6565817"/>
            <a:ext cx="5613005" cy="182562"/>
          </a:xfrm>
          <a:prstGeom prst="rect">
            <a:avLst/>
          </a:prstGeom>
          <a:ln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Verification, Validation and Uncertainty Quantification of Machine Learning Algorithms: Phase I Demonstration</a:t>
            </a:r>
          </a:p>
        </p:txBody>
      </p:sp>
    </p:spTree>
    <p:extLst>
      <p:ext uri="{BB962C8B-B14F-4D97-AF65-F5344CB8AC3E}">
        <p14:creationId xmlns:p14="http://schemas.microsoft.com/office/powerpoint/2010/main" val="2917442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3000" b="1" kern="1200">
          <a:solidFill>
            <a:schemeClr val="tx2"/>
          </a:solidFill>
          <a:latin typeface="Lucida Grande"/>
          <a:ea typeface="+mj-ea"/>
          <a:cs typeface="Lucida Grande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11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Lucida Grande"/>
          <a:ea typeface="+mn-ea"/>
          <a:cs typeface="Lucida Grande"/>
        </a:defRPr>
      </a:lvl1pPr>
      <a:lvl2pPr marL="625475" indent="-279400" algn="l" rtl="0" eaLnBrk="1" fontAlgn="base" hangingPunct="1">
        <a:lnSpc>
          <a:spcPct val="11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Lucida Grande"/>
          <a:ea typeface="+mn-ea"/>
          <a:cs typeface="Lucida Grande"/>
        </a:defRPr>
      </a:lvl2pPr>
      <a:lvl3pPr marL="914400" indent="-230188" algn="l" rtl="0" eaLnBrk="1" fontAlgn="base" hangingPunct="1">
        <a:lnSpc>
          <a:spcPct val="11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Lucida Grande"/>
          <a:ea typeface="+mn-ea"/>
          <a:cs typeface="Lucida Grande"/>
        </a:defRPr>
      </a:lvl3pPr>
      <a:lvl4pPr marL="1144588" indent="-173038" algn="l" rtl="0" eaLnBrk="1" fontAlgn="base" hangingPunct="1">
        <a:lnSpc>
          <a:spcPct val="11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Lucida Grande"/>
          <a:ea typeface="+mn-ea"/>
          <a:cs typeface="Lucida Grande"/>
        </a:defRPr>
      </a:lvl4pPr>
      <a:lvl5pPr marL="1482725" indent="-222250" algn="l" rtl="0" eaLnBrk="1" fontAlgn="base" hangingPunct="1">
        <a:lnSpc>
          <a:spcPct val="11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kern="1200">
          <a:solidFill>
            <a:schemeClr val="tx1"/>
          </a:solidFill>
          <a:latin typeface="Lucida Grande"/>
          <a:ea typeface="+mn-ea"/>
          <a:cs typeface="Lucida Grande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ramanathana@ornl.gov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5.w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7.wmf"/><Relationship Id="rId8" Type="http://schemas.openxmlformats.org/officeDocument/2006/relationships/oleObject" Target="../embeddings/oleObject5.bin"/><Relationship Id="rId9" Type="http://schemas.openxmlformats.org/officeDocument/2006/relationships/image" Target="../media/image8.wmf"/><Relationship Id="rId10" Type="http://schemas.openxmlformats.org/officeDocument/2006/relationships/oleObject" Target="../embeddings/oleObject6.bin"/><Relationship Id="rId11" Type="http://schemas.openxmlformats.org/officeDocument/2006/relationships/image" Target="../media/image9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10.png"/><Relationship Id="rId5" Type="http://schemas.openxmlformats.org/officeDocument/2006/relationships/oleObject" Target="../embeddings/Microsoft_Excel_97_-_2004_Worksheet1.xls"/><Relationship Id="rId6" Type="http://schemas.openxmlformats.org/officeDocument/2006/relationships/image" Target="../media/image1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10.png"/><Relationship Id="rId5" Type="http://schemas.openxmlformats.org/officeDocument/2006/relationships/oleObject" Target="../embeddings/Microsoft_Excel_97_-_2004_Worksheet2.xls"/><Relationship Id="rId6" Type="http://schemas.openxmlformats.org/officeDocument/2006/relationships/image" Target="../media/image12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10.png"/><Relationship Id="rId5" Type="http://schemas.openxmlformats.org/officeDocument/2006/relationships/oleObject" Target="../embeddings/Microsoft_Excel_97_-_2004_Worksheet3.xls"/><Relationship Id="rId6" Type="http://schemas.openxmlformats.org/officeDocument/2006/relationships/image" Target="../media/image12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10.png"/><Relationship Id="rId5" Type="http://schemas.openxmlformats.org/officeDocument/2006/relationships/oleObject" Target="../embeddings/Microsoft_Excel_97_-_2004_Worksheet4.xls"/><Relationship Id="rId6" Type="http://schemas.openxmlformats.org/officeDocument/2006/relationships/image" Target="../media/image12.emf"/><Relationship Id="rId7" Type="http://schemas.openxmlformats.org/officeDocument/2006/relationships/oleObject" Target="../embeddings/oleObject7.bin"/><Relationship Id="rId8" Type="http://schemas.openxmlformats.org/officeDocument/2006/relationships/image" Target="../media/image13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10.png"/><Relationship Id="rId5" Type="http://schemas.openxmlformats.org/officeDocument/2006/relationships/oleObject" Target="../embeddings/Microsoft_Excel_97_-_2004_Worksheet5.xls"/><Relationship Id="rId6" Type="http://schemas.openxmlformats.org/officeDocument/2006/relationships/image" Target="../media/image12.emf"/><Relationship Id="rId7" Type="http://schemas.openxmlformats.org/officeDocument/2006/relationships/oleObject" Target="../embeddings/oleObject8.bin"/><Relationship Id="rId8" Type="http://schemas.openxmlformats.org/officeDocument/2006/relationships/image" Target="../media/image13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10.png"/><Relationship Id="rId5" Type="http://schemas.openxmlformats.org/officeDocument/2006/relationships/oleObject" Target="../embeddings/oleObject9.bin"/><Relationship Id="rId6" Type="http://schemas.openxmlformats.org/officeDocument/2006/relationships/image" Target="../media/image13.wmf"/><Relationship Id="rId7" Type="http://schemas.openxmlformats.org/officeDocument/2006/relationships/oleObject" Target="../embeddings/oleObject10.bin"/><Relationship Id="rId8" Type="http://schemas.openxmlformats.org/officeDocument/2006/relationships/image" Target="../media/image14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image" Target="../media/image10.png"/><Relationship Id="rId5" Type="http://schemas.openxmlformats.org/officeDocument/2006/relationships/oleObject" Target="../embeddings/oleObject11.bin"/><Relationship Id="rId6" Type="http://schemas.openxmlformats.org/officeDocument/2006/relationships/image" Target="../media/image13.wmf"/><Relationship Id="rId7" Type="http://schemas.openxmlformats.org/officeDocument/2006/relationships/oleObject" Target="../embeddings/oleObject12.bin"/><Relationship Id="rId8" Type="http://schemas.openxmlformats.org/officeDocument/2006/relationships/image" Target="../media/image14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image" Target="../media/image10.png"/><Relationship Id="rId5" Type="http://schemas.openxmlformats.org/officeDocument/2006/relationships/oleObject" Target="../embeddings/oleObject13.bin"/><Relationship Id="rId6" Type="http://schemas.openxmlformats.org/officeDocument/2006/relationships/image" Target="../media/image15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image" Target="../media/image17.png"/><Relationship Id="rId5" Type="http://schemas.openxmlformats.org/officeDocument/2006/relationships/oleObject" Target="../embeddings/oleObject14.bin"/><Relationship Id="rId6" Type="http://schemas.openxmlformats.org/officeDocument/2006/relationships/image" Target="../media/image16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image" Target="../media/image17.png"/><Relationship Id="rId5" Type="http://schemas.openxmlformats.org/officeDocument/2006/relationships/oleObject" Target="../embeddings/oleObject15.bin"/><Relationship Id="rId6" Type="http://schemas.openxmlformats.org/officeDocument/2006/relationships/image" Target="../media/image16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image" Target="../media/image17.png"/><Relationship Id="rId5" Type="http://schemas.openxmlformats.org/officeDocument/2006/relationships/oleObject" Target="../embeddings/oleObject16.bin"/><Relationship Id="rId6" Type="http://schemas.openxmlformats.org/officeDocument/2006/relationships/image" Target="../media/image16.w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image" Target="../media/image17.png"/><Relationship Id="rId5" Type="http://schemas.openxmlformats.org/officeDocument/2006/relationships/oleObject" Target="../embeddings/oleObject17.bin"/><Relationship Id="rId6" Type="http://schemas.openxmlformats.org/officeDocument/2006/relationships/image" Target="../media/image18.w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image" Target="../media/image17.png"/><Relationship Id="rId5" Type="http://schemas.openxmlformats.org/officeDocument/2006/relationships/oleObject" Target="../embeddings/oleObject18.bin"/><Relationship Id="rId6" Type="http://schemas.openxmlformats.org/officeDocument/2006/relationships/image" Target="../media/image18.w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oleObject" Target="../embeddings/oleObject19.bin"/><Relationship Id="rId5" Type="http://schemas.openxmlformats.org/officeDocument/2006/relationships/image" Target="../media/image19.w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oleObject" Target="../embeddings/oleObject20.bin"/><Relationship Id="rId5" Type="http://schemas.openxmlformats.org/officeDocument/2006/relationships/image" Target="../media/image19.w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Relationship Id="rId3" Type="http://schemas.openxmlformats.org/officeDocument/2006/relationships/image" Target="../media/image26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5.emf"/><Relationship Id="rId5" Type="http://schemas.openxmlformats.org/officeDocument/2006/relationships/image" Target="../media/image36.emf"/><Relationship Id="rId6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emf"/><Relationship Id="rId3" Type="http://schemas.openxmlformats.org/officeDocument/2006/relationships/image" Target="../media/image39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4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e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emf"/><Relationship Id="rId3" Type="http://schemas.openxmlformats.org/officeDocument/2006/relationships/image" Target="../media/image44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4" Type="http://schemas.openxmlformats.org/officeDocument/2006/relationships/image" Target="../media/image45.wmf"/><Relationship Id="rId5" Type="http://schemas.openxmlformats.org/officeDocument/2006/relationships/oleObject" Target="../embeddings/Microsoft_Equation6.bin"/><Relationship Id="rId6" Type="http://schemas.openxmlformats.org/officeDocument/2006/relationships/image" Target="../media/image46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4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e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5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6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277" y="598668"/>
            <a:ext cx="6376323" cy="1507079"/>
          </a:xfrm>
        </p:spPr>
        <p:txBody>
          <a:bodyPr/>
          <a:lstStyle/>
          <a:p>
            <a:r>
              <a:rPr lang="en-US" sz="2800" dirty="0" smtClean="0"/>
              <a:t>Classification on high octane (1): Naïve Bayes (hopefully, with </a:t>
            </a:r>
            <a:r>
              <a:rPr lang="en-US" sz="2800" dirty="0" err="1" smtClean="0"/>
              <a:t>Hadoop</a:t>
            </a:r>
            <a:r>
              <a:rPr lang="en-US" sz="2800" dirty="0"/>
              <a:t>)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02277" y="86423"/>
            <a:ext cx="5250256" cy="492443"/>
          </a:xfrm>
        </p:spPr>
        <p:txBody>
          <a:bodyPr/>
          <a:lstStyle/>
          <a:p>
            <a:r>
              <a:rPr lang="en-US" b="1" i="1" dirty="0" smtClean="0"/>
              <a:t>COSC 526 Class 3</a:t>
            </a:r>
            <a:endParaRPr lang="en-US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02277" y="3665102"/>
            <a:ext cx="553061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7F7F7F"/>
                </a:solidFill>
                <a:latin typeface="Candara"/>
              </a:rPr>
              <a:t>Arvind Ramanathan</a:t>
            </a:r>
          </a:p>
          <a:p>
            <a:endParaRPr lang="en-US" dirty="0">
              <a:solidFill>
                <a:prstClr val="black"/>
              </a:solidFill>
              <a:latin typeface="Candara"/>
            </a:endParaRPr>
          </a:p>
          <a:p>
            <a:r>
              <a:rPr lang="en-US" dirty="0">
                <a:solidFill>
                  <a:prstClr val="black"/>
                </a:solidFill>
                <a:latin typeface="Candara"/>
              </a:rPr>
              <a:t>Computational Science &amp; Engineering Division</a:t>
            </a:r>
          </a:p>
          <a:p>
            <a:r>
              <a:rPr lang="en-US" dirty="0">
                <a:solidFill>
                  <a:prstClr val="black"/>
                </a:solidFill>
                <a:latin typeface="Candara"/>
              </a:rPr>
              <a:t>Oak Ridge National Laboratory, Oak Ridge</a:t>
            </a:r>
          </a:p>
          <a:p>
            <a:r>
              <a:rPr lang="en-US" dirty="0" err="1">
                <a:solidFill>
                  <a:prstClr val="black"/>
                </a:solidFill>
                <a:latin typeface="Candara"/>
              </a:rPr>
              <a:t>Ph</a:t>
            </a:r>
            <a:r>
              <a:rPr lang="en-US" dirty="0">
                <a:solidFill>
                  <a:prstClr val="black"/>
                </a:solidFill>
                <a:latin typeface="Candara"/>
              </a:rPr>
              <a:t>: 865-576-7266</a:t>
            </a:r>
          </a:p>
          <a:p>
            <a:r>
              <a:rPr lang="en-US" dirty="0">
                <a:solidFill>
                  <a:prstClr val="black"/>
                </a:solidFill>
                <a:latin typeface="Candara"/>
              </a:rPr>
              <a:t>E-mail: </a:t>
            </a:r>
            <a:r>
              <a:rPr lang="en-US" dirty="0">
                <a:solidFill>
                  <a:prstClr val="black"/>
                </a:solidFill>
                <a:latin typeface="Candara"/>
                <a:hlinkClick r:id="rId3"/>
              </a:rPr>
              <a:t>ramanathana@ornl.gov</a:t>
            </a:r>
            <a:r>
              <a:rPr lang="en-US" dirty="0">
                <a:solidFill>
                  <a:prstClr val="black"/>
                </a:solidFill>
                <a:latin typeface="Candar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9028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/>
              <a:t>Terms: Binomials and </a:t>
            </a:r>
            <a:r>
              <a:rPr lang="en-US" sz="3600" dirty="0" err="1" smtClean="0"/>
              <a:t>Multinomials</a:t>
            </a:r>
            <a:endParaRPr lang="en-US" sz="3600" dirty="0" smtClean="0"/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599"/>
            <a:ext cx="8574088" cy="5029201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Suppose A can take on more than 2 values</a:t>
            </a:r>
          </a:p>
          <a:p>
            <a:pPr eaLnBrk="1" hangingPunct="1"/>
            <a:r>
              <a:rPr lang="en-US" sz="2800" dirty="0" smtClean="0"/>
              <a:t>A is a </a:t>
            </a:r>
            <a:r>
              <a:rPr lang="en-US" sz="2800" u="sng" dirty="0" smtClean="0"/>
              <a:t>random variable with </a:t>
            </a:r>
            <a:r>
              <a:rPr lang="en-US" sz="2800" u="sng" dirty="0" err="1" smtClean="0"/>
              <a:t>arity</a:t>
            </a:r>
            <a:r>
              <a:rPr lang="en-US" sz="2800" u="sng" dirty="0" smtClean="0"/>
              <a:t> k</a:t>
            </a:r>
            <a:r>
              <a:rPr lang="en-US" sz="2800" dirty="0" smtClean="0"/>
              <a:t> if it can take on exactly one value out of </a:t>
            </a:r>
            <a:r>
              <a:rPr lang="en-US" sz="2800" i="1" dirty="0" smtClean="0"/>
              <a:t>{v</a:t>
            </a:r>
            <a:r>
              <a:rPr lang="en-US" sz="2800" i="1" baseline="-25000" dirty="0" smtClean="0"/>
              <a:t>1</a:t>
            </a:r>
            <a:r>
              <a:rPr lang="en-US" sz="2800" i="1" dirty="0" smtClean="0"/>
              <a:t>,v</a:t>
            </a:r>
            <a:r>
              <a:rPr lang="en-US" sz="2800" i="1" baseline="-25000" dirty="0" smtClean="0"/>
              <a:t>2</a:t>
            </a:r>
            <a:r>
              <a:rPr lang="en-US" sz="2800" i="1" dirty="0" smtClean="0"/>
              <a:t>, .. </a:t>
            </a:r>
            <a:r>
              <a:rPr lang="en-US" sz="2800" i="1" dirty="0" err="1" smtClean="0"/>
              <a:t>v</a:t>
            </a:r>
            <a:r>
              <a:rPr lang="en-US" sz="2800" i="1" baseline="-25000" dirty="0" err="1" smtClean="0"/>
              <a:t>k</a:t>
            </a:r>
            <a:r>
              <a:rPr lang="en-US" sz="2800" i="1" dirty="0" smtClean="0"/>
              <a:t>}</a:t>
            </a:r>
          </a:p>
          <a:p>
            <a:pPr lvl="1"/>
            <a:r>
              <a:rPr lang="en-US" sz="2800" i="1" dirty="0" smtClean="0"/>
              <a:t>Example:   V={</a:t>
            </a:r>
            <a:r>
              <a:rPr lang="en-US" sz="2800" i="1" dirty="0" err="1" smtClean="0"/>
              <a:t>aaliyah</a:t>
            </a:r>
            <a:r>
              <a:rPr lang="en-US" sz="2800" i="1" dirty="0" smtClean="0"/>
              <a:t>, aardvark, …., </a:t>
            </a:r>
            <a:r>
              <a:rPr lang="en-US" sz="2800" i="1" dirty="0" err="1" smtClean="0"/>
              <a:t>zymurge</a:t>
            </a:r>
            <a:r>
              <a:rPr lang="en-US" sz="2800" i="1" dirty="0" smtClean="0"/>
              <a:t>, </a:t>
            </a:r>
            <a:r>
              <a:rPr lang="en-US" sz="2800" i="1" dirty="0" err="1" smtClean="0"/>
              <a:t>zynga</a:t>
            </a:r>
            <a:r>
              <a:rPr lang="en-US" sz="2800" i="1" dirty="0" smtClean="0"/>
              <a:t>}</a:t>
            </a:r>
          </a:p>
          <a:p>
            <a:pPr eaLnBrk="1" hangingPunct="1"/>
            <a:endParaRPr lang="en-US" sz="2800" i="1" dirty="0" smtClean="0"/>
          </a:p>
          <a:p>
            <a:pPr eaLnBrk="1" hangingPunct="1"/>
            <a:r>
              <a:rPr lang="en-US" sz="2800" dirty="0" smtClean="0"/>
              <a:t>The distribution Pr(A) is a </a:t>
            </a:r>
            <a:r>
              <a:rPr lang="en-US" sz="2800" i="1" dirty="0" smtClean="0"/>
              <a:t>multinomial</a:t>
            </a:r>
          </a:p>
          <a:p>
            <a:pPr eaLnBrk="1" hangingPunct="1"/>
            <a:r>
              <a:rPr lang="en-US" sz="2800" dirty="0" smtClean="0"/>
              <a:t>For </a:t>
            </a:r>
            <a:r>
              <a:rPr lang="en-US" sz="2800" i="1" dirty="0" smtClean="0"/>
              <a:t>k=2</a:t>
            </a:r>
            <a:r>
              <a:rPr lang="en-US" sz="2800" dirty="0" smtClean="0"/>
              <a:t> the distribution is a </a:t>
            </a:r>
            <a:r>
              <a:rPr lang="en-US" sz="2800" i="1" dirty="0" smtClean="0"/>
              <a:t>binomial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488747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200" smtClean="0"/>
              <a:t>More about Multivalued Random Variables</a:t>
            </a:r>
          </a:p>
        </p:txBody>
      </p:sp>
      <p:sp>
        <p:nvSpPr>
          <p:cNvPr id="41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574088" cy="1524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 smtClean="0"/>
              <a:t>Using the axioms of probability and </a:t>
            </a:r>
            <a:r>
              <a:rPr lang="en-US" sz="2400" dirty="0" smtClean="0"/>
              <a:t>assuming </a:t>
            </a:r>
            <a:r>
              <a:rPr lang="en-US" sz="2400" dirty="0" smtClean="0"/>
              <a:t>that </a:t>
            </a:r>
            <a:r>
              <a:rPr lang="en-US" sz="2400" dirty="0" smtClean="0"/>
              <a:t>A obeys axioms of probability:</a:t>
            </a:r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2527867"/>
              </p:ext>
            </p:extLst>
          </p:nvPr>
        </p:nvGraphicFramePr>
        <p:xfrm>
          <a:off x="1447800" y="2326236"/>
          <a:ext cx="4724400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8" name="Equation" r:id="rId4" imgW="1815840" imgH="241200" progId="Equation.3">
                  <p:embed/>
                </p:oleObj>
              </mc:Choice>
              <mc:Fallback>
                <p:oleObj name="Equation" r:id="rId4" imgW="18158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326236"/>
                        <a:ext cx="4724400" cy="627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5179530"/>
              </p:ext>
            </p:extLst>
          </p:nvPr>
        </p:nvGraphicFramePr>
        <p:xfrm>
          <a:off x="1447800" y="3032070"/>
          <a:ext cx="4884738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" name="Equation" r:id="rId6" imgW="1879560" imgH="228600" progId="Equation.3">
                  <p:embed/>
                </p:oleObj>
              </mc:Choice>
              <mc:Fallback>
                <p:oleObj name="Equation" r:id="rId6" imgW="1879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032070"/>
                        <a:ext cx="4884738" cy="595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6210981"/>
              </p:ext>
            </p:extLst>
          </p:nvPr>
        </p:nvGraphicFramePr>
        <p:xfrm>
          <a:off x="1447800" y="3627383"/>
          <a:ext cx="669925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" name="Equation" r:id="rId8" imgW="2577960" imgH="444240" progId="Equation.3">
                  <p:embed/>
                </p:oleObj>
              </mc:Choice>
              <mc:Fallback>
                <p:oleObj name="Equation" r:id="rId8" imgW="25779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627383"/>
                        <a:ext cx="6699250" cy="1155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7879281"/>
              </p:ext>
            </p:extLst>
          </p:nvPr>
        </p:nvGraphicFramePr>
        <p:xfrm>
          <a:off x="3123985" y="4919538"/>
          <a:ext cx="2671763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" name="Equation" r:id="rId10" imgW="1028520" imgH="444240" progId="Equation.3">
                  <p:embed/>
                </p:oleObj>
              </mc:Choice>
              <mc:Fallback>
                <p:oleObj name="Equation" r:id="rId10" imgW="10285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3985" y="4919538"/>
                        <a:ext cx="2671763" cy="1155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3163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/>
          <a:srcRect l="44608" t="22533" r="12259" b="62875"/>
          <a:stretch>
            <a:fillRect/>
          </a:stretch>
        </p:blipFill>
        <p:spPr bwMode="auto">
          <a:xfrm>
            <a:off x="1752600" y="946150"/>
            <a:ext cx="6477000" cy="17208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604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A practical problem</a:t>
            </a:r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3"/>
          <a:srcRect l="18323" t="29282" r="55392" b="28540"/>
          <a:stretch>
            <a:fillRect/>
          </a:stretch>
        </p:blipFill>
        <p:spPr bwMode="auto">
          <a:xfrm>
            <a:off x="152400" y="1096962"/>
            <a:ext cx="1511300" cy="19050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1828800" y="2667000"/>
            <a:ext cx="6781800" cy="2446824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dirty="0"/>
              <a:t> </a:t>
            </a:r>
            <a:r>
              <a:rPr lang="en-US" sz="1800" dirty="0"/>
              <a:t>I have lots of standard d20 die, lots of loaded die, all identical.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800" dirty="0" smtClean="0"/>
              <a:t> Loaded die will give a 19/20 (“critical hit”) half the time.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dirty="0"/>
              <a:t> </a:t>
            </a:r>
            <a:r>
              <a:rPr lang="en-US" dirty="0" smtClean="0"/>
              <a:t>In the game, someone hands me a random die, which is fair (A) or loaded (~A), with P(A) depending on how I mix the die.  Then I roll, and either get a critical hit (B) or not (~B)</a:t>
            </a:r>
            <a:endParaRPr lang="en-US" sz="1800" dirty="0" smtClean="0"/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800" dirty="0" smtClean="0"/>
              <a:t>. </a:t>
            </a:r>
            <a:r>
              <a:rPr lang="en-US" sz="1800" dirty="0"/>
              <a:t>Can I mix the dice together so that P(B</a:t>
            </a:r>
            <a:r>
              <a:rPr lang="en-US" sz="1800" dirty="0" smtClean="0"/>
              <a:t>) is anything I want - say, p(B)= 0.137 </a:t>
            </a:r>
            <a:r>
              <a:rPr lang="en-US" sz="1800" dirty="0"/>
              <a:t>?</a:t>
            </a:r>
          </a:p>
        </p:txBody>
      </p:sp>
      <p:sp>
        <p:nvSpPr>
          <p:cNvPr id="610310" name="Text Box 6"/>
          <p:cNvSpPr txBox="1">
            <a:spLocks noChangeArrowheads="1"/>
          </p:cNvSpPr>
          <p:nvPr/>
        </p:nvSpPr>
        <p:spPr bwMode="auto">
          <a:xfrm>
            <a:off x="522288" y="5176837"/>
            <a:ext cx="3952875" cy="396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P(B) = P(B and </a:t>
            </a:r>
            <a:r>
              <a:rPr lang="en-US" dirty="0">
                <a:solidFill>
                  <a:schemeClr val="hlink"/>
                </a:solidFill>
              </a:rPr>
              <a:t>A</a:t>
            </a:r>
            <a:r>
              <a:rPr lang="en-US" dirty="0"/>
              <a:t>) + P(B and </a:t>
            </a:r>
            <a:r>
              <a:rPr lang="en-US" dirty="0">
                <a:solidFill>
                  <a:schemeClr val="hlink"/>
                </a:solidFill>
              </a:rPr>
              <a:t>~A</a:t>
            </a:r>
            <a:r>
              <a:rPr lang="en-US" dirty="0"/>
              <a:t>)</a:t>
            </a:r>
          </a:p>
        </p:txBody>
      </p:sp>
      <p:sp>
        <p:nvSpPr>
          <p:cNvPr id="610311" name="Text Box 7"/>
          <p:cNvSpPr txBox="1">
            <a:spLocks noChangeArrowheads="1"/>
          </p:cNvSpPr>
          <p:nvPr/>
        </p:nvSpPr>
        <p:spPr bwMode="auto">
          <a:xfrm>
            <a:off x="4424363" y="5176837"/>
            <a:ext cx="3500437" cy="396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= 0.1*</a:t>
            </a:r>
            <a:r>
              <a:rPr lang="el-GR">
                <a:solidFill>
                  <a:schemeClr val="hlink"/>
                </a:solidFill>
                <a:cs typeface="Tahoma" pitchFamily="34" charset="0"/>
              </a:rPr>
              <a:t>λ</a:t>
            </a:r>
            <a:r>
              <a:rPr lang="en-US"/>
              <a:t> + 0.5*</a:t>
            </a:r>
            <a:r>
              <a:rPr lang="en-US">
                <a:solidFill>
                  <a:schemeClr val="hlink"/>
                </a:solidFill>
              </a:rPr>
              <a:t>(1- </a:t>
            </a:r>
            <a:r>
              <a:rPr lang="el-GR">
                <a:solidFill>
                  <a:schemeClr val="hlink"/>
                </a:solidFill>
              </a:rPr>
              <a:t>λ</a:t>
            </a:r>
            <a:r>
              <a:rPr lang="en-US">
                <a:solidFill>
                  <a:schemeClr val="hlink"/>
                </a:solidFill>
              </a:rPr>
              <a:t>)</a:t>
            </a:r>
            <a:r>
              <a:rPr lang="en-US"/>
              <a:t> = 0.137</a:t>
            </a:r>
          </a:p>
        </p:txBody>
      </p:sp>
      <p:sp>
        <p:nvSpPr>
          <p:cNvPr id="610312" name="Text Box 8"/>
          <p:cNvSpPr txBox="1">
            <a:spLocks noChangeArrowheads="1"/>
          </p:cNvSpPr>
          <p:nvPr/>
        </p:nvSpPr>
        <p:spPr bwMode="auto">
          <a:xfrm>
            <a:off x="4114800" y="5634037"/>
            <a:ext cx="3638550" cy="396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solidFill>
                  <a:schemeClr val="hlink"/>
                </a:solidFill>
                <a:cs typeface="Tahoma" pitchFamily="34" charset="0"/>
              </a:rPr>
              <a:t>λ</a:t>
            </a:r>
            <a:r>
              <a:rPr lang="en-US"/>
              <a:t> = (0.5 - 0.137)/0.4 = 0.9075</a:t>
            </a:r>
          </a:p>
        </p:txBody>
      </p:sp>
      <p:sp>
        <p:nvSpPr>
          <p:cNvPr id="610313" name="Text Box 9"/>
          <p:cNvSpPr txBox="1">
            <a:spLocks noChangeArrowheads="1"/>
          </p:cNvSpPr>
          <p:nvPr/>
        </p:nvSpPr>
        <p:spPr bwMode="auto">
          <a:xfrm>
            <a:off x="1066800" y="5634037"/>
            <a:ext cx="1998663" cy="396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“mixture model”</a:t>
            </a:r>
          </a:p>
        </p:txBody>
      </p:sp>
    </p:spTree>
    <p:extLst>
      <p:ext uri="{BB962C8B-B14F-4D97-AF65-F5344CB8AC3E}">
        <p14:creationId xmlns:p14="http://schemas.microsoft.com/office/powerpoint/2010/main" val="26925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/>
      <p:bldP spid="610310" grpId="0"/>
      <p:bldP spid="610311" grpId="0"/>
      <p:bldP spid="610312" grpId="0"/>
      <p:bldP spid="6103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8"/>
          <p:cNvSpPr>
            <a:spLocks noChangeArrowheads="1"/>
          </p:cNvSpPr>
          <p:nvPr/>
        </p:nvSpPr>
        <p:spPr bwMode="auto">
          <a:xfrm>
            <a:off x="304800" y="2590800"/>
            <a:ext cx="5105400" cy="2971800"/>
          </a:xfrm>
          <a:prstGeom prst="rect">
            <a:avLst/>
          </a:prstGeom>
          <a:solidFill>
            <a:srgbClr val="CCFFFF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Another picture for this problem</a:t>
            </a:r>
          </a:p>
        </p:txBody>
      </p:sp>
      <p:sp>
        <p:nvSpPr>
          <p:cNvPr id="61444" name="Line 7"/>
          <p:cNvSpPr>
            <a:spLocks noChangeShapeType="1"/>
          </p:cNvSpPr>
          <p:nvPr/>
        </p:nvSpPr>
        <p:spPr bwMode="auto">
          <a:xfrm flipH="1">
            <a:off x="3733800" y="2590800"/>
            <a:ext cx="0" cy="29718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445" name="Text Box 9"/>
          <p:cNvSpPr txBox="1">
            <a:spLocks noChangeArrowheads="1"/>
          </p:cNvSpPr>
          <p:nvPr/>
        </p:nvSpPr>
        <p:spPr bwMode="auto">
          <a:xfrm>
            <a:off x="1371600" y="2667000"/>
            <a:ext cx="1385888" cy="396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 (fair die)</a:t>
            </a:r>
          </a:p>
        </p:txBody>
      </p:sp>
      <p:sp>
        <p:nvSpPr>
          <p:cNvPr id="61446" name="Text Box 10"/>
          <p:cNvSpPr txBox="1">
            <a:spLocks noChangeArrowheads="1"/>
          </p:cNvSpPr>
          <p:nvPr/>
        </p:nvSpPr>
        <p:spPr bwMode="auto">
          <a:xfrm>
            <a:off x="3810000" y="2667000"/>
            <a:ext cx="1536700" cy="396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~A (loaded)</a:t>
            </a:r>
          </a:p>
        </p:txBody>
      </p:sp>
      <p:sp>
        <p:nvSpPr>
          <p:cNvPr id="61447" name="Rectangle 13"/>
          <p:cNvSpPr>
            <a:spLocks noChangeArrowheads="1"/>
          </p:cNvSpPr>
          <p:nvPr/>
        </p:nvSpPr>
        <p:spPr bwMode="auto">
          <a:xfrm>
            <a:off x="304800" y="5181600"/>
            <a:ext cx="3429000" cy="381000"/>
          </a:xfrm>
          <a:prstGeom prst="rect">
            <a:avLst/>
          </a:prstGeom>
          <a:solidFill>
            <a:srgbClr val="008000">
              <a:alpha val="43921"/>
            </a:srgbClr>
          </a:solidFill>
          <a:ln w="38100" algn="ctr">
            <a:solidFill>
              <a:srgbClr val="008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448" name="Rectangle 14"/>
          <p:cNvSpPr>
            <a:spLocks noChangeArrowheads="1"/>
          </p:cNvSpPr>
          <p:nvPr/>
        </p:nvSpPr>
        <p:spPr bwMode="auto">
          <a:xfrm>
            <a:off x="3733800" y="4038600"/>
            <a:ext cx="1676400" cy="1524000"/>
          </a:xfrm>
          <a:prstGeom prst="rect">
            <a:avLst/>
          </a:prstGeom>
          <a:solidFill>
            <a:srgbClr val="008000">
              <a:alpha val="43921"/>
            </a:srgbClr>
          </a:solidFill>
          <a:ln w="38100" algn="ctr">
            <a:solidFill>
              <a:srgbClr val="008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449" name="Text Box 15"/>
          <p:cNvSpPr txBox="1">
            <a:spLocks noChangeArrowheads="1"/>
          </p:cNvSpPr>
          <p:nvPr/>
        </p:nvSpPr>
        <p:spPr bwMode="auto">
          <a:xfrm>
            <a:off x="1447800" y="5181600"/>
            <a:ext cx="1058863" cy="396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 and B</a:t>
            </a:r>
          </a:p>
        </p:txBody>
      </p:sp>
      <p:sp>
        <p:nvSpPr>
          <p:cNvPr id="61450" name="Text Box 16"/>
          <p:cNvSpPr txBox="1">
            <a:spLocks noChangeArrowheads="1"/>
          </p:cNvSpPr>
          <p:nvPr/>
        </p:nvSpPr>
        <p:spPr bwMode="auto">
          <a:xfrm>
            <a:off x="4038600" y="5105400"/>
            <a:ext cx="1243013" cy="396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~A and B</a:t>
            </a:r>
          </a:p>
        </p:txBody>
      </p:sp>
      <p:sp>
        <p:nvSpPr>
          <p:cNvPr id="61451" name="Text Box 17"/>
          <p:cNvSpPr txBox="1">
            <a:spLocks noChangeArrowheads="1"/>
          </p:cNvSpPr>
          <p:nvPr/>
        </p:nvSpPr>
        <p:spPr bwMode="auto">
          <a:xfrm>
            <a:off x="228600" y="1219200"/>
            <a:ext cx="8510588" cy="10064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/>
              <a:t>It’s more convenient to say</a:t>
            </a:r>
          </a:p>
          <a:p>
            <a:pPr algn="l">
              <a:buFontTx/>
              <a:buChar char="•"/>
            </a:pPr>
            <a:r>
              <a:rPr lang="en-US"/>
              <a:t> “if you’ve picked a fair die then …” i.e. Pr(critical hit|fair die)=0.1</a:t>
            </a:r>
          </a:p>
          <a:p>
            <a:pPr algn="l">
              <a:buFontTx/>
              <a:buChar char="•"/>
            </a:pPr>
            <a:r>
              <a:rPr lang="en-US"/>
              <a:t> “if you’ve picked the loaded die then….” Pr(critical hit|loaded die)=0.5</a:t>
            </a:r>
          </a:p>
        </p:txBody>
      </p:sp>
      <p:sp>
        <p:nvSpPr>
          <p:cNvPr id="61452" name="Text Box 19"/>
          <p:cNvSpPr txBox="1">
            <a:spLocks noChangeArrowheads="1"/>
          </p:cNvSpPr>
          <p:nvPr/>
        </p:nvSpPr>
        <p:spPr bwMode="auto">
          <a:xfrm>
            <a:off x="6051550" y="2286000"/>
            <a:ext cx="2771775" cy="7016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Conditional probability:</a:t>
            </a:r>
          </a:p>
          <a:p>
            <a:r>
              <a:rPr lang="en-US"/>
              <a:t>Pr(B|A) = P(B^A)/P(A)</a:t>
            </a:r>
          </a:p>
        </p:txBody>
      </p:sp>
      <p:sp>
        <p:nvSpPr>
          <p:cNvPr id="61453" name="Rectangle 20"/>
          <p:cNvSpPr>
            <a:spLocks noChangeArrowheads="1"/>
          </p:cNvSpPr>
          <p:nvPr/>
        </p:nvSpPr>
        <p:spPr bwMode="auto">
          <a:xfrm>
            <a:off x="6477000" y="3429000"/>
            <a:ext cx="533400" cy="1524000"/>
          </a:xfrm>
          <a:prstGeom prst="rect">
            <a:avLst/>
          </a:prstGeom>
          <a:solidFill>
            <a:srgbClr val="CCFFFF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54" name="Rectangle 21"/>
          <p:cNvSpPr>
            <a:spLocks noChangeArrowheads="1"/>
          </p:cNvSpPr>
          <p:nvPr/>
        </p:nvSpPr>
        <p:spPr bwMode="auto">
          <a:xfrm>
            <a:off x="6477000" y="4724400"/>
            <a:ext cx="533400" cy="228600"/>
          </a:xfrm>
          <a:prstGeom prst="rect">
            <a:avLst/>
          </a:prstGeom>
          <a:solidFill>
            <a:srgbClr val="008000">
              <a:alpha val="43921"/>
            </a:srgbClr>
          </a:solidFill>
          <a:ln w="38100" algn="ctr">
            <a:solidFill>
              <a:srgbClr val="008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455" name="Rectangle 22"/>
          <p:cNvSpPr>
            <a:spLocks noChangeArrowheads="1"/>
          </p:cNvSpPr>
          <p:nvPr/>
        </p:nvSpPr>
        <p:spPr bwMode="auto">
          <a:xfrm>
            <a:off x="7543800" y="3429000"/>
            <a:ext cx="533400" cy="1524000"/>
          </a:xfrm>
          <a:prstGeom prst="rect">
            <a:avLst/>
          </a:prstGeom>
          <a:solidFill>
            <a:srgbClr val="CCFFFF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56" name="Rectangle 23"/>
          <p:cNvSpPr>
            <a:spLocks noChangeArrowheads="1"/>
          </p:cNvSpPr>
          <p:nvPr/>
        </p:nvSpPr>
        <p:spPr bwMode="auto">
          <a:xfrm>
            <a:off x="7543800" y="4114800"/>
            <a:ext cx="533400" cy="838200"/>
          </a:xfrm>
          <a:prstGeom prst="rect">
            <a:avLst/>
          </a:prstGeom>
          <a:solidFill>
            <a:srgbClr val="008000">
              <a:alpha val="43921"/>
            </a:srgbClr>
          </a:solidFill>
          <a:ln w="38100" algn="ctr">
            <a:solidFill>
              <a:srgbClr val="008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457" name="Text Box 24"/>
          <p:cNvSpPr txBox="1">
            <a:spLocks noChangeArrowheads="1"/>
          </p:cNvSpPr>
          <p:nvPr/>
        </p:nvSpPr>
        <p:spPr bwMode="auto">
          <a:xfrm>
            <a:off x="6172200" y="5029200"/>
            <a:ext cx="915988" cy="396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P(B|A)</a:t>
            </a:r>
          </a:p>
        </p:txBody>
      </p:sp>
      <p:sp>
        <p:nvSpPr>
          <p:cNvPr id="61458" name="Text Box 25"/>
          <p:cNvSpPr txBox="1">
            <a:spLocks noChangeArrowheads="1"/>
          </p:cNvSpPr>
          <p:nvPr/>
        </p:nvSpPr>
        <p:spPr bwMode="auto">
          <a:xfrm>
            <a:off x="7391400" y="5029200"/>
            <a:ext cx="1100138" cy="396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P(B|~A)</a:t>
            </a:r>
          </a:p>
        </p:txBody>
      </p:sp>
    </p:spTree>
    <p:extLst>
      <p:ext uri="{BB962C8B-B14F-4D97-AF65-F5344CB8AC3E}">
        <p14:creationId xmlns:p14="http://schemas.microsoft.com/office/powerpoint/2010/main" val="2383850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Definition of Conditional Probability</a:t>
            </a: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4670425" y="2659063"/>
            <a:ext cx="4168775" cy="3968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2538413" y="1408113"/>
            <a:ext cx="3791423" cy="156966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/>
              <a:t>             </a:t>
            </a:r>
            <a:r>
              <a:rPr lang="en-US" sz="3200" i="1" dirty="0"/>
              <a:t>        </a:t>
            </a:r>
            <a:r>
              <a:rPr lang="en-US" sz="3200" i="1" dirty="0" smtClean="0"/>
              <a:t>    P(A </a:t>
            </a:r>
            <a:r>
              <a:rPr lang="en-US" sz="3200" i="1" dirty="0"/>
              <a:t>^ B) </a:t>
            </a:r>
          </a:p>
          <a:p>
            <a:pPr algn="l"/>
            <a:r>
              <a:rPr lang="en-US" sz="3200" i="1" dirty="0"/>
              <a:t>P(A|B)  =  -----------</a:t>
            </a:r>
          </a:p>
          <a:p>
            <a:pPr algn="l"/>
            <a:r>
              <a:rPr lang="en-US" sz="3200" i="1" dirty="0"/>
              <a:t>                    </a:t>
            </a:r>
            <a:r>
              <a:rPr lang="en-US" sz="3200" i="1" dirty="0" smtClean="0"/>
              <a:t>   P(B</a:t>
            </a:r>
            <a:r>
              <a:rPr lang="en-US" sz="3200" i="1" dirty="0"/>
              <a:t>) </a:t>
            </a: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304800" y="3019425"/>
            <a:ext cx="853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4000" dirty="0">
                <a:solidFill>
                  <a:srgbClr val="0070C0"/>
                </a:solidFill>
              </a:rPr>
              <a:t>Corollary: The Chain Rule</a:t>
            </a: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2187575" y="4259263"/>
            <a:ext cx="4505325" cy="5794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200" i="1"/>
              <a:t>P(A ^ B) = P(A|B) P(B) </a:t>
            </a:r>
          </a:p>
        </p:txBody>
      </p:sp>
    </p:spTree>
    <p:extLst>
      <p:ext uri="{BB962C8B-B14F-4D97-AF65-F5344CB8AC3E}">
        <p14:creationId xmlns:p14="http://schemas.microsoft.com/office/powerpoint/2010/main" val="2734190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/>
          <a:srcRect l="44608" t="22533" r="12259" b="62875"/>
          <a:stretch>
            <a:fillRect/>
          </a:stretch>
        </p:blipFill>
        <p:spPr bwMode="auto">
          <a:xfrm>
            <a:off x="1752600" y="1219200"/>
            <a:ext cx="6477000" cy="17208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Some practical problems</a:t>
            </a:r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3"/>
          <a:srcRect l="18323" t="29282" r="55392" b="28540"/>
          <a:stretch>
            <a:fillRect/>
          </a:stretch>
        </p:blipFill>
        <p:spPr bwMode="auto">
          <a:xfrm>
            <a:off x="152400" y="1295400"/>
            <a:ext cx="1511300" cy="19050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1981200" y="2895600"/>
            <a:ext cx="6781800" cy="14636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/>
              <a:t> I have 3 standard d20 dice, 1 loaded die.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/>
              <a:t> Experiment: (1) pick a d20 uniformly at random then (2) roll it.  Let </a:t>
            </a:r>
            <a:r>
              <a:rPr lang="en-US">
                <a:solidFill>
                  <a:schemeClr val="hlink"/>
                </a:solidFill>
              </a:rPr>
              <a:t>A</a:t>
            </a:r>
            <a:r>
              <a:rPr lang="en-US"/>
              <a:t>=d20 picked is fair and </a:t>
            </a:r>
            <a:r>
              <a:rPr lang="en-US">
                <a:solidFill>
                  <a:schemeClr val="folHlink"/>
                </a:solidFill>
              </a:rPr>
              <a:t>B</a:t>
            </a:r>
            <a:r>
              <a:rPr lang="en-US"/>
              <a:t>=roll 19 or 20 with that die.  What is P(</a:t>
            </a:r>
            <a:r>
              <a:rPr lang="en-US">
                <a:solidFill>
                  <a:schemeClr val="folHlink"/>
                </a:solidFill>
              </a:rPr>
              <a:t>B</a:t>
            </a:r>
            <a:r>
              <a:rPr lang="en-US"/>
              <a:t>)?</a:t>
            </a:r>
          </a:p>
        </p:txBody>
      </p:sp>
      <p:sp>
        <p:nvSpPr>
          <p:cNvPr id="564230" name="Text Box 6"/>
          <p:cNvSpPr txBox="1">
            <a:spLocks noChangeArrowheads="1"/>
          </p:cNvSpPr>
          <p:nvPr/>
        </p:nvSpPr>
        <p:spPr bwMode="auto">
          <a:xfrm>
            <a:off x="736600" y="4343400"/>
            <a:ext cx="4314825" cy="396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P(</a:t>
            </a:r>
            <a:r>
              <a:rPr lang="en-US">
                <a:solidFill>
                  <a:schemeClr val="folHlink"/>
                </a:solidFill>
              </a:rPr>
              <a:t>B</a:t>
            </a:r>
            <a:r>
              <a:rPr lang="en-US"/>
              <a:t>) = P(</a:t>
            </a:r>
            <a:r>
              <a:rPr lang="en-US">
                <a:solidFill>
                  <a:schemeClr val="folHlink"/>
                </a:solidFill>
              </a:rPr>
              <a:t>B</a:t>
            </a:r>
            <a:r>
              <a:rPr lang="en-US"/>
              <a:t>|</a:t>
            </a:r>
            <a:r>
              <a:rPr lang="en-US">
                <a:solidFill>
                  <a:schemeClr val="hlink"/>
                </a:solidFill>
              </a:rPr>
              <a:t>A</a:t>
            </a:r>
            <a:r>
              <a:rPr lang="en-US"/>
              <a:t>) </a:t>
            </a:r>
            <a:r>
              <a:rPr lang="en-US">
                <a:solidFill>
                  <a:schemeClr val="hlink"/>
                </a:solidFill>
              </a:rPr>
              <a:t>P(A)</a:t>
            </a:r>
            <a:r>
              <a:rPr lang="en-US"/>
              <a:t> + P(</a:t>
            </a:r>
            <a:r>
              <a:rPr lang="en-US">
                <a:solidFill>
                  <a:schemeClr val="folHlink"/>
                </a:solidFill>
              </a:rPr>
              <a:t>B</a:t>
            </a:r>
            <a:r>
              <a:rPr lang="en-US"/>
              <a:t>|</a:t>
            </a:r>
            <a:r>
              <a:rPr lang="en-US">
                <a:solidFill>
                  <a:schemeClr val="hlink"/>
                </a:solidFill>
              </a:rPr>
              <a:t>~A</a:t>
            </a:r>
            <a:r>
              <a:rPr lang="en-US"/>
              <a:t>) </a:t>
            </a:r>
            <a:r>
              <a:rPr lang="en-US">
                <a:solidFill>
                  <a:schemeClr val="hlink"/>
                </a:solidFill>
              </a:rPr>
              <a:t>P(~A)</a:t>
            </a:r>
          </a:p>
        </p:txBody>
      </p:sp>
      <p:sp>
        <p:nvSpPr>
          <p:cNvPr id="564231" name="Text Box 7"/>
          <p:cNvSpPr txBox="1">
            <a:spLocks noChangeArrowheads="1"/>
          </p:cNvSpPr>
          <p:nvPr/>
        </p:nvSpPr>
        <p:spPr bwMode="auto">
          <a:xfrm>
            <a:off x="4929188" y="4371975"/>
            <a:ext cx="3527425" cy="396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= </a:t>
            </a:r>
            <a:r>
              <a:rPr lang="en-US">
                <a:solidFill>
                  <a:schemeClr val="tx2"/>
                </a:solidFill>
              </a:rPr>
              <a:t>0.1</a:t>
            </a:r>
            <a:r>
              <a:rPr lang="en-US"/>
              <a:t>*</a:t>
            </a:r>
            <a:r>
              <a:rPr lang="en-US">
                <a:solidFill>
                  <a:schemeClr val="hlink"/>
                </a:solidFill>
              </a:rPr>
              <a:t>0.75</a:t>
            </a:r>
            <a:r>
              <a:rPr lang="en-US"/>
              <a:t> + </a:t>
            </a:r>
            <a:r>
              <a:rPr lang="en-US">
                <a:solidFill>
                  <a:schemeClr val="tx2"/>
                </a:solidFill>
              </a:rPr>
              <a:t>0.5</a:t>
            </a:r>
            <a:r>
              <a:rPr lang="en-US"/>
              <a:t>*</a:t>
            </a:r>
            <a:r>
              <a:rPr lang="en-US">
                <a:solidFill>
                  <a:schemeClr val="hlink"/>
                </a:solidFill>
              </a:rPr>
              <a:t>0.25</a:t>
            </a:r>
            <a:r>
              <a:rPr lang="en-US"/>
              <a:t> = 0.2</a:t>
            </a:r>
          </a:p>
        </p:txBody>
      </p:sp>
      <p:sp>
        <p:nvSpPr>
          <p:cNvPr id="564233" name="Text Box 9"/>
          <p:cNvSpPr txBox="1">
            <a:spLocks noChangeArrowheads="1"/>
          </p:cNvSpPr>
          <p:nvPr/>
        </p:nvSpPr>
        <p:spPr bwMode="auto">
          <a:xfrm>
            <a:off x="5648325" y="1292225"/>
            <a:ext cx="2544763" cy="396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“</a:t>
            </a:r>
            <a:r>
              <a:rPr lang="en-US" u="sng"/>
              <a:t>marginalizing out</a:t>
            </a:r>
            <a:r>
              <a:rPr lang="en-US"/>
              <a:t>” A</a:t>
            </a:r>
          </a:p>
        </p:txBody>
      </p:sp>
    </p:spTree>
    <p:extLst>
      <p:ext uri="{BB962C8B-B14F-4D97-AF65-F5344CB8AC3E}">
        <p14:creationId xmlns:p14="http://schemas.microsoft.com/office/powerpoint/2010/main" val="159260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230" grpId="0"/>
      <p:bldP spid="564231" grpId="0"/>
      <p:bldP spid="5642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584200" y="655638"/>
            <a:ext cx="2925763" cy="941387"/>
            <a:chOff x="3363" y="231"/>
            <a:chExt cx="1843" cy="593"/>
          </a:xfrm>
        </p:grpSpPr>
        <p:sp>
          <p:nvSpPr>
            <p:cNvPr id="68624" name="Text Box 32"/>
            <p:cNvSpPr txBox="1">
              <a:spLocks noChangeArrowheads="1"/>
            </p:cNvSpPr>
            <p:nvPr/>
          </p:nvSpPr>
          <p:spPr bwMode="auto">
            <a:xfrm>
              <a:off x="4136" y="231"/>
              <a:ext cx="1070" cy="25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P(B|A) * P(A)</a:t>
              </a:r>
            </a:p>
          </p:txBody>
        </p:sp>
        <p:sp>
          <p:nvSpPr>
            <p:cNvPr id="68625" name="Rectangle 33"/>
            <p:cNvSpPr>
              <a:spLocks noChangeArrowheads="1"/>
            </p:cNvSpPr>
            <p:nvPr/>
          </p:nvSpPr>
          <p:spPr bwMode="auto">
            <a:xfrm>
              <a:off x="4434" y="574"/>
              <a:ext cx="420" cy="25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P(B)</a:t>
              </a:r>
            </a:p>
          </p:txBody>
        </p:sp>
        <p:sp>
          <p:nvSpPr>
            <p:cNvPr id="68626" name="Rectangle 34"/>
            <p:cNvSpPr>
              <a:spLocks noChangeArrowheads="1"/>
            </p:cNvSpPr>
            <p:nvPr/>
          </p:nvSpPr>
          <p:spPr bwMode="auto">
            <a:xfrm>
              <a:off x="3363" y="421"/>
              <a:ext cx="743" cy="25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P(A|B) =</a:t>
              </a:r>
            </a:p>
          </p:txBody>
        </p:sp>
        <p:sp>
          <p:nvSpPr>
            <p:cNvPr id="68627" name="Line 35"/>
            <p:cNvSpPr>
              <a:spLocks noChangeShapeType="1"/>
            </p:cNvSpPr>
            <p:nvPr/>
          </p:nvSpPr>
          <p:spPr bwMode="auto">
            <a:xfrm flipH="1">
              <a:off x="4202" y="576"/>
              <a:ext cx="92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541338" y="2108200"/>
            <a:ext cx="2924175" cy="941388"/>
            <a:chOff x="3363" y="231"/>
            <a:chExt cx="1842" cy="593"/>
          </a:xfrm>
        </p:grpSpPr>
        <p:sp>
          <p:nvSpPr>
            <p:cNvPr id="68620" name="Text Box 43"/>
            <p:cNvSpPr txBox="1">
              <a:spLocks noChangeArrowheads="1"/>
            </p:cNvSpPr>
            <p:nvPr/>
          </p:nvSpPr>
          <p:spPr bwMode="auto">
            <a:xfrm>
              <a:off x="4137" y="231"/>
              <a:ext cx="1068" cy="25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P(A|B) * P(B)</a:t>
              </a:r>
            </a:p>
          </p:txBody>
        </p:sp>
        <p:sp>
          <p:nvSpPr>
            <p:cNvPr id="68621" name="Rectangle 44"/>
            <p:cNvSpPr>
              <a:spLocks noChangeArrowheads="1"/>
            </p:cNvSpPr>
            <p:nvPr/>
          </p:nvSpPr>
          <p:spPr bwMode="auto">
            <a:xfrm>
              <a:off x="4433" y="574"/>
              <a:ext cx="422" cy="25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P(A)</a:t>
              </a:r>
            </a:p>
          </p:txBody>
        </p:sp>
        <p:sp>
          <p:nvSpPr>
            <p:cNvPr id="68622" name="Rectangle 45"/>
            <p:cNvSpPr>
              <a:spLocks noChangeArrowheads="1"/>
            </p:cNvSpPr>
            <p:nvPr/>
          </p:nvSpPr>
          <p:spPr bwMode="auto">
            <a:xfrm>
              <a:off x="3363" y="421"/>
              <a:ext cx="743" cy="25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P(B|A) =</a:t>
              </a:r>
            </a:p>
          </p:txBody>
        </p:sp>
        <p:sp>
          <p:nvSpPr>
            <p:cNvPr id="68623" name="Line 46"/>
            <p:cNvSpPr>
              <a:spLocks noChangeShapeType="1"/>
            </p:cNvSpPr>
            <p:nvPr/>
          </p:nvSpPr>
          <p:spPr bwMode="auto">
            <a:xfrm flipH="1">
              <a:off x="4202" y="576"/>
              <a:ext cx="92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68612" name="Text Box 47"/>
          <p:cNvSpPr txBox="1">
            <a:spLocks noChangeArrowheads="1"/>
          </p:cNvSpPr>
          <p:nvPr/>
        </p:nvSpPr>
        <p:spPr bwMode="auto">
          <a:xfrm>
            <a:off x="5105400" y="2667000"/>
            <a:ext cx="3902075" cy="131445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 b="1"/>
              <a:t>Bayes, Thomas (1763) </a:t>
            </a:r>
            <a:r>
              <a:rPr lang="en-US" sz="1600"/>
              <a:t>An essay towards solving a problem in the doctrine of chances. </a:t>
            </a:r>
            <a:r>
              <a:rPr lang="en-US" sz="1600" i="1"/>
              <a:t>Philosophical Transactions of the Royal Society of London, </a:t>
            </a:r>
            <a:r>
              <a:rPr lang="en-US" sz="1600" b="1"/>
              <a:t>53:370-418</a:t>
            </a:r>
          </a:p>
        </p:txBody>
      </p:sp>
      <p:pic>
        <p:nvPicPr>
          <p:cNvPr id="68613" name="Picture 48" descr="thomas-bay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609600"/>
            <a:ext cx="2011363" cy="21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4" name="Text Box 49"/>
          <p:cNvSpPr txBox="1">
            <a:spLocks noChangeArrowheads="1"/>
          </p:cNvSpPr>
          <p:nvPr/>
        </p:nvSpPr>
        <p:spPr bwMode="auto">
          <a:xfrm>
            <a:off x="609600" y="4191000"/>
            <a:ext cx="7696200" cy="146526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800"/>
              <a:t>…by no means merely a curious speculation in the doctrine of chances, but necessary to be solved in order to a sure foundation for all our reasonings concerning past facts, and what is likely to be hereafter…. necessary to be considered by any that would give a clear account of the strength of </a:t>
            </a:r>
            <a:r>
              <a:rPr lang="en-US" sz="1800" i="1"/>
              <a:t>analogical </a:t>
            </a:r>
            <a:r>
              <a:rPr lang="en-US" sz="1800"/>
              <a:t>or </a:t>
            </a:r>
            <a:r>
              <a:rPr lang="en-US" sz="1800" i="1"/>
              <a:t>inductive reasoning…</a:t>
            </a:r>
          </a:p>
        </p:txBody>
      </p:sp>
      <p:sp>
        <p:nvSpPr>
          <p:cNvPr id="68615" name="Text Box 50"/>
          <p:cNvSpPr txBox="1">
            <a:spLocks noChangeArrowheads="1"/>
          </p:cNvSpPr>
          <p:nvPr/>
        </p:nvSpPr>
        <p:spPr bwMode="auto">
          <a:xfrm>
            <a:off x="3776663" y="923925"/>
            <a:ext cx="1398587" cy="396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Bayes’ rule</a:t>
            </a:r>
          </a:p>
        </p:txBody>
      </p:sp>
      <p:sp>
        <p:nvSpPr>
          <p:cNvPr id="589875" name="Oval 51"/>
          <p:cNvSpPr>
            <a:spLocks noChangeArrowheads="1"/>
          </p:cNvSpPr>
          <p:nvPr/>
        </p:nvSpPr>
        <p:spPr bwMode="auto">
          <a:xfrm>
            <a:off x="2760663" y="346075"/>
            <a:ext cx="619125" cy="857250"/>
          </a:xfrm>
          <a:prstGeom prst="ellipse">
            <a:avLst/>
          </a:prstGeom>
          <a:noFill/>
          <a:ln w="38100" algn="ctr">
            <a:solidFill>
              <a:schemeClr val="hlink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9876" name="Oval 52"/>
          <p:cNvSpPr>
            <a:spLocks noChangeArrowheads="1"/>
          </p:cNvSpPr>
          <p:nvPr/>
        </p:nvSpPr>
        <p:spPr bwMode="auto">
          <a:xfrm>
            <a:off x="514350" y="752475"/>
            <a:ext cx="962025" cy="857250"/>
          </a:xfrm>
          <a:prstGeom prst="ellipse">
            <a:avLst/>
          </a:prstGeom>
          <a:noFill/>
          <a:ln w="38100" algn="ctr">
            <a:solidFill>
              <a:schemeClr val="hlink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89877" name="Text Box 53"/>
          <p:cNvSpPr txBox="1">
            <a:spLocks noChangeArrowheads="1"/>
          </p:cNvSpPr>
          <p:nvPr/>
        </p:nvSpPr>
        <p:spPr bwMode="auto">
          <a:xfrm>
            <a:off x="3517900" y="330200"/>
            <a:ext cx="704850" cy="396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u="sng"/>
              <a:t>prior</a:t>
            </a:r>
          </a:p>
        </p:txBody>
      </p:sp>
      <p:sp>
        <p:nvSpPr>
          <p:cNvPr id="589878" name="Text Box 54"/>
          <p:cNvSpPr txBox="1">
            <a:spLocks noChangeArrowheads="1"/>
          </p:cNvSpPr>
          <p:nvPr/>
        </p:nvSpPr>
        <p:spPr bwMode="auto">
          <a:xfrm>
            <a:off x="460375" y="292100"/>
            <a:ext cx="1174750" cy="396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u="sng"/>
              <a:t>posterior</a:t>
            </a:r>
          </a:p>
        </p:txBody>
      </p:sp>
    </p:spTree>
    <p:extLst>
      <p:ext uri="{BB962C8B-B14F-4D97-AF65-F5344CB8AC3E}">
        <p14:creationId xmlns:p14="http://schemas.microsoft.com/office/powerpoint/2010/main" val="3001676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9875" grpId="0" animBg="1"/>
      <p:bldP spid="589876" grpId="0" animBg="1"/>
      <p:bldP spid="589877" grpId="0"/>
      <p:bldP spid="58987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4"/>
          <a:srcRect l="18323" t="23392" r="55392" b="28540"/>
          <a:stretch>
            <a:fillRect/>
          </a:stretch>
        </p:blipFill>
        <p:spPr bwMode="auto">
          <a:xfrm>
            <a:off x="0" y="1143000"/>
            <a:ext cx="2070100" cy="29718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1331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Some practical problems</a:t>
            </a:r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2362200" y="1143000"/>
            <a:ext cx="5715000" cy="1920875"/>
          </a:xfrm>
          <a:prstGeom prst="rect">
            <a:avLst/>
          </a:prstGeom>
          <a:solidFill>
            <a:schemeClr val="bg1"/>
          </a:solidFill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I bought a loaded d20 on EBay…but it didn’t come with any specs.  How can I find out how it behaves?</a:t>
            </a:r>
          </a:p>
          <a:p>
            <a:pPr algn="l">
              <a:spcBef>
                <a:spcPct val="50000"/>
              </a:spcBef>
            </a:pPr>
            <a:endParaRPr lang="en-US"/>
          </a:p>
          <a:p>
            <a:pPr algn="l"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13314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2232025" y="2085975"/>
          <a:ext cx="4260850" cy="301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Worksheet" r:id="rId5" imgW="5467350" imgH="3867150" progId="Excel.Sheet.8">
                  <p:embed/>
                </p:oleObj>
              </mc:Choice>
              <mc:Fallback>
                <p:oleObj name="Worksheet" r:id="rId5" imgW="5467350" imgH="386715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2025" y="2085975"/>
                        <a:ext cx="4260850" cy="301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12750" y="5613400"/>
            <a:ext cx="8515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1. Collect some data (20 rolls)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5450" y="6019800"/>
            <a:ext cx="8515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2. Estimate Pr(</a:t>
            </a:r>
            <a:r>
              <a:rPr lang="en-US" sz="2800" dirty="0" err="1" smtClean="0"/>
              <a:t>i</a:t>
            </a:r>
            <a:r>
              <a:rPr lang="en-US" sz="2800" dirty="0" smtClean="0"/>
              <a:t>)=C(rolls of </a:t>
            </a:r>
            <a:r>
              <a:rPr lang="en-US" sz="2800" dirty="0" err="1" smtClean="0"/>
              <a:t>i</a:t>
            </a:r>
            <a:r>
              <a:rPr lang="en-US" sz="2800" dirty="0" smtClean="0"/>
              <a:t>)/C(any roll)</a:t>
            </a:r>
          </a:p>
        </p:txBody>
      </p:sp>
    </p:spTree>
    <p:extLst>
      <p:ext uri="{BB962C8B-B14F-4D97-AF65-F5344CB8AC3E}">
        <p14:creationId xmlns:p14="http://schemas.microsoft.com/office/powerpoint/2010/main" val="4218067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4"/>
          <a:srcRect l="18323" t="23392" r="55392" b="28540"/>
          <a:stretch>
            <a:fillRect/>
          </a:stretch>
        </p:blipFill>
        <p:spPr bwMode="auto">
          <a:xfrm>
            <a:off x="0" y="1143000"/>
            <a:ext cx="2070100" cy="29718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1434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One solution</a:t>
            </a:r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2362200" y="1143000"/>
            <a:ext cx="5715000" cy="1920875"/>
          </a:xfrm>
          <a:prstGeom prst="rect">
            <a:avLst/>
          </a:prstGeom>
          <a:solidFill>
            <a:schemeClr val="bg1"/>
          </a:solidFill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I bought a loaded d20 on EBay…but it didn’t come with any specs.  How can I find out how it behaves?</a:t>
            </a:r>
          </a:p>
          <a:p>
            <a:pPr algn="l">
              <a:spcBef>
                <a:spcPct val="50000"/>
              </a:spcBef>
            </a:pPr>
            <a:endParaRPr lang="en-US"/>
          </a:p>
          <a:p>
            <a:pPr algn="l"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14338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2232025" y="2085975"/>
          <a:ext cx="4260850" cy="301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Worksheet" r:id="rId5" imgW="5467350" imgH="3867150" progId="Excel.Sheet.8">
                  <p:embed/>
                </p:oleObj>
              </mc:Choice>
              <mc:Fallback>
                <p:oleObj name="Worksheet" r:id="rId5" imgW="5467350" imgH="386715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2025" y="2085975"/>
                        <a:ext cx="4260850" cy="301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6762750" y="2162175"/>
            <a:ext cx="1762125" cy="31400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P(1)=0</a:t>
            </a:r>
          </a:p>
          <a:p>
            <a:pPr algn="l">
              <a:spcBef>
                <a:spcPct val="50000"/>
              </a:spcBef>
            </a:pPr>
            <a:r>
              <a:rPr lang="en-US"/>
              <a:t>P(2)=0</a:t>
            </a:r>
          </a:p>
          <a:p>
            <a:pPr algn="l">
              <a:spcBef>
                <a:spcPct val="50000"/>
              </a:spcBef>
            </a:pPr>
            <a:r>
              <a:rPr lang="en-US"/>
              <a:t>P(3)=0</a:t>
            </a:r>
          </a:p>
          <a:p>
            <a:pPr algn="l">
              <a:spcBef>
                <a:spcPct val="50000"/>
              </a:spcBef>
            </a:pPr>
            <a:r>
              <a:rPr lang="en-US"/>
              <a:t>P(4)=0.1</a:t>
            </a:r>
          </a:p>
          <a:p>
            <a:pPr algn="l">
              <a:spcBef>
                <a:spcPct val="50000"/>
              </a:spcBef>
            </a:pPr>
            <a:r>
              <a:rPr lang="en-US"/>
              <a:t>…</a:t>
            </a:r>
          </a:p>
          <a:p>
            <a:pPr algn="l">
              <a:spcBef>
                <a:spcPct val="50000"/>
              </a:spcBef>
            </a:pPr>
            <a:r>
              <a:rPr lang="en-US"/>
              <a:t>P(19)=0.25</a:t>
            </a:r>
          </a:p>
          <a:p>
            <a:pPr algn="l">
              <a:spcBef>
                <a:spcPct val="50000"/>
              </a:spcBef>
            </a:pPr>
            <a:r>
              <a:rPr lang="en-US"/>
              <a:t>P(20)=0.2</a:t>
            </a:r>
          </a:p>
        </p:txBody>
      </p:sp>
      <p:sp>
        <p:nvSpPr>
          <p:cNvPr id="14343" name="Text Box 8"/>
          <p:cNvSpPr txBox="1">
            <a:spLocks noChangeArrowheads="1"/>
          </p:cNvSpPr>
          <p:nvPr/>
        </p:nvSpPr>
        <p:spPr bwMode="auto">
          <a:xfrm>
            <a:off x="412750" y="4302125"/>
            <a:ext cx="1747838" cy="13112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 dirty="0"/>
              <a:t>MLE =</a:t>
            </a:r>
            <a:r>
              <a:rPr lang="en-US" sz="2000" u="sng" dirty="0"/>
              <a:t> maximum</a:t>
            </a:r>
          </a:p>
          <a:p>
            <a:pPr algn="l"/>
            <a:r>
              <a:rPr lang="en-US" sz="2000" u="sng" dirty="0"/>
              <a:t>likelihood estimate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2750" y="5613400"/>
            <a:ext cx="8515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But: Do </a:t>
            </a:r>
            <a:r>
              <a:rPr lang="en-US" sz="2800" dirty="0" smtClean="0"/>
              <a:t>you </a:t>
            </a:r>
            <a:r>
              <a:rPr lang="en-US" sz="2800" dirty="0" smtClean="0"/>
              <a:t>really think it’s </a:t>
            </a:r>
            <a:r>
              <a:rPr lang="en-US" sz="2800" i="1" dirty="0" smtClean="0"/>
              <a:t>impossible</a:t>
            </a:r>
            <a:r>
              <a:rPr lang="en-US" sz="2800" dirty="0" smtClean="0"/>
              <a:t> to roll a 1,2 or 3?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2750" y="6136620"/>
            <a:ext cx="8515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Would you bet your </a:t>
            </a:r>
            <a:r>
              <a:rPr lang="en-US" sz="2800" dirty="0" smtClean="0"/>
              <a:t>life on </a:t>
            </a:r>
            <a:r>
              <a:rPr lang="en-US" sz="2800" dirty="0" smtClean="0"/>
              <a:t>it?</a:t>
            </a:r>
          </a:p>
        </p:txBody>
      </p:sp>
    </p:spTree>
    <p:extLst>
      <p:ext uri="{BB962C8B-B14F-4D97-AF65-F5344CB8AC3E}">
        <p14:creationId xmlns:p14="http://schemas.microsoft.com/office/powerpoint/2010/main" val="3759669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4"/>
          <a:srcRect l="18323" t="23392" r="55392" b="28540"/>
          <a:stretch>
            <a:fillRect/>
          </a:stretch>
        </p:blipFill>
        <p:spPr bwMode="auto">
          <a:xfrm>
            <a:off x="0" y="1143000"/>
            <a:ext cx="2070100" cy="29718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1331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A better solution</a:t>
            </a:r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2362200" y="1143000"/>
            <a:ext cx="5715000" cy="1920875"/>
          </a:xfrm>
          <a:prstGeom prst="rect">
            <a:avLst/>
          </a:prstGeom>
          <a:solidFill>
            <a:schemeClr val="bg1"/>
          </a:solidFill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I bought a loaded d20 on EBay…but it didn’t come with any specs.  How can I find out how it behaves?</a:t>
            </a:r>
          </a:p>
          <a:p>
            <a:pPr algn="l">
              <a:spcBef>
                <a:spcPct val="50000"/>
              </a:spcBef>
            </a:pPr>
            <a:endParaRPr lang="en-US"/>
          </a:p>
          <a:p>
            <a:pPr algn="l"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13314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2232025" y="2085975"/>
          <a:ext cx="4260850" cy="301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Worksheet" r:id="rId5" imgW="5467350" imgH="3867150" progId="Excel.Sheet.8">
                  <p:embed/>
                </p:oleObj>
              </mc:Choice>
              <mc:Fallback>
                <p:oleObj name="Worksheet" r:id="rId5" imgW="5467350" imgH="386715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2025" y="2085975"/>
                        <a:ext cx="4260850" cy="301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5450" y="5681990"/>
            <a:ext cx="8515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1. Collect some data (20 rolls)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2750" y="6088390"/>
            <a:ext cx="8515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2. Estimate Pr(</a:t>
            </a:r>
            <a:r>
              <a:rPr lang="en-US" sz="2800" dirty="0" err="1" smtClean="0"/>
              <a:t>i</a:t>
            </a:r>
            <a:r>
              <a:rPr lang="en-US" sz="2800" dirty="0" smtClean="0"/>
              <a:t>)=C(rolls of </a:t>
            </a:r>
            <a:r>
              <a:rPr lang="en-US" sz="2800" dirty="0" err="1" smtClean="0"/>
              <a:t>i</a:t>
            </a:r>
            <a:r>
              <a:rPr lang="en-US" sz="2800" dirty="0" smtClean="0"/>
              <a:t>)/C(any roll)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8150" y="5237490"/>
            <a:ext cx="8515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0. </a:t>
            </a:r>
            <a:r>
              <a:rPr lang="en-US" sz="2800" i="1" dirty="0" smtClean="0"/>
              <a:t>Imagine</a:t>
            </a:r>
            <a:r>
              <a:rPr lang="en-US" sz="2800" dirty="0" smtClean="0"/>
              <a:t> some data (20 rolls, each </a:t>
            </a:r>
            <a:r>
              <a:rPr lang="en-US" sz="2800" dirty="0" err="1" smtClean="0"/>
              <a:t>i</a:t>
            </a:r>
            <a:r>
              <a:rPr lang="en-US" sz="2800" dirty="0" smtClean="0"/>
              <a:t> shows up </a:t>
            </a:r>
            <a:r>
              <a:rPr lang="en-US" sz="2800" dirty="0" smtClean="0"/>
              <a:t>once</a:t>
            </a:r>
            <a:r>
              <a:rPr lang="en-US" sz="2800" dirty="0" smtClean="0"/>
              <a:t>)</a:t>
            </a:r>
            <a:endParaRPr lang="en-US" sz="2800" dirty="0" smtClean="0"/>
          </a:p>
        </p:txBody>
      </p:sp>
      <p:grpSp>
        <p:nvGrpSpPr>
          <p:cNvPr id="31" name="Group 30"/>
          <p:cNvGrpSpPr/>
          <p:nvPr/>
        </p:nvGrpSpPr>
        <p:grpSpPr>
          <a:xfrm>
            <a:off x="2545080" y="2590800"/>
            <a:ext cx="3779520" cy="1996440"/>
            <a:chOff x="2545080" y="2590800"/>
            <a:chExt cx="3779520" cy="1996440"/>
          </a:xfrm>
        </p:grpSpPr>
        <p:sp>
          <p:nvSpPr>
            <p:cNvPr id="9" name="Rectangle 8"/>
            <p:cNvSpPr/>
            <p:nvPr/>
          </p:nvSpPr>
          <p:spPr>
            <a:xfrm>
              <a:off x="2545080" y="423672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720340" y="423672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887980" y="423672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116580" y="357378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299460" y="423672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520440" y="390906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710940" y="390906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886200" y="391668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091940" y="423672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78680" y="423672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290060" y="390144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465320" y="390906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257800" y="425196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052060" y="425196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869180" y="358140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471160" y="390144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646420" y="390906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836920" y="424434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035040" y="259080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225540" y="291846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04045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Hadoop</a:t>
            </a:r>
            <a:r>
              <a:rPr lang="en-US" dirty="0" smtClean="0"/>
              <a:t> Installation 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81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4"/>
          <a:srcRect l="18323" t="23392" r="55392" b="28540"/>
          <a:stretch>
            <a:fillRect/>
          </a:stretch>
        </p:blipFill>
        <p:spPr bwMode="auto">
          <a:xfrm>
            <a:off x="0" y="1143000"/>
            <a:ext cx="2070100" cy="29718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1434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A better solution</a:t>
            </a:r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2362200" y="1143000"/>
            <a:ext cx="5715000" cy="1920875"/>
          </a:xfrm>
          <a:prstGeom prst="rect">
            <a:avLst/>
          </a:prstGeom>
          <a:solidFill>
            <a:schemeClr val="bg1"/>
          </a:solidFill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I bought a loaded d20 on EBay…but it didn’t come with any specs.  How can I find out how it behaves?</a:t>
            </a:r>
          </a:p>
          <a:p>
            <a:pPr algn="l">
              <a:spcBef>
                <a:spcPct val="50000"/>
              </a:spcBef>
            </a:pPr>
            <a:endParaRPr lang="en-US"/>
          </a:p>
          <a:p>
            <a:pPr algn="l"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14338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2232025" y="2085975"/>
          <a:ext cx="4260850" cy="301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" name="Chart" r:id="rId5" imgW="5467350" imgH="3867150" progId="Excel.Sheet.8">
                  <p:embed/>
                </p:oleObj>
              </mc:Choice>
              <mc:Fallback>
                <p:oleObj name="Chart" r:id="rId5" imgW="5467350" imgH="386715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2025" y="2085975"/>
                        <a:ext cx="4260850" cy="301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6762750" y="2162175"/>
            <a:ext cx="2381250" cy="286232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P(1</a:t>
            </a:r>
            <a:r>
              <a:rPr lang="en-US" dirty="0" smtClean="0"/>
              <a:t>)=1/40</a:t>
            </a:r>
            <a:endParaRPr lang="en-US" dirty="0"/>
          </a:p>
          <a:p>
            <a:pPr algn="l">
              <a:spcBef>
                <a:spcPct val="50000"/>
              </a:spcBef>
            </a:pPr>
            <a:r>
              <a:rPr lang="en-US" dirty="0"/>
              <a:t>P(2</a:t>
            </a:r>
            <a:r>
              <a:rPr lang="en-US" dirty="0" smtClean="0"/>
              <a:t>)=1/40</a:t>
            </a:r>
            <a:endParaRPr lang="en-US" dirty="0"/>
          </a:p>
          <a:p>
            <a:pPr algn="l">
              <a:spcBef>
                <a:spcPct val="50000"/>
              </a:spcBef>
            </a:pPr>
            <a:r>
              <a:rPr lang="en-US" dirty="0"/>
              <a:t>P(3</a:t>
            </a:r>
            <a:r>
              <a:rPr lang="en-US" dirty="0" smtClean="0"/>
              <a:t>)=1/40</a:t>
            </a:r>
            <a:endParaRPr lang="en-US" dirty="0"/>
          </a:p>
          <a:p>
            <a:pPr algn="l">
              <a:spcBef>
                <a:spcPct val="50000"/>
              </a:spcBef>
            </a:pPr>
            <a:r>
              <a:rPr lang="en-US" dirty="0"/>
              <a:t>P(4</a:t>
            </a:r>
            <a:r>
              <a:rPr lang="en-US" dirty="0" smtClean="0"/>
              <a:t>)=(2+1)/40</a:t>
            </a:r>
            <a:endParaRPr lang="en-US" dirty="0"/>
          </a:p>
          <a:p>
            <a:pPr algn="l">
              <a:spcBef>
                <a:spcPct val="50000"/>
              </a:spcBef>
            </a:pPr>
            <a:r>
              <a:rPr lang="en-US" dirty="0"/>
              <a:t>…</a:t>
            </a:r>
          </a:p>
          <a:p>
            <a:pPr algn="l">
              <a:spcBef>
                <a:spcPct val="50000"/>
              </a:spcBef>
            </a:pPr>
            <a:r>
              <a:rPr lang="en-US" dirty="0"/>
              <a:t>P(19</a:t>
            </a:r>
            <a:r>
              <a:rPr lang="en-US" dirty="0" smtClean="0"/>
              <a:t>)=(5+1)/40</a:t>
            </a:r>
            <a:endParaRPr lang="en-US" dirty="0"/>
          </a:p>
          <a:p>
            <a:pPr algn="l">
              <a:spcBef>
                <a:spcPct val="50000"/>
              </a:spcBef>
            </a:pPr>
            <a:r>
              <a:rPr lang="en-US" dirty="0"/>
              <a:t>P(20</a:t>
            </a:r>
            <a:r>
              <a:rPr lang="en-US" dirty="0" smtClean="0"/>
              <a:t>)=(4+1)/40=1/8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815975" y="5270500"/>
          <a:ext cx="46545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7" name="Equation" r:id="rId7" imgW="2133360" imgH="419040" progId="Equation.3">
                  <p:embed/>
                </p:oleObj>
              </mc:Choice>
              <mc:Fallback>
                <p:oleObj name="Equation" r:id="rId7" imgW="21333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975" y="5270500"/>
                        <a:ext cx="465455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 rot="10800000">
            <a:off x="6762750" y="5024497"/>
            <a:ext cx="238125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854700" y="5448637"/>
            <a:ext cx="3073400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0.25 </a:t>
            </a:r>
            <a:r>
              <a:rPr lang="en-US" sz="2000" i="1" dirty="0" smtClean="0"/>
              <a:t>vs.</a:t>
            </a:r>
            <a:r>
              <a:rPr lang="en-US" sz="2000" dirty="0" smtClean="0"/>
              <a:t> 0.125 – really different! Maybe I should “imagine” less data?</a:t>
            </a:r>
            <a:endParaRPr lang="en-US" sz="20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2545080" y="2590800"/>
            <a:ext cx="3779520" cy="1996440"/>
            <a:chOff x="2545080" y="2590800"/>
            <a:chExt cx="3779520" cy="1996440"/>
          </a:xfrm>
        </p:grpSpPr>
        <p:sp>
          <p:nvSpPr>
            <p:cNvPr id="13" name="Rectangle 12"/>
            <p:cNvSpPr/>
            <p:nvPr/>
          </p:nvSpPr>
          <p:spPr>
            <a:xfrm>
              <a:off x="2545080" y="423672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720340" y="423672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887980" y="423672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116580" y="357378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299460" y="423672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520440" y="390906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710940" y="390906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886200" y="391668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091940" y="423672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678680" y="423672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290060" y="390144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465320" y="390906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257800" y="425196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052060" y="425196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869180" y="358140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471160" y="390144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646420" y="390906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836920" y="424434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035040" y="259080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225540" y="291846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9167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4"/>
          <a:srcRect l="18323" t="23392" r="55392" b="28540"/>
          <a:stretch>
            <a:fillRect/>
          </a:stretch>
        </p:blipFill>
        <p:spPr bwMode="auto">
          <a:xfrm>
            <a:off x="0" y="1143000"/>
            <a:ext cx="2070100" cy="29718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1434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A better solution?</a:t>
            </a:r>
          </a:p>
        </p:txBody>
      </p:sp>
      <p:graphicFrame>
        <p:nvGraphicFramePr>
          <p:cNvPr id="14338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2232025" y="2085975"/>
          <a:ext cx="4260850" cy="301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0" name="Chart" r:id="rId5" imgW="5467350" imgH="3867150" progId="Excel.Sheet.8">
                  <p:embed/>
                </p:oleObj>
              </mc:Choice>
              <mc:Fallback>
                <p:oleObj name="Chart" r:id="rId5" imgW="5467350" imgH="386715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2025" y="2085975"/>
                        <a:ext cx="4260850" cy="301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6762750" y="2162175"/>
            <a:ext cx="2381250" cy="286232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P(1</a:t>
            </a:r>
            <a:r>
              <a:rPr lang="en-US" dirty="0" smtClean="0"/>
              <a:t>)=1/40</a:t>
            </a:r>
            <a:endParaRPr lang="en-US" dirty="0"/>
          </a:p>
          <a:p>
            <a:pPr algn="l">
              <a:spcBef>
                <a:spcPct val="50000"/>
              </a:spcBef>
            </a:pPr>
            <a:r>
              <a:rPr lang="en-US" dirty="0"/>
              <a:t>P(2</a:t>
            </a:r>
            <a:r>
              <a:rPr lang="en-US" dirty="0" smtClean="0"/>
              <a:t>)=1/40</a:t>
            </a:r>
            <a:endParaRPr lang="en-US" dirty="0"/>
          </a:p>
          <a:p>
            <a:pPr algn="l">
              <a:spcBef>
                <a:spcPct val="50000"/>
              </a:spcBef>
            </a:pPr>
            <a:r>
              <a:rPr lang="en-US" dirty="0"/>
              <a:t>P(3</a:t>
            </a:r>
            <a:r>
              <a:rPr lang="en-US" dirty="0" smtClean="0"/>
              <a:t>)=1/40</a:t>
            </a:r>
            <a:endParaRPr lang="en-US" dirty="0"/>
          </a:p>
          <a:p>
            <a:pPr algn="l">
              <a:spcBef>
                <a:spcPct val="50000"/>
              </a:spcBef>
            </a:pPr>
            <a:r>
              <a:rPr lang="en-US" dirty="0"/>
              <a:t>P(4</a:t>
            </a:r>
            <a:r>
              <a:rPr lang="en-US" dirty="0" smtClean="0"/>
              <a:t>)=(2+1)/40</a:t>
            </a:r>
            <a:endParaRPr lang="en-US" dirty="0"/>
          </a:p>
          <a:p>
            <a:pPr algn="l">
              <a:spcBef>
                <a:spcPct val="50000"/>
              </a:spcBef>
            </a:pPr>
            <a:r>
              <a:rPr lang="en-US" dirty="0"/>
              <a:t>…</a:t>
            </a:r>
          </a:p>
          <a:p>
            <a:pPr algn="l">
              <a:spcBef>
                <a:spcPct val="50000"/>
              </a:spcBef>
            </a:pPr>
            <a:r>
              <a:rPr lang="en-US" dirty="0"/>
              <a:t>P(19</a:t>
            </a:r>
            <a:r>
              <a:rPr lang="en-US" dirty="0" smtClean="0"/>
              <a:t>)=(5+1)/40</a:t>
            </a:r>
            <a:endParaRPr lang="en-US" dirty="0"/>
          </a:p>
          <a:p>
            <a:pPr algn="l">
              <a:spcBef>
                <a:spcPct val="50000"/>
              </a:spcBef>
            </a:pPr>
            <a:r>
              <a:rPr lang="en-US" dirty="0"/>
              <a:t>P(20</a:t>
            </a:r>
            <a:r>
              <a:rPr lang="en-US" dirty="0" smtClean="0"/>
              <a:t>)=(4+1)/40=1/8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815975" y="5270500"/>
          <a:ext cx="46545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1" name="Equation" r:id="rId7" imgW="2133360" imgH="419040" progId="Equation.3">
                  <p:embed/>
                </p:oleObj>
              </mc:Choice>
              <mc:Fallback>
                <p:oleObj name="Equation" r:id="rId7" imgW="21333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975" y="5270500"/>
                        <a:ext cx="465455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 rot="10800000">
            <a:off x="6762750" y="5024497"/>
            <a:ext cx="238125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854700" y="5448637"/>
            <a:ext cx="3073400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0.25 </a:t>
            </a:r>
            <a:r>
              <a:rPr lang="en-US" sz="2000" i="1" dirty="0" smtClean="0"/>
              <a:t>vs.</a:t>
            </a:r>
            <a:r>
              <a:rPr lang="en-US" sz="2000" dirty="0" smtClean="0"/>
              <a:t> 0.125 – really different! Maybe I should “imagine” less data?</a:t>
            </a:r>
            <a:endParaRPr lang="en-US" sz="2000" dirty="0"/>
          </a:p>
        </p:txBody>
      </p:sp>
      <p:grpSp>
        <p:nvGrpSpPr>
          <p:cNvPr id="9" name="Group 8"/>
          <p:cNvGrpSpPr/>
          <p:nvPr/>
        </p:nvGrpSpPr>
        <p:grpSpPr>
          <a:xfrm>
            <a:off x="2545080" y="2590800"/>
            <a:ext cx="3779520" cy="1996440"/>
            <a:chOff x="2545080" y="2590800"/>
            <a:chExt cx="3779520" cy="1996440"/>
          </a:xfrm>
        </p:grpSpPr>
        <p:sp>
          <p:nvSpPr>
            <p:cNvPr id="12" name="Rectangle 11"/>
            <p:cNvSpPr/>
            <p:nvPr/>
          </p:nvSpPr>
          <p:spPr>
            <a:xfrm>
              <a:off x="2545080" y="423672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720340" y="423672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887980" y="423672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116580" y="357378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299460" y="423672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520440" y="390906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710940" y="390906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886200" y="391668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091940" y="423672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678680" y="423672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290060" y="390144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465320" y="390906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257800" y="425196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052060" y="425196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869180" y="358140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471160" y="390144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646420" y="390906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836920" y="424434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035040" y="259080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225540" y="2918460"/>
              <a:ext cx="99060" cy="335280"/>
            </a:xfrm>
            <a:prstGeom prst="rect">
              <a:avLst/>
            </a:prstGeom>
            <a:solidFill>
              <a:srgbClr val="FFFF00"/>
            </a:solidFill>
            <a:ln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14299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4"/>
          <a:srcRect l="18323" t="23392" r="55392" b="28540"/>
          <a:stretch>
            <a:fillRect/>
          </a:stretch>
        </p:blipFill>
        <p:spPr bwMode="auto">
          <a:xfrm>
            <a:off x="0" y="1143000"/>
            <a:ext cx="2070100" cy="29718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1434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A better solution?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967037" y="2552700"/>
          <a:ext cx="46545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4" name="Equation" r:id="rId5" imgW="2133360" imgH="419040" progId="Equation.3">
                  <p:embed/>
                </p:oleObj>
              </mc:Choice>
              <mc:Fallback>
                <p:oleObj name="Equation" r:id="rId5" imgW="21333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7037" y="2552700"/>
                        <a:ext cx="465455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>
          <a:xfrm>
            <a:off x="3652838" y="3848100"/>
            <a:ext cx="619125" cy="381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75460" name="Object 4"/>
          <p:cNvGraphicFramePr>
            <a:graphicFrameLocks noChangeAspect="1"/>
          </p:cNvGraphicFramePr>
          <p:nvPr/>
        </p:nvGraphicFramePr>
        <p:xfrm>
          <a:off x="4584700" y="3657600"/>
          <a:ext cx="279876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5" name="Equation" r:id="rId7" imgW="1282680" imgH="419040" progId="Equation.3">
                  <p:embed/>
                </p:oleObj>
              </mc:Choice>
              <mc:Fallback>
                <p:oleObj name="Equation" r:id="rId7" imgW="12826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4700" y="3657600"/>
                        <a:ext cx="2798763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657475" y="1143000"/>
            <a:ext cx="61055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Q: What if I used </a:t>
            </a:r>
            <a:r>
              <a:rPr lang="en-US" sz="2800" i="1" dirty="0" smtClean="0"/>
              <a:t>m </a:t>
            </a:r>
            <a:r>
              <a:rPr lang="en-US" sz="2800" dirty="0" smtClean="0"/>
              <a:t>rolls with a probability of </a:t>
            </a:r>
            <a:r>
              <a:rPr lang="en-US" sz="2800" i="1" dirty="0" smtClean="0"/>
              <a:t>q=1/20 </a:t>
            </a:r>
            <a:r>
              <a:rPr lang="en-US" sz="2800" dirty="0" smtClean="0"/>
              <a:t>of rolling any </a:t>
            </a:r>
            <a:r>
              <a:rPr lang="en-US" sz="2800" i="1" dirty="0" err="1" smtClean="0"/>
              <a:t>i</a:t>
            </a:r>
            <a:r>
              <a:rPr lang="en-US" sz="2800" i="1" dirty="0" smtClean="0"/>
              <a:t>?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2657475" y="4849793"/>
            <a:ext cx="61055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 can use this formula with m&gt;20, or even with </a:t>
            </a:r>
            <a:r>
              <a:rPr lang="en-US" sz="2800" i="1" dirty="0" smtClean="0"/>
              <a:t>m&lt;20 … </a:t>
            </a:r>
            <a:r>
              <a:rPr lang="en-US" sz="2800" dirty="0" smtClean="0"/>
              <a:t>say with </a:t>
            </a:r>
            <a:r>
              <a:rPr lang="en-US" sz="2800" i="1" dirty="0" smtClean="0"/>
              <a:t>m=1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43173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4"/>
          <a:srcRect l="18323" t="23392" r="55392" b="28540"/>
          <a:stretch>
            <a:fillRect/>
          </a:stretch>
        </p:blipFill>
        <p:spPr bwMode="auto">
          <a:xfrm>
            <a:off x="0" y="1143000"/>
            <a:ext cx="2070100" cy="29718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1434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A better solution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967037" y="2552700"/>
          <a:ext cx="46545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8" name="Equation" r:id="rId5" imgW="2133360" imgH="419040" progId="Equation.3">
                  <p:embed/>
                </p:oleObj>
              </mc:Choice>
              <mc:Fallback>
                <p:oleObj name="Equation" r:id="rId5" imgW="21333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7037" y="2552700"/>
                        <a:ext cx="465455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>
          <a:xfrm>
            <a:off x="3652838" y="3848100"/>
            <a:ext cx="619125" cy="381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75460" name="Object 4"/>
          <p:cNvGraphicFramePr>
            <a:graphicFrameLocks noChangeAspect="1"/>
          </p:cNvGraphicFramePr>
          <p:nvPr/>
        </p:nvGraphicFramePr>
        <p:xfrm>
          <a:off x="4584700" y="3657600"/>
          <a:ext cx="279876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9" name="Equation" r:id="rId7" imgW="1282680" imgH="419040" progId="Equation.3">
                  <p:embed/>
                </p:oleObj>
              </mc:Choice>
              <mc:Fallback>
                <p:oleObj name="Equation" r:id="rId7" imgW="12826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4700" y="3657600"/>
                        <a:ext cx="2798763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657475" y="1143000"/>
            <a:ext cx="61055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Q: What if I used </a:t>
            </a:r>
            <a:r>
              <a:rPr lang="en-US" sz="2800" i="1" dirty="0" smtClean="0"/>
              <a:t>m </a:t>
            </a:r>
            <a:r>
              <a:rPr lang="en-US" sz="2800" dirty="0" smtClean="0"/>
              <a:t>rolls with a probability of </a:t>
            </a:r>
            <a:r>
              <a:rPr lang="en-US" sz="2800" i="1" dirty="0" smtClean="0"/>
              <a:t>q=1/20 </a:t>
            </a:r>
            <a:r>
              <a:rPr lang="en-US" sz="2800" dirty="0" smtClean="0"/>
              <a:t>of rolling any </a:t>
            </a:r>
            <a:r>
              <a:rPr lang="en-US" sz="2800" i="1" dirty="0" err="1" smtClean="0"/>
              <a:t>i</a:t>
            </a:r>
            <a:r>
              <a:rPr lang="en-US" sz="2800" i="1" dirty="0" smtClean="0"/>
              <a:t>?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600075" y="4849793"/>
            <a:ext cx="77311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If </a:t>
            </a:r>
            <a:r>
              <a:rPr lang="en-US" sz="2800" i="1" dirty="0" smtClean="0"/>
              <a:t>m&gt;&gt;C(ANY) </a:t>
            </a:r>
            <a:r>
              <a:rPr lang="en-US" sz="2800" dirty="0" smtClean="0"/>
              <a:t>then your imagination </a:t>
            </a:r>
            <a:r>
              <a:rPr lang="en-US" sz="2800" i="1" dirty="0" smtClean="0"/>
              <a:t>q </a:t>
            </a:r>
            <a:r>
              <a:rPr lang="en-US" sz="2800" dirty="0" smtClean="0"/>
              <a:t>rules</a:t>
            </a:r>
          </a:p>
          <a:p>
            <a:r>
              <a:rPr lang="en-US" sz="2800" dirty="0" smtClean="0"/>
              <a:t>If </a:t>
            </a:r>
            <a:r>
              <a:rPr lang="en-US" sz="2800" i="1" dirty="0" smtClean="0"/>
              <a:t>m&lt;&lt;C(ANY) </a:t>
            </a:r>
            <a:r>
              <a:rPr lang="en-US" sz="2800" dirty="0" smtClean="0"/>
              <a:t>then your data rules BUT you never ever </a:t>
            </a:r>
            <a:r>
              <a:rPr lang="en-US" sz="2800" dirty="0" err="1" smtClean="0"/>
              <a:t>ever</a:t>
            </a:r>
            <a:r>
              <a:rPr lang="en-US" sz="2800" dirty="0" smtClean="0"/>
              <a:t> end up with Pr(</a:t>
            </a:r>
            <a:r>
              <a:rPr lang="en-US" sz="2800" i="1" dirty="0" err="1" smtClean="0"/>
              <a:t>i</a:t>
            </a:r>
            <a:r>
              <a:rPr lang="en-US" sz="2800" dirty="0" smtClean="0"/>
              <a:t>)=0</a:t>
            </a:r>
          </a:p>
        </p:txBody>
      </p:sp>
    </p:spTree>
    <p:extLst>
      <p:ext uri="{BB962C8B-B14F-4D97-AF65-F5344CB8AC3E}">
        <p14:creationId xmlns:p14="http://schemas.microsoft.com/office/powerpoint/2010/main" val="1691382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4"/>
          <a:srcRect l="18323" t="23392" r="55392" b="28540"/>
          <a:stretch>
            <a:fillRect/>
          </a:stretch>
        </p:blipFill>
        <p:spPr bwMode="auto">
          <a:xfrm>
            <a:off x="0" y="1143000"/>
            <a:ext cx="2070100" cy="29718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1434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Terminology – more later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63787" y="1143000"/>
            <a:ext cx="610552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This is called a </a:t>
            </a:r>
            <a:r>
              <a:rPr lang="en-US" sz="2800" i="1" dirty="0" smtClean="0"/>
              <a:t>uniform </a:t>
            </a:r>
            <a:r>
              <a:rPr lang="en-US" sz="2800" i="1" dirty="0" err="1" smtClean="0"/>
              <a:t>Dirichlet</a:t>
            </a:r>
            <a:r>
              <a:rPr lang="en-US" sz="2800" dirty="0" smtClean="0"/>
              <a:t> prior</a:t>
            </a:r>
          </a:p>
          <a:p>
            <a:endParaRPr lang="en-US" sz="2800" dirty="0" smtClean="0"/>
          </a:p>
          <a:p>
            <a:r>
              <a:rPr lang="en-US" sz="2800" dirty="0" smtClean="0"/>
              <a:t>C(</a:t>
            </a:r>
            <a:r>
              <a:rPr lang="en-US" sz="2800" dirty="0" err="1" smtClean="0"/>
              <a:t>i</a:t>
            </a:r>
            <a:r>
              <a:rPr lang="en-US" sz="2800" dirty="0" smtClean="0"/>
              <a:t>), C(ANY) are </a:t>
            </a:r>
            <a:r>
              <a:rPr lang="en-US" sz="2800" i="1" dirty="0" smtClean="0"/>
              <a:t>sufficient statistics</a:t>
            </a:r>
          </a:p>
          <a:p>
            <a:endParaRPr lang="en-US" sz="2800" i="1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  <p:graphicFrame>
        <p:nvGraphicFramePr>
          <p:cNvPr id="277508" name="Object 4"/>
          <p:cNvGraphicFramePr>
            <a:graphicFrameLocks noChangeAspect="1"/>
          </p:cNvGraphicFramePr>
          <p:nvPr/>
        </p:nvGraphicFramePr>
        <p:xfrm>
          <a:off x="2451099" y="3133725"/>
          <a:ext cx="279876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" name="Equation" r:id="rId5" imgW="1282680" imgH="419040" progId="Equation.3">
                  <p:embed/>
                </p:oleObj>
              </mc:Choice>
              <mc:Fallback>
                <p:oleObj name="Equation" r:id="rId5" imgW="12826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1099" y="3133725"/>
                        <a:ext cx="2798763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083865" y="4905514"/>
            <a:ext cx="2991644" cy="707886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000" dirty="0"/>
              <a:t>MLE =</a:t>
            </a:r>
            <a:r>
              <a:rPr lang="en-US" sz="2000" u="sng" dirty="0"/>
              <a:t> maximum</a:t>
            </a:r>
          </a:p>
          <a:p>
            <a:pPr algn="l"/>
            <a:r>
              <a:rPr lang="en-US" sz="2000" u="sng" dirty="0"/>
              <a:t>likelihood estimate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5172074" y="4873646"/>
            <a:ext cx="3297238" cy="707886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000" dirty="0" smtClean="0"/>
              <a:t>MAP=</a:t>
            </a:r>
            <a:r>
              <a:rPr lang="en-US" sz="2000" u="sng" dirty="0" smtClean="0"/>
              <a:t> </a:t>
            </a:r>
            <a:r>
              <a:rPr lang="en-US" sz="2000" u="sng" dirty="0"/>
              <a:t>maximum</a:t>
            </a:r>
          </a:p>
          <a:p>
            <a:pPr algn="l"/>
            <a:r>
              <a:rPr lang="en-US" sz="2000" u="sng" dirty="0" smtClean="0"/>
              <a:t>a posteriori estimate</a:t>
            </a:r>
            <a:endParaRPr lang="en-US" sz="2000" u="sng" dirty="0"/>
          </a:p>
        </p:txBody>
      </p:sp>
      <p:cxnSp>
        <p:nvCxnSpPr>
          <p:cNvPr id="18" name="Straight Connector 17"/>
          <p:cNvCxnSpPr/>
          <p:nvPr/>
        </p:nvCxnSpPr>
        <p:spPr>
          <a:xfrm rot="10800000" flipV="1">
            <a:off x="844550" y="4952881"/>
            <a:ext cx="3429000" cy="6286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84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57150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smtClean="0"/>
              <a:t>The Joint Distribution</a:t>
            </a: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136525" y="1377950"/>
            <a:ext cx="4435475" cy="7016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/>
            <a:r>
              <a:rPr lang="en-US"/>
              <a:t>Recipe for making a joint distribution of M variables:</a:t>
            </a: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5943600" y="609600"/>
            <a:ext cx="3048000" cy="7016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i="1">
                <a:solidFill>
                  <a:schemeClr val="hlink"/>
                </a:solidFill>
              </a:rPr>
              <a:t>Example: Boolean variables A, B, C</a:t>
            </a:r>
          </a:p>
        </p:txBody>
      </p:sp>
    </p:spTree>
    <p:extLst>
      <p:ext uri="{BB962C8B-B14F-4D97-AF65-F5344CB8AC3E}">
        <p14:creationId xmlns:p14="http://schemas.microsoft.com/office/powerpoint/2010/main" val="204412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57150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smtClean="0"/>
              <a:t>The Joint Distribution</a:t>
            </a: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136525" y="1377950"/>
            <a:ext cx="4435475" cy="25304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/>
            <a:r>
              <a:rPr lang="en-US"/>
              <a:t>Recipe for making a joint distribution of M variables:</a:t>
            </a:r>
          </a:p>
          <a:p>
            <a:pPr marL="457200" indent="-457200" algn="l"/>
            <a:endParaRPr lang="en-US"/>
          </a:p>
          <a:p>
            <a:pPr marL="457200" indent="-457200" algn="l">
              <a:buFontTx/>
              <a:buAutoNum type="arabicPeriod"/>
            </a:pPr>
            <a:r>
              <a:rPr lang="en-US"/>
              <a:t>Make a truth table listing all combinations of values of your variables (if there are M Boolean variables then the table will have 2</a:t>
            </a:r>
            <a:r>
              <a:rPr lang="en-US" baseline="30000"/>
              <a:t>M </a:t>
            </a:r>
            <a:r>
              <a:rPr lang="en-US"/>
              <a:t>rows).</a:t>
            </a: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5943600" y="609600"/>
            <a:ext cx="3048000" cy="7016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i="1">
                <a:solidFill>
                  <a:schemeClr val="hlink"/>
                </a:solidFill>
              </a:rPr>
              <a:t>Example: Boolean variables A, B, C</a:t>
            </a:r>
          </a:p>
        </p:txBody>
      </p:sp>
      <p:graphicFrame>
        <p:nvGraphicFramePr>
          <p:cNvPr id="228424" name="Group 72"/>
          <p:cNvGraphicFramePr>
            <a:graphicFrameLocks noGrp="1"/>
          </p:cNvGraphicFramePr>
          <p:nvPr/>
        </p:nvGraphicFramePr>
        <p:xfrm>
          <a:off x="5029200" y="1295400"/>
          <a:ext cx="2400300" cy="2705420"/>
        </p:xfrm>
        <a:graphic>
          <a:graphicData uri="http://schemas.openxmlformats.org/drawingml/2006/table">
            <a:tbl>
              <a:tblPr/>
              <a:tblGrid>
                <a:gridCol w="800100"/>
                <a:gridCol w="800100"/>
                <a:gridCol w="800100"/>
              </a:tblGrid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7169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57150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smtClean="0"/>
              <a:t>The Joint Distribution</a:t>
            </a: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136525" y="1377950"/>
            <a:ext cx="4435475" cy="31400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/>
            <a:r>
              <a:rPr lang="en-US"/>
              <a:t>Recipe for making a joint distribution of M variables:</a:t>
            </a:r>
          </a:p>
          <a:p>
            <a:pPr marL="457200" indent="-457200" algn="l"/>
            <a:endParaRPr lang="en-US"/>
          </a:p>
          <a:p>
            <a:pPr marL="457200" indent="-457200" algn="l">
              <a:buFontTx/>
              <a:buAutoNum type="arabicPeriod"/>
            </a:pPr>
            <a:r>
              <a:rPr lang="en-US"/>
              <a:t>Make a truth table listing all combinations of values of your variables (if there are M Boolean variables then the table will have 2</a:t>
            </a:r>
            <a:r>
              <a:rPr lang="en-US" baseline="30000"/>
              <a:t>M </a:t>
            </a:r>
            <a:r>
              <a:rPr lang="en-US"/>
              <a:t>rows).</a:t>
            </a:r>
          </a:p>
          <a:p>
            <a:pPr marL="457200" indent="-457200" algn="l">
              <a:buFontTx/>
              <a:buAutoNum type="arabicPeriod"/>
            </a:pPr>
            <a:r>
              <a:rPr lang="en-US"/>
              <a:t>For each combination of values, say how probable it is.</a:t>
            </a: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5943600" y="609600"/>
            <a:ext cx="3048000" cy="7016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i="1">
                <a:solidFill>
                  <a:schemeClr val="hlink"/>
                </a:solidFill>
              </a:rPr>
              <a:t>Example: Boolean variables A, B, C</a:t>
            </a:r>
          </a:p>
        </p:txBody>
      </p:sp>
      <p:graphicFrame>
        <p:nvGraphicFramePr>
          <p:cNvPr id="229381" name="Group 5"/>
          <p:cNvGraphicFramePr>
            <a:graphicFrameLocks noGrp="1"/>
          </p:cNvGraphicFramePr>
          <p:nvPr/>
        </p:nvGraphicFramePr>
        <p:xfrm>
          <a:off x="5029200" y="1295400"/>
          <a:ext cx="3200400" cy="2705420"/>
        </p:xfrm>
        <a:graphic>
          <a:graphicData uri="http://schemas.openxmlformats.org/drawingml/2006/table">
            <a:tbl>
              <a:tblPr/>
              <a:tblGrid>
                <a:gridCol w="800100"/>
                <a:gridCol w="800100"/>
                <a:gridCol w="800100"/>
                <a:gridCol w="800100"/>
              </a:tblGrid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Prob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1923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57150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smtClean="0"/>
              <a:t>The Joint Distribution</a:t>
            </a:r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136525" y="1377950"/>
            <a:ext cx="4435475" cy="43592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/>
            <a:r>
              <a:rPr lang="en-US"/>
              <a:t>Recipe for making a joint distribution of M variables:</a:t>
            </a:r>
          </a:p>
          <a:p>
            <a:pPr marL="457200" indent="-457200" algn="l"/>
            <a:endParaRPr lang="en-US"/>
          </a:p>
          <a:p>
            <a:pPr marL="457200" indent="-457200" algn="l">
              <a:buFontTx/>
              <a:buAutoNum type="arabicPeriod"/>
            </a:pPr>
            <a:r>
              <a:rPr lang="en-US"/>
              <a:t>Make a truth table listing all combinations of values of your variables (if there are M Boolean variables then the table will have 2</a:t>
            </a:r>
            <a:r>
              <a:rPr lang="en-US" baseline="30000"/>
              <a:t>M </a:t>
            </a:r>
            <a:r>
              <a:rPr lang="en-US"/>
              <a:t>rows).</a:t>
            </a:r>
          </a:p>
          <a:p>
            <a:pPr marL="457200" indent="-457200" algn="l">
              <a:buFontTx/>
              <a:buAutoNum type="arabicPeriod"/>
            </a:pPr>
            <a:r>
              <a:rPr lang="en-US"/>
              <a:t>For each combination of values, say how probable it is.</a:t>
            </a:r>
          </a:p>
          <a:p>
            <a:pPr marL="457200" indent="-457200" algn="l">
              <a:buFontTx/>
              <a:buAutoNum type="arabicPeriod"/>
            </a:pPr>
            <a:r>
              <a:rPr lang="en-US"/>
              <a:t>If you subscribe to the axioms of probability, those numbers must sum to 1.</a:t>
            </a:r>
          </a:p>
          <a:p>
            <a:pPr marL="457200" indent="-457200" algn="l">
              <a:buFontTx/>
              <a:buAutoNum type="arabicPeriod"/>
            </a:pPr>
            <a:endParaRPr lang="en-US"/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5943600" y="609600"/>
            <a:ext cx="3048000" cy="7016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i="1">
                <a:solidFill>
                  <a:schemeClr val="hlink"/>
                </a:solidFill>
              </a:rPr>
              <a:t>Example: Boolean variables A, B, C</a:t>
            </a:r>
          </a:p>
        </p:txBody>
      </p:sp>
      <p:graphicFrame>
        <p:nvGraphicFramePr>
          <p:cNvPr id="230405" name="Group 5"/>
          <p:cNvGraphicFramePr>
            <a:graphicFrameLocks noGrp="1"/>
          </p:cNvGraphicFramePr>
          <p:nvPr/>
        </p:nvGraphicFramePr>
        <p:xfrm>
          <a:off x="5029200" y="1295400"/>
          <a:ext cx="3200400" cy="2705420"/>
        </p:xfrm>
        <a:graphic>
          <a:graphicData uri="http://schemas.openxmlformats.org/drawingml/2006/table">
            <a:tbl>
              <a:tblPr/>
              <a:tblGrid>
                <a:gridCol w="800100"/>
                <a:gridCol w="800100"/>
                <a:gridCol w="800100"/>
                <a:gridCol w="800100"/>
              </a:tblGrid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Prob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9929" name="Rectangle 57"/>
          <p:cNvSpPr>
            <a:spLocks noChangeArrowheads="1"/>
          </p:cNvSpPr>
          <p:nvPr/>
        </p:nvSpPr>
        <p:spPr bwMode="auto">
          <a:xfrm>
            <a:off x="4876800" y="4038600"/>
            <a:ext cx="4114800" cy="23622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9930" name="Oval 58"/>
          <p:cNvSpPr>
            <a:spLocks noChangeArrowheads="1"/>
          </p:cNvSpPr>
          <p:nvPr/>
        </p:nvSpPr>
        <p:spPr bwMode="auto">
          <a:xfrm>
            <a:off x="5410200" y="4191000"/>
            <a:ext cx="1752600" cy="1219200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9931" name="Oval 59"/>
          <p:cNvSpPr>
            <a:spLocks noChangeArrowheads="1"/>
          </p:cNvSpPr>
          <p:nvPr/>
        </p:nvSpPr>
        <p:spPr bwMode="auto">
          <a:xfrm>
            <a:off x="5867400" y="4724400"/>
            <a:ext cx="1905000" cy="1390650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79932" name="Oval 60"/>
          <p:cNvSpPr>
            <a:spLocks noChangeArrowheads="1"/>
          </p:cNvSpPr>
          <p:nvPr/>
        </p:nvSpPr>
        <p:spPr bwMode="auto">
          <a:xfrm>
            <a:off x="6477000" y="4267200"/>
            <a:ext cx="2133600" cy="1371600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9933" name="Text Box 61"/>
          <p:cNvSpPr txBox="1">
            <a:spLocks noChangeArrowheads="1"/>
          </p:cNvSpPr>
          <p:nvPr/>
        </p:nvSpPr>
        <p:spPr bwMode="auto">
          <a:xfrm>
            <a:off x="5241925" y="4349750"/>
            <a:ext cx="336550" cy="3968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79934" name="Text Box 62"/>
          <p:cNvSpPr txBox="1">
            <a:spLocks noChangeArrowheads="1"/>
          </p:cNvSpPr>
          <p:nvPr/>
        </p:nvSpPr>
        <p:spPr bwMode="auto">
          <a:xfrm>
            <a:off x="5929313" y="5797550"/>
            <a:ext cx="333375" cy="3968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79935" name="Text Box 63"/>
          <p:cNvSpPr txBox="1">
            <a:spLocks noChangeArrowheads="1"/>
          </p:cNvSpPr>
          <p:nvPr/>
        </p:nvSpPr>
        <p:spPr bwMode="auto">
          <a:xfrm>
            <a:off x="8137525" y="5187950"/>
            <a:ext cx="336550" cy="3968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</a:t>
            </a:r>
          </a:p>
        </p:txBody>
      </p:sp>
      <p:sp>
        <p:nvSpPr>
          <p:cNvPr id="79936" name="Text Box 64"/>
          <p:cNvSpPr txBox="1">
            <a:spLocks noChangeArrowheads="1"/>
          </p:cNvSpPr>
          <p:nvPr/>
        </p:nvSpPr>
        <p:spPr bwMode="auto">
          <a:xfrm>
            <a:off x="7086600" y="5181600"/>
            <a:ext cx="579438" cy="33655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 i="1"/>
              <a:t>0.05</a:t>
            </a:r>
          </a:p>
        </p:txBody>
      </p:sp>
      <p:sp>
        <p:nvSpPr>
          <p:cNvPr id="79937" name="Text Box 65"/>
          <p:cNvSpPr txBox="1">
            <a:spLocks noChangeArrowheads="1"/>
          </p:cNvSpPr>
          <p:nvPr/>
        </p:nvSpPr>
        <p:spPr bwMode="auto">
          <a:xfrm>
            <a:off x="5943600" y="5029200"/>
            <a:ext cx="579438" cy="33655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 i="1"/>
              <a:t>0.25</a:t>
            </a:r>
          </a:p>
        </p:txBody>
      </p:sp>
      <p:sp>
        <p:nvSpPr>
          <p:cNvPr id="79938" name="Text Box 66"/>
          <p:cNvSpPr txBox="1">
            <a:spLocks noChangeArrowheads="1"/>
          </p:cNvSpPr>
          <p:nvPr/>
        </p:nvSpPr>
        <p:spPr bwMode="auto">
          <a:xfrm>
            <a:off x="6553200" y="4495800"/>
            <a:ext cx="579438" cy="33655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 i="1"/>
              <a:t>0.10</a:t>
            </a:r>
          </a:p>
        </p:txBody>
      </p:sp>
      <p:sp>
        <p:nvSpPr>
          <p:cNvPr id="79939" name="Text Box 67"/>
          <p:cNvSpPr txBox="1">
            <a:spLocks noChangeArrowheads="1"/>
          </p:cNvSpPr>
          <p:nvPr/>
        </p:nvSpPr>
        <p:spPr bwMode="auto">
          <a:xfrm>
            <a:off x="7543800" y="4495800"/>
            <a:ext cx="579438" cy="33655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 i="1"/>
              <a:t>0.05</a:t>
            </a:r>
          </a:p>
        </p:txBody>
      </p:sp>
      <p:sp>
        <p:nvSpPr>
          <p:cNvPr id="79940" name="Text Box 68"/>
          <p:cNvSpPr txBox="1">
            <a:spLocks noChangeArrowheads="1"/>
          </p:cNvSpPr>
          <p:nvPr/>
        </p:nvSpPr>
        <p:spPr bwMode="auto">
          <a:xfrm>
            <a:off x="5715000" y="4419600"/>
            <a:ext cx="579438" cy="33655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 i="1"/>
              <a:t>0.05</a:t>
            </a:r>
          </a:p>
        </p:txBody>
      </p:sp>
      <p:sp>
        <p:nvSpPr>
          <p:cNvPr id="79941" name="Text Box 69"/>
          <p:cNvSpPr txBox="1">
            <a:spLocks noChangeArrowheads="1"/>
          </p:cNvSpPr>
          <p:nvPr/>
        </p:nvSpPr>
        <p:spPr bwMode="auto">
          <a:xfrm>
            <a:off x="6477000" y="4876800"/>
            <a:ext cx="579438" cy="33655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 i="1"/>
              <a:t>0.10</a:t>
            </a:r>
          </a:p>
        </p:txBody>
      </p:sp>
      <p:sp>
        <p:nvSpPr>
          <p:cNvPr id="79942" name="Text Box 70"/>
          <p:cNvSpPr txBox="1">
            <a:spLocks noChangeArrowheads="1"/>
          </p:cNvSpPr>
          <p:nvPr/>
        </p:nvSpPr>
        <p:spPr bwMode="auto">
          <a:xfrm>
            <a:off x="6477000" y="5715000"/>
            <a:ext cx="579438" cy="33655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 i="1"/>
              <a:t>0.10</a:t>
            </a:r>
          </a:p>
        </p:txBody>
      </p:sp>
      <p:sp>
        <p:nvSpPr>
          <p:cNvPr id="79943" name="Text Box 71"/>
          <p:cNvSpPr txBox="1">
            <a:spLocks noChangeArrowheads="1"/>
          </p:cNvSpPr>
          <p:nvPr/>
        </p:nvSpPr>
        <p:spPr bwMode="auto">
          <a:xfrm>
            <a:off x="5029200" y="5943600"/>
            <a:ext cx="579438" cy="33655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 i="1"/>
              <a:t>0.30</a:t>
            </a:r>
          </a:p>
        </p:txBody>
      </p:sp>
    </p:spTree>
    <p:extLst>
      <p:ext uri="{BB962C8B-B14F-4D97-AF65-F5344CB8AC3E}">
        <p14:creationId xmlns:p14="http://schemas.microsoft.com/office/powerpoint/2010/main" val="2810686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2971800" cy="2133600"/>
          </a:xfrm>
        </p:spPr>
        <p:txBody>
          <a:bodyPr/>
          <a:lstStyle/>
          <a:p>
            <a:pPr eaLnBrk="1" hangingPunct="1"/>
            <a:r>
              <a:rPr lang="en-US" smtClean="0"/>
              <a:t>Using the Joint</a:t>
            </a:r>
          </a:p>
        </p:txBody>
      </p:sp>
      <p:pic>
        <p:nvPicPr>
          <p:cNvPr id="20484" name="Picture 4" descr="joi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304800"/>
            <a:ext cx="5564188" cy="303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517525" y="3816350"/>
            <a:ext cx="3521075" cy="13112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/>
              <a:t>One you have the JD you can ask for the probability of any logical expression involving your attribute</a:t>
            </a:r>
          </a:p>
        </p:txBody>
      </p:sp>
      <p:graphicFrame>
        <p:nvGraphicFramePr>
          <p:cNvPr id="20482" name="Object 6"/>
          <p:cNvGraphicFramePr>
            <a:graphicFrameLocks noChangeAspect="1"/>
          </p:cNvGraphicFramePr>
          <p:nvPr/>
        </p:nvGraphicFramePr>
        <p:xfrm>
          <a:off x="4648200" y="3810000"/>
          <a:ext cx="312420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0" name="Equation" r:id="rId5" imgW="1371600" imgH="355320" progId="Equation.3">
                  <p:embed/>
                </p:oleObj>
              </mc:Choice>
              <mc:Fallback>
                <p:oleObj name="Equation" r:id="rId5" imgW="137160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810000"/>
                        <a:ext cx="3124200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7525" y="5127625"/>
            <a:ext cx="8143875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Abstract</a:t>
            </a:r>
            <a:r>
              <a:rPr lang="en-US" sz="2000" dirty="0" smtClean="0"/>
              <a:t>:  Predict whether income exceeds $50K/yr based on census data. Also known as "Census Income" dataset.  [</a:t>
            </a:r>
            <a:r>
              <a:rPr lang="en-US" sz="2000" dirty="0" err="1" smtClean="0"/>
              <a:t>Kohavi</a:t>
            </a:r>
            <a:r>
              <a:rPr lang="en-US" sz="2000" dirty="0" smtClean="0"/>
              <a:t>, 1996]</a:t>
            </a:r>
          </a:p>
          <a:p>
            <a:r>
              <a:rPr lang="en-US" sz="2000" b="1" dirty="0" smtClean="0"/>
              <a:t>Number of Instances:  </a:t>
            </a:r>
            <a:r>
              <a:rPr lang="en-US" sz="2000" dirty="0" smtClean="0"/>
              <a:t>48,842 </a:t>
            </a:r>
          </a:p>
          <a:p>
            <a:r>
              <a:rPr lang="en-US" sz="2000" b="1" dirty="0" smtClean="0"/>
              <a:t>Number of Attributes:  </a:t>
            </a:r>
            <a:r>
              <a:rPr lang="en-US" sz="2000" dirty="0" smtClean="0"/>
              <a:t>14 (in UCI’s copy of dataset); 3 (here)</a:t>
            </a:r>
          </a:p>
        </p:txBody>
      </p:sp>
    </p:spTree>
    <p:extLst>
      <p:ext uri="{BB962C8B-B14F-4D97-AF65-F5344CB8AC3E}">
        <p14:creationId xmlns:p14="http://schemas.microsoft.com/office/powerpoint/2010/main" val="3299538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2910" y="177800"/>
            <a:ext cx="8229600" cy="1100301"/>
          </a:xfrm>
        </p:spPr>
        <p:txBody>
          <a:bodyPr/>
          <a:lstStyle/>
          <a:p>
            <a:r>
              <a:rPr lang="en-US" dirty="0" smtClean="0"/>
              <a:t>Different operating systems have different requirements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6560" y="1291787"/>
            <a:ext cx="8229600" cy="4467890"/>
          </a:xfrm>
        </p:spPr>
        <p:txBody>
          <a:bodyPr/>
          <a:lstStyle/>
          <a:p>
            <a:r>
              <a:rPr lang="en-US" dirty="0" smtClean="0"/>
              <a:t>My experience is purely based on Linux:</a:t>
            </a:r>
          </a:p>
          <a:p>
            <a:pPr lvl="1"/>
            <a:r>
              <a:rPr lang="en-US" dirty="0" smtClean="0"/>
              <a:t>I don’t know anything about Mac/Windows Installation!</a:t>
            </a:r>
          </a:p>
          <a:p>
            <a:r>
              <a:rPr lang="en-US" dirty="0" smtClean="0"/>
              <a:t>Windows install is not stable:</a:t>
            </a:r>
          </a:p>
          <a:p>
            <a:pPr lvl="1"/>
            <a:r>
              <a:rPr lang="en-US" dirty="0" smtClean="0"/>
              <a:t>Hacky install tips abound on web!</a:t>
            </a:r>
          </a:p>
          <a:p>
            <a:pPr lvl="1"/>
            <a:r>
              <a:rPr lang="en-US" dirty="0" smtClean="0"/>
              <a:t>You will have a small </a:t>
            </a:r>
            <a:r>
              <a:rPr lang="en-US" dirty="0" err="1" smtClean="0"/>
              <a:t>linux</a:t>
            </a:r>
            <a:r>
              <a:rPr lang="en-US" dirty="0" smtClean="0"/>
              <a:t> based </a:t>
            </a:r>
            <a:r>
              <a:rPr lang="en-US" dirty="0" err="1" smtClean="0"/>
              <a:t>Hadoop</a:t>
            </a:r>
            <a:r>
              <a:rPr lang="en-US" dirty="0" smtClean="0"/>
              <a:t> installation available to develop and test your code</a:t>
            </a:r>
          </a:p>
          <a:p>
            <a:pPr lvl="1"/>
            <a:r>
              <a:rPr lang="en-US" dirty="0" smtClean="0"/>
              <a:t>A much bigger virtual environment is underway!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0777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2971800" cy="2133600"/>
          </a:xfrm>
        </p:spPr>
        <p:txBody>
          <a:bodyPr/>
          <a:lstStyle/>
          <a:p>
            <a:pPr eaLnBrk="1" hangingPunct="1"/>
            <a:r>
              <a:rPr lang="en-US" smtClean="0"/>
              <a:t>Using the Joint</a:t>
            </a:r>
          </a:p>
        </p:txBody>
      </p:sp>
      <p:pic>
        <p:nvPicPr>
          <p:cNvPr id="21508" name="Picture 3" descr="joi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304800"/>
            <a:ext cx="5564188" cy="303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517525" y="3816350"/>
            <a:ext cx="3521075" cy="3968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/>
              <a:t>P(Poor Male) = 0.4654</a:t>
            </a:r>
          </a:p>
        </p:txBody>
      </p:sp>
      <p:graphicFrame>
        <p:nvGraphicFramePr>
          <p:cNvPr id="21506" name="Object 5"/>
          <p:cNvGraphicFramePr>
            <a:graphicFrameLocks noChangeAspect="1"/>
          </p:cNvGraphicFramePr>
          <p:nvPr/>
        </p:nvGraphicFramePr>
        <p:xfrm>
          <a:off x="4648200" y="3810000"/>
          <a:ext cx="312420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4" name="Equation" r:id="rId5" imgW="1371600" imgH="355320" progId="Equation.3">
                  <p:embed/>
                </p:oleObj>
              </mc:Choice>
              <mc:Fallback>
                <p:oleObj name="Equation" r:id="rId5" imgW="137160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810000"/>
                        <a:ext cx="3124200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0" name="Freeform 8"/>
          <p:cNvSpPr>
            <a:spLocks/>
          </p:cNvSpPr>
          <p:nvPr/>
        </p:nvSpPr>
        <p:spPr bwMode="auto">
          <a:xfrm>
            <a:off x="3311525" y="2681288"/>
            <a:ext cx="3584575" cy="333375"/>
          </a:xfrm>
          <a:custGeom>
            <a:avLst/>
            <a:gdLst>
              <a:gd name="T0" fmla="*/ 2147483647 w 2258"/>
              <a:gd name="T1" fmla="*/ 57964395 h 210"/>
              <a:gd name="T2" fmla="*/ 2147483647 w 2258"/>
              <a:gd name="T3" fmla="*/ 118448153 h 210"/>
              <a:gd name="T4" fmla="*/ 2147483647 w 2258"/>
              <a:gd name="T5" fmla="*/ 176410936 h 210"/>
              <a:gd name="T6" fmla="*/ 2147483647 w 2258"/>
              <a:gd name="T7" fmla="*/ 234375356 h 210"/>
              <a:gd name="T8" fmla="*/ 2147483647 w 2258"/>
              <a:gd name="T9" fmla="*/ 294857501 h 210"/>
              <a:gd name="T10" fmla="*/ 2147483647 w 2258"/>
              <a:gd name="T11" fmla="*/ 471270074 h 210"/>
              <a:gd name="T12" fmla="*/ 2147483647 w 2258"/>
              <a:gd name="T13" fmla="*/ 529232857 h 210"/>
              <a:gd name="T14" fmla="*/ 2147483647 w 2258"/>
              <a:gd name="T15" fmla="*/ 471270074 h 210"/>
              <a:gd name="T16" fmla="*/ 2147483647 w 2258"/>
              <a:gd name="T17" fmla="*/ 451108830 h 210"/>
              <a:gd name="T18" fmla="*/ 2147483647 w 2258"/>
              <a:gd name="T19" fmla="*/ 529232857 h 210"/>
              <a:gd name="T20" fmla="*/ 1491932252 w 2258"/>
              <a:gd name="T21" fmla="*/ 509071613 h 210"/>
              <a:gd name="T22" fmla="*/ 705643643 w 2258"/>
              <a:gd name="T23" fmla="*/ 529232857 h 210"/>
              <a:gd name="T24" fmla="*/ 234373735 w 2258"/>
              <a:gd name="T25" fmla="*/ 509071613 h 210"/>
              <a:gd name="T26" fmla="*/ 118446548 w 2258"/>
              <a:gd name="T27" fmla="*/ 451108830 h 210"/>
              <a:gd name="T28" fmla="*/ 0 w 2258"/>
              <a:gd name="T29" fmla="*/ 413305604 h 210"/>
              <a:gd name="T30" fmla="*/ 40322495 w 2258"/>
              <a:gd name="T31" fmla="*/ 352821872 h 210"/>
              <a:gd name="T32" fmla="*/ 78124041 w 2258"/>
              <a:gd name="T33" fmla="*/ 234375356 h 210"/>
              <a:gd name="T34" fmla="*/ 393144304 w 2258"/>
              <a:gd name="T35" fmla="*/ 57964395 h 210"/>
              <a:gd name="T36" fmla="*/ 2147483647 w 2258"/>
              <a:gd name="T37" fmla="*/ 57964395 h 21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258"/>
              <a:gd name="T58" fmla="*/ 0 h 210"/>
              <a:gd name="T59" fmla="*/ 2258 w 2258"/>
              <a:gd name="T60" fmla="*/ 210 h 21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258" h="210">
                <a:moveTo>
                  <a:pt x="1175" y="23"/>
                </a:moveTo>
                <a:cubicBezTo>
                  <a:pt x="1259" y="29"/>
                  <a:pt x="1341" y="38"/>
                  <a:pt x="1424" y="47"/>
                </a:cubicBezTo>
                <a:cubicBezTo>
                  <a:pt x="1499" y="46"/>
                  <a:pt x="2126" y="0"/>
                  <a:pt x="2234" y="70"/>
                </a:cubicBezTo>
                <a:cubicBezTo>
                  <a:pt x="2239" y="78"/>
                  <a:pt x="2246" y="85"/>
                  <a:pt x="2250" y="93"/>
                </a:cubicBezTo>
                <a:cubicBezTo>
                  <a:pt x="2254" y="100"/>
                  <a:pt x="2258" y="109"/>
                  <a:pt x="2257" y="117"/>
                </a:cubicBezTo>
                <a:cubicBezTo>
                  <a:pt x="2250" y="179"/>
                  <a:pt x="2224" y="169"/>
                  <a:pt x="2172" y="187"/>
                </a:cubicBezTo>
                <a:cubicBezTo>
                  <a:pt x="2146" y="196"/>
                  <a:pt x="2120" y="203"/>
                  <a:pt x="2094" y="210"/>
                </a:cubicBezTo>
                <a:cubicBezTo>
                  <a:pt x="1908" y="199"/>
                  <a:pt x="1751" y="191"/>
                  <a:pt x="1557" y="187"/>
                </a:cubicBezTo>
                <a:cubicBezTo>
                  <a:pt x="1450" y="177"/>
                  <a:pt x="1371" y="173"/>
                  <a:pt x="1261" y="179"/>
                </a:cubicBezTo>
                <a:cubicBezTo>
                  <a:pt x="1217" y="190"/>
                  <a:pt x="1173" y="199"/>
                  <a:pt x="1129" y="210"/>
                </a:cubicBezTo>
                <a:cubicBezTo>
                  <a:pt x="931" y="204"/>
                  <a:pt x="789" y="196"/>
                  <a:pt x="592" y="202"/>
                </a:cubicBezTo>
                <a:cubicBezTo>
                  <a:pt x="482" y="198"/>
                  <a:pt x="387" y="192"/>
                  <a:pt x="280" y="210"/>
                </a:cubicBezTo>
                <a:cubicBezTo>
                  <a:pt x="218" y="207"/>
                  <a:pt x="155" y="206"/>
                  <a:pt x="93" y="202"/>
                </a:cubicBezTo>
                <a:cubicBezTo>
                  <a:pt x="64" y="200"/>
                  <a:pt x="73" y="191"/>
                  <a:pt x="47" y="179"/>
                </a:cubicBezTo>
                <a:cubicBezTo>
                  <a:pt x="32" y="172"/>
                  <a:pt x="0" y="164"/>
                  <a:pt x="0" y="164"/>
                </a:cubicBezTo>
                <a:cubicBezTo>
                  <a:pt x="5" y="156"/>
                  <a:pt x="12" y="149"/>
                  <a:pt x="16" y="140"/>
                </a:cubicBezTo>
                <a:cubicBezTo>
                  <a:pt x="23" y="125"/>
                  <a:pt x="17" y="102"/>
                  <a:pt x="31" y="93"/>
                </a:cubicBezTo>
                <a:cubicBezTo>
                  <a:pt x="73" y="67"/>
                  <a:pt x="108" y="35"/>
                  <a:pt x="156" y="23"/>
                </a:cubicBezTo>
                <a:cubicBezTo>
                  <a:pt x="708" y="37"/>
                  <a:pt x="369" y="32"/>
                  <a:pt x="1175" y="23"/>
                </a:cubicBezTo>
                <a:close/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11" name="Freeform 9"/>
          <p:cNvSpPr>
            <a:spLocks/>
          </p:cNvSpPr>
          <p:nvPr/>
        </p:nvSpPr>
        <p:spPr bwMode="auto">
          <a:xfrm>
            <a:off x="3352800" y="1981200"/>
            <a:ext cx="3584575" cy="333375"/>
          </a:xfrm>
          <a:custGeom>
            <a:avLst/>
            <a:gdLst>
              <a:gd name="T0" fmla="*/ 2147483647 w 2258"/>
              <a:gd name="T1" fmla="*/ 57964395 h 210"/>
              <a:gd name="T2" fmla="*/ 2147483647 w 2258"/>
              <a:gd name="T3" fmla="*/ 118448153 h 210"/>
              <a:gd name="T4" fmla="*/ 2147483647 w 2258"/>
              <a:gd name="T5" fmla="*/ 176410936 h 210"/>
              <a:gd name="T6" fmla="*/ 2147483647 w 2258"/>
              <a:gd name="T7" fmla="*/ 234375356 h 210"/>
              <a:gd name="T8" fmla="*/ 2147483647 w 2258"/>
              <a:gd name="T9" fmla="*/ 294857501 h 210"/>
              <a:gd name="T10" fmla="*/ 2147483647 w 2258"/>
              <a:gd name="T11" fmla="*/ 471270074 h 210"/>
              <a:gd name="T12" fmla="*/ 2147483647 w 2258"/>
              <a:gd name="T13" fmla="*/ 529232857 h 210"/>
              <a:gd name="T14" fmla="*/ 2147483647 w 2258"/>
              <a:gd name="T15" fmla="*/ 471270074 h 210"/>
              <a:gd name="T16" fmla="*/ 2147483647 w 2258"/>
              <a:gd name="T17" fmla="*/ 451108830 h 210"/>
              <a:gd name="T18" fmla="*/ 2147483647 w 2258"/>
              <a:gd name="T19" fmla="*/ 529232857 h 210"/>
              <a:gd name="T20" fmla="*/ 1491932252 w 2258"/>
              <a:gd name="T21" fmla="*/ 509071613 h 210"/>
              <a:gd name="T22" fmla="*/ 705643643 w 2258"/>
              <a:gd name="T23" fmla="*/ 529232857 h 210"/>
              <a:gd name="T24" fmla="*/ 234373735 w 2258"/>
              <a:gd name="T25" fmla="*/ 509071613 h 210"/>
              <a:gd name="T26" fmla="*/ 118446548 w 2258"/>
              <a:gd name="T27" fmla="*/ 451108830 h 210"/>
              <a:gd name="T28" fmla="*/ 0 w 2258"/>
              <a:gd name="T29" fmla="*/ 413305604 h 210"/>
              <a:gd name="T30" fmla="*/ 40322495 w 2258"/>
              <a:gd name="T31" fmla="*/ 352821872 h 210"/>
              <a:gd name="T32" fmla="*/ 78124041 w 2258"/>
              <a:gd name="T33" fmla="*/ 234375356 h 210"/>
              <a:gd name="T34" fmla="*/ 393144304 w 2258"/>
              <a:gd name="T35" fmla="*/ 57964395 h 210"/>
              <a:gd name="T36" fmla="*/ 2147483647 w 2258"/>
              <a:gd name="T37" fmla="*/ 57964395 h 21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258"/>
              <a:gd name="T58" fmla="*/ 0 h 210"/>
              <a:gd name="T59" fmla="*/ 2258 w 2258"/>
              <a:gd name="T60" fmla="*/ 210 h 21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258" h="210">
                <a:moveTo>
                  <a:pt x="1175" y="23"/>
                </a:moveTo>
                <a:cubicBezTo>
                  <a:pt x="1259" y="29"/>
                  <a:pt x="1341" y="38"/>
                  <a:pt x="1424" y="47"/>
                </a:cubicBezTo>
                <a:cubicBezTo>
                  <a:pt x="1499" y="46"/>
                  <a:pt x="2126" y="0"/>
                  <a:pt x="2234" y="70"/>
                </a:cubicBezTo>
                <a:cubicBezTo>
                  <a:pt x="2239" y="78"/>
                  <a:pt x="2246" y="85"/>
                  <a:pt x="2250" y="93"/>
                </a:cubicBezTo>
                <a:cubicBezTo>
                  <a:pt x="2254" y="100"/>
                  <a:pt x="2258" y="109"/>
                  <a:pt x="2257" y="117"/>
                </a:cubicBezTo>
                <a:cubicBezTo>
                  <a:pt x="2250" y="179"/>
                  <a:pt x="2224" y="169"/>
                  <a:pt x="2172" y="187"/>
                </a:cubicBezTo>
                <a:cubicBezTo>
                  <a:pt x="2146" y="196"/>
                  <a:pt x="2120" y="203"/>
                  <a:pt x="2094" y="210"/>
                </a:cubicBezTo>
                <a:cubicBezTo>
                  <a:pt x="1908" y="199"/>
                  <a:pt x="1751" y="191"/>
                  <a:pt x="1557" y="187"/>
                </a:cubicBezTo>
                <a:cubicBezTo>
                  <a:pt x="1450" y="177"/>
                  <a:pt x="1371" y="173"/>
                  <a:pt x="1261" y="179"/>
                </a:cubicBezTo>
                <a:cubicBezTo>
                  <a:pt x="1217" y="190"/>
                  <a:pt x="1173" y="199"/>
                  <a:pt x="1129" y="210"/>
                </a:cubicBezTo>
                <a:cubicBezTo>
                  <a:pt x="931" y="204"/>
                  <a:pt x="789" y="196"/>
                  <a:pt x="592" y="202"/>
                </a:cubicBezTo>
                <a:cubicBezTo>
                  <a:pt x="482" y="198"/>
                  <a:pt x="387" y="192"/>
                  <a:pt x="280" y="210"/>
                </a:cubicBezTo>
                <a:cubicBezTo>
                  <a:pt x="218" y="207"/>
                  <a:pt x="155" y="206"/>
                  <a:pt x="93" y="202"/>
                </a:cubicBezTo>
                <a:cubicBezTo>
                  <a:pt x="64" y="200"/>
                  <a:pt x="73" y="191"/>
                  <a:pt x="47" y="179"/>
                </a:cubicBezTo>
                <a:cubicBezTo>
                  <a:pt x="32" y="172"/>
                  <a:pt x="0" y="164"/>
                  <a:pt x="0" y="164"/>
                </a:cubicBezTo>
                <a:cubicBezTo>
                  <a:pt x="5" y="156"/>
                  <a:pt x="12" y="149"/>
                  <a:pt x="16" y="140"/>
                </a:cubicBezTo>
                <a:cubicBezTo>
                  <a:pt x="23" y="125"/>
                  <a:pt x="17" y="102"/>
                  <a:pt x="31" y="93"/>
                </a:cubicBezTo>
                <a:cubicBezTo>
                  <a:pt x="73" y="67"/>
                  <a:pt x="108" y="35"/>
                  <a:pt x="156" y="23"/>
                </a:cubicBezTo>
                <a:cubicBezTo>
                  <a:pt x="708" y="37"/>
                  <a:pt x="369" y="32"/>
                  <a:pt x="1175" y="23"/>
                </a:cubicBezTo>
                <a:close/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8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2971800" cy="2133600"/>
          </a:xfrm>
        </p:spPr>
        <p:txBody>
          <a:bodyPr/>
          <a:lstStyle/>
          <a:p>
            <a:pPr eaLnBrk="1" hangingPunct="1"/>
            <a:r>
              <a:rPr lang="en-US" smtClean="0"/>
              <a:t>Using the Joint</a:t>
            </a:r>
          </a:p>
        </p:txBody>
      </p:sp>
      <p:pic>
        <p:nvPicPr>
          <p:cNvPr id="22532" name="Picture 3" descr="joi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304800"/>
            <a:ext cx="5564188" cy="303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517525" y="3816350"/>
            <a:ext cx="3521075" cy="3968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/>
              <a:t>P(Poor) = 0.7604</a:t>
            </a:r>
          </a:p>
        </p:txBody>
      </p:sp>
      <p:graphicFrame>
        <p:nvGraphicFramePr>
          <p:cNvPr id="22530" name="Object 5"/>
          <p:cNvGraphicFramePr>
            <a:graphicFrameLocks noChangeAspect="1"/>
          </p:cNvGraphicFramePr>
          <p:nvPr/>
        </p:nvGraphicFramePr>
        <p:xfrm>
          <a:off x="4648200" y="3810000"/>
          <a:ext cx="312420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8" name="Equation" r:id="rId5" imgW="1371600" imgH="355320" progId="Equation.3">
                  <p:embed/>
                </p:oleObj>
              </mc:Choice>
              <mc:Fallback>
                <p:oleObj name="Equation" r:id="rId5" imgW="137160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810000"/>
                        <a:ext cx="3124200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4" name="Freeform 6"/>
          <p:cNvSpPr>
            <a:spLocks/>
          </p:cNvSpPr>
          <p:nvPr/>
        </p:nvSpPr>
        <p:spPr bwMode="auto">
          <a:xfrm>
            <a:off x="3311525" y="2681288"/>
            <a:ext cx="3584575" cy="333375"/>
          </a:xfrm>
          <a:custGeom>
            <a:avLst/>
            <a:gdLst>
              <a:gd name="T0" fmla="*/ 2147483647 w 2258"/>
              <a:gd name="T1" fmla="*/ 57964395 h 210"/>
              <a:gd name="T2" fmla="*/ 2147483647 w 2258"/>
              <a:gd name="T3" fmla="*/ 118448153 h 210"/>
              <a:gd name="T4" fmla="*/ 2147483647 w 2258"/>
              <a:gd name="T5" fmla="*/ 176410936 h 210"/>
              <a:gd name="T6" fmla="*/ 2147483647 w 2258"/>
              <a:gd name="T7" fmla="*/ 234375356 h 210"/>
              <a:gd name="T8" fmla="*/ 2147483647 w 2258"/>
              <a:gd name="T9" fmla="*/ 294857501 h 210"/>
              <a:gd name="T10" fmla="*/ 2147483647 w 2258"/>
              <a:gd name="T11" fmla="*/ 471270074 h 210"/>
              <a:gd name="T12" fmla="*/ 2147483647 w 2258"/>
              <a:gd name="T13" fmla="*/ 529232857 h 210"/>
              <a:gd name="T14" fmla="*/ 2147483647 w 2258"/>
              <a:gd name="T15" fmla="*/ 471270074 h 210"/>
              <a:gd name="T16" fmla="*/ 2147483647 w 2258"/>
              <a:gd name="T17" fmla="*/ 451108830 h 210"/>
              <a:gd name="T18" fmla="*/ 2147483647 w 2258"/>
              <a:gd name="T19" fmla="*/ 529232857 h 210"/>
              <a:gd name="T20" fmla="*/ 1491932252 w 2258"/>
              <a:gd name="T21" fmla="*/ 509071613 h 210"/>
              <a:gd name="T22" fmla="*/ 705643643 w 2258"/>
              <a:gd name="T23" fmla="*/ 529232857 h 210"/>
              <a:gd name="T24" fmla="*/ 234373735 w 2258"/>
              <a:gd name="T25" fmla="*/ 509071613 h 210"/>
              <a:gd name="T26" fmla="*/ 118446548 w 2258"/>
              <a:gd name="T27" fmla="*/ 451108830 h 210"/>
              <a:gd name="T28" fmla="*/ 0 w 2258"/>
              <a:gd name="T29" fmla="*/ 413305604 h 210"/>
              <a:gd name="T30" fmla="*/ 40322495 w 2258"/>
              <a:gd name="T31" fmla="*/ 352821872 h 210"/>
              <a:gd name="T32" fmla="*/ 78124041 w 2258"/>
              <a:gd name="T33" fmla="*/ 234375356 h 210"/>
              <a:gd name="T34" fmla="*/ 393144304 w 2258"/>
              <a:gd name="T35" fmla="*/ 57964395 h 210"/>
              <a:gd name="T36" fmla="*/ 2147483647 w 2258"/>
              <a:gd name="T37" fmla="*/ 57964395 h 21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258"/>
              <a:gd name="T58" fmla="*/ 0 h 210"/>
              <a:gd name="T59" fmla="*/ 2258 w 2258"/>
              <a:gd name="T60" fmla="*/ 210 h 21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258" h="210">
                <a:moveTo>
                  <a:pt x="1175" y="23"/>
                </a:moveTo>
                <a:cubicBezTo>
                  <a:pt x="1259" y="29"/>
                  <a:pt x="1341" y="38"/>
                  <a:pt x="1424" y="47"/>
                </a:cubicBezTo>
                <a:cubicBezTo>
                  <a:pt x="1499" y="46"/>
                  <a:pt x="2126" y="0"/>
                  <a:pt x="2234" y="70"/>
                </a:cubicBezTo>
                <a:cubicBezTo>
                  <a:pt x="2239" y="78"/>
                  <a:pt x="2246" y="85"/>
                  <a:pt x="2250" y="93"/>
                </a:cubicBezTo>
                <a:cubicBezTo>
                  <a:pt x="2254" y="100"/>
                  <a:pt x="2258" y="109"/>
                  <a:pt x="2257" y="117"/>
                </a:cubicBezTo>
                <a:cubicBezTo>
                  <a:pt x="2250" y="179"/>
                  <a:pt x="2224" y="169"/>
                  <a:pt x="2172" y="187"/>
                </a:cubicBezTo>
                <a:cubicBezTo>
                  <a:pt x="2146" y="196"/>
                  <a:pt x="2120" y="203"/>
                  <a:pt x="2094" y="210"/>
                </a:cubicBezTo>
                <a:cubicBezTo>
                  <a:pt x="1908" y="199"/>
                  <a:pt x="1751" y="191"/>
                  <a:pt x="1557" y="187"/>
                </a:cubicBezTo>
                <a:cubicBezTo>
                  <a:pt x="1450" y="177"/>
                  <a:pt x="1371" y="173"/>
                  <a:pt x="1261" y="179"/>
                </a:cubicBezTo>
                <a:cubicBezTo>
                  <a:pt x="1217" y="190"/>
                  <a:pt x="1173" y="199"/>
                  <a:pt x="1129" y="210"/>
                </a:cubicBezTo>
                <a:cubicBezTo>
                  <a:pt x="931" y="204"/>
                  <a:pt x="789" y="196"/>
                  <a:pt x="592" y="202"/>
                </a:cubicBezTo>
                <a:cubicBezTo>
                  <a:pt x="482" y="198"/>
                  <a:pt x="387" y="192"/>
                  <a:pt x="280" y="210"/>
                </a:cubicBezTo>
                <a:cubicBezTo>
                  <a:pt x="218" y="207"/>
                  <a:pt x="155" y="206"/>
                  <a:pt x="93" y="202"/>
                </a:cubicBezTo>
                <a:cubicBezTo>
                  <a:pt x="64" y="200"/>
                  <a:pt x="73" y="191"/>
                  <a:pt x="47" y="179"/>
                </a:cubicBezTo>
                <a:cubicBezTo>
                  <a:pt x="32" y="172"/>
                  <a:pt x="0" y="164"/>
                  <a:pt x="0" y="164"/>
                </a:cubicBezTo>
                <a:cubicBezTo>
                  <a:pt x="5" y="156"/>
                  <a:pt x="12" y="149"/>
                  <a:pt x="16" y="140"/>
                </a:cubicBezTo>
                <a:cubicBezTo>
                  <a:pt x="23" y="125"/>
                  <a:pt x="17" y="102"/>
                  <a:pt x="31" y="93"/>
                </a:cubicBezTo>
                <a:cubicBezTo>
                  <a:pt x="73" y="67"/>
                  <a:pt x="108" y="35"/>
                  <a:pt x="156" y="23"/>
                </a:cubicBezTo>
                <a:cubicBezTo>
                  <a:pt x="708" y="37"/>
                  <a:pt x="369" y="32"/>
                  <a:pt x="1175" y="23"/>
                </a:cubicBezTo>
                <a:close/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35" name="Freeform 7"/>
          <p:cNvSpPr>
            <a:spLocks/>
          </p:cNvSpPr>
          <p:nvPr/>
        </p:nvSpPr>
        <p:spPr bwMode="auto">
          <a:xfrm>
            <a:off x="3352800" y="1981200"/>
            <a:ext cx="3584575" cy="333375"/>
          </a:xfrm>
          <a:custGeom>
            <a:avLst/>
            <a:gdLst>
              <a:gd name="T0" fmla="*/ 2147483647 w 2258"/>
              <a:gd name="T1" fmla="*/ 57964395 h 210"/>
              <a:gd name="T2" fmla="*/ 2147483647 w 2258"/>
              <a:gd name="T3" fmla="*/ 118448153 h 210"/>
              <a:gd name="T4" fmla="*/ 2147483647 w 2258"/>
              <a:gd name="T5" fmla="*/ 176410936 h 210"/>
              <a:gd name="T6" fmla="*/ 2147483647 w 2258"/>
              <a:gd name="T7" fmla="*/ 234375356 h 210"/>
              <a:gd name="T8" fmla="*/ 2147483647 w 2258"/>
              <a:gd name="T9" fmla="*/ 294857501 h 210"/>
              <a:gd name="T10" fmla="*/ 2147483647 w 2258"/>
              <a:gd name="T11" fmla="*/ 471270074 h 210"/>
              <a:gd name="T12" fmla="*/ 2147483647 w 2258"/>
              <a:gd name="T13" fmla="*/ 529232857 h 210"/>
              <a:gd name="T14" fmla="*/ 2147483647 w 2258"/>
              <a:gd name="T15" fmla="*/ 471270074 h 210"/>
              <a:gd name="T16" fmla="*/ 2147483647 w 2258"/>
              <a:gd name="T17" fmla="*/ 451108830 h 210"/>
              <a:gd name="T18" fmla="*/ 2147483647 w 2258"/>
              <a:gd name="T19" fmla="*/ 529232857 h 210"/>
              <a:gd name="T20" fmla="*/ 1491932252 w 2258"/>
              <a:gd name="T21" fmla="*/ 509071613 h 210"/>
              <a:gd name="T22" fmla="*/ 705643643 w 2258"/>
              <a:gd name="T23" fmla="*/ 529232857 h 210"/>
              <a:gd name="T24" fmla="*/ 234373735 w 2258"/>
              <a:gd name="T25" fmla="*/ 509071613 h 210"/>
              <a:gd name="T26" fmla="*/ 118446548 w 2258"/>
              <a:gd name="T27" fmla="*/ 451108830 h 210"/>
              <a:gd name="T28" fmla="*/ 0 w 2258"/>
              <a:gd name="T29" fmla="*/ 413305604 h 210"/>
              <a:gd name="T30" fmla="*/ 40322495 w 2258"/>
              <a:gd name="T31" fmla="*/ 352821872 h 210"/>
              <a:gd name="T32" fmla="*/ 78124041 w 2258"/>
              <a:gd name="T33" fmla="*/ 234375356 h 210"/>
              <a:gd name="T34" fmla="*/ 393144304 w 2258"/>
              <a:gd name="T35" fmla="*/ 57964395 h 210"/>
              <a:gd name="T36" fmla="*/ 2147483647 w 2258"/>
              <a:gd name="T37" fmla="*/ 57964395 h 21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258"/>
              <a:gd name="T58" fmla="*/ 0 h 210"/>
              <a:gd name="T59" fmla="*/ 2258 w 2258"/>
              <a:gd name="T60" fmla="*/ 210 h 21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258" h="210">
                <a:moveTo>
                  <a:pt x="1175" y="23"/>
                </a:moveTo>
                <a:cubicBezTo>
                  <a:pt x="1259" y="29"/>
                  <a:pt x="1341" y="38"/>
                  <a:pt x="1424" y="47"/>
                </a:cubicBezTo>
                <a:cubicBezTo>
                  <a:pt x="1499" y="46"/>
                  <a:pt x="2126" y="0"/>
                  <a:pt x="2234" y="70"/>
                </a:cubicBezTo>
                <a:cubicBezTo>
                  <a:pt x="2239" y="78"/>
                  <a:pt x="2246" y="85"/>
                  <a:pt x="2250" y="93"/>
                </a:cubicBezTo>
                <a:cubicBezTo>
                  <a:pt x="2254" y="100"/>
                  <a:pt x="2258" y="109"/>
                  <a:pt x="2257" y="117"/>
                </a:cubicBezTo>
                <a:cubicBezTo>
                  <a:pt x="2250" y="179"/>
                  <a:pt x="2224" y="169"/>
                  <a:pt x="2172" y="187"/>
                </a:cubicBezTo>
                <a:cubicBezTo>
                  <a:pt x="2146" y="196"/>
                  <a:pt x="2120" y="203"/>
                  <a:pt x="2094" y="210"/>
                </a:cubicBezTo>
                <a:cubicBezTo>
                  <a:pt x="1908" y="199"/>
                  <a:pt x="1751" y="191"/>
                  <a:pt x="1557" y="187"/>
                </a:cubicBezTo>
                <a:cubicBezTo>
                  <a:pt x="1450" y="177"/>
                  <a:pt x="1371" y="173"/>
                  <a:pt x="1261" y="179"/>
                </a:cubicBezTo>
                <a:cubicBezTo>
                  <a:pt x="1217" y="190"/>
                  <a:pt x="1173" y="199"/>
                  <a:pt x="1129" y="210"/>
                </a:cubicBezTo>
                <a:cubicBezTo>
                  <a:pt x="931" y="204"/>
                  <a:pt x="789" y="196"/>
                  <a:pt x="592" y="202"/>
                </a:cubicBezTo>
                <a:cubicBezTo>
                  <a:pt x="482" y="198"/>
                  <a:pt x="387" y="192"/>
                  <a:pt x="280" y="210"/>
                </a:cubicBezTo>
                <a:cubicBezTo>
                  <a:pt x="218" y="207"/>
                  <a:pt x="155" y="206"/>
                  <a:pt x="93" y="202"/>
                </a:cubicBezTo>
                <a:cubicBezTo>
                  <a:pt x="64" y="200"/>
                  <a:pt x="73" y="191"/>
                  <a:pt x="47" y="179"/>
                </a:cubicBezTo>
                <a:cubicBezTo>
                  <a:pt x="32" y="172"/>
                  <a:pt x="0" y="164"/>
                  <a:pt x="0" y="164"/>
                </a:cubicBezTo>
                <a:cubicBezTo>
                  <a:pt x="5" y="156"/>
                  <a:pt x="12" y="149"/>
                  <a:pt x="16" y="140"/>
                </a:cubicBezTo>
                <a:cubicBezTo>
                  <a:pt x="23" y="125"/>
                  <a:pt x="17" y="102"/>
                  <a:pt x="31" y="93"/>
                </a:cubicBezTo>
                <a:cubicBezTo>
                  <a:pt x="73" y="67"/>
                  <a:pt x="108" y="35"/>
                  <a:pt x="156" y="23"/>
                </a:cubicBezTo>
                <a:cubicBezTo>
                  <a:pt x="708" y="37"/>
                  <a:pt x="369" y="32"/>
                  <a:pt x="1175" y="23"/>
                </a:cubicBezTo>
                <a:close/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36" name="Freeform 8"/>
          <p:cNvSpPr>
            <a:spLocks/>
          </p:cNvSpPr>
          <p:nvPr/>
        </p:nvSpPr>
        <p:spPr bwMode="auto">
          <a:xfrm>
            <a:off x="3352800" y="609600"/>
            <a:ext cx="3584575" cy="333375"/>
          </a:xfrm>
          <a:custGeom>
            <a:avLst/>
            <a:gdLst>
              <a:gd name="T0" fmla="*/ 2147483647 w 2258"/>
              <a:gd name="T1" fmla="*/ 57964395 h 210"/>
              <a:gd name="T2" fmla="*/ 2147483647 w 2258"/>
              <a:gd name="T3" fmla="*/ 118448153 h 210"/>
              <a:gd name="T4" fmla="*/ 2147483647 w 2258"/>
              <a:gd name="T5" fmla="*/ 176410936 h 210"/>
              <a:gd name="T6" fmla="*/ 2147483647 w 2258"/>
              <a:gd name="T7" fmla="*/ 234375356 h 210"/>
              <a:gd name="T8" fmla="*/ 2147483647 w 2258"/>
              <a:gd name="T9" fmla="*/ 294857501 h 210"/>
              <a:gd name="T10" fmla="*/ 2147483647 w 2258"/>
              <a:gd name="T11" fmla="*/ 471270074 h 210"/>
              <a:gd name="T12" fmla="*/ 2147483647 w 2258"/>
              <a:gd name="T13" fmla="*/ 529232857 h 210"/>
              <a:gd name="T14" fmla="*/ 2147483647 w 2258"/>
              <a:gd name="T15" fmla="*/ 471270074 h 210"/>
              <a:gd name="T16" fmla="*/ 2147483647 w 2258"/>
              <a:gd name="T17" fmla="*/ 451108830 h 210"/>
              <a:gd name="T18" fmla="*/ 2147483647 w 2258"/>
              <a:gd name="T19" fmla="*/ 529232857 h 210"/>
              <a:gd name="T20" fmla="*/ 1491932252 w 2258"/>
              <a:gd name="T21" fmla="*/ 509071613 h 210"/>
              <a:gd name="T22" fmla="*/ 705643643 w 2258"/>
              <a:gd name="T23" fmla="*/ 529232857 h 210"/>
              <a:gd name="T24" fmla="*/ 234373735 w 2258"/>
              <a:gd name="T25" fmla="*/ 509071613 h 210"/>
              <a:gd name="T26" fmla="*/ 118446548 w 2258"/>
              <a:gd name="T27" fmla="*/ 451108830 h 210"/>
              <a:gd name="T28" fmla="*/ 0 w 2258"/>
              <a:gd name="T29" fmla="*/ 413305604 h 210"/>
              <a:gd name="T30" fmla="*/ 40322495 w 2258"/>
              <a:gd name="T31" fmla="*/ 352821872 h 210"/>
              <a:gd name="T32" fmla="*/ 78124041 w 2258"/>
              <a:gd name="T33" fmla="*/ 234375356 h 210"/>
              <a:gd name="T34" fmla="*/ 393144304 w 2258"/>
              <a:gd name="T35" fmla="*/ 57964395 h 210"/>
              <a:gd name="T36" fmla="*/ 2147483647 w 2258"/>
              <a:gd name="T37" fmla="*/ 57964395 h 21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258"/>
              <a:gd name="T58" fmla="*/ 0 h 210"/>
              <a:gd name="T59" fmla="*/ 2258 w 2258"/>
              <a:gd name="T60" fmla="*/ 210 h 21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258" h="210">
                <a:moveTo>
                  <a:pt x="1175" y="23"/>
                </a:moveTo>
                <a:cubicBezTo>
                  <a:pt x="1259" y="29"/>
                  <a:pt x="1341" y="38"/>
                  <a:pt x="1424" y="47"/>
                </a:cubicBezTo>
                <a:cubicBezTo>
                  <a:pt x="1499" y="46"/>
                  <a:pt x="2126" y="0"/>
                  <a:pt x="2234" y="70"/>
                </a:cubicBezTo>
                <a:cubicBezTo>
                  <a:pt x="2239" y="78"/>
                  <a:pt x="2246" y="85"/>
                  <a:pt x="2250" y="93"/>
                </a:cubicBezTo>
                <a:cubicBezTo>
                  <a:pt x="2254" y="100"/>
                  <a:pt x="2258" y="109"/>
                  <a:pt x="2257" y="117"/>
                </a:cubicBezTo>
                <a:cubicBezTo>
                  <a:pt x="2250" y="179"/>
                  <a:pt x="2224" y="169"/>
                  <a:pt x="2172" y="187"/>
                </a:cubicBezTo>
                <a:cubicBezTo>
                  <a:pt x="2146" y="196"/>
                  <a:pt x="2120" y="203"/>
                  <a:pt x="2094" y="210"/>
                </a:cubicBezTo>
                <a:cubicBezTo>
                  <a:pt x="1908" y="199"/>
                  <a:pt x="1751" y="191"/>
                  <a:pt x="1557" y="187"/>
                </a:cubicBezTo>
                <a:cubicBezTo>
                  <a:pt x="1450" y="177"/>
                  <a:pt x="1371" y="173"/>
                  <a:pt x="1261" y="179"/>
                </a:cubicBezTo>
                <a:cubicBezTo>
                  <a:pt x="1217" y="190"/>
                  <a:pt x="1173" y="199"/>
                  <a:pt x="1129" y="210"/>
                </a:cubicBezTo>
                <a:cubicBezTo>
                  <a:pt x="931" y="204"/>
                  <a:pt x="789" y="196"/>
                  <a:pt x="592" y="202"/>
                </a:cubicBezTo>
                <a:cubicBezTo>
                  <a:pt x="482" y="198"/>
                  <a:pt x="387" y="192"/>
                  <a:pt x="280" y="210"/>
                </a:cubicBezTo>
                <a:cubicBezTo>
                  <a:pt x="218" y="207"/>
                  <a:pt x="155" y="206"/>
                  <a:pt x="93" y="202"/>
                </a:cubicBezTo>
                <a:cubicBezTo>
                  <a:pt x="64" y="200"/>
                  <a:pt x="73" y="191"/>
                  <a:pt x="47" y="179"/>
                </a:cubicBezTo>
                <a:cubicBezTo>
                  <a:pt x="32" y="172"/>
                  <a:pt x="0" y="164"/>
                  <a:pt x="0" y="164"/>
                </a:cubicBezTo>
                <a:cubicBezTo>
                  <a:pt x="5" y="156"/>
                  <a:pt x="12" y="149"/>
                  <a:pt x="16" y="140"/>
                </a:cubicBezTo>
                <a:cubicBezTo>
                  <a:pt x="23" y="125"/>
                  <a:pt x="17" y="102"/>
                  <a:pt x="31" y="93"/>
                </a:cubicBezTo>
                <a:cubicBezTo>
                  <a:pt x="73" y="67"/>
                  <a:pt x="108" y="35"/>
                  <a:pt x="156" y="23"/>
                </a:cubicBezTo>
                <a:cubicBezTo>
                  <a:pt x="708" y="37"/>
                  <a:pt x="369" y="32"/>
                  <a:pt x="1175" y="23"/>
                </a:cubicBezTo>
                <a:close/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37" name="Freeform 9"/>
          <p:cNvSpPr>
            <a:spLocks/>
          </p:cNvSpPr>
          <p:nvPr/>
        </p:nvSpPr>
        <p:spPr bwMode="auto">
          <a:xfrm>
            <a:off x="3352800" y="1295400"/>
            <a:ext cx="3584575" cy="333375"/>
          </a:xfrm>
          <a:custGeom>
            <a:avLst/>
            <a:gdLst>
              <a:gd name="T0" fmla="*/ 2147483647 w 2258"/>
              <a:gd name="T1" fmla="*/ 57964395 h 210"/>
              <a:gd name="T2" fmla="*/ 2147483647 w 2258"/>
              <a:gd name="T3" fmla="*/ 118448153 h 210"/>
              <a:gd name="T4" fmla="*/ 2147483647 w 2258"/>
              <a:gd name="T5" fmla="*/ 176410936 h 210"/>
              <a:gd name="T6" fmla="*/ 2147483647 w 2258"/>
              <a:gd name="T7" fmla="*/ 234375356 h 210"/>
              <a:gd name="T8" fmla="*/ 2147483647 w 2258"/>
              <a:gd name="T9" fmla="*/ 294857501 h 210"/>
              <a:gd name="T10" fmla="*/ 2147483647 w 2258"/>
              <a:gd name="T11" fmla="*/ 471270074 h 210"/>
              <a:gd name="T12" fmla="*/ 2147483647 w 2258"/>
              <a:gd name="T13" fmla="*/ 529232857 h 210"/>
              <a:gd name="T14" fmla="*/ 2147483647 w 2258"/>
              <a:gd name="T15" fmla="*/ 471270074 h 210"/>
              <a:gd name="T16" fmla="*/ 2147483647 w 2258"/>
              <a:gd name="T17" fmla="*/ 451108830 h 210"/>
              <a:gd name="T18" fmla="*/ 2147483647 w 2258"/>
              <a:gd name="T19" fmla="*/ 529232857 h 210"/>
              <a:gd name="T20" fmla="*/ 1491932252 w 2258"/>
              <a:gd name="T21" fmla="*/ 509071613 h 210"/>
              <a:gd name="T22" fmla="*/ 705643643 w 2258"/>
              <a:gd name="T23" fmla="*/ 529232857 h 210"/>
              <a:gd name="T24" fmla="*/ 234373735 w 2258"/>
              <a:gd name="T25" fmla="*/ 509071613 h 210"/>
              <a:gd name="T26" fmla="*/ 118446548 w 2258"/>
              <a:gd name="T27" fmla="*/ 451108830 h 210"/>
              <a:gd name="T28" fmla="*/ 0 w 2258"/>
              <a:gd name="T29" fmla="*/ 413305604 h 210"/>
              <a:gd name="T30" fmla="*/ 40322495 w 2258"/>
              <a:gd name="T31" fmla="*/ 352821872 h 210"/>
              <a:gd name="T32" fmla="*/ 78124041 w 2258"/>
              <a:gd name="T33" fmla="*/ 234375356 h 210"/>
              <a:gd name="T34" fmla="*/ 393144304 w 2258"/>
              <a:gd name="T35" fmla="*/ 57964395 h 210"/>
              <a:gd name="T36" fmla="*/ 2147483647 w 2258"/>
              <a:gd name="T37" fmla="*/ 57964395 h 21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258"/>
              <a:gd name="T58" fmla="*/ 0 h 210"/>
              <a:gd name="T59" fmla="*/ 2258 w 2258"/>
              <a:gd name="T60" fmla="*/ 210 h 21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258" h="210">
                <a:moveTo>
                  <a:pt x="1175" y="23"/>
                </a:moveTo>
                <a:cubicBezTo>
                  <a:pt x="1259" y="29"/>
                  <a:pt x="1341" y="38"/>
                  <a:pt x="1424" y="47"/>
                </a:cubicBezTo>
                <a:cubicBezTo>
                  <a:pt x="1499" y="46"/>
                  <a:pt x="2126" y="0"/>
                  <a:pt x="2234" y="70"/>
                </a:cubicBezTo>
                <a:cubicBezTo>
                  <a:pt x="2239" y="78"/>
                  <a:pt x="2246" y="85"/>
                  <a:pt x="2250" y="93"/>
                </a:cubicBezTo>
                <a:cubicBezTo>
                  <a:pt x="2254" y="100"/>
                  <a:pt x="2258" y="109"/>
                  <a:pt x="2257" y="117"/>
                </a:cubicBezTo>
                <a:cubicBezTo>
                  <a:pt x="2250" y="179"/>
                  <a:pt x="2224" y="169"/>
                  <a:pt x="2172" y="187"/>
                </a:cubicBezTo>
                <a:cubicBezTo>
                  <a:pt x="2146" y="196"/>
                  <a:pt x="2120" y="203"/>
                  <a:pt x="2094" y="210"/>
                </a:cubicBezTo>
                <a:cubicBezTo>
                  <a:pt x="1908" y="199"/>
                  <a:pt x="1751" y="191"/>
                  <a:pt x="1557" y="187"/>
                </a:cubicBezTo>
                <a:cubicBezTo>
                  <a:pt x="1450" y="177"/>
                  <a:pt x="1371" y="173"/>
                  <a:pt x="1261" y="179"/>
                </a:cubicBezTo>
                <a:cubicBezTo>
                  <a:pt x="1217" y="190"/>
                  <a:pt x="1173" y="199"/>
                  <a:pt x="1129" y="210"/>
                </a:cubicBezTo>
                <a:cubicBezTo>
                  <a:pt x="931" y="204"/>
                  <a:pt x="789" y="196"/>
                  <a:pt x="592" y="202"/>
                </a:cubicBezTo>
                <a:cubicBezTo>
                  <a:pt x="482" y="198"/>
                  <a:pt x="387" y="192"/>
                  <a:pt x="280" y="210"/>
                </a:cubicBezTo>
                <a:cubicBezTo>
                  <a:pt x="218" y="207"/>
                  <a:pt x="155" y="206"/>
                  <a:pt x="93" y="202"/>
                </a:cubicBezTo>
                <a:cubicBezTo>
                  <a:pt x="64" y="200"/>
                  <a:pt x="73" y="191"/>
                  <a:pt x="47" y="179"/>
                </a:cubicBezTo>
                <a:cubicBezTo>
                  <a:pt x="32" y="172"/>
                  <a:pt x="0" y="164"/>
                  <a:pt x="0" y="164"/>
                </a:cubicBezTo>
                <a:cubicBezTo>
                  <a:pt x="5" y="156"/>
                  <a:pt x="12" y="149"/>
                  <a:pt x="16" y="140"/>
                </a:cubicBezTo>
                <a:cubicBezTo>
                  <a:pt x="23" y="125"/>
                  <a:pt x="17" y="102"/>
                  <a:pt x="31" y="93"/>
                </a:cubicBezTo>
                <a:cubicBezTo>
                  <a:pt x="73" y="67"/>
                  <a:pt x="108" y="35"/>
                  <a:pt x="156" y="23"/>
                </a:cubicBezTo>
                <a:cubicBezTo>
                  <a:pt x="708" y="37"/>
                  <a:pt x="369" y="32"/>
                  <a:pt x="1175" y="23"/>
                </a:cubicBezTo>
                <a:close/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60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2971800" cy="2133600"/>
          </a:xfrm>
        </p:spPr>
        <p:txBody>
          <a:bodyPr/>
          <a:lstStyle/>
          <a:p>
            <a:pPr eaLnBrk="1" hangingPunct="1"/>
            <a:r>
              <a:rPr lang="en-US" smtClean="0"/>
              <a:t>Inference with the Joint</a:t>
            </a:r>
          </a:p>
        </p:txBody>
      </p:sp>
      <p:pic>
        <p:nvPicPr>
          <p:cNvPr id="23556" name="Picture 3" descr="joi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304800"/>
            <a:ext cx="5564188" cy="303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3554" name="Object 5"/>
          <p:cNvGraphicFramePr>
            <a:graphicFrameLocks noChangeAspect="1"/>
          </p:cNvGraphicFramePr>
          <p:nvPr/>
        </p:nvGraphicFramePr>
        <p:xfrm>
          <a:off x="1524000" y="3429000"/>
          <a:ext cx="6075363" cy="161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2" name="Equation" r:id="rId5" imgW="2666880" imgH="711000" progId="Equation.3">
                  <p:embed/>
                </p:oleObj>
              </mc:Choice>
              <mc:Fallback>
                <p:oleObj name="Equation" r:id="rId5" imgW="266688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429000"/>
                        <a:ext cx="6075363" cy="161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3315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2971800" cy="2133600"/>
          </a:xfrm>
        </p:spPr>
        <p:txBody>
          <a:bodyPr/>
          <a:lstStyle/>
          <a:p>
            <a:pPr eaLnBrk="1" hangingPunct="1"/>
            <a:r>
              <a:rPr lang="en-US" smtClean="0"/>
              <a:t>Inference with the Joint</a:t>
            </a:r>
          </a:p>
        </p:txBody>
      </p:sp>
      <p:pic>
        <p:nvPicPr>
          <p:cNvPr id="24580" name="Picture 3" descr="joi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304800"/>
            <a:ext cx="5564188" cy="303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4578" name="Object 4"/>
          <p:cNvGraphicFramePr>
            <a:graphicFrameLocks noChangeAspect="1"/>
          </p:cNvGraphicFramePr>
          <p:nvPr/>
        </p:nvGraphicFramePr>
        <p:xfrm>
          <a:off x="1524000" y="3429000"/>
          <a:ext cx="6075363" cy="161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6" name="Equation" r:id="rId5" imgW="2666880" imgH="711000" progId="Equation.3">
                  <p:embed/>
                </p:oleObj>
              </mc:Choice>
              <mc:Fallback>
                <p:oleObj name="Equation" r:id="rId5" imgW="266688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429000"/>
                        <a:ext cx="6075363" cy="161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1" name="Freeform 5"/>
          <p:cNvSpPr>
            <a:spLocks/>
          </p:cNvSpPr>
          <p:nvPr/>
        </p:nvSpPr>
        <p:spPr bwMode="auto">
          <a:xfrm>
            <a:off x="3311525" y="2681288"/>
            <a:ext cx="3584575" cy="333375"/>
          </a:xfrm>
          <a:custGeom>
            <a:avLst/>
            <a:gdLst>
              <a:gd name="T0" fmla="*/ 2147483647 w 2258"/>
              <a:gd name="T1" fmla="*/ 57964395 h 210"/>
              <a:gd name="T2" fmla="*/ 2147483647 w 2258"/>
              <a:gd name="T3" fmla="*/ 118448153 h 210"/>
              <a:gd name="T4" fmla="*/ 2147483647 w 2258"/>
              <a:gd name="T5" fmla="*/ 176410936 h 210"/>
              <a:gd name="T6" fmla="*/ 2147483647 w 2258"/>
              <a:gd name="T7" fmla="*/ 234375356 h 210"/>
              <a:gd name="T8" fmla="*/ 2147483647 w 2258"/>
              <a:gd name="T9" fmla="*/ 294857501 h 210"/>
              <a:gd name="T10" fmla="*/ 2147483647 w 2258"/>
              <a:gd name="T11" fmla="*/ 471270074 h 210"/>
              <a:gd name="T12" fmla="*/ 2147483647 w 2258"/>
              <a:gd name="T13" fmla="*/ 529232857 h 210"/>
              <a:gd name="T14" fmla="*/ 2147483647 w 2258"/>
              <a:gd name="T15" fmla="*/ 471270074 h 210"/>
              <a:gd name="T16" fmla="*/ 2147483647 w 2258"/>
              <a:gd name="T17" fmla="*/ 451108830 h 210"/>
              <a:gd name="T18" fmla="*/ 2147483647 w 2258"/>
              <a:gd name="T19" fmla="*/ 529232857 h 210"/>
              <a:gd name="T20" fmla="*/ 1491932252 w 2258"/>
              <a:gd name="T21" fmla="*/ 509071613 h 210"/>
              <a:gd name="T22" fmla="*/ 705643643 w 2258"/>
              <a:gd name="T23" fmla="*/ 529232857 h 210"/>
              <a:gd name="T24" fmla="*/ 234373735 w 2258"/>
              <a:gd name="T25" fmla="*/ 509071613 h 210"/>
              <a:gd name="T26" fmla="*/ 118446548 w 2258"/>
              <a:gd name="T27" fmla="*/ 451108830 h 210"/>
              <a:gd name="T28" fmla="*/ 0 w 2258"/>
              <a:gd name="T29" fmla="*/ 413305604 h 210"/>
              <a:gd name="T30" fmla="*/ 40322495 w 2258"/>
              <a:gd name="T31" fmla="*/ 352821872 h 210"/>
              <a:gd name="T32" fmla="*/ 78124041 w 2258"/>
              <a:gd name="T33" fmla="*/ 234375356 h 210"/>
              <a:gd name="T34" fmla="*/ 393144304 w 2258"/>
              <a:gd name="T35" fmla="*/ 57964395 h 210"/>
              <a:gd name="T36" fmla="*/ 2147483647 w 2258"/>
              <a:gd name="T37" fmla="*/ 57964395 h 21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258"/>
              <a:gd name="T58" fmla="*/ 0 h 210"/>
              <a:gd name="T59" fmla="*/ 2258 w 2258"/>
              <a:gd name="T60" fmla="*/ 210 h 21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258" h="210">
                <a:moveTo>
                  <a:pt x="1175" y="23"/>
                </a:moveTo>
                <a:cubicBezTo>
                  <a:pt x="1259" y="29"/>
                  <a:pt x="1341" y="38"/>
                  <a:pt x="1424" y="47"/>
                </a:cubicBezTo>
                <a:cubicBezTo>
                  <a:pt x="1499" y="46"/>
                  <a:pt x="2126" y="0"/>
                  <a:pt x="2234" y="70"/>
                </a:cubicBezTo>
                <a:cubicBezTo>
                  <a:pt x="2239" y="78"/>
                  <a:pt x="2246" y="85"/>
                  <a:pt x="2250" y="93"/>
                </a:cubicBezTo>
                <a:cubicBezTo>
                  <a:pt x="2254" y="100"/>
                  <a:pt x="2258" y="109"/>
                  <a:pt x="2257" y="117"/>
                </a:cubicBezTo>
                <a:cubicBezTo>
                  <a:pt x="2250" y="179"/>
                  <a:pt x="2224" y="169"/>
                  <a:pt x="2172" y="187"/>
                </a:cubicBezTo>
                <a:cubicBezTo>
                  <a:pt x="2146" y="196"/>
                  <a:pt x="2120" y="203"/>
                  <a:pt x="2094" y="210"/>
                </a:cubicBezTo>
                <a:cubicBezTo>
                  <a:pt x="1908" y="199"/>
                  <a:pt x="1751" y="191"/>
                  <a:pt x="1557" y="187"/>
                </a:cubicBezTo>
                <a:cubicBezTo>
                  <a:pt x="1450" y="177"/>
                  <a:pt x="1371" y="173"/>
                  <a:pt x="1261" y="179"/>
                </a:cubicBezTo>
                <a:cubicBezTo>
                  <a:pt x="1217" y="190"/>
                  <a:pt x="1173" y="199"/>
                  <a:pt x="1129" y="210"/>
                </a:cubicBezTo>
                <a:cubicBezTo>
                  <a:pt x="931" y="204"/>
                  <a:pt x="789" y="196"/>
                  <a:pt x="592" y="202"/>
                </a:cubicBezTo>
                <a:cubicBezTo>
                  <a:pt x="482" y="198"/>
                  <a:pt x="387" y="192"/>
                  <a:pt x="280" y="210"/>
                </a:cubicBezTo>
                <a:cubicBezTo>
                  <a:pt x="218" y="207"/>
                  <a:pt x="155" y="206"/>
                  <a:pt x="93" y="202"/>
                </a:cubicBezTo>
                <a:cubicBezTo>
                  <a:pt x="64" y="200"/>
                  <a:pt x="73" y="191"/>
                  <a:pt x="47" y="179"/>
                </a:cubicBezTo>
                <a:cubicBezTo>
                  <a:pt x="32" y="172"/>
                  <a:pt x="0" y="164"/>
                  <a:pt x="0" y="164"/>
                </a:cubicBezTo>
                <a:cubicBezTo>
                  <a:pt x="5" y="156"/>
                  <a:pt x="12" y="149"/>
                  <a:pt x="16" y="140"/>
                </a:cubicBezTo>
                <a:cubicBezTo>
                  <a:pt x="23" y="125"/>
                  <a:pt x="17" y="102"/>
                  <a:pt x="31" y="93"/>
                </a:cubicBezTo>
                <a:cubicBezTo>
                  <a:pt x="73" y="67"/>
                  <a:pt x="108" y="35"/>
                  <a:pt x="156" y="23"/>
                </a:cubicBezTo>
                <a:cubicBezTo>
                  <a:pt x="708" y="37"/>
                  <a:pt x="369" y="32"/>
                  <a:pt x="1175" y="23"/>
                </a:cubicBezTo>
                <a:close/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582" name="Freeform 6"/>
          <p:cNvSpPr>
            <a:spLocks/>
          </p:cNvSpPr>
          <p:nvPr/>
        </p:nvSpPr>
        <p:spPr bwMode="auto">
          <a:xfrm>
            <a:off x="3352800" y="1981200"/>
            <a:ext cx="3584575" cy="333375"/>
          </a:xfrm>
          <a:custGeom>
            <a:avLst/>
            <a:gdLst>
              <a:gd name="T0" fmla="*/ 2147483647 w 2258"/>
              <a:gd name="T1" fmla="*/ 57964395 h 210"/>
              <a:gd name="T2" fmla="*/ 2147483647 w 2258"/>
              <a:gd name="T3" fmla="*/ 118448153 h 210"/>
              <a:gd name="T4" fmla="*/ 2147483647 w 2258"/>
              <a:gd name="T5" fmla="*/ 176410936 h 210"/>
              <a:gd name="T6" fmla="*/ 2147483647 w 2258"/>
              <a:gd name="T7" fmla="*/ 234375356 h 210"/>
              <a:gd name="T8" fmla="*/ 2147483647 w 2258"/>
              <a:gd name="T9" fmla="*/ 294857501 h 210"/>
              <a:gd name="T10" fmla="*/ 2147483647 w 2258"/>
              <a:gd name="T11" fmla="*/ 471270074 h 210"/>
              <a:gd name="T12" fmla="*/ 2147483647 w 2258"/>
              <a:gd name="T13" fmla="*/ 529232857 h 210"/>
              <a:gd name="T14" fmla="*/ 2147483647 w 2258"/>
              <a:gd name="T15" fmla="*/ 471270074 h 210"/>
              <a:gd name="T16" fmla="*/ 2147483647 w 2258"/>
              <a:gd name="T17" fmla="*/ 451108830 h 210"/>
              <a:gd name="T18" fmla="*/ 2147483647 w 2258"/>
              <a:gd name="T19" fmla="*/ 529232857 h 210"/>
              <a:gd name="T20" fmla="*/ 1491932252 w 2258"/>
              <a:gd name="T21" fmla="*/ 509071613 h 210"/>
              <a:gd name="T22" fmla="*/ 705643643 w 2258"/>
              <a:gd name="T23" fmla="*/ 529232857 h 210"/>
              <a:gd name="T24" fmla="*/ 234373735 w 2258"/>
              <a:gd name="T25" fmla="*/ 509071613 h 210"/>
              <a:gd name="T26" fmla="*/ 118446548 w 2258"/>
              <a:gd name="T27" fmla="*/ 451108830 h 210"/>
              <a:gd name="T28" fmla="*/ 0 w 2258"/>
              <a:gd name="T29" fmla="*/ 413305604 h 210"/>
              <a:gd name="T30" fmla="*/ 40322495 w 2258"/>
              <a:gd name="T31" fmla="*/ 352821872 h 210"/>
              <a:gd name="T32" fmla="*/ 78124041 w 2258"/>
              <a:gd name="T33" fmla="*/ 234375356 h 210"/>
              <a:gd name="T34" fmla="*/ 393144304 w 2258"/>
              <a:gd name="T35" fmla="*/ 57964395 h 210"/>
              <a:gd name="T36" fmla="*/ 2147483647 w 2258"/>
              <a:gd name="T37" fmla="*/ 57964395 h 21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258"/>
              <a:gd name="T58" fmla="*/ 0 h 210"/>
              <a:gd name="T59" fmla="*/ 2258 w 2258"/>
              <a:gd name="T60" fmla="*/ 210 h 21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258" h="210">
                <a:moveTo>
                  <a:pt x="1175" y="23"/>
                </a:moveTo>
                <a:cubicBezTo>
                  <a:pt x="1259" y="29"/>
                  <a:pt x="1341" y="38"/>
                  <a:pt x="1424" y="47"/>
                </a:cubicBezTo>
                <a:cubicBezTo>
                  <a:pt x="1499" y="46"/>
                  <a:pt x="2126" y="0"/>
                  <a:pt x="2234" y="70"/>
                </a:cubicBezTo>
                <a:cubicBezTo>
                  <a:pt x="2239" y="78"/>
                  <a:pt x="2246" y="85"/>
                  <a:pt x="2250" y="93"/>
                </a:cubicBezTo>
                <a:cubicBezTo>
                  <a:pt x="2254" y="100"/>
                  <a:pt x="2258" y="109"/>
                  <a:pt x="2257" y="117"/>
                </a:cubicBezTo>
                <a:cubicBezTo>
                  <a:pt x="2250" y="179"/>
                  <a:pt x="2224" y="169"/>
                  <a:pt x="2172" y="187"/>
                </a:cubicBezTo>
                <a:cubicBezTo>
                  <a:pt x="2146" y="196"/>
                  <a:pt x="2120" y="203"/>
                  <a:pt x="2094" y="210"/>
                </a:cubicBezTo>
                <a:cubicBezTo>
                  <a:pt x="1908" y="199"/>
                  <a:pt x="1751" y="191"/>
                  <a:pt x="1557" y="187"/>
                </a:cubicBezTo>
                <a:cubicBezTo>
                  <a:pt x="1450" y="177"/>
                  <a:pt x="1371" y="173"/>
                  <a:pt x="1261" y="179"/>
                </a:cubicBezTo>
                <a:cubicBezTo>
                  <a:pt x="1217" y="190"/>
                  <a:pt x="1173" y="199"/>
                  <a:pt x="1129" y="210"/>
                </a:cubicBezTo>
                <a:cubicBezTo>
                  <a:pt x="931" y="204"/>
                  <a:pt x="789" y="196"/>
                  <a:pt x="592" y="202"/>
                </a:cubicBezTo>
                <a:cubicBezTo>
                  <a:pt x="482" y="198"/>
                  <a:pt x="387" y="192"/>
                  <a:pt x="280" y="210"/>
                </a:cubicBezTo>
                <a:cubicBezTo>
                  <a:pt x="218" y="207"/>
                  <a:pt x="155" y="206"/>
                  <a:pt x="93" y="202"/>
                </a:cubicBezTo>
                <a:cubicBezTo>
                  <a:pt x="64" y="200"/>
                  <a:pt x="73" y="191"/>
                  <a:pt x="47" y="179"/>
                </a:cubicBezTo>
                <a:cubicBezTo>
                  <a:pt x="32" y="172"/>
                  <a:pt x="0" y="164"/>
                  <a:pt x="0" y="164"/>
                </a:cubicBezTo>
                <a:cubicBezTo>
                  <a:pt x="5" y="156"/>
                  <a:pt x="12" y="149"/>
                  <a:pt x="16" y="140"/>
                </a:cubicBezTo>
                <a:cubicBezTo>
                  <a:pt x="23" y="125"/>
                  <a:pt x="17" y="102"/>
                  <a:pt x="31" y="93"/>
                </a:cubicBezTo>
                <a:cubicBezTo>
                  <a:pt x="73" y="67"/>
                  <a:pt x="108" y="35"/>
                  <a:pt x="156" y="23"/>
                </a:cubicBezTo>
                <a:cubicBezTo>
                  <a:pt x="708" y="37"/>
                  <a:pt x="369" y="32"/>
                  <a:pt x="1175" y="23"/>
                </a:cubicBezTo>
                <a:close/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583" name="Freeform 7"/>
          <p:cNvSpPr>
            <a:spLocks/>
          </p:cNvSpPr>
          <p:nvPr/>
        </p:nvSpPr>
        <p:spPr bwMode="auto">
          <a:xfrm>
            <a:off x="3352800" y="609600"/>
            <a:ext cx="3584575" cy="333375"/>
          </a:xfrm>
          <a:custGeom>
            <a:avLst/>
            <a:gdLst>
              <a:gd name="T0" fmla="*/ 2147483647 w 2258"/>
              <a:gd name="T1" fmla="*/ 57964395 h 210"/>
              <a:gd name="T2" fmla="*/ 2147483647 w 2258"/>
              <a:gd name="T3" fmla="*/ 118448153 h 210"/>
              <a:gd name="T4" fmla="*/ 2147483647 w 2258"/>
              <a:gd name="T5" fmla="*/ 176410936 h 210"/>
              <a:gd name="T6" fmla="*/ 2147483647 w 2258"/>
              <a:gd name="T7" fmla="*/ 234375356 h 210"/>
              <a:gd name="T8" fmla="*/ 2147483647 w 2258"/>
              <a:gd name="T9" fmla="*/ 294857501 h 210"/>
              <a:gd name="T10" fmla="*/ 2147483647 w 2258"/>
              <a:gd name="T11" fmla="*/ 471270074 h 210"/>
              <a:gd name="T12" fmla="*/ 2147483647 w 2258"/>
              <a:gd name="T13" fmla="*/ 529232857 h 210"/>
              <a:gd name="T14" fmla="*/ 2147483647 w 2258"/>
              <a:gd name="T15" fmla="*/ 471270074 h 210"/>
              <a:gd name="T16" fmla="*/ 2147483647 w 2258"/>
              <a:gd name="T17" fmla="*/ 451108830 h 210"/>
              <a:gd name="T18" fmla="*/ 2147483647 w 2258"/>
              <a:gd name="T19" fmla="*/ 529232857 h 210"/>
              <a:gd name="T20" fmla="*/ 1491932252 w 2258"/>
              <a:gd name="T21" fmla="*/ 509071613 h 210"/>
              <a:gd name="T22" fmla="*/ 705643643 w 2258"/>
              <a:gd name="T23" fmla="*/ 529232857 h 210"/>
              <a:gd name="T24" fmla="*/ 234373735 w 2258"/>
              <a:gd name="T25" fmla="*/ 509071613 h 210"/>
              <a:gd name="T26" fmla="*/ 118446548 w 2258"/>
              <a:gd name="T27" fmla="*/ 451108830 h 210"/>
              <a:gd name="T28" fmla="*/ 0 w 2258"/>
              <a:gd name="T29" fmla="*/ 413305604 h 210"/>
              <a:gd name="T30" fmla="*/ 40322495 w 2258"/>
              <a:gd name="T31" fmla="*/ 352821872 h 210"/>
              <a:gd name="T32" fmla="*/ 78124041 w 2258"/>
              <a:gd name="T33" fmla="*/ 234375356 h 210"/>
              <a:gd name="T34" fmla="*/ 393144304 w 2258"/>
              <a:gd name="T35" fmla="*/ 57964395 h 210"/>
              <a:gd name="T36" fmla="*/ 2147483647 w 2258"/>
              <a:gd name="T37" fmla="*/ 57964395 h 21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258"/>
              <a:gd name="T58" fmla="*/ 0 h 210"/>
              <a:gd name="T59" fmla="*/ 2258 w 2258"/>
              <a:gd name="T60" fmla="*/ 210 h 21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258" h="210">
                <a:moveTo>
                  <a:pt x="1175" y="23"/>
                </a:moveTo>
                <a:cubicBezTo>
                  <a:pt x="1259" y="29"/>
                  <a:pt x="1341" y="38"/>
                  <a:pt x="1424" y="47"/>
                </a:cubicBezTo>
                <a:cubicBezTo>
                  <a:pt x="1499" y="46"/>
                  <a:pt x="2126" y="0"/>
                  <a:pt x="2234" y="70"/>
                </a:cubicBezTo>
                <a:cubicBezTo>
                  <a:pt x="2239" y="78"/>
                  <a:pt x="2246" y="85"/>
                  <a:pt x="2250" y="93"/>
                </a:cubicBezTo>
                <a:cubicBezTo>
                  <a:pt x="2254" y="100"/>
                  <a:pt x="2258" y="109"/>
                  <a:pt x="2257" y="117"/>
                </a:cubicBezTo>
                <a:cubicBezTo>
                  <a:pt x="2250" y="179"/>
                  <a:pt x="2224" y="169"/>
                  <a:pt x="2172" y="187"/>
                </a:cubicBezTo>
                <a:cubicBezTo>
                  <a:pt x="2146" y="196"/>
                  <a:pt x="2120" y="203"/>
                  <a:pt x="2094" y="210"/>
                </a:cubicBezTo>
                <a:cubicBezTo>
                  <a:pt x="1908" y="199"/>
                  <a:pt x="1751" y="191"/>
                  <a:pt x="1557" y="187"/>
                </a:cubicBezTo>
                <a:cubicBezTo>
                  <a:pt x="1450" y="177"/>
                  <a:pt x="1371" y="173"/>
                  <a:pt x="1261" y="179"/>
                </a:cubicBezTo>
                <a:cubicBezTo>
                  <a:pt x="1217" y="190"/>
                  <a:pt x="1173" y="199"/>
                  <a:pt x="1129" y="210"/>
                </a:cubicBezTo>
                <a:cubicBezTo>
                  <a:pt x="931" y="204"/>
                  <a:pt x="789" y="196"/>
                  <a:pt x="592" y="202"/>
                </a:cubicBezTo>
                <a:cubicBezTo>
                  <a:pt x="482" y="198"/>
                  <a:pt x="387" y="192"/>
                  <a:pt x="280" y="210"/>
                </a:cubicBezTo>
                <a:cubicBezTo>
                  <a:pt x="218" y="207"/>
                  <a:pt x="155" y="206"/>
                  <a:pt x="93" y="202"/>
                </a:cubicBezTo>
                <a:cubicBezTo>
                  <a:pt x="64" y="200"/>
                  <a:pt x="73" y="191"/>
                  <a:pt x="47" y="179"/>
                </a:cubicBezTo>
                <a:cubicBezTo>
                  <a:pt x="32" y="172"/>
                  <a:pt x="0" y="164"/>
                  <a:pt x="0" y="164"/>
                </a:cubicBezTo>
                <a:cubicBezTo>
                  <a:pt x="5" y="156"/>
                  <a:pt x="12" y="149"/>
                  <a:pt x="16" y="140"/>
                </a:cubicBezTo>
                <a:cubicBezTo>
                  <a:pt x="23" y="125"/>
                  <a:pt x="17" y="102"/>
                  <a:pt x="31" y="93"/>
                </a:cubicBezTo>
                <a:cubicBezTo>
                  <a:pt x="73" y="67"/>
                  <a:pt x="108" y="35"/>
                  <a:pt x="156" y="23"/>
                </a:cubicBezTo>
                <a:cubicBezTo>
                  <a:pt x="708" y="37"/>
                  <a:pt x="369" y="32"/>
                  <a:pt x="1175" y="23"/>
                </a:cubicBezTo>
                <a:close/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584" name="Freeform 8"/>
          <p:cNvSpPr>
            <a:spLocks/>
          </p:cNvSpPr>
          <p:nvPr/>
        </p:nvSpPr>
        <p:spPr bwMode="auto">
          <a:xfrm>
            <a:off x="3352800" y="1295400"/>
            <a:ext cx="3584575" cy="333375"/>
          </a:xfrm>
          <a:custGeom>
            <a:avLst/>
            <a:gdLst>
              <a:gd name="T0" fmla="*/ 2147483647 w 2258"/>
              <a:gd name="T1" fmla="*/ 57964395 h 210"/>
              <a:gd name="T2" fmla="*/ 2147483647 w 2258"/>
              <a:gd name="T3" fmla="*/ 118448153 h 210"/>
              <a:gd name="T4" fmla="*/ 2147483647 w 2258"/>
              <a:gd name="T5" fmla="*/ 176410936 h 210"/>
              <a:gd name="T6" fmla="*/ 2147483647 w 2258"/>
              <a:gd name="T7" fmla="*/ 234375356 h 210"/>
              <a:gd name="T8" fmla="*/ 2147483647 w 2258"/>
              <a:gd name="T9" fmla="*/ 294857501 h 210"/>
              <a:gd name="T10" fmla="*/ 2147483647 w 2258"/>
              <a:gd name="T11" fmla="*/ 471270074 h 210"/>
              <a:gd name="T12" fmla="*/ 2147483647 w 2258"/>
              <a:gd name="T13" fmla="*/ 529232857 h 210"/>
              <a:gd name="T14" fmla="*/ 2147483647 w 2258"/>
              <a:gd name="T15" fmla="*/ 471270074 h 210"/>
              <a:gd name="T16" fmla="*/ 2147483647 w 2258"/>
              <a:gd name="T17" fmla="*/ 451108830 h 210"/>
              <a:gd name="T18" fmla="*/ 2147483647 w 2258"/>
              <a:gd name="T19" fmla="*/ 529232857 h 210"/>
              <a:gd name="T20" fmla="*/ 1491932252 w 2258"/>
              <a:gd name="T21" fmla="*/ 509071613 h 210"/>
              <a:gd name="T22" fmla="*/ 705643643 w 2258"/>
              <a:gd name="T23" fmla="*/ 529232857 h 210"/>
              <a:gd name="T24" fmla="*/ 234373735 w 2258"/>
              <a:gd name="T25" fmla="*/ 509071613 h 210"/>
              <a:gd name="T26" fmla="*/ 118446548 w 2258"/>
              <a:gd name="T27" fmla="*/ 451108830 h 210"/>
              <a:gd name="T28" fmla="*/ 0 w 2258"/>
              <a:gd name="T29" fmla="*/ 413305604 h 210"/>
              <a:gd name="T30" fmla="*/ 40322495 w 2258"/>
              <a:gd name="T31" fmla="*/ 352821872 h 210"/>
              <a:gd name="T32" fmla="*/ 78124041 w 2258"/>
              <a:gd name="T33" fmla="*/ 234375356 h 210"/>
              <a:gd name="T34" fmla="*/ 393144304 w 2258"/>
              <a:gd name="T35" fmla="*/ 57964395 h 210"/>
              <a:gd name="T36" fmla="*/ 2147483647 w 2258"/>
              <a:gd name="T37" fmla="*/ 57964395 h 21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258"/>
              <a:gd name="T58" fmla="*/ 0 h 210"/>
              <a:gd name="T59" fmla="*/ 2258 w 2258"/>
              <a:gd name="T60" fmla="*/ 210 h 21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258" h="210">
                <a:moveTo>
                  <a:pt x="1175" y="23"/>
                </a:moveTo>
                <a:cubicBezTo>
                  <a:pt x="1259" y="29"/>
                  <a:pt x="1341" y="38"/>
                  <a:pt x="1424" y="47"/>
                </a:cubicBezTo>
                <a:cubicBezTo>
                  <a:pt x="1499" y="46"/>
                  <a:pt x="2126" y="0"/>
                  <a:pt x="2234" y="70"/>
                </a:cubicBezTo>
                <a:cubicBezTo>
                  <a:pt x="2239" y="78"/>
                  <a:pt x="2246" y="85"/>
                  <a:pt x="2250" y="93"/>
                </a:cubicBezTo>
                <a:cubicBezTo>
                  <a:pt x="2254" y="100"/>
                  <a:pt x="2258" y="109"/>
                  <a:pt x="2257" y="117"/>
                </a:cubicBezTo>
                <a:cubicBezTo>
                  <a:pt x="2250" y="179"/>
                  <a:pt x="2224" y="169"/>
                  <a:pt x="2172" y="187"/>
                </a:cubicBezTo>
                <a:cubicBezTo>
                  <a:pt x="2146" y="196"/>
                  <a:pt x="2120" y="203"/>
                  <a:pt x="2094" y="210"/>
                </a:cubicBezTo>
                <a:cubicBezTo>
                  <a:pt x="1908" y="199"/>
                  <a:pt x="1751" y="191"/>
                  <a:pt x="1557" y="187"/>
                </a:cubicBezTo>
                <a:cubicBezTo>
                  <a:pt x="1450" y="177"/>
                  <a:pt x="1371" y="173"/>
                  <a:pt x="1261" y="179"/>
                </a:cubicBezTo>
                <a:cubicBezTo>
                  <a:pt x="1217" y="190"/>
                  <a:pt x="1173" y="199"/>
                  <a:pt x="1129" y="210"/>
                </a:cubicBezTo>
                <a:cubicBezTo>
                  <a:pt x="931" y="204"/>
                  <a:pt x="789" y="196"/>
                  <a:pt x="592" y="202"/>
                </a:cubicBezTo>
                <a:cubicBezTo>
                  <a:pt x="482" y="198"/>
                  <a:pt x="387" y="192"/>
                  <a:pt x="280" y="210"/>
                </a:cubicBezTo>
                <a:cubicBezTo>
                  <a:pt x="218" y="207"/>
                  <a:pt x="155" y="206"/>
                  <a:pt x="93" y="202"/>
                </a:cubicBezTo>
                <a:cubicBezTo>
                  <a:pt x="64" y="200"/>
                  <a:pt x="73" y="191"/>
                  <a:pt x="47" y="179"/>
                </a:cubicBezTo>
                <a:cubicBezTo>
                  <a:pt x="32" y="172"/>
                  <a:pt x="0" y="164"/>
                  <a:pt x="0" y="164"/>
                </a:cubicBezTo>
                <a:cubicBezTo>
                  <a:pt x="5" y="156"/>
                  <a:pt x="12" y="149"/>
                  <a:pt x="16" y="140"/>
                </a:cubicBezTo>
                <a:cubicBezTo>
                  <a:pt x="23" y="125"/>
                  <a:pt x="17" y="102"/>
                  <a:pt x="31" y="93"/>
                </a:cubicBezTo>
                <a:cubicBezTo>
                  <a:pt x="73" y="67"/>
                  <a:pt x="108" y="35"/>
                  <a:pt x="156" y="23"/>
                </a:cubicBezTo>
                <a:cubicBezTo>
                  <a:pt x="708" y="37"/>
                  <a:pt x="369" y="32"/>
                  <a:pt x="1175" y="23"/>
                </a:cubicBezTo>
                <a:close/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381000" y="5562600"/>
            <a:ext cx="5067300" cy="400050"/>
          </a:xfrm>
          <a:prstGeom prst="rect">
            <a:avLst/>
          </a:prstGeom>
          <a:noFill/>
          <a:ln w="317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P(</a:t>
            </a:r>
            <a:r>
              <a:rPr lang="en-US">
                <a:solidFill>
                  <a:srgbClr val="048C0A"/>
                </a:solidFill>
              </a:rPr>
              <a:t>Male</a:t>
            </a:r>
            <a:r>
              <a:rPr lang="en-US"/>
              <a:t> | </a:t>
            </a:r>
            <a:r>
              <a:rPr lang="en-US">
                <a:solidFill>
                  <a:schemeClr val="accent2"/>
                </a:solidFill>
              </a:rPr>
              <a:t>Poor</a:t>
            </a:r>
            <a:r>
              <a:rPr lang="en-US"/>
              <a:t>) = 0.4654 / 0.7604 = 0.612  </a:t>
            </a:r>
          </a:p>
        </p:txBody>
      </p:sp>
      <p:sp>
        <p:nvSpPr>
          <p:cNvPr id="24586" name="Freeform 10"/>
          <p:cNvSpPr>
            <a:spLocks/>
          </p:cNvSpPr>
          <p:nvPr/>
        </p:nvSpPr>
        <p:spPr bwMode="auto">
          <a:xfrm>
            <a:off x="3352800" y="1905000"/>
            <a:ext cx="3657600" cy="457200"/>
          </a:xfrm>
          <a:custGeom>
            <a:avLst/>
            <a:gdLst>
              <a:gd name="T0" fmla="*/ 2147483647 w 2258"/>
              <a:gd name="T1" fmla="*/ 109018254 h 210"/>
              <a:gd name="T2" fmla="*/ 2147483647 w 2258"/>
              <a:gd name="T3" fmla="*/ 222778323 h 210"/>
              <a:gd name="T4" fmla="*/ 2147483647 w 2258"/>
              <a:gd name="T5" fmla="*/ 331796611 h 210"/>
              <a:gd name="T6" fmla="*/ 2147483647 w 2258"/>
              <a:gd name="T7" fmla="*/ 440814831 h 210"/>
              <a:gd name="T8" fmla="*/ 2147483647 w 2258"/>
              <a:gd name="T9" fmla="*/ 554574866 h 210"/>
              <a:gd name="T10" fmla="*/ 2147483647 w 2258"/>
              <a:gd name="T11" fmla="*/ 886371477 h 210"/>
              <a:gd name="T12" fmla="*/ 2147483647 w 2258"/>
              <a:gd name="T13" fmla="*/ 995389697 h 210"/>
              <a:gd name="T14" fmla="*/ 2147483647 w 2258"/>
              <a:gd name="T15" fmla="*/ 886371477 h 210"/>
              <a:gd name="T16" fmla="*/ 2147483647 w 2258"/>
              <a:gd name="T17" fmla="*/ 848452191 h 210"/>
              <a:gd name="T18" fmla="*/ 2147483647 w 2258"/>
              <a:gd name="T19" fmla="*/ 995389697 h 210"/>
              <a:gd name="T20" fmla="*/ 1553339365 w 2258"/>
              <a:gd name="T21" fmla="*/ 957470411 h 210"/>
              <a:gd name="T22" fmla="*/ 734686673 w 2258"/>
              <a:gd name="T23" fmla="*/ 995389697 h 210"/>
              <a:gd name="T24" fmla="*/ 244020878 w 2258"/>
              <a:gd name="T25" fmla="*/ 957470411 h 210"/>
              <a:gd name="T26" fmla="*/ 123321699 w 2258"/>
              <a:gd name="T27" fmla="*/ 848452191 h 210"/>
              <a:gd name="T28" fmla="*/ 0 w 2258"/>
              <a:gd name="T29" fmla="*/ 777351080 h 210"/>
              <a:gd name="T30" fmla="*/ 41981402 w 2258"/>
              <a:gd name="T31" fmla="*/ 663593222 h 210"/>
              <a:gd name="T32" fmla="*/ 81340284 w 2258"/>
              <a:gd name="T33" fmla="*/ 440814831 h 210"/>
              <a:gd name="T34" fmla="*/ 409325536 w 2258"/>
              <a:gd name="T35" fmla="*/ 109018254 h 210"/>
              <a:gd name="T36" fmla="*/ 2147483647 w 2258"/>
              <a:gd name="T37" fmla="*/ 109018254 h 21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258"/>
              <a:gd name="T58" fmla="*/ 0 h 210"/>
              <a:gd name="T59" fmla="*/ 2258 w 2258"/>
              <a:gd name="T60" fmla="*/ 210 h 21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258" h="210">
                <a:moveTo>
                  <a:pt x="1175" y="23"/>
                </a:moveTo>
                <a:cubicBezTo>
                  <a:pt x="1259" y="29"/>
                  <a:pt x="1341" y="38"/>
                  <a:pt x="1424" y="47"/>
                </a:cubicBezTo>
                <a:cubicBezTo>
                  <a:pt x="1499" y="46"/>
                  <a:pt x="2126" y="0"/>
                  <a:pt x="2234" y="70"/>
                </a:cubicBezTo>
                <a:cubicBezTo>
                  <a:pt x="2239" y="78"/>
                  <a:pt x="2246" y="85"/>
                  <a:pt x="2250" y="93"/>
                </a:cubicBezTo>
                <a:cubicBezTo>
                  <a:pt x="2254" y="100"/>
                  <a:pt x="2258" y="109"/>
                  <a:pt x="2257" y="117"/>
                </a:cubicBezTo>
                <a:cubicBezTo>
                  <a:pt x="2250" y="179"/>
                  <a:pt x="2224" y="169"/>
                  <a:pt x="2172" y="187"/>
                </a:cubicBezTo>
                <a:cubicBezTo>
                  <a:pt x="2146" y="196"/>
                  <a:pt x="2120" y="203"/>
                  <a:pt x="2094" y="210"/>
                </a:cubicBezTo>
                <a:cubicBezTo>
                  <a:pt x="1908" y="199"/>
                  <a:pt x="1751" y="191"/>
                  <a:pt x="1557" y="187"/>
                </a:cubicBezTo>
                <a:cubicBezTo>
                  <a:pt x="1450" y="177"/>
                  <a:pt x="1371" y="173"/>
                  <a:pt x="1261" y="179"/>
                </a:cubicBezTo>
                <a:cubicBezTo>
                  <a:pt x="1217" y="190"/>
                  <a:pt x="1173" y="199"/>
                  <a:pt x="1129" y="210"/>
                </a:cubicBezTo>
                <a:cubicBezTo>
                  <a:pt x="931" y="204"/>
                  <a:pt x="789" y="196"/>
                  <a:pt x="592" y="202"/>
                </a:cubicBezTo>
                <a:cubicBezTo>
                  <a:pt x="482" y="198"/>
                  <a:pt x="387" y="192"/>
                  <a:pt x="280" y="210"/>
                </a:cubicBezTo>
                <a:cubicBezTo>
                  <a:pt x="218" y="207"/>
                  <a:pt x="155" y="206"/>
                  <a:pt x="93" y="202"/>
                </a:cubicBezTo>
                <a:cubicBezTo>
                  <a:pt x="64" y="200"/>
                  <a:pt x="73" y="191"/>
                  <a:pt x="47" y="179"/>
                </a:cubicBezTo>
                <a:cubicBezTo>
                  <a:pt x="32" y="172"/>
                  <a:pt x="0" y="164"/>
                  <a:pt x="0" y="164"/>
                </a:cubicBezTo>
                <a:cubicBezTo>
                  <a:pt x="5" y="156"/>
                  <a:pt x="12" y="149"/>
                  <a:pt x="16" y="140"/>
                </a:cubicBezTo>
                <a:cubicBezTo>
                  <a:pt x="23" y="125"/>
                  <a:pt x="17" y="102"/>
                  <a:pt x="31" y="93"/>
                </a:cubicBezTo>
                <a:cubicBezTo>
                  <a:pt x="73" y="67"/>
                  <a:pt x="108" y="35"/>
                  <a:pt x="156" y="23"/>
                </a:cubicBezTo>
                <a:cubicBezTo>
                  <a:pt x="708" y="37"/>
                  <a:pt x="369" y="32"/>
                  <a:pt x="1175" y="23"/>
                </a:cubicBezTo>
                <a:close/>
              </a:path>
            </a:pathLst>
          </a:custGeom>
          <a:noFill/>
          <a:ln w="38100">
            <a:solidFill>
              <a:srgbClr val="048C0A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4587" name="Freeform 11"/>
          <p:cNvSpPr>
            <a:spLocks/>
          </p:cNvSpPr>
          <p:nvPr/>
        </p:nvSpPr>
        <p:spPr bwMode="auto">
          <a:xfrm>
            <a:off x="3276600" y="2590800"/>
            <a:ext cx="3657600" cy="457200"/>
          </a:xfrm>
          <a:custGeom>
            <a:avLst/>
            <a:gdLst>
              <a:gd name="T0" fmla="*/ 2147483647 w 2258"/>
              <a:gd name="T1" fmla="*/ 109018254 h 210"/>
              <a:gd name="T2" fmla="*/ 2147483647 w 2258"/>
              <a:gd name="T3" fmla="*/ 222778323 h 210"/>
              <a:gd name="T4" fmla="*/ 2147483647 w 2258"/>
              <a:gd name="T5" fmla="*/ 331796611 h 210"/>
              <a:gd name="T6" fmla="*/ 2147483647 w 2258"/>
              <a:gd name="T7" fmla="*/ 440814831 h 210"/>
              <a:gd name="T8" fmla="*/ 2147483647 w 2258"/>
              <a:gd name="T9" fmla="*/ 554574866 h 210"/>
              <a:gd name="T10" fmla="*/ 2147483647 w 2258"/>
              <a:gd name="T11" fmla="*/ 886371477 h 210"/>
              <a:gd name="T12" fmla="*/ 2147483647 w 2258"/>
              <a:gd name="T13" fmla="*/ 995389697 h 210"/>
              <a:gd name="T14" fmla="*/ 2147483647 w 2258"/>
              <a:gd name="T15" fmla="*/ 886371477 h 210"/>
              <a:gd name="T16" fmla="*/ 2147483647 w 2258"/>
              <a:gd name="T17" fmla="*/ 848452191 h 210"/>
              <a:gd name="T18" fmla="*/ 2147483647 w 2258"/>
              <a:gd name="T19" fmla="*/ 995389697 h 210"/>
              <a:gd name="T20" fmla="*/ 1553339365 w 2258"/>
              <a:gd name="T21" fmla="*/ 957470411 h 210"/>
              <a:gd name="T22" fmla="*/ 734686673 w 2258"/>
              <a:gd name="T23" fmla="*/ 995389697 h 210"/>
              <a:gd name="T24" fmla="*/ 244020878 w 2258"/>
              <a:gd name="T25" fmla="*/ 957470411 h 210"/>
              <a:gd name="T26" fmla="*/ 123321699 w 2258"/>
              <a:gd name="T27" fmla="*/ 848452191 h 210"/>
              <a:gd name="T28" fmla="*/ 0 w 2258"/>
              <a:gd name="T29" fmla="*/ 777351080 h 210"/>
              <a:gd name="T30" fmla="*/ 41981402 w 2258"/>
              <a:gd name="T31" fmla="*/ 663593222 h 210"/>
              <a:gd name="T32" fmla="*/ 81340284 w 2258"/>
              <a:gd name="T33" fmla="*/ 440814831 h 210"/>
              <a:gd name="T34" fmla="*/ 409325536 w 2258"/>
              <a:gd name="T35" fmla="*/ 109018254 h 210"/>
              <a:gd name="T36" fmla="*/ 2147483647 w 2258"/>
              <a:gd name="T37" fmla="*/ 109018254 h 21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258"/>
              <a:gd name="T58" fmla="*/ 0 h 210"/>
              <a:gd name="T59" fmla="*/ 2258 w 2258"/>
              <a:gd name="T60" fmla="*/ 210 h 21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258" h="210">
                <a:moveTo>
                  <a:pt x="1175" y="23"/>
                </a:moveTo>
                <a:cubicBezTo>
                  <a:pt x="1259" y="29"/>
                  <a:pt x="1341" y="38"/>
                  <a:pt x="1424" y="47"/>
                </a:cubicBezTo>
                <a:cubicBezTo>
                  <a:pt x="1499" y="46"/>
                  <a:pt x="2126" y="0"/>
                  <a:pt x="2234" y="70"/>
                </a:cubicBezTo>
                <a:cubicBezTo>
                  <a:pt x="2239" y="78"/>
                  <a:pt x="2246" y="85"/>
                  <a:pt x="2250" y="93"/>
                </a:cubicBezTo>
                <a:cubicBezTo>
                  <a:pt x="2254" y="100"/>
                  <a:pt x="2258" y="109"/>
                  <a:pt x="2257" y="117"/>
                </a:cubicBezTo>
                <a:cubicBezTo>
                  <a:pt x="2250" y="179"/>
                  <a:pt x="2224" y="169"/>
                  <a:pt x="2172" y="187"/>
                </a:cubicBezTo>
                <a:cubicBezTo>
                  <a:pt x="2146" y="196"/>
                  <a:pt x="2120" y="203"/>
                  <a:pt x="2094" y="210"/>
                </a:cubicBezTo>
                <a:cubicBezTo>
                  <a:pt x="1908" y="199"/>
                  <a:pt x="1751" y="191"/>
                  <a:pt x="1557" y="187"/>
                </a:cubicBezTo>
                <a:cubicBezTo>
                  <a:pt x="1450" y="177"/>
                  <a:pt x="1371" y="173"/>
                  <a:pt x="1261" y="179"/>
                </a:cubicBezTo>
                <a:cubicBezTo>
                  <a:pt x="1217" y="190"/>
                  <a:pt x="1173" y="199"/>
                  <a:pt x="1129" y="210"/>
                </a:cubicBezTo>
                <a:cubicBezTo>
                  <a:pt x="931" y="204"/>
                  <a:pt x="789" y="196"/>
                  <a:pt x="592" y="202"/>
                </a:cubicBezTo>
                <a:cubicBezTo>
                  <a:pt x="482" y="198"/>
                  <a:pt x="387" y="192"/>
                  <a:pt x="280" y="210"/>
                </a:cubicBezTo>
                <a:cubicBezTo>
                  <a:pt x="218" y="207"/>
                  <a:pt x="155" y="206"/>
                  <a:pt x="93" y="202"/>
                </a:cubicBezTo>
                <a:cubicBezTo>
                  <a:pt x="64" y="200"/>
                  <a:pt x="73" y="191"/>
                  <a:pt x="47" y="179"/>
                </a:cubicBezTo>
                <a:cubicBezTo>
                  <a:pt x="32" y="172"/>
                  <a:pt x="0" y="164"/>
                  <a:pt x="0" y="164"/>
                </a:cubicBezTo>
                <a:cubicBezTo>
                  <a:pt x="5" y="156"/>
                  <a:pt x="12" y="149"/>
                  <a:pt x="16" y="140"/>
                </a:cubicBezTo>
                <a:cubicBezTo>
                  <a:pt x="23" y="125"/>
                  <a:pt x="17" y="102"/>
                  <a:pt x="31" y="93"/>
                </a:cubicBezTo>
                <a:cubicBezTo>
                  <a:pt x="73" y="67"/>
                  <a:pt x="108" y="35"/>
                  <a:pt x="156" y="23"/>
                </a:cubicBezTo>
                <a:cubicBezTo>
                  <a:pt x="708" y="37"/>
                  <a:pt x="369" y="32"/>
                  <a:pt x="1175" y="23"/>
                </a:cubicBezTo>
                <a:close/>
              </a:path>
            </a:pathLst>
          </a:custGeom>
          <a:noFill/>
          <a:ln w="38100">
            <a:solidFill>
              <a:srgbClr val="048C0A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879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the joint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Collect some data points</a:t>
            </a:r>
          </a:p>
          <a:p>
            <a:r>
              <a:rPr lang="en-US" sz="2800" dirty="0" smtClean="0"/>
              <a:t>Estimate the probability P(E1=e1 ^ … ^ En=en) as  #(that row appears)/#(any row appears)</a:t>
            </a:r>
          </a:p>
          <a:p>
            <a:r>
              <a:rPr lang="en-US" dirty="0" smtClean="0"/>
              <a:t>….</a:t>
            </a:r>
            <a:endParaRPr lang="en-US" dirty="0"/>
          </a:p>
        </p:txBody>
      </p:sp>
      <p:pic>
        <p:nvPicPr>
          <p:cNvPr id="4" name="Picture 4" descr="j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63912" y="3557587"/>
            <a:ext cx="5564188" cy="303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>
          <a:xfrm>
            <a:off x="2640012" y="4590534"/>
            <a:ext cx="723900" cy="3693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79400" y="3936076"/>
          <a:ext cx="2178048" cy="2047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6016"/>
                <a:gridCol w="726016"/>
                <a:gridCol w="726016"/>
              </a:tblGrid>
              <a:tr h="409516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Gender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Hours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Wealth</a:t>
                      </a:r>
                      <a:endParaRPr lang="en-US" sz="1050" dirty="0"/>
                    </a:p>
                  </a:txBody>
                  <a:tcPr/>
                </a:tc>
              </a:tr>
              <a:tr h="409516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g1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h1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w1</a:t>
                      </a:r>
                      <a:endParaRPr lang="en-US" sz="1050" dirty="0"/>
                    </a:p>
                  </a:txBody>
                  <a:tcPr/>
                </a:tc>
              </a:tr>
              <a:tr h="409516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g2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h2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w2</a:t>
                      </a:r>
                      <a:endParaRPr lang="en-US" sz="1050" dirty="0"/>
                    </a:p>
                  </a:txBody>
                  <a:tcPr/>
                </a:tc>
              </a:tr>
              <a:tr h="409516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..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…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…</a:t>
                      </a:r>
                      <a:endParaRPr lang="en-US" sz="1050" dirty="0"/>
                    </a:p>
                  </a:txBody>
                  <a:tcPr/>
                </a:tc>
              </a:tr>
              <a:tr h="409516">
                <a:tc>
                  <a:txBody>
                    <a:bodyPr/>
                    <a:lstStyle/>
                    <a:p>
                      <a:r>
                        <a:rPr lang="en-US" sz="1050" dirty="0" err="1" smtClean="0"/>
                        <a:t>gN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err="1" smtClean="0"/>
                        <a:t>hN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err="1" smtClean="0"/>
                        <a:t>wN</a:t>
                      </a:r>
                      <a:endParaRPr lang="en-US" sz="105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8971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the joint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For each combination of values </a:t>
            </a:r>
            <a:r>
              <a:rPr lang="en-US" sz="2800" b="1" dirty="0" smtClean="0"/>
              <a:t>r:</a:t>
            </a:r>
            <a:endParaRPr lang="en-US" sz="2800" dirty="0" smtClean="0"/>
          </a:p>
          <a:p>
            <a:pPr lvl="1"/>
            <a:r>
              <a:rPr lang="en-US" sz="2800" dirty="0" smtClean="0"/>
              <a:t>Total = C[</a:t>
            </a:r>
            <a:r>
              <a:rPr lang="en-US" sz="2800" b="1" dirty="0" smtClean="0"/>
              <a:t>r</a:t>
            </a:r>
            <a:r>
              <a:rPr lang="en-US" sz="2800" dirty="0" smtClean="0"/>
              <a:t>] = 0</a:t>
            </a:r>
          </a:p>
          <a:p>
            <a:r>
              <a:rPr lang="en-US" sz="2800" dirty="0" smtClean="0"/>
              <a:t>For each data row </a:t>
            </a:r>
            <a:r>
              <a:rPr lang="en-US" sz="2800" b="1" dirty="0" err="1" smtClean="0"/>
              <a:t>r</a:t>
            </a:r>
            <a:r>
              <a:rPr lang="en-US" sz="2800" b="1" baseline="-25000" dirty="0" err="1" smtClean="0"/>
              <a:t>i</a:t>
            </a:r>
            <a:endParaRPr lang="en-US" sz="2800" b="1" baseline="-25000" dirty="0" smtClean="0"/>
          </a:p>
          <a:p>
            <a:pPr lvl="1"/>
            <a:r>
              <a:rPr lang="en-US" sz="2800" dirty="0" smtClean="0"/>
              <a:t>C[</a:t>
            </a:r>
            <a:r>
              <a:rPr lang="en-US" sz="2800" b="1" dirty="0" err="1" smtClean="0"/>
              <a:t>r</a:t>
            </a:r>
            <a:r>
              <a:rPr lang="en-US" sz="2800" b="1" baseline="-25000" dirty="0" err="1" smtClean="0"/>
              <a:t>i</a:t>
            </a:r>
            <a:r>
              <a:rPr lang="en-US" sz="2800" dirty="0" smtClean="0"/>
              <a:t>] ++</a:t>
            </a:r>
          </a:p>
          <a:p>
            <a:pPr lvl="1"/>
            <a:r>
              <a:rPr lang="en-US" sz="2800" dirty="0" smtClean="0"/>
              <a:t>Total ++</a:t>
            </a:r>
          </a:p>
        </p:txBody>
      </p:sp>
      <p:pic>
        <p:nvPicPr>
          <p:cNvPr id="4" name="Picture 4" descr="j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63912" y="3557587"/>
            <a:ext cx="5564188" cy="303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>
          <a:xfrm>
            <a:off x="2640012" y="4590534"/>
            <a:ext cx="723900" cy="3693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79400" y="4137320"/>
          <a:ext cx="2178048" cy="2047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6016"/>
                <a:gridCol w="726016"/>
                <a:gridCol w="726016"/>
              </a:tblGrid>
              <a:tr h="409516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Gender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Hours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Wealth</a:t>
                      </a:r>
                      <a:endParaRPr lang="en-US" sz="1050" dirty="0"/>
                    </a:p>
                  </a:txBody>
                  <a:tcPr/>
                </a:tc>
              </a:tr>
              <a:tr h="409516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g1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h1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w1</a:t>
                      </a:r>
                      <a:endParaRPr lang="en-US" sz="1050" dirty="0"/>
                    </a:p>
                  </a:txBody>
                  <a:tcPr/>
                </a:tc>
              </a:tr>
              <a:tr h="409516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g2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h2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w2</a:t>
                      </a:r>
                      <a:endParaRPr lang="en-US" sz="1050" dirty="0"/>
                    </a:p>
                  </a:txBody>
                  <a:tcPr/>
                </a:tc>
              </a:tr>
              <a:tr h="409516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..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…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…</a:t>
                      </a:r>
                      <a:endParaRPr lang="en-US" sz="1050" dirty="0"/>
                    </a:p>
                  </a:txBody>
                  <a:tcPr/>
                </a:tc>
              </a:tr>
              <a:tr h="409516">
                <a:tc>
                  <a:txBody>
                    <a:bodyPr/>
                    <a:lstStyle/>
                    <a:p>
                      <a:r>
                        <a:rPr lang="en-US" sz="1050" dirty="0" err="1" smtClean="0"/>
                        <a:t>gN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err="1" smtClean="0"/>
                        <a:t>hN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err="1" smtClean="0"/>
                        <a:t>wN</a:t>
                      </a:r>
                      <a:endParaRPr lang="en-US" sz="105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083300" y="1257300"/>
            <a:ext cx="1371600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Complexity?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121400" y="2374900"/>
            <a:ext cx="13716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Complexity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07300" y="2374900"/>
            <a:ext cx="8382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O(n)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801828" y="3028434"/>
            <a:ext cx="2643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 = total size of input data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607300" y="1257300"/>
            <a:ext cx="8382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O(2</a:t>
            </a:r>
            <a:r>
              <a:rPr lang="en-US" baseline="30000" dirty="0" smtClean="0"/>
              <a:t>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801828" y="1790700"/>
            <a:ext cx="265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 = #attributes (all binary)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086600" y="4577834"/>
            <a:ext cx="154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 C[</a:t>
            </a:r>
            <a:r>
              <a:rPr lang="en-US" b="1" dirty="0" err="1" smtClean="0"/>
              <a:t>r</a:t>
            </a:r>
            <a:r>
              <a:rPr lang="en-US" b="1" baseline="-25000" dirty="0" err="1" smtClean="0"/>
              <a:t>i</a:t>
            </a:r>
            <a:r>
              <a:rPr lang="en-US" b="1" dirty="0" smtClean="0"/>
              <a:t>]/</a:t>
            </a:r>
            <a:r>
              <a:rPr lang="en-US" dirty="0" smtClean="0"/>
              <a:t>Total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433528" y="5329198"/>
            <a:ext cx="2796072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r</a:t>
            </a:r>
            <a:r>
              <a:rPr lang="en-US" b="1" baseline="-25000" dirty="0" err="1" smtClean="0"/>
              <a:t>i</a:t>
            </a:r>
            <a:r>
              <a:rPr lang="en-US" b="1" dirty="0" smtClean="0"/>
              <a:t> </a:t>
            </a:r>
            <a:r>
              <a:rPr lang="en-US" dirty="0" smtClean="0"/>
              <a:t>is “female,40.5+, poor”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7359134" y="5081032"/>
            <a:ext cx="382032" cy="114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6586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/>
      <p:bldP spid="14" grpId="0" animBg="1"/>
      <p:bldP spid="15" grpId="0"/>
      <p:bldP spid="16" grpId="0"/>
      <p:bldP spid="1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the joint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For each combination of values </a:t>
            </a:r>
            <a:r>
              <a:rPr lang="en-US" sz="2800" b="1" dirty="0" smtClean="0"/>
              <a:t>r:</a:t>
            </a:r>
            <a:endParaRPr lang="en-US" sz="2800" dirty="0" smtClean="0"/>
          </a:p>
          <a:p>
            <a:pPr lvl="1"/>
            <a:r>
              <a:rPr lang="en-US" sz="2800" dirty="0" smtClean="0"/>
              <a:t>Total = C[</a:t>
            </a:r>
            <a:r>
              <a:rPr lang="en-US" sz="2800" b="1" dirty="0" smtClean="0"/>
              <a:t>r</a:t>
            </a:r>
            <a:r>
              <a:rPr lang="en-US" sz="2800" dirty="0" smtClean="0"/>
              <a:t>] = 0</a:t>
            </a:r>
          </a:p>
          <a:p>
            <a:r>
              <a:rPr lang="en-US" sz="2800" dirty="0" smtClean="0"/>
              <a:t>For each data row </a:t>
            </a:r>
            <a:r>
              <a:rPr lang="en-US" sz="2800" b="1" dirty="0" err="1" smtClean="0"/>
              <a:t>r</a:t>
            </a:r>
            <a:r>
              <a:rPr lang="en-US" sz="2800" b="1" baseline="-25000" dirty="0" err="1" smtClean="0"/>
              <a:t>i</a:t>
            </a:r>
            <a:endParaRPr lang="en-US" sz="2800" b="1" baseline="-25000" dirty="0" smtClean="0"/>
          </a:p>
          <a:p>
            <a:pPr lvl="1"/>
            <a:r>
              <a:rPr lang="en-US" sz="2800" dirty="0" smtClean="0"/>
              <a:t>C[</a:t>
            </a:r>
            <a:r>
              <a:rPr lang="en-US" sz="2800" b="1" dirty="0" err="1" smtClean="0"/>
              <a:t>r</a:t>
            </a:r>
            <a:r>
              <a:rPr lang="en-US" sz="2800" b="1" baseline="-25000" dirty="0" err="1" smtClean="0"/>
              <a:t>i</a:t>
            </a:r>
            <a:r>
              <a:rPr lang="en-US" sz="2800" dirty="0" smtClean="0"/>
              <a:t>] ++</a:t>
            </a:r>
          </a:p>
          <a:p>
            <a:pPr lvl="1"/>
            <a:r>
              <a:rPr lang="en-US" sz="2800" dirty="0" smtClean="0"/>
              <a:t>Total ++</a:t>
            </a:r>
          </a:p>
        </p:txBody>
      </p:sp>
      <p:pic>
        <p:nvPicPr>
          <p:cNvPr id="4" name="Picture 4" descr="joi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63912" y="3557587"/>
            <a:ext cx="5564188" cy="303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>
          <a:xfrm>
            <a:off x="2640012" y="4590534"/>
            <a:ext cx="723900" cy="3693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79400" y="4137320"/>
          <a:ext cx="2178048" cy="2047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6016"/>
                <a:gridCol w="726016"/>
                <a:gridCol w="726016"/>
              </a:tblGrid>
              <a:tr h="409516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Gender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Hours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Wealth</a:t>
                      </a:r>
                      <a:endParaRPr lang="en-US" sz="1050" dirty="0"/>
                    </a:p>
                  </a:txBody>
                  <a:tcPr/>
                </a:tc>
              </a:tr>
              <a:tr h="409516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g1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h1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w1</a:t>
                      </a:r>
                      <a:endParaRPr lang="en-US" sz="1050" dirty="0"/>
                    </a:p>
                  </a:txBody>
                  <a:tcPr/>
                </a:tc>
              </a:tr>
              <a:tr h="409516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g2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h2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w2</a:t>
                      </a:r>
                      <a:endParaRPr lang="en-US" sz="1050" dirty="0"/>
                    </a:p>
                  </a:txBody>
                  <a:tcPr/>
                </a:tc>
              </a:tr>
              <a:tr h="409516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..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…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…</a:t>
                      </a:r>
                      <a:endParaRPr lang="en-US" sz="1050" dirty="0"/>
                    </a:p>
                  </a:txBody>
                  <a:tcPr/>
                </a:tc>
              </a:tr>
              <a:tr h="409516">
                <a:tc>
                  <a:txBody>
                    <a:bodyPr/>
                    <a:lstStyle/>
                    <a:p>
                      <a:r>
                        <a:rPr lang="en-US" sz="1050" dirty="0" err="1" smtClean="0"/>
                        <a:t>gN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err="1" smtClean="0"/>
                        <a:t>hN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err="1" smtClean="0"/>
                        <a:t>wN</a:t>
                      </a:r>
                      <a:endParaRPr lang="en-US" sz="105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083300" y="1257300"/>
            <a:ext cx="13716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Complexity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21400" y="2374900"/>
            <a:ext cx="13716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Complexity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07300" y="2374900"/>
            <a:ext cx="8382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O(n)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801828" y="3028434"/>
            <a:ext cx="2643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 = total size of input data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801828" y="1790700"/>
            <a:ext cx="2250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</a:t>
            </a:r>
            <a:r>
              <a:rPr lang="en-US" baseline="-25000" dirty="0" err="1" smtClean="0"/>
              <a:t>i</a:t>
            </a:r>
            <a:r>
              <a:rPr lang="en-US" dirty="0" smtClean="0"/>
              <a:t> = </a:t>
            </a:r>
            <a:r>
              <a:rPr lang="en-US" dirty="0" err="1" smtClean="0"/>
              <a:t>arity</a:t>
            </a:r>
            <a:r>
              <a:rPr lang="en-US" dirty="0" smtClean="0"/>
              <a:t> of attribute </a:t>
            </a:r>
            <a:r>
              <a:rPr lang="en-US" i="1" dirty="0" err="1" smtClean="0"/>
              <a:t>i</a:t>
            </a:r>
            <a:endParaRPr lang="en-US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7607299" y="1041400"/>
          <a:ext cx="1013759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0" name="Equation" r:id="rId4" imgW="583920" imgH="431640" progId="Equation.3">
                  <p:embed/>
                </p:oleObj>
              </mc:Choice>
              <mc:Fallback>
                <p:oleObj name="Equation" r:id="rId4" imgW="5839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7299" y="1041400"/>
                        <a:ext cx="1013759" cy="7493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816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the joint distribution</a:t>
            </a:r>
            <a:endParaRPr lang="en-US" dirty="0"/>
          </a:p>
        </p:txBody>
      </p:sp>
      <p:pic>
        <p:nvPicPr>
          <p:cNvPr id="4" name="Picture 4" descr="joi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63912" y="3557587"/>
            <a:ext cx="5564188" cy="303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>
          <a:xfrm>
            <a:off x="2640012" y="4590534"/>
            <a:ext cx="723900" cy="3693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79400" y="4213520"/>
          <a:ext cx="2178048" cy="2047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6016"/>
                <a:gridCol w="726016"/>
                <a:gridCol w="726016"/>
              </a:tblGrid>
              <a:tr h="409516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Gender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Hours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Wealth</a:t>
                      </a:r>
                      <a:endParaRPr lang="en-US" sz="1050" dirty="0"/>
                    </a:p>
                  </a:txBody>
                  <a:tcPr/>
                </a:tc>
              </a:tr>
              <a:tr h="409516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g1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h1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w1</a:t>
                      </a:r>
                      <a:endParaRPr lang="en-US" sz="1050" dirty="0"/>
                    </a:p>
                  </a:txBody>
                  <a:tcPr/>
                </a:tc>
              </a:tr>
              <a:tr h="409516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g2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h2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w2</a:t>
                      </a:r>
                      <a:endParaRPr lang="en-US" sz="1050" dirty="0"/>
                    </a:p>
                  </a:txBody>
                  <a:tcPr/>
                </a:tc>
              </a:tr>
              <a:tr h="409516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..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…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…</a:t>
                      </a:r>
                      <a:endParaRPr lang="en-US" sz="1050" dirty="0"/>
                    </a:p>
                  </a:txBody>
                  <a:tcPr/>
                </a:tc>
              </a:tr>
              <a:tr h="409516">
                <a:tc>
                  <a:txBody>
                    <a:bodyPr/>
                    <a:lstStyle/>
                    <a:p>
                      <a:r>
                        <a:rPr lang="en-US" sz="1050" dirty="0" err="1" smtClean="0"/>
                        <a:t>gN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err="1" smtClean="0"/>
                        <a:t>hN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err="1" smtClean="0"/>
                        <a:t>wN</a:t>
                      </a:r>
                      <a:endParaRPr lang="en-US" sz="105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083300" y="1257300"/>
            <a:ext cx="1371600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Complexity?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121400" y="2374900"/>
            <a:ext cx="1371600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Complexity?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7607300" y="2374900"/>
            <a:ext cx="8382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O(n)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801828" y="3028434"/>
            <a:ext cx="2643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 = total size of input data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801828" y="1790700"/>
            <a:ext cx="2250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</a:t>
            </a:r>
            <a:r>
              <a:rPr lang="en-US" baseline="-25000" dirty="0" err="1" smtClean="0"/>
              <a:t>i</a:t>
            </a:r>
            <a:r>
              <a:rPr lang="en-US" dirty="0" smtClean="0"/>
              <a:t> = </a:t>
            </a:r>
            <a:r>
              <a:rPr lang="en-US" dirty="0" err="1" smtClean="0"/>
              <a:t>arity</a:t>
            </a:r>
            <a:r>
              <a:rPr lang="en-US" dirty="0" smtClean="0"/>
              <a:t> of attribute </a:t>
            </a:r>
            <a:r>
              <a:rPr lang="en-US" i="1" dirty="0" err="1" smtClean="0"/>
              <a:t>i</a:t>
            </a:r>
            <a:endParaRPr lang="en-US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7607299" y="1041400"/>
          <a:ext cx="1013759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4" name="Equation" r:id="rId4" imgW="583920" imgH="431640" progId="Equation.3">
                  <p:embed/>
                </p:oleObj>
              </mc:Choice>
              <mc:Fallback>
                <p:oleObj name="Equation" r:id="rId4" imgW="5839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7299" y="1041400"/>
                        <a:ext cx="1013759" cy="7493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6680200" cy="509905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For each combination of values </a:t>
            </a:r>
            <a:r>
              <a:rPr lang="en-US" sz="2400" b="1" dirty="0" smtClean="0"/>
              <a:t>r:</a:t>
            </a:r>
            <a:endParaRPr lang="en-US" sz="2400" dirty="0" smtClean="0"/>
          </a:p>
          <a:p>
            <a:pPr lvl="1"/>
            <a:r>
              <a:rPr lang="en-US" sz="2400" dirty="0" smtClean="0"/>
              <a:t>Total = C[</a:t>
            </a:r>
            <a:r>
              <a:rPr lang="en-US" sz="2400" b="1" dirty="0" smtClean="0"/>
              <a:t>r</a:t>
            </a:r>
            <a:r>
              <a:rPr lang="en-US" sz="2400" dirty="0" smtClean="0"/>
              <a:t>] = 0</a:t>
            </a:r>
          </a:p>
          <a:p>
            <a:r>
              <a:rPr lang="en-US" sz="2400" dirty="0" smtClean="0"/>
              <a:t>For each data row </a:t>
            </a:r>
            <a:r>
              <a:rPr lang="en-US" sz="2400" b="1" dirty="0" err="1" smtClean="0"/>
              <a:t>r</a:t>
            </a:r>
            <a:r>
              <a:rPr lang="en-US" sz="2400" b="1" baseline="-25000" dirty="0" err="1" smtClean="0"/>
              <a:t>i</a:t>
            </a:r>
            <a:endParaRPr lang="en-US" sz="2400" b="1" baseline="-25000" dirty="0" smtClean="0"/>
          </a:p>
          <a:p>
            <a:pPr lvl="1"/>
            <a:r>
              <a:rPr lang="en-US" sz="2400" dirty="0" smtClean="0"/>
              <a:t>C[</a:t>
            </a:r>
            <a:r>
              <a:rPr lang="en-US" sz="2400" b="1" dirty="0" err="1" smtClean="0"/>
              <a:t>r</a:t>
            </a:r>
            <a:r>
              <a:rPr lang="en-US" sz="2400" b="1" baseline="-25000" dirty="0" err="1" smtClean="0"/>
              <a:t>i</a:t>
            </a:r>
            <a:r>
              <a:rPr lang="en-US" sz="2400" dirty="0" smtClean="0"/>
              <a:t>] ++</a:t>
            </a:r>
          </a:p>
          <a:p>
            <a:pPr lvl="1"/>
            <a:r>
              <a:rPr lang="en-US" sz="2400" dirty="0" smtClean="0"/>
              <a:t>Total ++</a:t>
            </a:r>
          </a:p>
        </p:txBody>
      </p:sp>
    </p:spTree>
    <p:extLst>
      <p:ext uri="{BB962C8B-B14F-4D97-AF65-F5344CB8AC3E}">
        <p14:creationId xmlns:p14="http://schemas.microsoft.com/office/powerpoint/2010/main" val="1619665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the joint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For each data row </a:t>
            </a:r>
            <a:r>
              <a:rPr lang="en-US" sz="2800" b="1" dirty="0" err="1" smtClean="0"/>
              <a:t>r</a:t>
            </a:r>
            <a:r>
              <a:rPr lang="en-US" sz="2800" b="1" baseline="-25000" dirty="0" err="1" smtClean="0"/>
              <a:t>i</a:t>
            </a:r>
            <a:endParaRPr lang="en-US" sz="2800" b="1" baseline="-25000" dirty="0" smtClean="0"/>
          </a:p>
          <a:p>
            <a:pPr lvl="1"/>
            <a:r>
              <a:rPr lang="en-US" sz="2800" dirty="0" smtClean="0"/>
              <a:t>If </a:t>
            </a:r>
            <a:r>
              <a:rPr lang="en-US" sz="2800" b="1" dirty="0" err="1" smtClean="0"/>
              <a:t>r</a:t>
            </a:r>
            <a:r>
              <a:rPr lang="en-US" sz="2800" b="1" baseline="-25000" dirty="0" err="1" smtClean="0"/>
              <a:t>i</a:t>
            </a:r>
            <a:r>
              <a:rPr lang="en-US" sz="2800" dirty="0" smtClean="0"/>
              <a:t> not in hash tables </a:t>
            </a:r>
            <a:r>
              <a:rPr lang="en-US" sz="2800" dirty="0" err="1" smtClean="0"/>
              <a:t>C,Total</a:t>
            </a:r>
            <a:r>
              <a:rPr lang="en-US" sz="2800" dirty="0" smtClean="0"/>
              <a:t>:</a:t>
            </a:r>
          </a:p>
          <a:p>
            <a:pPr lvl="2"/>
            <a:r>
              <a:rPr lang="en-US" dirty="0" smtClean="0"/>
              <a:t> </a:t>
            </a:r>
            <a:r>
              <a:rPr lang="en-US" b="1" dirty="0" smtClean="0">
                <a:solidFill>
                  <a:srgbClr val="00B050"/>
                </a:solidFill>
              </a:rPr>
              <a:t>Insert</a:t>
            </a:r>
            <a:r>
              <a:rPr lang="en-US" dirty="0" smtClean="0"/>
              <a:t> C[</a:t>
            </a:r>
            <a:r>
              <a:rPr lang="en-US" b="1" dirty="0" err="1" smtClean="0"/>
              <a:t>r</a:t>
            </a:r>
            <a:r>
              <a:rPr lang="en-US" b="1" baseline="-25000" dirty="0" err="1" smtClean="0"/>
              <a:t>i</a:t>
            </a:r>
            <a:r>
              <a:rPr lang="en-US" dirty="0" smtClean="0"/>
              <a:t>] = 0</a:t>
            </a:r>
          </a:p>
          <a:p>
            <a:pPr lvl="1"/>
            <a:r>
              <a:rPr lang="en-US" sz="2800" dirty="0" smtClean="0"/>
              <a:t>C[</a:t>
            </a:r>
            <a:r>
              <a:rPr lang="en-US" sz="2800" b="1" dirty="0" err="1" smtClean="0"/>
              <a:t>r</a:t>
            </a:r>
            <a:r>
              <a:rPr lang="en-US" sz="2800" b="1" baseline="-25000" dirty="0" err="1" smtClean="0"/>
              <a:t>i</a:t>
            </a:r>
            <a:r>
              <a:rPr lang="en-US" sz="2800" dirty="0" smtClean="0"/>
              <a:t>] </a:t>
            </a:r>
            <a:r>
              <a:rPr lang="en-US" sz="2800" b="1" dirty="0" smtClean="0">
                <a:solidFill>
                  <a:srgbClr val="00B0F0"/>
                </a:solidFill>
              </a:rPr>
              <a:t>++</a:t>
            </a:r>
          </a:p>
          <a:p>
            <a:pPr lvl="1"/>
            <a:r>
              <a:rPr lang="en-US" sz="2800" dirty="0" smtClean="0"/>
              <a:t>Total </a:t>
            </a:r>
            <a:r>
              <a:rPr lang="en-US" sz="2800" b="1" dirty="0" smtClean="0">
                <a:solidFill>
                  <a:srgbClr val="00B0F0"/>
                </a:solidFill>
              </a:rPr>
              <a:t>++</a:t>
            </a:r>
          </a:p>
        </p:txBody>
      </p:sp>
      <p:pic>
        <p:nvPicPr>
          <p:cNvPr id="4" name="Picture 4" descr="j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63912" y="3557587"/>
            <a:ext cx="5564188" cy="303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>
          <a:xfrm>
            <a:off x="2640012" y="4590534"/>
            <a:ext cx="723900" cy="3693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79400" y="4226220"/>
          <a:ext cx="2178048" cy="2047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6016"/>
                <a:gridCol w="726016"/>
                <a:gridCol w="726016"/>
              </a:tblGrid>
              <a:tr h="409516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Gender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Hours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Wealth</a:t>
                      </a:r>
                      <a:endParaRPr lang="en-US" sz="1050" dirty="0"/>
                    </a:p>
                  </a:txBody>
                  <a:tcPr/>
                </a:tc>
              </a:tr>
              <a:tr h="409516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g1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h1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w1</a:t>
                      </a:r>
                      <a:endParaRPr lang="en-US" sz="1050" dirty="0"/>
                    </a:p>
                  </a:txBody>
                  <a:tcPr/>
                </a:tc>
              </a:tr>
              <a:tr h="409516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g2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h2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w2</a:t>
                      </a:r>
                      <a:endParaRPr lang="en-US" sz="1050" dirty="0"/>
                    </a:p>
                  </a:txBody>
                  <a:tcPr/>
                </a:tc>
              </a:tr>
              <a:tr h="409516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..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…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…</a:t>
                      </a:r>
                      <a:endParaRPr lang="en-US" sz="1050" dirty="0"/>
                    </a:p>
                  </a:txBody>
                  <a:tcPr/>
                </a:tc>
              </a:tr>
              <a:tr h="409516">
                <a:tc>
                  <a:txBody>
                    <a:bodyPr/>
                    <a:lstStyle/>
                    <a:p>
                      <a:r>
                        <a:rPr lang="en-US" sz="1050" dirty="0" err="1" smtClean="0"/>
                        <a:t>gN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err="1" smtClean="0"/>
                        <a:t>hN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err="1" smtClean="0"/>
                        <a:t>wN</a:t>
                      </a:r>
                      <a:endParaRPr lang="en-US" sz="105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083300" y="1257300"/>
            <a:ext cx="1371600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Complexity?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121400" y="2374900"/>
            <a:ext cx="1371600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Complexity?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7607300" y="2374900"/>
            <a:ext cx="8382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O(n)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801828" y="3028434"/>
            <a:ext cx="2643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 = total size of input data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375546" y="1790700"/>
            <a:ext cx="2234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 = size of the model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607300" y="1257300"/>
            <a:ext cx="8382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O(m)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907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</a:t>
            </a:r>
            <a:r>
              <a:rPr lang="en-US" dirty="0" smtClean="0"/>
              <a:t>Bayes (NB)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812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do if you are stuck?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0" y="1291787"/>
            <a:ext cx="8229600" cy="4680255"/>
          </a:xfrm>
        </p:spPr>
        <p:txBody>
          <a:bodyPr/>
          <a:lstStyle/>
          <a:p>
            <a:r>
              <a:rPr lang="en-US" dirty="0" smtClean="0"/>
              <a:t>Read over the internet! </a:t>
            </a:r>
            <a:r>
              <a:rPr lang="en-US" dirty="0" smtClean="0">
                <a:sym typeface="Wingdings"/>
              </a:rPr>
              <a:t></a:t>
            </a:r>
            <a:endParaRPr lang="en-US" dirty="0" smtClean="0"/>
          </a:p>
          <a:p>
            <a:r>
              <a:rPr lang="en-US" dirty="0" smtClean="0"/>
              <a:t>Many suggestions are specific to a specific version</a:t>
            </a:r>
          </a:p>
          <a:p>
            <a:pPr lvl="1"/>
            <a:r>
              <a:rPr lang="en-US" dirty="0" err="1" smtClean="0"/>
              <a:t>Hadoop</a:t>
            </a:r>
            <a:r>
              <a:rPr lang="en-US" dirty="0" smtClean="0"/>
              <a:t> install becomes an “art” rather than following a typical program “install”</a:t>
            </a:r>
          </a:p>
          <a:p>
            <a:r>
              <a:rPr lang="en-US" dirty="0" smtClean="0"/>
              <a:t>If you are still stuck:</a:t>
            </a:r>
          </a:p>
          <a:p>
            <a:pPr lvl="1"/>
            <a:r>
              <a:rPr lang="en-US" dirty="0" smtClean="0"/>
              <a:t>let’s learn</a:t>
            </a:r>
          </a:p>
          <a:p>
            <a:pPr lvl="1"/>
            <a:r>
              <a:rPr lang="en-US" dirty="0" smtClean="0"/>
              <a:t>I will point you to a few people that have had experience with </a:t>
            </a:r>
            <a:r>
              <a:rPr lang="en-US" dirty="0" err="1"/>
              <a:t>H</a:t>
            </a:r>
            <a:r>
              <a:rPr lang="en-US" dirty="0" err="1" smtClean="0"/>
              <a:t>adoop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9063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 </a:t>
            </a:r>
            <a:r>
              <a:rPr lang="en-US" dirty="0" smtClean="0"/>
              <a:t>Rule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852" y="2588358"/>
            <a:ext cx="3486104" cy="8259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0956" y="1678851"/>
            <a:ext cx="2478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657"/>
                </a:solidFill>
              </a:rPr>
              <a:t>prior probability of hypothesis h </a:t>
            </a:r>
            <a:endParaRPr lang="en-US" dirty="0">
              <a:solidFill>
                <a:srgbClr val="008657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63356" y="3596197"/>
            <a:ext cx="2478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657"/>
                </a:solidFill>
              </a:rPr>
              <a:t>prior probability of training data D</a:t>
            </a:r>
            <a:endParaRPr lang="en-US" dirty="0">
              <a:solidFill>
                <a:srgbClr val="008657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2910" y="2219026"/>
            <a:ext cx="2478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657"/>
                </a:solidFill>
              </a:rPr>
              <a:t>Probability of h given D</a:t>
            </a:r>
            <a:endParaRPr lang="en-US" dirty="0">
              <a:solidFill>
                <a:srgbClr val="008657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75473" y="1707618"/>
            <a:ext cx="2478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657"/>
                </a:solidFill>
              </a:rPr>
              <a:t>Probability of D given h</a:t>
            </a:r>
            <a:endParaRPr lang="en-US" dirty="0">
              <a:solidFill>
                <a:srgbClr val="0086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034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shopping cart example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5949439"/>
              </p:ext>
            </p:extLst>
          </p:nvPr>
        </p:nvGraphicFramePr>
        <p:xfrm>
          <a:off x="196850" y="1292225"/>
          <a:ext cx="4273550" cy="43484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96982"/>
                <a:gridCol w="862255"/>
                <a:gridCol w="972633"/>
                <a:gridCol w="14416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Customer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Zipcode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bought organic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bought green</a:t>
                      </a:r>
                      <a:r>
                        <a:rPr lang="en-US" baseline="0" dirty="0" smtClean="0"/>
                        <a:t> tea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37922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37923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37923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37916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37993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37922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37922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37923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37916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37993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70400" y="1063625"/>
            <a:ext cx="4470400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What is the probability that a person is in </a:t>
            </a:r>
            <a:r>
              <a:rPr lang="en-US" dirty="0" err="1" smtClean="0"/>
              <a:t>zipcode</a:t>
            </a:r>
            <a:r>
              <a:rPr lang="en-US" dirty="0" smtClean="0"/>
              <a:t> 37923?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3/10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What is the probability that the person is from 37923 knowing that he bought green tea?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1/5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Now, if we want to display an ad only if the person is likely to buy tea. We know that the person lives in 37922. Two competing hypothesis exist: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The person will buy green tea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P(buyGreenTea|37922) = 0.6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The person will not buy green tea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P(~buyGreenTea|37922) = 0.4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We will show the ad!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972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229600" cy="592470"/>
          </a:xfrm>
        </p:spPr>
        <p:txBody>
          <a:bodyPr/>
          <a:lstStyle/>
          <a:p>
            <a:r>
              <a:rPr lang="en-US" dirty="0" smtClean="0"/>
              <a:t>Maximum a Posteriori (MAP) 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0" y="1291787"/>
            <a:ext cx="8693440" cy="2882841"/>
          </a:xfrm>
        </p:spPr>
        <p:txBody>
          <a:bodyPr/>
          <a:lstStyle/>
          <a:p>
            <a:r>
              <a:rPr lang="en-US" sz="2400" dirty="0" smtClean="0"/>
              <a:t>Let D represent the data I know about a particular customer: E.g., Lives in </a:t>
            </a:r>
            <a:r>
              <a:rPr lang="en-US" sz="2400" dirty="0" err="1" smtClean="0"/>
              <a:t>zipcode</a:t>
            </a:r>
            <a:r>
              <a:rPr lang="en-US" sz="2400" dirty="0" smtClean="0"/>
              <a:t> 37922, has a college age daughter, goes to college</a:t>
            </a:r>
          </a:p>
          <a:p>
            <a:r>
              <a:rPr lang="en-US" sz="2400" dirty="0" smtClean="0"/>
              <a:t>Suppose, I want to send a flyer (from three possible ones: laptop, desktop, tablet), what should I do?</a:t>
            </a:r>
          </a:p>
          <a:p>
            <a:r>
              <a:rPr lang="en-US" sz="2400" dirty="0" smtClean="0"/>
              <a:t>Bayes Rule to the rescue: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624" y="4327028"/>
            <a:ext cx="4183053" cy="600572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401" y="5003800"/>
            <a:ext cx="4797499" cy="6223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223" y="5626100"/>
            <a:ext cx="4671854" cy="69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871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hypothesis: (2) Formal Definition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0" y="1291787"/>
            <a:ext cx="8229600" cy="1033103"/>
          </a:xfrm>
        </p:spPr>
        <p:txBody>
          <a:bodyPr/>
          <a:lstStyle/>
          <a:p>
            <a:r>
              <a:rPr lang="en-US" dirty="0" smtClean="0"/>
              <a:t>Given a large number of hypotheses h</a:t>
            </a:r>
            <a:r>
              <a:rPr lang="en-US" baseline="-25000" dirty="0" smtClean="0"/>
              <a:t>1</a:t>
            </a:r>
            <a:r>
              <a:rPr lang="en-US" dirty="0" smtClean="0"/>
              <a:t>, h</a:t>
            </a:r>
            <a:r>
              <a:rPr lang="en-US" baseline="-25000" dirty="0" smtClean="0"/>
              <a:t>2</a:t>
            </a:r>
            <a:r>
              <a:rPr lang="en-US" dirty="0" smtClean="0"/>
              <a:t>, …, </a:t>
            </a:r>
            <a:r>
              <a:rPr lang="en-US" dirty="0" err="1" smtClean="0"/>
              <a:t>h</a:t>
            </a:r>
            <a:r>
              <a:rPr lang="en-US" baseline="-25000" dirty="0" err="1" smtClean="0"/>
              <a:t>n</a:t>
            </a:r>
            <a:r>
              <a:rPr lang="en-US" dirty="0" smtClean="0"/>
              <a:t>, and data D, we can evaluate: </a:t>
            </a:r>
            <a:endParaRPr lang="en-US" dirty="0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250" y="5359400"/>
            <a:ext cx="5702300" cy="495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34" y="2571750"/>
            <a:ext cx="7629716" cy="230505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860234" y="5232400"/>
            <a:ext cx="7511760" cy="863600"/>
            <a:chOff x="860234" y="5232400"/>
            <a:chExt cx="7511760" cy="863600"/>
          </a:xfrm>
        </p:grpSpPr>
        <p:sp>
          <p:nvSpPr>
            <p:cNvPr id="9" name="Rectangle 8"/>
            <p:cNvSpPr/>
            <p:nvPr/>
          </p:nvSpPr>
          <p:spPr>
            <a:xfrm>
              <a:off x="860234" y="5232400"/>
              <a:ext cx="7511760" cy="863600"/>
            </a:xfrm>
            <a:prstGeom prst="rect">
              <a:avLst/>
            </a:prstGeom>
            <a:ln w="28575" cmpd="sng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6634" y="5422900"/>
              <a:ext cx="6680200" cy="4953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219204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229600" cy="592470"/>
          </a:xfrm>
        </p:spPr>
        <p:txBody>
          <a:bodyPr/>
          <a:lstStyle/>
          <a:p>
            <a:r>
              <a:rPr lang="en-US" dirty="0" smtClean="0"/>
              <a:t>MAP : Example (1)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6560" y="1291787"/>
            <a:ext cx="8229600" cy="161121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A patient takes a cancer lab test and it comes back positive. The test returns a correct positive result 98% of the cases, in which case the disease is actually present. It also returns a correct negative result 97% of the cases, in which case the disease is not present. Further, 0.008 of the entire population actually have the cancer.</a:t>
            </a:r>
            <a:endParaRPr lang="en-US" sz="1800" dirty="0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00" y="3097341"/>
            <a:ext cx="4673600" cy="27012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2910" y="6207540"/>
            <a:ext cx="8223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 source: Dr. Tom Mitchell, Carnegie Mellon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016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31000" y="4311650"/>
            <a:ext cx="1695160" cy="4699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MAP: Example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0" y="1291787"/>
            <a:ext cx="8229600" cy="1507079"/>
          </a:xfrm>
        </p:spPr>
        <p:txBody>
          <a:bodyPr/>
          <a:lstStyle/>
          <a:p>
            <a:r>
              <a:rPr lang="en-US" dirty="0" smtClean="0"/>
              <a:t>Suppose Alice comes in for a test. Her result is positive. Does she have to worry about having cancer?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9906"/>
            <a:ext cx="9144000" cy="248588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646397"/>
            <a:ext cx="7366000" cy="345427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" y="4311650"/>
            <a:ext cx="7734300" cy="4699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01650" y="5029200"/>
            <a:ext cx="7930860" cy="1428929"/>
            <a:chOff x="501650" y="5029200"/>
            <a:chExt cx="7930860" cy="1428929"/>
          </a:xfrm>
        </p:grpSpPr>
        <p:sp>
          <p:nvSpPr>
            <p:cNvPr id="8" name="TextBox 7"/>
            <p:cNvSpPr txBox="1"/>
            <p:nvPr/>
          </p:nvSpPr>
          <p:spPr>
            <a:xfrm>
              <a:off x="609600" y="5029200"/>
              <a:ext cx="736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Alice may not have cancer!!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1650" y="5613400"/>
              <a:ext cx="7930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Making our answers pretty: 0.0072/(0.0072 + 0.0298) = 0.21</a:t>
              </a:r>
              <a:endParaRPr lang="en-US" sz="2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9600" y="6088797"/>
              <a:ext cx="736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Alice may have a chance of 21% in actually having  cancer!!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73632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Formula of Probabilities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0" y="1291787"/>
            <a:ext cx="8229600" cy="4121128"/>
          </a:xfrm>
        </p:spPr>
        <p:txBody>
          <a:bodyPr/>
          <a:lstStyle/>
          <a:p>
            <a:r>
              <a:rPr lang="en-US" b="1" i="1" dirty="0" smtClean="0">
                <a:solidFill>
                  <a:srgbClr val="008657"/>
                </a:solidFill>
                <a:latin typeface="+mn-lt"/>
              </a:rPr>
              <a:t>Product rule</a:t>
            </a:r>
            <a:r>
              <a:rPr lang="en-US" dirty="0" smtClean="0">
                <a:latin typeface="+mn-lt"/>
              </a:rPr>
              <a:t>: Probability P(A </a:t>
            </a:r>
            <a:r>
              <a:rPr lang="en-US" dirty="0" smtClean="0">
                <a:latin typeface="+mn-lt"/>
                <a:ea typeface="ＭＳ ゴシック"/>
                <a:cs typeface="ＭＳ ゴシック"/>
              </a:rPr>
              <a:t>∧ B) – conjunction of two events: </a:t>
            </a:r>
          </a:p>
          <a:p>
            <a:endParaRPr lang="en-US" dirty="0">
              <a:latin typeface="+mn-lt"/>
              <a:ea typeface="ＭＳ ゴシック"/>
              <a:cs typeface="ＭＳ ゴシック"/>
            </a:endParaRPr>
          </a:p>
          <a:p>
            <a:r>
              <a:rPr lang="en-US" b="1" i="1" dirty="0" smtClean="0">
                <a:solidFill>
                  <a:srgbClr val="008657"/>
                </a:solidFill>
                <a:latin typeface="+mn-lt"/>
                <a:ea typeface="ＭＳ ゴシック"/>
                <a:cs typeface="ＭＳ ゴシック"/>
              </a:rPr>
              <a:t>Sum rule</a:t>
            </a:r>
            <a:r>
              <a:rPr lang="en-US" dirty="0" smtClean="0">
                <a:latin typeface="+mn-lt"/>
                <a:ea typeface="ＭＳ ゴシック"/>
                <a:cs typeface="ＭＳ ゴシック"/>
              </a:rPr>
              <a:t>: Disjunction of two events:</a:t>
            </a:r>
          </a:p>
          <a:p>
            <a:endParaRPr lang="en-US" dirty="0">
              <a:latin typeface="+mn-lt"/>
              <a:ea typeface="ＭＳ ゴシック"/>
              <a:cs typeface="ＭＳ ゴシック"/>
            </a:endParaRPr>
          </a:p>
          <a:p>
            <a:r>
              <a:rPr lang="en-US" b="1" i="1" dirty="0" smtClean="0">
                <a:solidFill>
                  <a:srgbClr val="008657"/>
                </a:solidFill>
                <a:latin typeface="+mn-lt"/>
                <a:ea typeface="ＭＳ ゴシック"/>
                <a:cs typeface="ＭＳ ゴシック"/>
              </a:rPr>
              <a:t>Theorem of Total Probability</a:t>
            </a:r>
            <a:r>
              <a:rPr lang="en-US" dirty="0" smtClean="0">
                <a:latin typeface="+mn-lt"/>
                <a:ea typeface="ＭＳ ゴシック"/>
                <a:cs typeface="ＭＳ ゴシック"/>
              </a:rPr>
              <a:t>: if events A1, A2, … An are mutually exclusive, with sum(A{1,n}) = 1:</a:t>
            </a:r>
            <a:endParaRPr lang="en-US" dirty="0">
              <a:latin typeface="+mn-lt"/>
            </a:endParaRP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33650"/>
            <a:ext cx="8305800" cy="4699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0" y="3892550"/>
            <a:ext cx="7645400" cy="4699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0" y="5524500"/>
            <a:ext cx="53340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286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Brute force MAP Hypothesis learner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0" y="1291787"/>
            <a:ext cx="8229600" cy="3467616"/>
          </a:xfrm>
        </p:spPr>
        <p:txBody>
          <a:bodyPr/>
          <a:lstStyle/>
          <a:p>
            <a:r>
              <a:rPr lang="en-US" dirty="0" smtClean="0"/>
              <a:t>For each hypothesis h in H, calculate the posterior probability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Output the hypothesis </a:t>
            </a:r>
            <a:r>
              <a:rPr lang="en-US" dirty="0" err="1" smtClean="0"/>
              <a:t>h</a:t>
            </a:r>
            <a:r>
              <a:rPr lang="en-US" baseline="-25000" dirty="0" err="1" smtClean="0"/>
              <a:t>MAP</a:t>
            </a:r>
            <a:r>
              <a:rPr lang="en-US" dirty="0" smtClean="0"/>
              <a:t> with the highest probability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852" y="2588358"/>
            <a:ext cx="3486104" cy="825909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634" y="4914900"/>
            <a:ext cx="6680200" cy="495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9326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Bayes Classifier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0" y="1291787"/>
            <a:ext cx="8718840" cy="4308872"/>
          </a:xfrm>
        </p:spPr>
        <p:txBody>
          <a:bodyPr/>
          <a:lstStyle/>
          <a:p>
            <a:r>
              <a:rPr lang="en-US" dirty="0" smtClean="0"/>
              <a:t>One of the most practical learning algorithms</a:t>
            </a:r>
          </a:p>
          <a:p>
            <a:r>
              <a:rPr lang="en-US" dirty="0" smtClean="0"/>
              <a:t>Used when:</a:t>
            </a:r>
          </a:p>
          <a:p>
            <a:pPr lvl="1"/>
            <a:r>
              <a:rPr lang="en-US" dirty="0" smtClean="0"/>
              <a:t>Moderate to large training set available</a:t>
            </a:r>
          </a:p>
          <a:p>
            <a:pPr lvl="1"/>
            <a:r>
              <a:rPr lang="en-US" dirty="0" smtClean="0"/>
              <a:t>Attributes that describe instances are conditionally independent given the classification</a:t>
            </a:r>
          </a:p>
          <a:p>
            <a:r>
              <a:rPr lang="en-US" dirty="0" smtClean="0"/>
              <a:t> Surprisingly gives rise to good performance:</a:t>
            </a:r>
          </a:p>
          <a:p>
            <a:pPr lvl="1"/>
            <a:r>
              <a:rPr lang="en-US" dirty="0" smtClean="0"/>
              <a:t>Accuracy can be high (sometimes suspiciously!!)</a:t>
            </a:r>
          </a:p>
          <a:p>
            <a:pPr lvl="1"/>
            <a:r>
              <a:rPr lang="en-US" dirty="0" smtClean="0"/>
              <a:t>Applications include clinical decision making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191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Bayes Classifier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0" y="1291787"/>
            <a:ext cx="8229600" cy="1507079"/>
          </a:xfrm>
        </p:spPr>
        <p:txBody>
          <a:bodyPr/>
          <a:lstStyle/>
          <a:p>
            <a:r>
              <a:rPr lang="en-US" dirty="0" smtClean="0"/>
              <a:t>Assume a target function with f: X</a:t>
            </a:r>
            <a:r>
              <a:rPr lang="en-US" dirty="0" smtClean="0">
                <a:sym typeface="Wingdings"/>
              </a:rPr>
              <a:t>V, where each instance x is described by &lt;x</a:t>
            </a:r>
            <a:r>
              <a:rPr lang="en-US" baseline="-25000" dirty="0" smtClean="0">
                <a:sym typeface="Wingdings"/>
              </a:rPr>
              <a:t>1</a:t>
            </a:r>
            <a:r>
              <a:rPr lang="en-US" dirty="0" smtClean="0">
                <a:sym typeface="Wingdings"/>
              </a:rPr>
              <a:t>, x</a:t>
            </a:r>
            <a:r>
              <a:rPr lang="en-US" baseline="-25000" dirty="0" smtClean="0">
                <a:sym typeface="Wingdings"/>
              </a:rPr>
              <a:t>2</a:t>
            </a:r>
            <a:r>
              <a:rPr lang="en-US" dirty="0" smtClean="0">
                <a:sym typeface="Wingdings"/>
              </a:rPr>
              <a:t>, …, </a:t>
            </a:r>
            <a:r>
              <a:rPr lang="en-US" dirty="0" err="1" smtClean="0">
                <a:sym typeface="Wingdings"/>
              </a:rPr>
              <a:t>x</a:t>
            </a:r>
            <a:r>
              <a:rPr lang="en-US" baseline="-25000" dirty="0" err="1" smtClean="0">
                <a:sym typeface="Wingdings"/>
              </a:rPr>
              <a:t>n</a:t>
            </a:r>
            <a:r>
              <a:rPr lang="en-US" dirty="0" smtClean="0">
                <a:sym typeface="Wingdings"/>
              </a:rPr>
              <a:t>&gt;. Most probable value of f(x) is: 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0" y="2921000"/>
            <a:ext cx="8191500" cy="5588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0" y="3778250"/>
            <a:ext cx="8191500" cy="7239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800" y="4775200"/>
            <a:ext cx="6749760" cy="4714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9250" y="5301734"/>
            <a:ext cx="3577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Using the Naïve Bayes assumption:</a:t>
            </a:r>
            <a:endParaRPr lang="en-US" dirty="0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740400"/>
            <a:ext cx="70612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991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Probability Theory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513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Bayes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0" y="1291787"/>
            <a:ext cx="8947440" cy="249812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err="1" smtClean="0">
                <a:latin typeface="Courier New"/>
                <a:cs typeface="Courier New"/>
              </a:rPr>
              <a:t>NaiveBayesLearn</a:t>
            </a:r>
            <a:r>
              <a:rPr lang="en-US" sz="2000" dirty="0" smtClean="0">
                <a:latin typeface="Courier New"/>
                <a:cs typeface="Courier New"/>
              </a:rPr>
              <a:t>(examples):</a:t>
            </a:r>
          </a:p>
          <a:p>
            <a:pPr marL="0" indent="0">
              <a:buNone/>
            </a:pPr>
            <a:r>
              <a:rPr lang="en-US" sz="2000" dirty="0">
                <a:latin typeface="Courier New"/>
                <a:cs typeface="Courier New"/>
              </a:rPr>
              <a:t>	</a:t>
            </a:r>
            <a:r>
              <a:rPr lang="en-US" sz="2000" dirty="0" smtClean="0">
                <a:latin typeface="Courier New"/>
                <a:cs typeface="Courier New"/>
              </a:rPr>
              <a:t>for each target value </a:t>
            </a:r>
            <a:r>
              <a:rPr lang="en-US" sz="2000" dirty="0" err="1" smtClean="0">
                <a:latin typeface="Courier New"/>
                <a:cs typeface="Courier New"/>
              </a:rPr>
              <a:t>v_j</a:t>
            </a:r>
            <a:r>
              <a:rPr lang="en-US" sz="2000" dirty="0" smtClean="0">
                <a:latin typeface="Courier New"/>
                <a:cs typeface="Courier New"/>
              </a:rPr>
              <a:t>:</a:t>
            </a:r>
          </a:p>
          <a:p>
            <a:pPr marL="0" indent="0">
              <a:buNone/>
            </a:pPr>
            <a:r>
              <a:rPr lang="en-US" sz="2000" dirty="0">
                <a:latin typeface="Courier New"/>
                <a:cs typeface="Courier New"/>
              </a:rPr>
              <a:t>	</a:t>
            </a:r>
            <a:r>
              <a:rPr lang="en-US" sz="2000" dirty="0" smtClean="0">
                <a:latin typeface="Courier New"/>
                <a:cs typeface="Courier New"/>
              </a:rPr>
              <a:t>	</a:t>
            </a:r>
            <a:r>
              <a:rPr lang="en-US" sz="2000" dirty="0" err="1" smtClean="0">
                <a:latin typeface="Courier New"/>
                <a:cs typeface="Courier New"/>
              </a:rPr>
              <a:t>Phat</a:t>
            </a:r>
            <a:r>
              <a:rPr lang="en-US" sz="2000" dirty="0" smtClean="0">
                <a:latin typeface="Courier New"/>
                <a:cs typeface="Courier New"/>
              </a:rPr>
              <a:t>(</a:t>
            </a:r>
            <a:r>
              <a:rPr lang="en-US" sz="2000" dirty="0" err="1" smtClean="0">
                <a:latin typeface="Courier New"/>
                <a:cs typeface="Courier New"/>
              </a:rPr>
              <a:t>v_j</a:t>
            </a:r>
            <a:r>
              <a:rPr lang="en-US" sz="2000" dirty="0" smtClean="0">
                <a:latin typeface="Courier New"/>
                <a:cs typeface="Courier New"/>
              </a:rPr>
              <a:t>) </a:t>
            </a:r>
            <a:r>
              <a:rPr lang="en-US" sz="2000" dirty="0" smtClean="0">
                <a:latin typeface="Courier New"/>
                <a:cs typeface="Courier New"/>
                <a:sym typeface="Wingdings"/>
              </a:rPr>
              <a:t> estimate P(</a:t>
            </a:r>
            <a:r>
              <a:rPr lang="en-US" sz="2000" dirty="0" err="1" smtClean="0">
                <a:latin typeface="Courier New"/>
                <a:cs typeface="Courier New"/>
                <a:sym typeface="Wingdings"/>
              </a:rPr>
              <a:t>v_j</a:t>
            </a:r>
            <a:r>
              <a:rPr lang="en-US" sz="2000" dirty="0" smtClean="0">
                <a:latin typeface="Courier New"/>
                <a:cs typeface="Courier New"/>
                <a:sym typeface="Wingdings"/>
              </a:rPr>
              <a:t>)</a:t>
            </a:r>
          </a:p>
          <a:p>
            <a:pPr marL="0" indent="0">
              <a:buNone/>
            </a:pPr>
            <a:r>
              <a:rPr lang="en-US" sz="2000" dirty="0">
                <a:latin typeface="Courier New"/>
                <a:cs typeface="Courier New"/>
                <a:sym typeface="Wingdings"/>
              </a:rPr>
              <a:t>	</a:t>
            </a:r>
            <a:r>
              <a:rPr lang="en-US" sz="2000" dirty="0" smtClean="0">
                <a:latin typeface="Courier New"/>
                <a:cs typeface="Courier New"/>
                <a:sym typeface="Wingdings"/>
              </a:rPr>
              <a:t>	for each attribute value </a:t>
            </a:r>
            <a:r>
              <a:rPr lang="en-US" sz="2000" dirty="0" err="1" smtClean="0">
                <a:latin typeface="Courier New"/>
                <a:cs typeface="Courier New"/>
                <a:sym typeface="Wingdings"/>
              </a:rPr>
              <a:t>x_i</a:t>
            </a:r>
            <a:r>
              <a:rPr lang="en-US" sz="2000" dirty="0" smtClean="0">
                <a:latin typeface="Courier New"/>
                <a:cs typeface="Courier New"/>
                <a:sym typeface="Wingdings"/>
              </a:rPr>
              <a:t> in x</a:t>
            </a:r>
          </a:p>
          <a:p>
            <a:pPr marL="0" indent="0">
              <a:buNone/>
            </a:pPr>
            <a:r>
              <a:rPr lang="en-US" sz="2000" dirty="0">
                <a:latin typeface="Courier New"/>
                <a:cs typeface="Courier New"/>
                <a:sym typeface="Wingdings"/>
              </a:rPr>
              <a:t>	</a:t>
            </a:r>
            <a:r>
              <a:rPr lang="en-US" sz="2000" dirty="0" smtClean="0">
                <a:latin typeface="Courier New"/>
                <a:cs typeface="Courier New"/>
                <a:sym typeface="Wingdings"/>
              </a:rPr>
              <a:t>		</a:t>
            </a:r>
            <a:r>
              <a:rPr lang="en-US" sz="2000" dirty="0" err="1" smtClean="0">
                <a:latin typeface="Courier New"/>
                <a:cs typeface="Courier New"/>
                <a:sym typeface="Wingdings"/>
              </a:rPr>
              <a:t>Phat</a:t>
            </a:r>
            <a:r>
              <a:rPr lang="en-US" sz="2000" dirty="0" smtClean="0">
                <a:latin typeface="Courier New"/>
                <a:cs typeface="Courier New"/>
                <a:sym typeface="Wingdings"/>
              </a:rPr>
              <a:t>(</a:t>
            </a:r>
            <a:r>
              <a:rPr lang="en-US" sz="2000" dirty="0" err="1" smtClean="0">
                <a:latin typeface="Courier New"/>
                <a:cs typeface="Courier New"/>
                <a:sym typeface="Wingdings"/>
              </a:rPr>
              <a:t>x_i|v_j</a:t>
            </a:r>
            <a:r>
              <a:rPr lang="en-US" sz="2000" dirty="0" smtClean="0">
                <a:latin typeface="Courier New"/>
                <a:cs typeface="Courier New"/>
                <a:sym typeface="Wingdings"/>
              </a:rPr>
              <a:t>)  estimate P(</a:t>
            </a:r>
            <a:r>
              <a:rPr lang="en-US" sz="2000" dirty="0" err="1" smtClean="0">
                <a:latin typeface="Courier New"/>
                <a:cs typeface="Courier New"/>
                <a:sym typeface="Wingdings"/>
              </a:rPr>
              <a:t>x_i|v_j</a:t>
            </a:r>
            <a:r>
              <a:rPr lang="en-US" sz="2000" dirty="0" smtClean="0">
                <a:latin typeface="Courier New"/>
                <a:cs typeface="Courier New"/>
                <a:sym typeface="Wingdings"/>
              </a:rPr>
              <a:t>)</a:t>
            </a:r>
            <a:endParaRPr lang="en-US" sz="2000" dirty="0">
              <a:latin typeface="Courier New"/>
              <a:cs typeface="Courier New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2910" y="4399507"/>
            <a:ext cx="8585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Courier New"/>
                <a:cs typeface="Courier New"/>
              </a:rPr>
              <a:t>NaiveBayesClassifyInstance</a:t>
            </a:r>
            <a:r>
              <a:rPr lang="en-US" dirty="0" smtClean="0">
                <a:latin typeface="Courier New"/>
                <a:cs typeface="Courier New"/>
              </a:rPr>
              <a:t>(x):</a:t>
            </a:r>
          </a:p>
          <a:p>
            <a:r>
              <a:rPr lang="en-US" dirty="0">
                <a:latin typeface="Courier New"/>
                <a:cs typeface="Courier New"/>
              </a:rPr>
              <a:t>	</a:t>
            </a:r>
            <a:r>
              <a:rPr lang="en-US" dirty="0" err="1" smtClean="0">
                <a:latin typeface="Courier New"/>
                <a:cs typeface="Courier New"/>
              </a:rPr>
              <a:t>v_NB</a:t>
            </a:r>
            <a:r>
              <a:rPr lang="en-US" dirty="0" smtClean="0">
                <a:latin typeface="Courier New"/>
                <a:cs typeface="Courier New"/>
              </a:rPr>
              <a:t> = </a:t>
            </a:r>
            <a:r>
              <a:rPr lang="en-US" dirty="0" err="1" smtClean="0">
                <a:latin typeface="Courier New"/>
                <a:cs typeface="Courier New"/>
              </a:rPr>
              <a:t>argmax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 err="1" smtClean="0">
                <a:latin typeface="Courier New"/>
                <a:cs typeface="Courier New"/>
              </a:rPr>
              <a:t>Phat</a:t>
            </a:r>
            <a:r>
              <a:rPr lang="en-US" dirty="0" smtClean="0">
                <a:latin typeface="Courier New"/>
                <a:cs typeface="Courier New"/>
              </a:rPr>
              <a:t>(</a:t>
            </a:r>
            <a:r>
              <a:rPr lang="en-US" dirty="0" err="1" smtClean="0">
                <a:latin typeface="Courier New"/>
                <a:cs typeface="Courier New"/>
              </a:rPr>
              <a:t>v_j</a:t>
            </a:r>
            <a:r>
              <a:rPr lang="en-US" dirty="0" smtClean="0">
                <a:latin typeface="Courier New"/>
                <a:cs typeface="Courier New"/>
              </a:rPr>
              <a:t>)</a:t>
            </a:r>
            <a:r>
              <a:rPr lang="en-US" dirty="0" err="1" smtClean="0">
                <a:latin typeface="Courier New"/>
                <a:cs typeface="Courier New"/>
              </a:rPr>
              <a:t>Π_iPhat</a:t>
            </a:r>
            <a:r>
              <a:rPr lang="en-US" dirty="0" smtClean="0">
                <a:latin typeface="Courier New"/>
                <a:cs typeface="Courier New"/>
              </a:rPr>
              <a:t>(</a:t>
            </a:r>
            <a:r>
              <a:rPr lang="en-US" dirty="0" err="1" smtClean="0">
                <a:latin typeface="Courier New"/>
                <a:cs typeface="Courier New"/>
              </a:rPr>
              <a:t>a_i|v_j</a:t>
            </a:r>
            <a:r>
              <a:rPr lang="en-US" dirty="0" smtClean="0">
                <a:latin typeface="Courier New"/>
                <a:cs typeface="Courier New"/>
              </a:rPr>
              <a:t>)</a:t>
            </a:r>
            <a:endParaRPr lang="en-US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4233757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 of caution!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0" y="1291787"/>
            <a:ext cx="8229600" cy="3647152"/>
          </a:xfrm>
        </p:spPr>
        <p:txBody>
          <a:bodyPr/>
          <a:lstStyle/>
          <a:p>
            <a:r>
              <a:rPr lang="en-US" dirty="0" smtClean="0"/>
              <a:t>Conditional independence is often violated</a:t>
            </a:r>
          </a:p>
          <a:p>
            <a:endParaRPr lang="en-US" dirty="0"/>
          </a:p>
          <a:p>
            <a:r>
              <a:rPr lang="en-US" dirty="0" smtClean="0"/>
              <a:t>We don’t need the estimated posteriors to be correct, only need:</a:t>
            </a:r>
          </a:p>
          <a:p>
            <a:endParaRPr lang="en-US" dirty="0"/>
          </a:p>
          <a:p>
            <a:r>
              <a:rPr lang="en-US" dirty="0" smtClean="0"/>
              <a:t>Usually, posteriors are close to 0 or 1 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50" y="2025650"/>
            <a:ext cx="6769100" cy="4953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3742011"/>
            <a:ext cx="7594600" cy="36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318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 of caution!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0" y="1291787"/>
            <a:ext cx="8229600" cy="2993640"/>
          </a:xfrm>
        </p:spPr>
        <p:txBody>
          <a:bodyPr/>
          <a:lstStyle/>
          <a:p>
            <a:r>
              <a:rPr lang="en-US" dirty="0" smtClean="0"/>
              <a:t>We may not observe training data with the target value </a:t>
            </a:r>
            <a:r>
              <a:rPr lang="en-US" dirty="0" err="1" smtClean="0"/>
              <a:t>v_i</a:t>
            </a:r>
            <a:r>
              <a:rPr lang="en-US" dirty="0" smtClean="0"/>
              <a:t>, having attribute </a:t>
            </a:r>
            <a:r>
              <a:rPr lang="en-US" dirty="0" err="1" smtClean="0"/>
              <a:t>x_i</a:t>
            </a:r>
            <a:r>
              <a:rPr lang="en-US" dirty="0" smtClean="0"/>
              <a:t>. Then: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To overcome this: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450" y="3136900"/>
            <a:ext cx="4330700" cy="5842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00" y="2305050"/>
            <a:ext cx="2463800" cy="5715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200" y="5022850"/>
            <a:ext cx="3606800" cy="647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43200" y="4285427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008657"/>
                </a:solidFill>
              </a:rPr>
              <a:t>nc</a:t>
            </a:r>
            <a:r>
              <a:rPr lang="en-US" sz="1400" dirty="0" smtClean="0">
                <a:solidFill>
                  <a:srgbClr val="008657"/>
                </a:solidFill>
              </a:rPr>
              <a:t> is the number of examples where v = </a:t>
            </a:r>
            <a:r>
              <a:rPr lang="en-US" sz="1400" dirty="0" err="1" smtClean="0">
                <a:solidFill>
                  <a:srgbClr val="008657"/>
                </a:solidFill>
              </a:rPr>
              <a:t>v_j</a:t>
            </a:r>
            <a:r>
              <a:rPr lang="en-US" sz="1400" dirty="0" smtClean="0">
                <a:solidFill>
                  <a:srgbClr val="008657"/>
                </a:solidFill>
              </a:rPr>
              <a:t> and x = </a:t>
            </a:r>
            <a:r>
              <a:rPr lang="en-US" sz="1400" dirty="0" err="1" smtClean="0">
                <a:solidFill>
                  <a:srgbClr val="008657"/>
                </a:solidFill>
              </a:rPr>
              <a:t>x_i</a:t>
            </a:r>
            <a:endParaRPr lang="en-US" sz="1400" dirty="0">
              <a:solidFill>
                <a:srgbClr val="008657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05550" y="4217274"/>
            <a:ext cx="20447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8657"/>
                </a:solidFill>
              </a:rPr>
              <a:t>m is  weight given to prior (</a:t>
            </a:r>
            <a:r>
              <a:rPr lang="en-US" sz="1400" dirty="0" err="1" smtClean="0">
                <a:solidFill>
                  <a:srgbClr val="008657"/>
                </a:solidFill>
              </a:rPr>
              <a:t>e.g</a:t>
            </a:r>
            <a:r>
              <a:rPr lang="en-US" sz="1400" dirty="0" smtClean="0">
                <a:solidFill>
                  <a:srgbClr val="008657"/>
                </a:solidFill>
              </a:rPr>
              <a:t>, no. of virtual examples)</a:t>
            </a:r>
            <a:endParaRPr lang="en-US" sz="1400" dirty="0">
              <a:solidFill>
                <a:srgbClr val="008657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05550" y="5076588"/>
            <a:ext cx="2126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8657"/>
                </a:solidFill>
              </a:rPr>
              <a:t>p is the prior estimate </a:t>
            </a:r>
            <a:endParaRPr lang="en-US" sz="1400" dirty="0">
              <a:solidFill>
                <a:srgbClr val="008657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16670" y="5911376"/>
            <a:ext cx="3215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8657"/>
                </a:solidFill>
              </a:rPr>
              <a:t>n is total number of training examples where v=</a:t>
            </a:r>
            <a:r>
              <a:rPr lang="en-US" sz="1400" dirty="0" err="1" smtClean="0">
                <a:solidFill>
                  <a:srgbClr val="008657"/>
                </a:solidFill>
              </a:rPr>
              <a:t>v_j</a:t>
            </a:r>
            <a:endParaRPr lang="en-US" sz="1400" dirty="0">
              <a:solidFill>
                <a:srgbClr val="0086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139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the Naïve Density Estimator 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950" y="1598543"/>
            <a:ext cx="6489700" cy="6477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50" y="3481179"/>
            <a:ext cx="7277100" cy="647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2910" y="1568450"/>
            <a:ext cx="11648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solidFill>
                  <a:srgbClr val="008657"/>
                </a:solidFill>
              </a:rPr>
              <a:t>MLE</a:t>
            </a:r>
            <a:endParaRPr lang="en-US" sz="4000" b="1" i="1" dirty="0">
              <a:solidFill>
                <a:srgbClr val="008657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2910" y="3451086"/>
            <a:ext cx="12542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solidFill>
                  <a:srgbClr val="008657"/>
                </a:solidFill>
              </a:rPr>
              <a:t>MAP</a:t>
            </a:r>
            <a:endParaRPr lang="en-US" sz="4000" b="1" i="1" dirty="0">
              <a:solidFill>
                <a:srgbClr val="0086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319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0" y="1291787"/>
            <a:ext cx="8229600" cy="5134225"/>
          </a:xfrm>
        </p:spPr>
        <p:txBody>
          <a:bodyPr/>
          <a:lstStyle/>
          <a:p>
            <a:r>
              <a:rPr lang="en-US" dirty="0" smtClean="0"/>
              <a:t>Training: </a:t>
            </a:r>
          </a:p>
          <a:p>
            <a:pPr marL="0" indent="0">
              <a:buNone/>
            </a:pPr>
            <a:r>
              <a:rPr lang="en-US" sz="1600" dirty="0" smtClean="0">
                <a:latin typeface="Courier New"/>
                <a:cs typeface="Courier New"/>
              </a:rPr>
              <a:t>for each example [id, y, x1, … </a:t>
            </a:r>
            <a:r>
              <a:rPr lang="en-US" sz="1600" dirty="0" err="1" smtClean="0">
                <a:latin typeface="Courier New"/>
                <a:cs typeface="Courier New"/>
              </a:rPr>
              <a:t>xd</a:t>
            </a:r>
            <a:r>
              <a:rPr lang="en-US" sz="1600" dirty="0" smtClean="0">
                <a:latin typeface="Courier New"/>
                <a:cs typeface="Courier New"/>
              </a:rPr>
              <a:t>]:</a:t>
            </a:r>
          </a:p>
          <a:p>
            <a:pPr marL="0" indent="0">
              <a:buNone/>
            </a:pPr>
            <a:r>
              <a:rPr lang="en-US" sz="1600" dirty="0">
                <a:latin typeface="Courier New"/>
                <a:cs typeface="Courier New"/>
              </a:rPr>
              <a:t>	</a:t>
            </a:r>
            <a:r>
              <a:rPr lang="en-US" sz="1600" dirty="0" smtClean="0">
                <a:latin typeface="Courier New"/>
                <a:cs typeface="Courier New"/>
              </a:rPr>
              <a:t>C(Y=any)++; </a:t>
            </a:r>
          </a:p>
          <a:p>
            <a:pPr marL="0" indent="0">
              <a:buNone/>
            </a:pPr>
            <a:r>
              <a:rPr lang="en-US" sz="1600" dirty="0">
                <a:latin typeface="Courier New"/>
                <a:cs typeface="Courier New"/>
              </a:rPr>
              <a:t>	</a:t>
            </a:r>
            <a:r>
              <a:rPr lang="en-US" sz="1600" dirty="0" smtClean="0">
                <a:latin typeface="Courier New"/>
                <a:cs typeface="Courier New"/>
              </a:rPr>
              <a:t>C(Y=y)++</a:t>
            </a:r>
          </a:p>
          <a:p>
            <a:pPr marL="0" indent="0">
              <a:buNone/>
            </a:pPr>
            <a:r>
              <a:rPr lang="en-US" sz="1600" dirty="0">
                <a:latin typeface="Courier New"/>
                <a:cs typeface="Courier New"/>
              </a:rPr>
              <a:t>	</a:t>
            </a:r>
            <a:r>
              <a:rPr lang="en-US" sz="1600" dirty="0" smtClean="0">
                <a:latin typeface="Courier New"/>
                <a:cs typeface="Courier New"/>
              </a:rPr>
              <a:t>for j in 1…d:</a:t>
            </a:r>
          </a:p>
          <a:p>
            <a:pPr marL="0" indent="0">
              <a:buNone/>
            </a:pPr>
            <a:r>
              <a:rPr lang="en-US" sz="1600" dirty="0">
                <a:latin typeface="Courier New"/>
                <a:cs typeface="Courier New"/>
              </a:rPr>
              <a:t>	</a:t>
            </a:r>
            <a:r>
              <a:rPr lang="en-US" sz="1600" dirty="0" smtClean="0">
                <a:latin typeface="Courier New"/>
                <a:cs typeface="Courier New"/>
              </a:rPr>
              <a:t>	C(Y=y and </a:t>
            </a:r>
            <a:r>
              <a:rPr lang="en-US" sz="1600" dirty="0" err="1" smtClean="0">
                <a:latin typeface="Courier New"/>
                <a:cs typeface="Courier New"/>
              </a:rPr>
              <a:t>Xj</a:t>
            </a:r>
            <a:r>
              <a:rPr lang="en-US" sz="1600" dirty="0" smtClean="0">
                <a:latin typeface="Courier New"/>
                <a:cs typeface="Courier New"/>
              </a:rPr>
              <a:t>=</a:t>
            </a:r>
            <a:r>
              <a:rPr lang="en-US" sz="1600" dirty="0" err="1" smtClean="0">
                <a:latin typeface="Courier New"/>
                <a:cs typeface="Courier New"/>
              </a:rPr>
              <a:t>xj</a:t>
            </a:r>
            <a:r>
              <a:rPr lang="en-US" sz="1600" dirty="0" smtClean="0">
                <a:latin typeface="Courier New"/>
                <a:cs typeface="Courier New"/>
              </a:rPr>
              <a:t>)++;</a:t>
            </a:r>
          </a:p>
          <a:p>
            <a:r>
              <a:rPr lang="en-US" dirty="0" smtClean="0">
                <a:latin typeface="+mn-lt"/>
                <a:cs typeface="Courier New"/>
              </a:rPr>
              <a:t>Testing:</a:t>
            </a:r>
          </a:p>
          <a:p>
            <a:pPr marL="0" indent="0">
              <a:buNone/>
            </a:pPr>
            <a:r>
              <a:rPr lang="en-US" sz="1400" dirty="0" smtClean="0">
                <a:latin typeface="Courier New"/>
                <a:cs typeface="Courier New"/>
              </a:rPr>
              <a:t>for each example [id, y, x1, …</a:t>
            </a:r>
            <a:r>
              <a:rPr lang="en-US" sz="1400" dirty="0" err="1" smtClean="0">
                <a:latin typeface="Courier New"/>
                <a:cs typeface="Courier New"/>
              </a:rPr>
              <a:t>xd</a:t>
            </a:r>
            <a:r>
              <a:rPr lang="en-US" sz="1400" dirty="0" smtClean="0">
                <a:latin typeface="Courier New"/>
                <a:cs typeface="Courier New"/>
              </a:rPr>
              <a:t>]:</a:t>
            </a:r>
          </a:p>
          <a:p>
            <a:pPr marL="0" indent="0">
              <a:buNone/>
            </a:pPr>
            <a:r>
              <a:rPr lang="en-US" sz="1400" dirty="0" smtClean="0">
                <a:latin typeface="Courier New"/>
                <a:cs typeface="Courier New"/>
              </a:rPr>
              <a:t>	for each y’ in </a:t>
            </a:r>
            <a:r>
              <a:rPr lang="en-US" sz="1400" dirty="0" err="1" smtClean="0">
                <a:latin typeface="Courier New"/>
                <a:cs typeface="Courier New"/>
              </a:rPr>
              <a:t>dom</a:t>
            </a:r>
            <a:r>
              <a:rPr lang="en-US" sz="1400" dirty="0" smtClean="0">
                <a:latin typeface="Courier New"/>
                <a:cs typeface="Courier New"/>
              </a:rPr>
              <a:t>(Y):</a:t>
            </a:r>
          </a:p>
          <a:p>
            <a:pPr marL="0" indent="0">
              <a:buNone/>
            </a:pPr>
            <a:r>
              <a:rPr lang="en-US" sz="1400" dirty="0">
                <a:latin typeface="Courier New"/>
                <a:cs typeface="Courier New"/>
              </a:rPr>
              <a:t>	</a:t>
            </a:r>
            <a:r>
              <a:rPr lang="en-US" sz="1400" dirty="0" smtClean="0">
                <a:latin typeface="Courier New"/>
                <a:cs typeface="Courier New"/>
              </a:rPr>
              <a:t>	compute PR(y’, x1, …,</a:t>
            </a:r>
            <a:r>
              <a:rPr lang="en-US" sz="1400" dirty="0" err="1" smtClean="0">
                <a:latin typeface="Courier New"/>
                <a:cs typeface="Courier New"/>
              </a:rPr>
              <a:t>xd</a:t>
            </a:r>
            <a:r>
              <a:rPr lang="en-US" sz="1400" dirty="0" smtClean="0">
                <a:latin typeface="Courier New"/>
                <a:cs typeface="Courier New"/>
              </a:rPr>
              <a:t>) =</a:t>
            </a:r>
          </a:p>
          <a:p>
            <a:pPr marL="0" indent="0">
              <a:buNone/>
            </a:pPr>
            <a:r>
              <a:rPr lang="en-US" sz="1400" dirty="0">
                <a:latin typeface="Courier New"/>
                <a:cs typeface="Courier New"/>
              </a:rPr>
              <a:t>	</a:t>
            </a:r>
            <a:r>
              <a:rPr lang="en-US" sz="1400" dirty="0" smtClean="0">
                <a:latin typeface="Courier New"/>
                <a:cs typeface="Courier New"/>
              </a:rPr>
              <a:t>return best PR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6855439"/>
              </p:ext>
            </p:extLst>
          </p:nvPr>
        </p:nvGraphicFramePr>
        <p:xfrm>
          <a:off x="4976812" y="5374262"/>
          <a:ext cx="3647381" cy="837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name="Equation" r:id="rId3" imgW="2209680" imgH="507960" progId="Equation.3">
                  <p:embed/>
                </p:oleObj>
              </mc:Choice>
              <mc:Fallback>
                <p:oleObj name="Equation" r:id="rId3" imgW="22096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6812" y="5374262"/>
                        <a:ext cx="3647381" cy="83785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9831180"/>
              </p:ext>
            </p:extLst>
          </p:nvPr>
        </p:nvGraphicFramePr>
        <p:xfrm>
          <a:off x="4976812" y="4169282"/>
          <a:ext cx="4121150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name="Equation" r:id="rId5" imgW="2184400" imgH="520700" progId="Equation.3">
                  <p:embed/>
                </p:oleObj>
              </mc:Choice>
              <mc:Fallback>
                <p:oleObj name="Equation" r:id="rId5" imgW="2184400" imgH="520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6812" y="4169282"/>
                        <a:ext cx="4121150" cy="982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4086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229600" cy="1100301"/>
          </a:xfrm>
        </p:spPr>
        <p:txBody>
          <a:bodyPr/>
          <a:lstStyle/>
          <a:p>
            <a:r>
              <a:rPr lang="en-US" dirty="0" smtClean="0"/>
              <a:t>So, now how do we implement NB on </a:t>
            </a:r>
            <a:r>
              <a:rPr lang="en-US" dirty="0" err="1" smtClean="0"/>
              <a:t>Hadoop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0" y="1291787"/>
            <a:ext cx="8611998" cy="4981364"/>
          </a:xfrm>
        </p:spPr>
        <p:txBody>
          <a:bodyPr/>
          <a:lstStyle/>
          <a:p>
            <a:r>
              <a:rPr lang="en-US" dirty="0" smtClean="0"/>
              <a:t>Remember, NB has two phases: </a:t>
            </a:r>
          </a:p>
          <a:p>
            <a:pPr lvl="1"/>
            <a:r>
              <a:rPr lang="en-US" dirty="0" smtClean="0"/>
              <a:t>Training </a:t>
            </a:r>
          </a:p>
          <a:p>
            <a:pPr lvl="1"/>
            <a:r>
              <a:rPr lang="en-US" dirty="0" smtClean="0"/>
              <a:t>Testing</a:t>
            </a:r>
          </a:p>
          <a:p>
            <a:r>
              <a:rPr lang="en-US" dirty="0" smtClean="0"/>
              <a:t>Training:</a:t>
            </a:r>
          </a:p>
          <a:p>
            <a:pPr lvl="1"/>
            <a:r>
              <a:rPr lang="en-US" sz="1800" dirty="0" smtClean="0"/>
              <a:t>#(Y = *): total number of documents</a:t>
            </a:r>
          </a:p>
          <a:p>
            <a:pPr lvl="1"/>
            <a:r>
              <a:rPr lang="en-US" sz="1800" dirty="0" smtClean="0"/>
              <a:t>#(Y=y): number of documents that have the label y</a:t>
            </a:r>
          </a:p>
          <a:p>
            <a:pPr lvl="1"/>
            <a:r>
              <a:rPr lang="en-US" sz="1800" dirty="0" smtClean="0"/>
              <a:t>#(Y=y, X=*): number of words with label y in all documents we have</a:t>
            </a:r>
          </a:p>
          <a:p>
            <a:pPr lvl="1"/>
            <a:r>
              <a:rPr lang="en-US" sz="1800" dirty="0" smtClean="0"/>
              <a:t>#(Y=y, X=x): number of times word x has occurred in document Y with the label y</a:t>
            </a:r>
          </a:p>
          <a:p>
            <a:pPr lvl="1"/>
            <a:r>
              <a:rPr lang="en-US" sz="1800" dirty="0" err="1" smtClean="0"/>
              <a:t>dom</a:t>
            </a:r>
            <a:r>
              <a:rPr lang="en-US" sz="1800" dirty="0" smtClean="0"/>
              <a:t>(X): number of unique words across all documents</a:t>
            </a:r>
          </a:p>
          <a:p>
            <a:pPr lvl="1"/>
            <a:r>
              <a:rPr lang="en-US" sz="1800" dirty="0" err="1" smtClean="0"/>
              <a:t>dom</a:t>
            </a:r>
            <a:r>
              <a:rPr lang="en-US" sz="1800" dirty="0" smtClean="0"/>
              <a:t>(Y): number of unique labels across all documents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77748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Reduce process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989" y="1279508"/>
            <a:ext cx="2704022" cy="927851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98396"/>
            <a:ext cx="9144000" cy="958921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905695"/>
            <a:ext cx="2438400" cy="1333500"/>
          </a:xfrm>
          <a:prstGeom prst="rect">
            <a:avLst/>
          </a:prstGeom>
        </p:spPr>
      </p:pic>
      <p:cxnSp>
        <p:nvCxnSpPr>
          <p:cNvPr id="8" name="Straight Arrow Connector 7"/>
          <p:cNvCxnSpPr>
            <a:stCxn id="4" idx="2"/>
          </p:cNvCxnSpPr>
          <p:nvPr/>
        </p:nvCxnSpPr>
        <p:spPr>
          <a:xfrm flipH="1">
            <a:off x="2314807" y="2207359"/>
            <a:ext cx="2257193" cy="8861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572000" y="2207359"/>
            <a:ext cx="2679696" cy="8861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6" idx="0"/>
          </p:cNvCxnSpPr>
          <p:nvPr/>
        </p:nvCxnSpPr>
        <p:spPr>
          <a:xfrm>
            <a:off x="2048502" y="4257317"/>
            <a:ext cx="2523498" cy="6483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6" idx="0"/>
          </p:cNvCxnSpPr>
          <p:nvPr/>
        </p:nvCxnSpPr>
        <p:spPr>
          <a:xfrm flipH="1">
            <a:off x="4572000" y="4257317"/>
            <a:ext cx="2454361" cy="6483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473266" y="2110153"/>
            <a:ext cx="1048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Mappers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625666" y="4545921"/>
            <a:ext cx="998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Reducer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432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Snippets: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0" y="902534"/>
            <a:ext cx="8947440" cy="56066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err="1" smtClean="0">
                <a:latin typeface="Courier New"/>
                <a:cs typeface="Courier New"/>
              </a:rPr>
              <a:t>Training_map</a:t>
            </a:r>
            <a:r>
              <a:rPr lang="en-US" sz="2000" dirty="0" smtClean="0">
                <a:latin typeface="Courier New"/>
                <a:cs typeface="Courier New"/>
              </a:rPr>
              <a:t>(key, value):</a:t>
            </a:r>
          </a:p>
          <a:p>
            <a:pPr marL="0" indent="0">
              <a:buNone/>
            </a:pPr>
            <a:r>
              <a:rPr lang="en-US" sz="2000" dirty="0">
                <a:latin typeface="Courier New"/>
                <a:cs typeface="Courier New"/>
              </a:rPr>
              <a:t>	</a:t>
            </a:r>
            <a:r>
              <a:rPr lang="en-US" sz="2000" dirty="0" smtClean="0">
                <a:latin typeface="Courier New"/>
                <a:cs typeface="Courier New"/>
              </a:rPr>
              <a:t>for each sample:</a:t>
            </a:r>
          </a:p>
          <a:p>
            <a:pPr marL="0" indent="0">
              <a:buNone/>
            </a:pPr>
            <a:r>
              <a:rPr lang="en-US" sz="2000" dirty="0">
                <a:latin typeface="Courier New"/>
                <a:cs typeface="Courier New"/>
              </a:rPr>
              <a:t>	</a:t>
            </a:r>
            <a:r>
              <a:rPr lang="en-US" sz="2000" dirty="0" smtClean="0">
                <a:latin typeface="Courier New"/>
                <a:cs typeface="Courier New"/>
              </a:rPr>
              <a:t>	parse category and value for each word</a:t>
            </a:r>
          </a:p>
          <a:p>
            <a:pPr marL="0" indent="0">
              <a:buNone/>
            </a:pPr>
            <a:r>
              <a:rPr lang="en-US" sz="2000" dirty="0">
                <a:latin typeface="Courier New"/>
                <a:cs typeface="Courier New"/>
              </a:rPr>
              <a:t>	</a:t>
            </a:r>
            <a:r>
              <a:rPr lang="en-US" sz="2000" dirty="0" smtClean="0">
                <a:latin typeface="Courier New"/>
                <a:cs typeface="Courier New"/>
              </a:rPr>
              <a:t>	count </a:t>
            </a:r>
            <a:r>
              <a:rPr lang="en-US" sz="2000" dirty="0" smtClean="0">
                <a:latin typeface="Courier New"/>
                <a:cs typeface="Courier New"/>
                <a:sym typeface="Wingdings"/>
              </a:rPr>
              <a:t> frequency of word</a:t>
            </a:r>
          </a:p>
          <a:p>
            <a:pPr marL="0" indent="0">
              <a:buNone/>
            </a:pPr>
            <a:r>
              <a:rPr lang="en-US" sz="2000" dirty="0">
                <a:latin typeface="Courier New"/>
                <a:cs typeface="Courier New"/>
                <a:sym typeface="Wingdings"/>
              </a:rPr>
              <a:t>	</a:t>
            </a:r>
            <a:r>
              <a:rPr lang="en-US" sz="2000" dirty="0" smtClean="0">
                <a:latin typeface="Courier New"/>
                <a:cs typeface="Courier New"/>
                <a:sym typeface="Wingdings"/>
              </a:rPr>
              <a:t>	for each label:</a:t>
            </a:r>
          </a:p>
          <a:p>
            <a:pPr marL="0" indent="0">
              <a:buNone/>
            </a:pPr>
            <a:r>
              <a:rPr lang="en-US" sz="2000" dirty="0">
                <a:latin typeface="Courier New"/>
                <a:cs typeface="Courier New"/>
                <a:sym typeface="Wingdings"/>
              </a:rPr>
              <a:t>	</a:t>
            </a:r>
            <a:r>
              <a:rPr lang="en-US" sz="2000" dirty="0" smtClean="0">
                <a:latin typeface="Courier New"/>
                <a:cs typeface="Courier New"/>
                <a:sym typeface="Wingdings"/>
              </a:rPr>
              <a:t>		key’, value’  label, count</a:t>
            </a:r>
          </a:p>
          <a:p>
            <a:pPr marL="0" indent="0">
              <a:buNone/>
            </a:pPr>
            <a:r>
              <a:rPr lang="en-US" sz="2000" dirty="0">
                <a:latin typeface="Courier New"/>
                <a:cs typeface="Courier New"/>
                <a:sym typeface="Wingdings"/>
              </a:rPr>
              <a:t>	</a:t>
            </a:r>
            <a:r>
              <a:rPr lang="en-US" sz="2000" dirty="0" smtClean="0">
                <a:latin typeface="Courier New"/>
                <a:cs typeface="Courier New"/>
                <a:sym typeface="Wingdings"/>
              </a:rPr>
              <a:t>return &lt;key’, value’&gt;</a:t>
            </a:r>
          </a:p>
          <a:p>
            <a:pPr marL="0" indent="0">
              <a:buNone/>
            </a:pPr>
            <a:r>
              <a:rPr lang="en-US" sz="2000" dirty="0" err="1" smtClean="0">
                <a:latin typeface="Courier New"/>
                <a:cs typeface="Courier New"/>
                <a:sym typeface="Wingdings"/>
              </a:rPr>
              <a:t>Training_reduce</a:t>
            </a:r>
            <a:r>
              <a:rPr lang="en-US" sz="2000" dirty="0" smtClean="0">
                <a:latin typeface="Courier New"/>
                <a:cs typeface="Courier New"/>
                <a:sym typeface="Wingdings"/>
              </a:rPr>
              <a:t>(key’, value’):</a:t>
            </a:r>
          </a:p>
          <a:p>
            <a:pPr marL="0" indent="0">
              <a:buNone/>
            </a:pPr>
            <a:r>
              <a:rPr lang="en-US" sz="2000" dirty="0">
                <a:latin typeface="Courier New"/>
                <a:cs typeface="Courier New"/>
                <a:sym typeface="Wingdings"/>
              </a:rPr>
              <a:t>	</a:t>
            </a:r>
            <a:r>
              <a:rPr lang="en-US" sz="2000" dirty="0" smtClean="0">
                <a:latin typeface="Courier New"/>
                <a:cs typeface="Courier New"/>
                <a:sym typeface="Wingdings"/>
              </a:rPr>
              <a:t>sum  0</a:t>
            </a:r>
          </a:p>
          <a:p>
            <a:pPr marL="0" indent="0">
              <a:buNone/>
            </a:pPr>
            <a:r>
              <a:rPr lang="en-US" sz="2000" dirty="0">
                <a:latin typeface="Courier New"/>
                <a:cs typeface="Courier New"/>
                <a:sym typeface="Wingdings"/>
              </a:rPr>
              <a:t>	</a:t>
            </a:r>
            <a:r>
              <a:rPr lang="en-US" sz="2000" dirty="0" smtClean="0">
                <a:latin typeface="Courier New"/>
                <a:cs typeface="Courier New"/>
                <a:sym typeface="Wingdings"/>
              </a:rPr>
              <a:t>for each label:</a:t>
            </a:r>
          </a:p>
          <a:p>
            <a:pPr marL="0" indent="0">
              <a:buNone/>
            </a:pPr>
            <a:r>
              <a:rPr lang="en-US" sz="2000" dirty="0">
                <a:latin typeface="Courier New"/>
                <a:cs typeface="Courier New"/>
                <a:sym typeface="Wingdings"/>
              </a:rPr>
              <a:t>	</a:t>
            </a:r>
            <a:r>
              <a:rPr lang="en-US" sz="2000" dirty="0" smtClean="0">
                <a:latin typeface="Courier New"/>
                <a:cs typeface="Courier New"/>
                <a:sym typeface="Wingdings"/>
              </a:rPr>
              <a:t>	sum += value’;</a:t>
            </a:r>
            <a:endParaRPr lang="en-US" sz="20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342127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0" y="1291787"/>
            <a:ext cx="8229600" cy="3902607"/>
          </a:xfrm>
        </p:spPr>
        <p:txBody>
          <a:bodyPr/>
          <a:lstStyle/>
          <a:p>
            <a:r>
              <a:rPr lang="en-US" dirty="0" smtClean="0"/>
              <a:t>Review of Probability Theory </a:t>
            </a:r>
          </a:p>
          <a:p>
            <a:r>
              <a:rPr lang="en-US" dirty="0" smtClean="0"/>
              <a:t>Naïve Bayes (NB)</a:t>
            </a:r>
          </a:p>
          <a:p>
            <a:pPr lvl="1"/>
            <a:r>
              <a:rPr lang="en-US" dirty="0" smtClean="0"/>
              <a:t>The basic learning algorithm</a:t>
            </a:r>
          </a:p>
          <a:p>
            <a:pPr lvl="1"/>
            <a:r>
              <a:rPr lang="en-US" dirty="0" smtClean="0"/>
              <a:t>How to implement NB on </a:t>
            </a:r>
            <a:r>
              <a:rPr lang="en-US" dirty="0" err="1" smtClean="0"/>
              <a:t>Hadoop</a:t>
            </a:r>
            <a:endParaRPr lang="en-US" dirty="0" smtClean="0"/>
          </a:p>
          <a:p>
            <a:r>
              <a:rPr lang="en-US" dirty="0" smtClean="0"/>
              <a:t>Logistic Regression</a:t>
            </a:r>
          </a:p>
          <a:p>
            <a:pPr lvl="1"/>
            <a:r>
              <a:rPr lang="en-US" dirty="0" smtClean="0"/>
              <a:t>Basic algorithm</a:t>
            </a:r>
          </a:p>
          <a:p>
            <a:pPr lvl="1"/>
            <a:r>
              <a:rPr lang="en-US" dirty="0" smtClean="0"/>
              <a:t>How to implement LR on </a:t>
            </a:r>
            <a:r>
              <a:rPr lang="en-US" dirty="0" err="1" smtClean="0"/>
              <a:t>Hadoop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40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need to know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6560" y="885387"/>
            <a:ext cx="8229600" cy="5607688"/>
          </a:xfrm>
        </p:spPr>
        <p:txBody>
          <a:bodyPr/>
          <a:lstStyle/>
          <a:p>
            <a:r>
              <a:rPr lang="en-US" dirty="0" smtClean="0"/>
              <a:t>Probabilities are cool</a:t>
            </a:r>
          </a:p>
          <a:p>
            <a:r>
              <a:rPr lang="en-US" dirty="0" smtClean="0"/>
              <a:t>Random variables and events</a:t>
            </a:r>
          </a:p>
          <a:p>
            <a:r>
              <a:rPr lang="en-US" dirty="0" smtClean="0"/>
              <a:t>The axioms of probability</a:t>
            </a:r>
          </a:p>
          <a:p>
            <a:r>
              <a:rPr lang="en-US" dirty="0" smtClean="0"/>
              <a:t>Independence, Binomials and </a:t>
            </a:r>
            <a:r>
              <a:rPr lang="en-US" dirty="0" err="1" smtClean="0"/>
              <a:t>Multinomials</a:t>
            </a:r>
            <a:endParaRPr lang="en-US" dirty="0" smtClean="0"/>
          </a:p>
          <a:p>
            <a:r>
              <a:rPr lang="en-US" dirty="0" smtClean="0"/>
              <a:t>Conditional </a:t>
            </a:r>
            <a:r>
              <a:rPr lang="en-US" dirty="0" smtClean="0"/>
              <a:t>Probabilities</a:t>
            </a:r>
          </a:p>
          <a:p>
            <a:r>
              <a:rPr lang="en-US" dirty="0" smtClean="0"/>
              <a:t>Bayes Rule</a:t>
            </a:r>
          </a:p>
          <a:p>
            <a:r>
              <a:rPr lang="en-US" dirty="0" smtClean="0"/>
              <a:t>Maximum Likelihood Estimation (MLE), Smoothing, and Maximum A Posteriori (MAP)</a:t>
            </a:r>
          </a:p>
          <a:p>
            <a:r>
              <a:rPr lang="en-US" dirty="0" smtClean="0"/>
              <a:t>Joint Distributions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614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Independent Events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6560" y="1291787"/>
            <a:ext cx="8229600" cy="3585597"/>
          </a:xfrm>
        </p:spPr>
        <p:txBody>
          <a:bodyPr/>
          <a:lstStyle/>
          <a:p>
            <a:pPr eaLnBrk="1" hangingPunct="1"/>
            <a:r>
              <a:rPr lang="en-US" dirty="0" smtClean="0"/>
              <a:t>Definition: two events A and B are </a:t>
            </a:r>
            <a:r>
              <a:rPr lang="en-US" i="1" dirty="0" smtClean="0"/>
              <a:t>independent </a:t>
            </a:r>
            <a:r>
              <a:rPr lang="en-US" dirty="0" smtClean="0"/>
              <a:t>if Pr(A and B)=Pr(A)*Pr(B).</a:t>
            </a:r>
          </a:p>
          <a:p>
            <a:pPr eaLnBrk="1" hangingPunct="1"/>
            <a:r>
              <a:rPr lang="en-US" dirty="0" smtClean="0"/>
              <a:t>Intuition: outcome of A has no effect on the outcome of B (and vice versa).</a:t>
            </a:r>
          </a:p>
          <a:p>
            <a:pPr lvl="1" eaLnBrk="1" hangingPunct="1"/>
            <a:r>
              <a:rPr lang="en-US" dirty="0" smtClean="0"/>
              <a:t>E.g., different </a:t>
            </a:r>
            <a:r>
              <a:rPr lang="en-US" dirty="0" smtClean="0"/>
              <a:t>rolls </a:t>
            </a:r>
            <a:r>
              <a:rPr lang="en-US" dirty="0" smtClean="0"/>
              <a:t>of a dice are </a:t>
            </a:r>
            <a:r>
              <a:rPr lang="en-US" i="1" dirty="0" smtClean="0"/>
              <a:t>independent</a:t>
            </a:r>
            <a:r>
              <a:rPr lang="en-US" dirty="0" smtClean="0"/>
              <a:t>.</a:t>
            </a:r>
            <a:endParaRPr lang="en-US" dirty="0" smtClean="0"/>
          </a:p>
          <a:p>
            <a:pPr lvl="1" eaLnBrk="1" hangingPunct="1"/>
            <a:r>
              <a:rPr lang="en-US" dirty="0" smtClean="0"/>
              <a:t>You frequently need to assume the independence of </a:t>
            </a:r>
            <a:r>
              <a:rPr lang="en-US" i="1" dirty="0" smtClean="0"/>
              <a:t>something</a:t>
            </a:r>
            <a:r>
              <a:rPr lang="en-US" dirty="0" smtClean="0"/>
              <a:t> to solve any learning problem.</a:t>
            </a:r>
          </a:p>
        </p:txBody>
      </p:sp>
    </p:spTree>
    <p:extLst>
      <p:ext uri="{BB962C8B-B14F-4D97-AF65-F5344CB8AC3E}">
        <p14:creationId xmlns:p14="http://schemas.microsoft.com/office/powerpoint/2010/main" val="3437433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smtClean="0"/>
              <a:t>Multivalued Discrete Random Variables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599"/>
            <a:ext cx="8574088" cy="3617687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2800" dirty="0" smtClean="0"/>
              <a:t>Suppose A can take on more than 2 values</a:t>
            </a:r>
          </a:p>
          <a:p>
            <a:pPr eaLnBrk="1" hangingPunct="1"/>
            <a:r>
              <a:rPr lang="en-US" sz="2800" dirty="0" smtClean="0"/>
              <a:t>A is a </a:t>
            </a:r>
            <a:r>
              <a:rPr lang="en-US" sz="2800" u="sng" dirty="0" smtClean="0"/>
              <a:t>random variable with </a:t>
            </a:r>
            <a:r>
              <a:rPr lang="en-US" sz="2800" u="sng" dirty="0" err="1" smtClean="0"/>
              <a:t>arity</a:t>
            </a:r>
            <a:r>
              <a:rPr lang="en-US" sz="2800" u="sng" dirty="0" smtClean="0"/>
              <a:t> k</a:t>
            </a:r>
            <a:r>
              <a:rPr lang="en-US" sz="2800" dirty="0" smtClean="0"/>
              <a:t> if it can take on exactly one value out of </a:t>
            </a:r>
            <a:r>
              <a:rPr lang="en-US" sz="2800" i="1" dirty="0" smtClean="0"/>
              <a:t>{v</a:t>
            </a:r>
            <a:r>
              <a:rPr lang="en-US" sz="2800" i="1" baseline="-25000" dirty="0" smtClean="0"/>
              <a:t>1</a:t>
            </a:r>
            <a:r>
              <a:rPr lang="en-US" sz="2800" i="1" dirty="0" smtClean="0"/>
              <a:t>,v</a:t>
            </a:r>
            <a:r>
              <a:rPr lang="en-US" sz="2800" i="1" baseline="-25000" dirty="0" smtClean="0"/>
              <a:t>2</a:t>
            </a:r>
            <a:r>
              <a:rPr lang="en-US" sz="2800" i="1" dirty="0" smtClean="0"/>
              <a:t>, .. </a:t>
            </a:r>
            <a:r>
              <a:rPr lang="en-US" sz="2800" i="1" dirty="0" err="1" smtClean="0"/>
              <a:t>v</a:t>
            </a:r>
            <a:r>
              <a:rPr lang="en-US" sz="2800" i="1" baseline="-25000" dirty="0" err="1" smtClean="0"/>
              <a:t>k</a:t>
            </a:r>
            <a:r>
              <a:rPr lang="en-US" sz="2800" i="1" dirty="0" smtClean="0"/>
              <a:t>}</a:t>
            </a:r>
          </a:p>
          <a:p>
            <a:pPr lvl="1"/>
            <a:r>
              <a:rPr lang="en-US" sz="2800" i="1" dirty="0" smtClean="0"/>
              <a:t>Example:   V={</a:t>
            </a:r>
            <a:r>
              <a:rPr lang="en-US" sz="2800" i="1" dirty="0" err="1" smtClean="0"/>
              <a:t>aaliyah</a:t>
            </a:r>
            <a:r>
              <a:rPr lang="en-US" sz="2800" i="1" dirty="0" smtClean="0"/>
              <a:t>, aardvark, …., </a:t>
            </a:r>
            <a:r>
              <a:rPr lang="en-US" sz="2800" i="1" dirty="0" err="1" smtClean="0"/>
              <a:t>zymurge</a:t>
            </a:r>
            <a:r>
              <a:rPr lang="en-US" sz="2800" i="1" dirty="0" smtClean="0"/>
              <a:t>, </a:t>
            </a:r>
            <a:r>
              <a:rPr lang="en-US" sz="2800" i="1" dirty="0" err="1" smtClean="0"/>
              <a:t>zynga</a:t>
            </a:r>
            <a:r>
              <a:rPr lang="en-US" sz="2800" i="1" dirty="0" smtClean="0"/>
              <a:t>}</a:t>
            </a:r>
          </a:p>
          <a:p>
            <a:pPr eaLnBrk="1" hangingPunct="1"/>
            <a:endParaRPr lang="en-US" sz="2800" i="1" dirty="0" smtClean="0"/>
          </a:p>
          <a:p>
            <a:pPr eaLnBrk="1" hangingPunct="1"/>
            <a:r>
              <a:rPr lang="en-US" sz="2800" dirty="0" smtClean="0"/>
              <a:t>Thus…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2133600" y="4092576"/>
          <a:ext cx="4724400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Equation" r:id="rId4" imgW="1815840" imgH="241200" progId="Equation.3">
                  <p:embed/>
                </p:oleObj>
              </mc:Choice>
              <mc:Fallback>
                <p:oleObj name="Equation" r:id="rId4" imgW="18158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092576"/>
                        <a:ext cx="4724400" cy="627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5"/>
          <p:cNvGraphicFramePr>
            <a:graphicFrameLocks noChangeAspect="1"/>
          </p:cNvGraphicFramePr>
          <p:nvPr/>
        </p:nvGraphicFramePr>
        <p:xfrm>
          <a:off x="2057400" y="4702176"/>
          <a:ext cx="4884738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Equation" r:id="rId6" imgW="1879560" imgH="228600" progId="Equation.3">
                  <p:embed/>
                </p:oleObj>
              </mc:Choice>
              <mc:Fallback>
                <p:oleObj name="Equation" r:id="rId6" imgW="1879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702176"/>
                        <a:ext cx="4884738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6859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RNL 2012">
      <a:dk1>
        <a:sysClr val="windowText" lastClr="000000"/>
      </a:dk1>
      <a:lt1>
        <a:sysClr val="window" lastClr="FFFFFF"/>
      </a:lt1>
      <a:dk2>
        <a:srgbClr val="008657"/>
      </a:dk2>
      <a:lt2>
        <a:srgbClr val="FFFFFF"/>
      </a:lt2>
      <a:accent1>
        <a:srgbClr val="4F81BD"/>
      </a:accent1>
      <a:accent2>
        <a:srgbClr val="C0504D"/>
      </a:accent2>
      <a:accent3>
        <a:srgbClr val="00B274"/>
      </a:accent3>
      <a:accent4>
        <a:srgbClr val="F79646"/>
      </a:accent4>
      <a:accent5>
        <a:srgbClr val="4BACC6"/>
      </a:accent5>
      <a:accent6>
        <a:srgbClr val="8064A2"/>
      </a:accent6>
      <a:hlink>
        <a:srgbClr val="1F497D"/>
      </a:hlink>
      <a:folHlink>
        <a:srgbClr val="008657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3869</TotalTime>
  <Words>3342</Words>
  <Application>Microsoft Macintosh PowerPoint</Application>
  <PresentationFormat>On-screen Show (4:3)</PresentationFormat>
  <Paragraphs>626</Paragraphs>
  <Slides>57</Slides>
  <Notes>28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57</vt:i4>
      </vt:variant>
    </vt:vector>
  </HeadingPairs>
  <TitlesOfParts>
    <vt:vector size="62" baseType="lpstr">
      <vt:lpstr>Default Theme</vt:lpstr>
      <vt:lpstr>Equation</vt:lpstr>
      <vt:lpstr>Worksheet</vt:lpstr>
      <vt:lpstr>Chart</vt:lpstr>
      <vt:lpstr>Microsoft Equation</vt:lpstr>
      <vt:lpstr>Classification on high octane (1): Naïve Bayes (hopefully, with Hadoop) </vt:lpstr>
      <vt:lpstr>Hadoop Installation Issues</vt:lpstr>
      <vt:lpstr>Different operating systems have different requirements</vt:lpstr>
      <vt:lpstr>What to do if you are stuck?</vt:lpstr>
      <vt:lpstr>Basic Probability Theory</vt:lpstr>
      <vt:lpstr>Overview</vt:lpstr>
      <vt:lpstr>What you need to know</vt:lpstr>
      <vt:lpstr>Independent Events</vt:lpstr>
      <vt:lpstr>Multivalued Discrete Random Variables</vt:lpstr>
      <vt:lpstr>Terms: Binomials and Multinomials</vt:lpstr>
      <vt:lpstr>More about Multivalued Random Variables</vt:lpstr>
      <vt:lpstr>A practical problem</vt:lpstr>
      <vt:lpstr>Another picture for this problem</vt:lpstr>
      <vt:lpstr>Definition of Conditional Probability</vt:lpstr>
      <vt:lpstr>Some practical problems</vt:lpstr>
      <vt:lpstr>PowerPoint Presentation</vt:lpstr>
      <vt:lpstr>Some practical problems</vt:lpstr>
      <vt:lpstr>One solution</vt:lpstr>
      <vt:lpstr>A better solution</vt:lpstr>
      <vt:lpstr>A better solution</vt:lpstr>
      <vt:lpstr>A better solution?</vt:lpstr>
      <vt:lpstr>A better solution?</vt:lpstr>
      <vt:lpstr>A better solution</vt:lpstr>
      <vt:lpstr>Terminology – more later</vt:lpstr>
      <vt:lpstr>The Joint Distribution</vt:lpstr>
      <vt:lpstr>The Joint Distribution</vt:lpstr>
      <vt:lpstr>The Joint Distribution</vt:lpstr>
      <vt:lpstr>The Joint Distribution</vt:lpstr>
      <vt:lpstr>Using the Joint</vt:lpstr>
      <vt:lpstr>Using the Joint</vt:lpstr>
      <vt:lpstr>Using the Joint</vt:lpstr>
      <vt:lpstr>Inference with the Joint</vt:lpstr>
      <vt:lpstr>Inference with the Joint</vt:lpstr>
      <vt:lpstr>Estimating the joint distribution</vt:lpstr>
      <vt:lpstr>Estimating the joint distribution</vt:lpstr>
      <vt:lpstr>Estimating the joint distribution</vt:lpstr>
      <vt:lpstr>Estimating the joint distribution</vt:lpstr>
      <vt:lpstr>Estimating the joint distribution</vt:lpstr>
      <vt:lpstr>Naïve Bayes (NB)</vt:lpstr>
      <vt:lpstr>Bayes Rule</vt:lpstr>
      <vt:lpstr>A simple shopping cart example</vt:lpstr>
      <vt:lpstr>Maximum a Posteriori (MAP) hypothesis</vt:lpstr>
      <vt:lpstr>MAP hypothesis: (2) Formal Definition </vt:lpstr>
      <vt:lpstr>MAP : Example (1)</vt:lpstr>
      <vt:lpstr>MAP: Example (2)</vt:lpstr>
      <vt:lpstr>Basic Formula of Probabilities</vt:lpstr>
      <vt:lpstr>A Brute force MAP Hypothesis learner</vt:lpstr>
      <vt:lpstr>Naïve Bayes Classifier</vt:lpstr>
      <vt:lpstr>Naïve Bayes Classifier</vt:lpstr>
      <vt:lpstr>Naïve Bayes Algorithm</vt:lpstr>
      <vt:lpstr>Notes of caution! (1)</vt:lpstr>
      <vt:lpstr>Notes of caution! (2)</vt:lpstr>
      <vt:lpstr>Learning the Naïve Density Estimator </vt:lpstr>
      <vt:lpstr>Putting it all together</vt:lpstr>
      <vt:lpstr>So, now how do we implement NB on Hadoop?</vt:lpstr>
      <vt:lpstr>Map Reduce process</vt:lpstr>
      <vt:lpstr>Code Snippets: Training</vt:lpstr>
    </vt:vector>
  </TitlesOfParts>
  <Company>Oak Ridge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Naïve Bayes </dc:title>
  <dc:creator>Ramanathan, Arvind</dc:creator>
  <cp:lastModifiedBy>Ramanathan, Arvind</cp:lastModifiedBy>
  <cp:revision>47</cp:revision>
  <dcterms:created xsi:type="dcterms:W3CDTF">2015-01-11T20:17:55Z</dcterms:created>
  <dcterms:modified xsi:type="dcterms:W3CDTF">2015-01-15T22:06:33Z</dcterms:modified>
</cp:coreProperties>
</file>