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80" r:id="rId4"/>
    <p:sldId id="259" r:id="rId5"/>
    <p:sldId id="260" r:id="rId6"/>
    <p:sldId id="279" r:id="rId7"/>
    <p:sldId id="281" r:id="rId8"/>
    <p:sldId id="262" r:id="rId9"/>
    <p:sldId id="263" r:id="rId10"/>
    <p:sldId id="282" r:id="rId11"/>
    <p:sldId id="283" r:id="rId12"/>
    <p:sldId id="284" r:id="rId13"/>
    <p:sldId id="285" r:id="rId14"/>
    <p:sldId id="286" r:id="rId15"/>
    <p:sldId id="289" r:id="rId16"/>
    <p:sldId id="291" r:id="rId17"/>
    <p:sldId id="271" r:id="rId18"/>
    <p:sldId id="293" r:id="rId19"/>
    <p:sldId id="294" r:id="rId20"/>
    <p:sldId id="295" r:id="rId21"/>
    <p:sldId id="296" r:id="rId22"/>
    <p:sldId id="266" r:id="rId23"/>
    <p:sldId id="267" r:id="rId24"/>
    <p:sldId id="297" r:id="rId25"/>
    <p:sldId id="302" r:id="rId26"/>
    <p:sldId id="304" r:id="rId27"/>
    <p:sldId id="305" r:id="rId28"/>
    <p:sldId id="303" r:id="rId29"/>
    <p:sldId id="298" r:id="rId30"/>
    <p:sldId id="272" r:id="rId31"/>
    <p:sldId id="273" r:id="rId32"/>
    <p:sldId id="299" r:id="rId33"/>
    <p:sldId id="274" r:id="rId34"/>
    <p:sldId id="275" r:id="rId35"/>
    <p:sldId id="277" r:id="rId36"/>
    <p:sldId id="300" r:id="rId37"/>
    <p:sldId id="301" r:id="rId38"/>
    <p:sldId id="306" r:id="rId39"/>
    <p:sldId id="27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Co-Diagnosis</a:t>
            </a:r>
            <a:r>
              <a:rPr lang="en-US" baseline="0" dirty="0" smtClean="0"/>
              <a:t> with V0481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Sheet1!$A$36</c:f>
              <c:strCache>
                <c:ptCount val="1"/>
                <c:pt idx="0">
                  <c:v>Diagnosis 1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Sheet1!$B$33:$I$35</c:f>
              <c:multiLvlStrCache>
                <c:ptCount val="8"/>
                <c:lvl>
                  <c:pt idx="0">
                    <c:v>HD</c:v>
                  </c:pt>
                  <c:pt idx="1">
                    <c:v>LD</c:v>
                  </c:pt>
                  <c:pt idx="2">
                    <c:v>HD</c:v>
                  </c:pt>
                  <c:pt idx="3">
                    <c:v>LD</c:v>
                  </c:pt>
                  <c:pt idx="4">
                    <c:v>HD</c:v>
                  </c:pt>
                  <c:pt idx="5">
                    <c:v>LD</c:v>
                  </c:pt>
                  <c:pt idx="6">
                    <c:v>HD</c:v>
                  </c:pt>
                  <c:pt idx="7">
                    <c:v>LD</c:v>
                  </c:pt>
                </c:lvl>
                <c:lvl>
                  <c:pt idx="0">
                    <c:v>V742</c:v>
                  </c:pt>
                  <c:pt idx="2">
                    <c:v>V032</c:v>
                  </c:pt>
                  <c:pt idx="4">
                    <c:v>V0481</c:v>
                  </c:pt>
                  <c:pt idx="6">
                    <c:v>V0740</c:v>
                  </c:pt>
                </c:lvl>
                <c:lvl>
                  <c:pt idx="0">
                    <c:v>Screening for Leprosy</c:v>
                  </c:pt>
                  <c:pt idx="2">
                    <c:v>Need for Vaccination Against Strep</c:v>
                  </c:pt>
                  <c:pt idx="4">
                    <c:v>Need for Infleunza Vaccine</c:v>
                  </c:pt>
                  <c:pt idx="6">
                    <c:v>Sceening for Cholera </c:v>
                  </c:pt>
                </c:lvl>
              </c:multiLvlStrCache>
            </c:multiLvlStrRef>
          </c:cat>
          <c:val>
            <c:numRef>
              <c:f>Sheet1!$B$36:$I$36</c:f>
              <c:numCache>
                <c:formatCode>General</c:formatCode>
                <c:ptCount val="8"/>
                <c:pt idx="0">
                  <c:v>2.0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Sheet1!$A$37</c:f>
              <c:strCache>
                <c:ptCount val="1"/>
                <c:pt idx="0">
                  <c:v>Diagnosis 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Sheet1!$B$33:$I$35</c:f>
              <c:multiLvlStrCache>
                <c:ptCount val="8"/>
                <c:lvl>
                  <c:pt idx="0">
                    <c:v>HD</c:v>
                  </c:pt>
                  <c:pt idx="1">
                    <c:v>LD</c:v>
                  </c:pt>
                  <c:pt idx="2">
                    <c:v>HD</c:v>
                  </c:pt>
                  <c:pt idx="3">
                    <c:v>LD</c:v>
                  </c:pt>
                  <c:pt idx="4">
                    <c:v>HD</c:v>
                  </c:pt>
                  <c:pt idx="5">
                    <c:v>LD</c:v>
                  </c:pt>
                  <c:pt idx="6">
                    <c:v>HD</c:v>
                  </c:pt>
                  <c:pt idx="7">
                    <c:v>LD</c:v>
                  </c:pt>
                </c:lvl>
                <c:lvl>
                  <c:pt idx="0">
                    <c:v>V742</c:v>
                  </c:pt>
                  <c:pt idx="2">
                    <c:v>V032</c:v>
                  </c:pt>
                  <c:pt idx="4">
                    <c:v>V0481</c:v>
                  </c:pt>
                  <c:pt idx="6">
                    <c:v>V0740</c:v>
                  </c:pt>
                </c:lvl>
                <c:lvl>
                  <c:pt idx="0">
                    <c:v>Screening for Leprosy</c:v>
                  </c:pt>
                  <c:pt idx="2">
                    <c:v>Need for Vaccination Against Strep</c:v>
                  </c:pt>
                  <c:pt idx="4">
                    <c:v>Need for Infleunza Vaccine</c:v>
                  </c:pt>
                  <c:pt idx="6">
                    <c:v>Sceening for Cholera </c:v>
                  </c:pt>
                </c:lvl>
              </c:multiLvlStrCache>
            </c:multiLvlStrRef>
          </c:cat>
          <c:val>
            <c:numRef>
              <c:f>Sheet1!$B$37:$I$37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2.0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Sheet1!$A$38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Sheet1!$B$33:$I$35</c:f>
              <c:multiLvlStrCache>
                <c:ptCount val="8"/>
                <c:lvl>
                  <c:pt idx="0">
                    <c:v>HD</c:v>
                  </c:pt>
                  <c:pt idx="1">
                    <c:v>LD</c:v>
                  </c:pt>
                  <c:pt idx="2">
                    <c:v>HD</c:v>
                  </c:pt>
                  <c:pt idx="3">
                    <c:v>LD</c:v>
                  </c:pt>
                  <c:pt idx="4">
                    <c:v>HD</c:v>
                  </c:pt>
                  <c:pt idx="5">
                    <c:v>LD</c:v>
                  </c:pt>
                  <c:pt idx="6">
                    <c:v>HD</c:v>
                  </c:pt>
                  <c:pt idx="7">
                    <c:v>LD</c:v>
                  </c:pt>
                </c:lvl>
                <c:lvl>
                  <c:pt idx="0">
                    <c:v>V742</c:v>
                  </c:pt>
                  <c:pt idx="2">
                    <c:v>V032</c:v>
                  </c:pt>
                  <c:pt idx="4">
                    <c:v>V0481</c:v>
                  </c:pt>
                  <c:pt idx="6">
                    <c:v>V0740</c:v>
                  </c:pt>
                </c:lvl>
                <c:lvl>
                  <c:pt idx="0">
                    <c:v>Screening for Leprosy</c:v>
                  </c:pt>
                  <c:pt idx="2">
                    <c:v>Need for Vaccination Against Strep</c:v>
                  </c:pt>
                  <c:pt idx="4">
                    <c:v>Need for Infleunza Vaccine</c:v>
                  </c:pt>
                  <c:pt idx="6">
                    <c:v>Sceening for Cholera </c:v>
                  </c:pt>
                </c:lvl>
              </c:multiLvlStrCache>
            </c:multiLvlStrRef>
          </c:cat>
          <c:val>
            <c:numRef>
              <c:f>Sheet1!$B$38:$I$38</c:f>
              <c:numCache>
                <c:formatCode>General</c:formatCode>
                <c:ptCount val="8"/>
                <c:pt idx="0">
                  <c:v>2.0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  <c:pt idx="4">
                  <c:v>7.0</c:v>
                </c:pt>
                <c:pt idx="5">
                  <c:v>18.0</c:v>
                </c:pt>
                <c:pt idx="6">
                  <c:v>0.0</c:v>
                </c:pt>
                <c:pt idx="7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4289208"/>
        <c:axId val="-2094233496"/>
      </c:barChart>
      <c:catAx>
        <c:axId val="-2094289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94233496"/>
        <c:crosses val="autoZero"/>
        <c:auto val="1"/>
        <c:lblAlgn val="ctr"/>
        <c:lblOffset val="100"/>
        <c:noMultiLvlLbl val="0"/>
      </c:catAx>
      <c:valAx>
        <c:axId val="-2094233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942892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Avenir Book"/>
                <a:cs typeface="Avenir Book"/>
              </a:defRPr>
            </a:pPr>
            <a:r>
              <a:rPr lang="en-US" dirty="0" smtClean="0">
                <a:latin typeface="Avenir Book"/>
                <a:cs typeface="Avenir Book"/>
              </a:rPr>
              <a:t>Percentage</a:t>
            </a:r>
            <a:r>
              <a:rPr lang="en-US" baseline="0" dirty="0" smtClean="0">
                <a:latin typeface="Avenir Book"/>
                <a:cs typeface="Avenir Book"/>
              </a:rPr>
              <a:t> of </a:t>
            </a:r>
          </a:p>
          <a:p>
            <a:pPr>
              <a:defRPr>
                <a:latin typeface="Avenir Book"/>
                <a:cs typeface="Avenir Book"/>
              </a:defRPr>
            </a:pPr>
            <a:r>
              <a:rPr lang="en-US" baseline="0" dirty="0" smtClean="0">
                <a:latin typeface="Avenir Book"/>
                <a:cs typeface="Avenir Book"/>
              </a:rPr>
              <a:t>Influenza Vaccines </a:t>
            </a:r>
          </a:p>
          <a:p>
            <a:pPr>
              <a:defRPr>
                <a:latin typeface="Avenir Book"/>
                <a:cs typeface="Avenir Book"/>
              </a:defRPr>
            </a:pPr>
            <a:r>
              <a:rPr lang="en-US" baseline="0" dirty="0" smtClean="0">
                <a:latin typeface="Avenir Book"/>
                <a:cs typeface="Avenir Book"/>
              </a:rPr>
              <a:t>Administered in </a:t>
            </a:r>
          </a:p>
          <a:p>
            <a:pPr>
              <a:defRPr>
                <a:latin typeface="Avenir Book"/>
                <a:cs typeface="Avenir Book"/>
              </a:defRPr>
            </a:pPr>
            <a:r>
              <a:rPr lang="en-US" baseline="0" dirty="0" smtClean="0">
                <a:latin typeface="Avenir Book"/>
                <a:cs typeface="Avenir Book"/>
              </a:rPr>
              <a:t>Urban Counties</a:t>
            </a:r>
            <a:endParaRPr lang="en-US" dirty="0">
              <a:latin typeface="Avenir Book"/>
              <a:cs typeface="Avenir Book"/>
            </a:endParaRPr>
          </a:p>
        </c:rich>
      </c:tx>
      <c:layout>
        <c:manualLayout>
          <c:xMode val="edge"/>
          <c:yMode val="edge"/>
          <c:x val="0.0262031379473957"/>
          <c:y val="0.435890167216308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bubble3D val="0"/>
            <c:spPr>
              <a:solidFill>
                <a:schemeClr val="accent6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bubble3D val="0"/>
            <c:spPr>
              <a:solidFill>
                <a:schemeClr val="accent2"/>
              </a:solidFill>
              <a:ln>
                <a:solidFill>
                  <a:srgbClr val="000000"/>
                </a:solidFill>
              </a:ln>
            </c:spPr>
          </c:dPt>
          <c:dLbls>
            <c:dLbl>
              <c:idx val="0"/>
              <c:layout>
                <c:manualLayout>
                  <c:x val="-0.0651649461573441"/>
                  <c:y val="-0.007319344433028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0.7%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409203259496736"/>
                  <c:y val="-0.036082135422607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2.5%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96.8%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Sheet1!$B$10:$B$12</c:f>
              <c:strCache>
                <c:ptCount val="3"/>
                <c:pt idx="0">
                  <c:v>HD</c:v>
                </c:pt>
                <c:pt idx="1">
                  <c:v>LD</c:v>
                </c:pt>
                <c:pt idx="2">
                  <c:v>No Vaccine</c:v>
                </c:pt>
              </c:strCache>
            </c:strRef>
          </c:cat>
          <c:val>
            <c:numRef>
              <c:f>Sheet1!$C$10:$C$12</c:f>
              <c:numCache>
                <c:formatCode>General</c:formatCode>
                <c:ptCount val="3"/>
                <c:pt idx="0">
                  <c:v>0.7</c:v>
                </c:pt>
                <c:pt idx="1">
                  <c:v>2.5</c:v>
                </c:pt>
                <c:pt idx="2">
                  <c:v>96.8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0441916691192485"/>
          <c:y val="0.703879182580974"/>
          <c:w val="0.237727372849826"/>
          <c:h val="0.19140697386951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Avenir Book"/>
                <a:cs typeface="Avenir Book"/>
              </a:defRPr>
            </a:pPr>
            <a:r>
              <a:rPr lang="en-US" dirty="0" smtClean="0">
                <a:latin typeface="Avenir Book"/>
                <a:cs typeface="Avenir Book"/>
              </a:rPr>
              <a:t>Percentage</a:t>
            </a:r>
            <a:r>
              <a:rPr lang="en-US" baseline="0" dirty="0" smtClean="0">
                <a:latin typeface="Avenir Book"/>
                <a:cs typeface="Avenir Book"/>
              </a:rPr>
              <a:t> of</a:t>
            </a:r>
          </a:p>
          <a:p>
            <a:pPr>
              <a:defRPr>
                <a:latin typeface="Avenir Book"/>
                <a:cs typeface="Avenir Book"/>
              </a:defRPr>
            </a:pPr>
            <a:r>
              <a:rPr lang="en-US" baseline="0" dirty="0" smtClean="0">
                <a:latin typeface="Avenir Book"/>
                <a:cs typeface="Avenir Book"/>
              </a:rPr>
              <a:t>Influenza Vaccines</a:t>
            </a:r>
          </a:p>
          <a:p>
            <a:pPr>
              <a:defRPr>
                <a:latin typeface="Avenir Book"/>
                <a:cs typeface="Avenir Book"/>
              </a:defRPr>
            </a:pPr>
            <a:r>
              <a:rPr lang="en-US" baseline="0" dirty="0" smtClean="0">
                <a:latin typeface="Avenir Book"/>
                <a:cs typeface="Avenir Book"/>
              </a:rPr>
              <a:t>Administered in </a:t>
            </a:r>
          </a:p>
          <a:p>
            <a:pPr>
              <a:defRPr>
                <a:latin typeface="Avenir Book"/>
                <a:cs typeface="Avenir Book"/>
              </a:defRPr>
            </a:pPr>
            <a:r>
              <a:rPr lang="en-US" baseline="0" dirty="0" smtClean="0">
                <a:latin typeface="Avenir Book"/>
                <a:cs typeface="Avenir Book"/>
              </a:rPr>
              <a:t>Rural Counties</a:t>
            </a:r>
            <a:endParaRPr lang="en-US" dirty="0">
              <a:latin typeface="Avenir Book"/>
              <a:cs typeface="Avenir Book"/>
            </a:endParaRPr>
          </a:p>
        </c:rich>
      </c:tx>
      <c:layout>
        <c:manualLayout>
          <c:xMode val="edge"/>
          <c:yMode val="edge"/>
          <c:x val="0.706451390004821"/>
          <c:y val="0.4430955993930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bubble3D val="0"/>
            <c:spPr>
              <a:solidFill>
                <a:schemeClr val="accent6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bubble3D val="0"/>
            <c:spPr>
              <a:solidFill>
                <a:schemeClr val="accent2"/>
              </a:solidFill>
              <a:ln>
                <a:solidFill>
                  <a:srgbClr val="000000"/>
                </a:solidFill>
              </a:ln>
            </c:spPr>
          </c:dPt>
          <c:dLbls>
            <c:dLbl>
              <c:idx val="0"/>
              <c:layout>
                <c:manualLayout>
                  <c:x val="-0.0398154217338476"/>
                  <c:y val="-0.00208861399039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1.7%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380334939004765"/>
                  <c:y val="0.00685341091001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2.9%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95.4%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Sheet1!$B$10:$B$12</c:f>
              <c:strCache>
                <c:ptCount val="3"/>
                <c:pt idx="0">
                  <c:v>HD</c:v>
                </c:pt>
                <c:pt idx="1">
                  <c:v>LD</c:v>
                </c:pt>
                <c:pt idx="2">
                  <c:v>No Vaccine</c:v>
                </c:pt>
              </c:strCache>
            </c:strRef>
          </c:cat>
          <c:val>
            <c:numRef>
              <c:f>Sheet1!$C$10:$C$12</c:f>
              <c:numCache>
                <c:formatCode>General</c:formatCode>
                <c:ptCount val="3"/>
                <c:pt idx="0">
                  <c:v>0.7</c:v>
                </c:pt>
                <c:pt idx="1">
                  <c:v>2.5</c:v>
                </c:pt>
                <c:pt idx="2">
                  <c:v>96.8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678211634260003"/>
          <c:y val="0.711473655659499"/>
          <c:w val="0.296067911774827"/>
          <c:h val="0.179825026990517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008000"/>
                </a:solidFill>
                <a:latin typeface="Avenir Book"/>
              </a:defRPr>
            </a:pPr>
            <a:r>
              <a:rPr lang="en-US" sz="2000" baseline="0" dirty="0" smtClean="0">
                <a:solidFill>
                  <a:srgbClr val="008000"/>
                </a:solidFill>
                <a:latin typeface="Avenir Book"/>
              </a:rPr>
              <a:t>LD and HD Influenza Vaccines Administrated in Urban and Rural Counties</a:t>
            </a:r>
            <a:endParaRPr lang="en-US" sz="2000" dirty="0">
              <a:solidFill>
                <a:srgbClr val="008000"/>
              </a:solidFill>
              <a:latin typeface="Avenir Book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BBB59"/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rgbClr val="000000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000000"/>
                </a:solidFill>
              </a:ln>
            </c:spPr>
          </c:dPt>
          <c:cat>
            <c:multiLvlStrRef>
              <c:f>Sheet1!$J$1:$O$2</c:f>
              <c:multiLvlStrCache>
                <c:ptCount val="6"/>
                <c:lvl>
                  <c:pt idx="0">
                    <c:v>HD</c:v>
                  </c:pt>
                  <c:pt idx="1">
                    <c:v>LD</c:v>
                  </c:pt>
                  <c:pt idx="2">
                    <c:v>Total</c:v>
                  </c:pt>
                  <c:pt idx="3">
                    <c:v>HD</c:v>
                  </c:pt>
                  <c:pt idx="4">
                    <c:v>LD</c:v>
                  </c:pt>
                  <c:pt idx="5">
                    <c:v>Total</c:v>
                  </c:pt>
                </c:lvl>
                <c:lvl>
                  <c:pt idx="0">
                    <c:v>Rural</c:v>
                  </c:pt>
                  <c:pt idx="3">
                    <c:v>Urban</c:v>
                  </c:pt>
                </c:lvl>
              </c:multiLvlStrCache>
            </c:multiLvlStrRef>
          </c:cat>
          <c:val>
            <c:numRef>
              <c:f>Sheet1!$J$3:$O$3</c:f>
              <c:numCache>
                <c:formatCode>General</c:formatCode>
                <c:ptCount val="6"/>
                <c:pt idx="0">
                  <c:v>4.0</c:v>
                </c:pt>
                <c:pt idx="1">
                  <c:v>7.0</c:v>
                </c:pt>
                <c:pt idx="2">
                  <c:v>11.0</c:v>
                </c:pt>
                <c:pt idx="3">
                  <c:v>5.0</c:v>
                </c:pt>
                <c:pt idx="4">
                  <c:v>19.0</c:v>
                </c:pt>
                <c:pt idx="5">
                  <c:v>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4092920"/>
        <c:axId val="-2094089752"/>
      </c:barChart>
      <c:catAx>
        <c:axId val="-20940929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94089752"/>
        <c:crosses val="autoZero"/>
        <c:auto val="1"/>
        <c:lblAlgn val="ctr"/>
        <c:lblOffset val="100"/>
        <c:noMultiLvlLbl val="0"/>
      </c:catAx>
      <c:valAx>
        <c:axId val="-20940897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94092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0.54924</cdr:x>
      <cdr:y>0.52311</cdr:y>
    </cdr:from>
    <cdr:to>
      <cdr:x>0.65093</cdr:x>
      <cdr:y>0.62733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64285" y="1853722"/>
          <a:ext cx="752528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20.8%</a:t>
          </a:r>
          <a:endParaRPr lang="en-US" dirty="0"/>
        </a:p>
      </cdr:txBody>
    </cdr:sp>
  </cdr:relSizeAnchor>
  <cdr:relSizeAnchor xmlns:cdr="http://schemas.openxmlformats.org/drawingml/2006/chartDrawing">
    <cdr:from>
      <cdr:x>0.24627</cdr:x>
      <cdr:y>0.48427</cdr:y>
    </cdr:from>
    <cdr:to>
      <cdr:x>0.34797</cdr:x>
      <cdr:y>0.5885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22379" y="1716096"/>
          <a:ext cx="752528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63.6%</a:t>
          </a:r>
          <a:endParaRPr lang="en-US" dirty="0"/>
        </a:p>
      </cdr:txBody>
    </cdr:sp>
  </cdr:relSizeAnchor>
  <cdr:relSizeAnchor xmlns:cdr="http://schemas.openxmlformats.org/drawingml/2006/chartDrawing">
    <cdr:from>
      <cdr:x>0.09636</cdr:x>
      <cdr:y>0.52311</cdr:y>
    </cdr:from>
    <cdr:to>
      <cdr:x>0.19805</cdr:x>
      <cdr:y>0.62733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13031" y="1853722"/>
          <a:ext cx="752528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 smtClean="0"/>
            <a:t>36.4%</a:t>
          </a:r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5DF84-FDDA-3D4E-BCAE-883224A82A48}" type="datetimeFigureOut">
              <a:rPr lang="en-US" smtClean="0"/>
              <a:t>4/14/15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AF44F-73F6-874C-9F66-FD09ADBD3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me motivate</a:t>
            </a:r>
            <a:r>
              <a:rPr lang="en-US" baseline="0" dirty="0" smtClean="0"/>
              <a:t> this part of my talk by telling you about a real scenario… Let’s say we get access to a wide range of text data from data streams, in particular from Twitter and other social media. I am talking about twitter mostly because it is a data set that we are working currently; however, the technique can be used with any other source of text streams. Let’s say we are interested in understanding how a disease outbreak is evolving over time from this dataset. one way to think about this problem is a way by which we can relate all of the data feeds that we obtain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A695-1162-8E40-B91C-885D9AF919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HCPCS – healthcare practitioners code and symbols</a:t>
            </a:r>
          </a:p>
          <a:p>
            <a:r>
              <a:rPr lang="en-US" dirty="0" smtClean="0"/>
              <a:t>NDC National Drug 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75D0-0D3E-434E-AA0E-60E9BEAEFA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V481 influenza vaccine</a:t>
            </a:r>
          </a:p>
          <a:p>
            <a:r>
              <a:rPr lang="en-US" dirty="0" smtClean="0"/>
              <a:t>With flu what are the different diagnostics together</a:t>
            </a:r>
          </a:p>
          <a:p>
            <a:r>
              <a:rPr lang="en-US" dirty="0" smtClean="0"/>
              <a:t>Screening for leprosy highest co-diagnosis with flu</a:t>
            </a:r>
          </a:p>
          <a:p>
            <a:r>
              <a:rPr lang="en-US" dirty="0" err="1" smtClean="0"/>
              <a:t>DeSynPuf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AF44F-73F6-874C-9F66-FD09ADBD39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01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2008 data</a:t>
            </a:r>
          </a:p>
          <a:p>
            <a:r>
              <a:rPr lang="en-US" dirty="0" smtClean="0"/>
              <a:t>Patterns similar urban and rural</a:t>
            </a:r>
          </a:p>
          <a:p>
            <a:r>
              <a:rPr lang="en-US" dirty="0" smtClean="0"/>
              <a:t>Majority no </a:t>
            </a:r>
            <a:r>
              <a:rPr lang="en-US" dirty="0" err="1" smtClean="0"/>
              <a:t>vacc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AF44F-73F6-874C-9F66-FD09ADBD39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CDC average across HHS zones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AF44F-73F6-874C-9F66-FD09ADBD39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1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/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24" y="1533700"/>
            <a:ext cx="4072390" cy="41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6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4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0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1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47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433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29000"/>
            <a:ext cx="8229600" cy="5924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1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96" y="6504557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230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25238" y="6504557"/>
            <a:ext cx="308594" cy="30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/>
            </a:pPr>
            <a:fld id="{040BB257-551A-4736-B50F-DCF1BA034C06}" type="slidenum">
              <a:rPr lang="en-US" sz="140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pPr algn="ctr" defTabSz="17303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</a:tabLst>
                <a:defRPr/>
              </a:pPr>
              <a:t>‹#›</a:t>
            </a:fld>
            <a:endParaRPr lang="en-US" sz="1400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621766" y="6565817"/>
            <a:ext cx="5613005" cy="182562"/>
          </a:xfrm>
          <a:prstGeom prst="rect">
            <a:avLst/>
          </a:prstGeom>
          <a:ln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Using Electronic Healthcare Reimbursement Claims Data for discovering co-occurrence patterns of diseases</a:t>
            </a:r>
          </a:p>
        </p:txBody>
      </p:sp>
    </p:spTree>
    <p:extLst>
      <p:ext uri="{BB962C8B-B14F-4D97-AF65-F5344CB8AC3E}">
        <p14:creationId xmlns:p14="http://schemas.microsoft.com/office/powerpoint/2010/main" val="98585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Avenir Light"/>
          <a:ea typeface="+mj-ea"/>
          <a:cs typeface="Avenir Light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11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625475" indent="-279400" algn="l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914400" indent="-230188" algn="l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144588" indent="-173038" algn="l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1482725" indent="-222250" algn="l" rtl="0" eaLnBrk="1" fontAlgn="base" hangingPunct="1">
        <a:lnSpc>
          <a:spcPct val="11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microsoft.com/office/2007/relationships/hdphoto" Target="../media/hdphoto1.wdp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2.wdp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mages.google.com/imgres?imgurl=http://www.st.com/stonline/stappl/publish/stwebresources/PL__Press__Release/CERN_LHC_t2030shigh.jpeg&amp;imgrefurl=http://wk.typepad.com/weblog/2008/02/ted-2008---sess.html&amp;h=514&amp;w=789&amp;sz=606&amp;hl=en&amp;start=3&amp;sig2=JpG3uuLLGQaVlbdCCTHJfw&amp;um=1&amp;tbnid=LVmRtlYltPxfNM:&amp;tbnh=93&amp;tbnw=143&amp;ei=PQFWSOzDBqOYoQSlwr2TAw&amp;prev=/images?q=lhc&amp;um=1&amp;hl=en&amp;rls=com.microsoft:*:IE-SearchBox&amp;rlz=1I7GGLR&amp;sa=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ramanathana@ornl.g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44467"/>
            <a:ext cx="6373994" cy="1507079"/>
          </a:xfrm>
        </p:spPr>
        <p:txBody>
          <a:bodyPr/>
          <a:lstStyle/>
          <a:p>
            <a:r>
              <a:rPr lang="en-US" sz="2800" dirty="0" smtClean="0"/>
              <a:t>Oak Ridge Bio-surveillance Toolkit: </a:t>
            </a:r>
            <a:r>
              <a:rPr lang="en-US" sz="2800" dirty="0" smtClean="0"/>
              <a:t>Statistical Inference Tools for </a:t>
            </a:r>
            <a:r>
              <a:rPr lang="en-US" sz="2800" dirty="0" smtClean="0"/>
              <a:t>Public Health Dynamics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581400" y="4227493"/>
            <a:ext cx="2138038" cy="954107"/>
            <a:chOff x="4395610" y="5217464"/>
            <a:chExt cx="2138038" cy="954107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2"/>
            <a:srcRect l="7521" r="6319"/>
            <a:stretch/>
          </p:blipFill>
          <p:spPr>
            <a:xfrm>
              <a:off x="4395610" y="5269321"/>
              <a:ext cx="732706" cy="8503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39316" y="5217464"/>
              <a:ext cx="13943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Shannon    Quinn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venir Book"/>
                  <a:cs typeface="Avenir Book"/>
                </a:rPr>
                <a:t>University of </a:t>
              </a:r>
              <a:r>
                <a:rPr lang="en-US" sz="1400" dirty="0" smtClean="0">
                  <a:solidFill>
                    <a:prstClr val="black"/>
                  </a:solidFill>
                  <a:latin typeface="Avenir Book"/>
                  <a:cs typeface="Avenir Book"/>
                </a:rPr>
                <a:t>Georgia</a:t>
              </a:r>
              <a:endParaRPr lang="en-US" sz="1400" dirty="0">
                <a:solidFill>
                  <a:prstClr val="black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200" y="2322493"/>
            <a:ext cx="2310952" cy="954107"/>
            <a:chOff x="76200" y="2530655"/>
            <a:chExt cx="2310952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817573" y="2530655"/>
              <a:ext cx="15695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Dr. Arvind Ramanathan*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venir Book"/>
                  <a:cs typeface="Avenir Book"/>
                </a:rPr>
                <a:t>Oak Ridge National Lab</a:t>
              </a:r>
            </a:p>
          </p:txBody>
        </p:sp>
        <p:pic>
          <p:nvPicPr>
            <p:cNvPr id="12" name="Picture 11" descr="2011-P0361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1" r="13869"/>
            <a:stretch/>
          </p:blipFill>
          <p:spPr>
            <a:xfrm>
              <a:off x="76200" y="2560060"/>
              <a:ext cx="741373" cy="89227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402407" y="2322493"/>
            <a:ext cx="2458792" cy="954107"/>
            <a:chOff x="2402407" y="2560060"/>
            <a:chExt cx="2458792" cy="954107"/>
          </a:xfrm>
        </p:grpSpPr>
        <p:sp>
          <p:nvSpPr>
            <p:cNvPr id="14" name="TextBox 13"/>
            <p:cNvSpPr txBox="1"/>
            <p:nvPr/>
          </p:nvSpPr>
          <p:spPr>
            <a:xfrm>
              <a:off x="3291620" y="2560060"/>
              <a:ext cx="15695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Dr. Laura L.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 err="1">
                  <a:solidFill>
                    <a:srgbClr val="0000FF"/>
                  </a:solidFill>
                  <a:latin typeface="Avenir Book"/>
                  <a:cs typeface="Avenir Book"/>
                </a:rPr>
                <a:t>Pullum</a:t>
              </a: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*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venir Book"/>
                  <a:cs typeface="Avenir Book"/>
                </a:rPr>
                <a:t>Oak Ridge National Lab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2407" y="2592507"/>
              <a:ext cx="889213" cy="88921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12206" y="3265371"/>
            <a:ext cx="2283394" cy="954107"/>
            <a:chOff x="868670" y="3503120"/>
            <a:chExt cx="2283394" cy="9541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70" y="3534039"/>
              <a:ext cx="713815" cy="8922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82485" y="3503120"/>
              <a:ext cx="15695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Dr. Chad A.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Steed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venir Book"/>
                  <a:cs typeface="Avenir Book"/>
                </a:rPr>
                <a:t>Oak Ridge National Lab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7377" y="5642429"/>
            <a:ext cx="3072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venir Light"/>
                <a:cs typeface="Avenir Light"/>
              </a:rPr>
              <a:t>*Health Data Sciences Institute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477000" y="152400"/>
            <a:ext cx="2166265" cy="1515038"/>
            <a:chOff x="2230161" y="1822973"/>
            <a:chExt cx="2166265" cy="1515038"/>
          </a:xfrm>
        </p:grpSpPr>
        <p:sp>
          <p:nvSpPr>
            <p:cNvPr id="24" name="Oval 23"/>
            <p:cNvSpPr/>
            <p:nvPr/>
          </p:nvSpPr>
          <p:spPr>
            <a:xfrm rot="2954211">
              <a:off x="2789289" y="1586202"/>
              <a:ext cx="791724" cy="1909980"/>
            </a:xfrm>
            <a:prstGeom prst="ellipse">
              <a:avLst/>
            </a:prstGeom>
            <a:noFill/>
            <a:ln w="57150" cmpd="sng">
              <a:solidFill>
                <a:srgbClr val="FFFFFF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pic>
          <p:nvPicPr>
            <p:cNvPr id="25" name="Picture 24" descr="ORNL_managed by.png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500"/>
                      </a14:imgEffect>
                      <a14:imgEffect>
                        <a14:saturation sat="148000"/>
                      </a14:imgEffect>
                    </a14:imgLayer>
                  </a14:imgProps>
                </a:ext>
              </a:extLst>
            </a:blip>
            <a:srcRect r="91179" b="28571"/>
            <a:stretch/>
          </p:blipFill>
          <p:spPr>
            <a:xfrm rot="19884384">
              <a:off x="2343307" y="1822973"/>
              <a:ext cx="1243426" cy="1515038"/>
            </a:xfrm>
            <a:prstGeom prst="rect">
              <a:avLst/>
            </a:prstGeom>
            <a:effectLst>
              <a:glow rad="101600">
                <a:schemeClr val="bg2">
                  <a:alpha val="40000"/>
                </a:schemeClr>
              </a:glo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2452452" y="1977138"/>
              <a:ext cx="1943974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b="1" dirty="0" err="1">
                  <a:ln w="19050" cmpd="sng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cs typeface="Calibri"/>
                </a:rPr>
                <a:t>OR</a:t>
              </a:r>
              <a:r>
                <a:rPr lang="en-US" sz="5400" b="1" dirty="0" err="1">
                  <a:ln w="19050" cmpd="sng">
                    <a:solidFill>
                      <a:srgbClr val="008657"/>
                    </a:solidFill>
                    <a:prstDash val="solid"/>
                  </a:ln>
                  <a:solidFill>
                    <a:srgbClr val="008657">
                      <a:lumMod val="60000"/>
                      <a:lumOff val="4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cs typeface="Calibri"/>
                </a:rPr>
                <a:t>BiT</a:t>
              </a:r>
              <a:endParaRPr lang="en-US" sz="5400" b="1" dirty="0">
                <a:ln w="19050" cmpd="sng">
                  <a:solidFill>
                    <a:srgbClr val="008657"/>
                  </a:solidFill>
                  <a:prstDash val="solid"/>
                </a:ln>
                <a:solidFill>
                  <a:srgbClr val="008657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71800" y="3265371"/>
            <a:ext cx="2387152" cy="954107"/>
            <a:chOff x="2971800" y="3265371"/>
            <a:chExt cx="2387152" cy="954107"/>
          </a:xfrm>
        </p:grpSpPr>
        <p:sp>
          <p:nvSpPr>
            <p:cNvPr id="21" name="TextBox 20"/>
            <p:cNvSpPr txBox="1"/>
            <p:nvPr/>
          </p:nvSpPr>
          <p:spPr>
            <a:xfrm>
              <a:off x="3789373" y="3265371"/>
              <a:ext cx="15695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Tanner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Hobson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venir Book"/>
                  <a:cs typeface="Avenir Book"/>
                </a:rPr>
                <a:t>Farragut High School</a:t>
              </a:r>
            </a:p>
          </p:txBody>
        </p:sp>
        <p:pic>
          <p:nvPicPr>
            <p:cNvPr id="3" name="Picture 2" descr="photo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7" t="19303" r="22739"/>
            <a:stretch/>
          </p:blipFill>
          <p:spPr>
            <a:xfrm>
              <a:off x="2971800" y="3352800"/>
              <a:ext cx="737136" cy="8542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66800" y="4227493"/>
            <a:ext cx="2299201" cy="954107"/>
            <a:chOff x="1953171" y="5158439"/>
            <a:chExt cx="2299201" cy="954107"/>
          </a:xfrm>
        </p:grpSpPr>
        <p:sp>
          <p:nvSpPr>
            <p:cNvPr id="29" name="TextBox 28"/>
            <p:cNvSpPr txBox="1"/>
            <p:nvPr/>
          </p:nvSpPr>
          <p:spPr>
            <a:xfrm>
              <a:off x="2682793" y="5158439"/>
              <a:ext cx="15695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0000FF"/>
                  </a:solidFill>
                  <a:latin typeface="Avenir Book"/>
                  <a:cs typeface="Avenir Book"/>
                </a:rPr>
                <a:t>Dr. Chakra S. </a:t>
              </a:r>
              <a:r>
                <a:rPr lang="en-US" sz="1400" b="1" i="1" dirty="0" err="1">
                  <a:solidFill>
                    <a:srgbClr val="0000FF"/>
                  </a:solidFill>
                  <a:latin typeface="Avenir Book"/>
                  <a:cs typeface="Avenir Book"/>
                </a:rPr>
                <a:t>Chennubhotla</a:t>
              </a:r>
              <a:endParaRPr lang="en-US" sz="1400" b="1" i="1" dirty="0">
                <a:solidFill>
                  <a:srgbClr val="0000FF"/>
                </a:solidFill>
                <a:latin typeface="Avenir Book"/>
                <a:cs typeface="Avenir Book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venir Book"/>
                  <a:cs typeface="Avenir Book"/>
                </a:rPr>
                <a:t>University of Pittsburgh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rcRect l="12763" r="12784"/>
            <a:stretch>
              <a:fillRect/>
            </a:stretch>
          </p:blipFill>
          <p:spPr>
            <a:xfrm>
              <a:off x="1953171" y="5213880"/>
              <a:ext cx="741373" cy="843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81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000274"/>
          </a:xfrm>
        </p:spPr>
        <p:txBody>
          <a:bodyPr/>
          <a:lstStyle/>
          <a:p>
            <a:r>
              <a:rPr lang="en-US" dirty="0" smtClean="0"/>
              <a:t>Oak Ridge Bio-surveillance Toolkit: 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6600"/>
                </a:solidFill>
              </a:rPr>
              <a:t>A Scalable Machine Learning Platform for Bio-surveillance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7566" y="1295400"/>
            <a:ext cx="922988" cy="50404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lide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8915400" cy="51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0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1077218"/>
          </a:xfrm>
        </p:spPr>
        <p:txBody>
          <a:bodyPr/>
          <a:lstStyle/>
          <a:p>
            <a:r>
              <a:rPr lang="en-US" dirty="0" smtClean="0"/>
              <a:t>Linking Heterogeneous datasets from Centers for Medicaid/Medicare Services Claims Data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0433" y="1407279"/>
            <a:ext cx="4170627" cy="467869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i="1" dirty="0" smtClean="0"/>
              <a:t>Data</a:t>
            </a:r>
            <a:r>
              <a:rPr lang="en-US" dirty="0" smtClean="0"/>
              <a:t>: </a:t>
            </a:r>
            <a:r>
              <a:rPr lang="en-US" b="0" dirty="0" smtClean="0"/>
              <a:t>Describing intrinsic properties that make it linked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External data sets used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DE-</a:t>
            </a:r>
            <a:r>
              <a:rPr lang="en-US" b="0" dirty="0" err="1" smtClean="0"/>
              <a:t>SynPUF</a:t>
            </a:r>
            <a:endParaRPr lang="en-US" b="0" dirty="0" smtClean="0"/>
          </a:p>
          <a:p>
            <a:pPr>
              <a:lnSpc>
                <a:spcPct val="120000"/>
              </a:lnSpc>
            </a:pPr>
            <a:r>
              <a:rPr lang="en-US" b="1" i="1" dirty="0" smtClean="0"/>
              <a:t>Approach</a:t>
            </a:r>
            <a:r>
              <a:rPr lang="en-US" dirty="0" smtClean="0"/>
              <a:t>: </a:t>
            </a:r>
            <a:r>
              <a:rPr lang="en-US" b="0" dirty="0" smtClean="0"/>
              <a:t>Building linked structures via massive dictionaries</a:t>
            </a:r>
          </a:p>
          <a:p>
            <a:pPr>
              <a:lnSpc>
                <a:spcPct val="120000"/>
              </a:lnSpc>
            </a:pPr>
            <a:r>
              <a:rPr lang="en-US" b="1" i="1" dirty="0" smtClean="0"/>
              <a:t>Use-cases/Demonstrations</a:t>
            </a:r>
            <a:r>
              <a:rPr lang="en-US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Clinical Practice Centered Questions</a:t>
            </a:r>
            <a:endParaRPr lang="en-US" b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82747" y="1447803"/>
            <a:ext cx="3839519" cy="48532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30188" indent="-230188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err="1" smtClean="0"/>
              <a:t>Deidentified</a:t>
            </a:r>
            <a:r>
              <a:rPr lang="en-US" dirty="0" smtClean="0"/>
              <a:t> data: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coarsened and correlations lost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development purposes only not used to draw conclusions about medical practices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Made up of five separate data sets: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Carrier Claims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Inpatient Claims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Outpatient Claims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Prescription Drug Events</a:t>
            </a:r>
          </a:p>
          <a:p>
            <a:pPr lvl="1">
              <a:lnSpc>
                <a:spcPct val="120000"/>
              </a:lnSpc>
            </a:pPr>
            <a:r>
              <a:rPr lang="en-US" b="0" dirty="0" smtClean="0"/>
              <a:t>Beneficiary Summary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924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974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Approach: Integrating </a:t>
            </a:r>
            <a:r>
              <a:rPr lang="en-US" dirty="0" err="1" smtClean="0"/>
              <a:t>DeSynPUF</a:t>
            </a:r>
            <a:r>
              <a:rPr lang="en-US" dirty="0" smtClean="0"/>
              <a:t> data with external data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719547" y="1973597"/>
            <a:ext cx="1414229" cy="583355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Avenir Book"/>
                <a:cs typeface="Avenir Book"/>
              </a:rPr>
              <a:t>Carrier Claims</a:t>
            </a:r>
            <a:endParaRPr lang="en-US" sz="1400" b="1" i="1" dirty="0">
              <a:latin typeface="Avenir Book"/>
              <a:cs typeface="Avenir Book"/>
            </a:endParaRPr>
          </a:p>
        </p:txBody>
      </p:sp>
      <p:sp>
        <p:nvSpPr>
          <p:cNvPr id="10" name="Can 9"/>
          <p:cNvSpPr/>
          <p:nvPr/>
        </p:nvSpPr>
        <p:spPr>
          <a:xfrm>
            <a:off x="2219506" y="1973597"/>
            <a:ext cx="1414229" cy="583355"/>
          </a:xfrm>
          <a:prstGeom prst="can">
            <a:avLst/>
          </a:prstGeom>
          <a:solidFill>
            <a:srgbClr val="FCFB9A"/>
          </a:solidFill>
          <a:ln w="28575" cmpd="sng">
            <a:solidFill>
              <a:srgbClr val="BF9E5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Avenir Book"/>
                <a:cs typeface="Avenir Book"/>
              </a:rPr>
              <a:t>Inpatient Claims</a:t>
            </a:r>
            <a:endParaRPr lang="en-US" sz="1400" b="1" i="1" dirty="0">
              <a:latin typeface="Avenir Book"/>
              <a:cs typeface="Avenir Book"/>
            </a:endParaRPr>
          </a:p>
        </p:txBody>
      </p:sp>
      <p:sp>
        <p:nvSpPr>
          <p:cNvPr id="11" name="Can 10"/>
          <p:cNvSpPr/>
          <p:nvPr/>
        </p:nvSpPr>
        <p:spPr>
          <a:xfrm>
            <a:off x="3727672" y="1978276"/>
            <a:ext cx="1414229" cy="583355"/>
          </a:xfrm>
          <a:prstGeom prst="can">
            <a:avLst/>
          </a:prstGeom>
          <a:solidFill>
            <a:srgbClr val="D777BA"/>
          </a:solidFill>
          <a:ln>
            <a:solidFill>
              <a:srgbClr val="92517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solidFill>
                  <a:srgbClr val="000000"/>
                </a:solidFill>
                <a:latin typeface="Avenir Book"/>
                <a:cs typeface="Avenir Book"/>
              </a:rPr>
              <a:t>Outpatient Claims</a:t>
            </a:r>
            <a:endParaRPr lang="en-US" sz="1400" b="1" i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Can 11"/>
          <p:cNvSpPr/>
          <p:nvPr/>
        </p:nvSpPr>
        <p:spPr>
          <a:xfrm>
            <a:off x="5232111" y="1988706"/>
            <a:ext cx="1414229" cy="583355"/>
          </a:xfrm>
          <a:prstGeom prst="can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Avenir Book"/>
                <a:cs typeface="Avenir Book"/>
              </a:rPr>
              <a:t>Drug Events</a:t>
            </a:r>
            <a:endParaRPr lang="en-US" sz="1400" b="1" i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726794" y="1967692"/>
            <a:ext cx="1414229" cy="583355"/>
          </a:xfrm>
          <a:prstGeom prst="can">
            <a:avLst/>
          </a:prstGeom>
          <a:ln w="28575" cmpd="sng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Avenir Book"/>
                <a:cs typeface="Avenir Book"/>
              </a:rPr>
              <a:t>Beneficiary Summary</a:t>
            </a:r>
            <a:endParaRPr lang="en-US" sz="1400" b="1" i="1" dirty="0"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9547" y="1318784"/>
            <a:ext cx="7421476" cy="4472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DESYNPUF DATA</a:t>
            </a:r>
            <a:endParaRPr lang="en-US" b="1" i="1" dirty="0"/>
          </a:p>
        </p:txBody>
      </p:sp>
      <p:sp>
        <p:nvSpPr>
          <p:cNvPr id="15" name="Rectangle 14"/>
          <p:cNvSpPr/>
          <p:nvPr/>
        </p:nvSpPr>
        <p:spPr>
          <a:xfrm>
            <a:off x="633817" y="2975632"/>
            <a:ext cx="1499959" cy="840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Identify Node information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656" y="3841060"/>
            <a:ext cx="150112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HCPCS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Inpatient</a:t>
            </a: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Carrier</a:t>
            </a: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Outpatient</a:t>
            </a:r>
            <a:endParaRPr lang="en-US" sz="1400" b="1" i="1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Provider</a:t>
            </a: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Drug</a:t>
            </a: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Beneficiary</a:t>
            </a: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County</a:t>
            </a:r>
          </a:p>
          <a:p>
            <a:pPr marL="285750" indent="-285750">
              <a:buFont typeface="Arial"/>
              <a:buChar char="•"/>
            </a:pPr>
            <a:r>
              <a:rPr lang="en-US" sz="1400" b="1" i="1" dirty="0" smtClean="0">
                <a:latin typeface="Avenir Book"/>
                <a:cs typeface="Avenir Book"/>
              </a:rPr>
              <a:t>State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398882" y="2975632"/>
            <a:ext cx="1499959" cy="840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Identify External Data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34" name="Can 33"/>
          <p:cNvSpPr/>
          <p:nvPr/>
        </p:nvSpPr>
        <p:spPr>
          <a:xfrm>
            <a:off x="2356163" y="4824416"/>
            <a:ext cx="1414229" cy="583355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Avenir Book"/>
                <a:cs typeface="Avenir Book"/>
              </a:rPr>
              <a:t>NDC Registry</a:t>
            </a:r>
            <a:endParaRPr lang="en-US" sz="1400" b="1" i="1" dirty="0">
              <a:latin typeface="Avenir Book"/>
              <a:cs typeface="Avenir Book"/>
            </a:endParaRPr>
          </a:p>
        </p:txBody>
      </p:sp>
      <p:sp>
        <p:nvSpPr>
          <p:cNvPr id="35" name="Can 34"/>
          <p:cNvSpPr/>
          <p:nvPr/>
        </p:nvSpPr>
        <p:spPr>
          <a:xfrm>
            <a:off x="2356163" y="4052897"/>
            <a:ext cx="1414229" cy="583355"/>
          </a:xfrm>
          <a:prstGeom prst="can">
            <a:avLst/>
          </a:prstGeom>
          <a:solidFill>
            <a:srgbClr val="60F4B9"/>
          </a:solidFill>
          <a:ln w="28575" cmpd="sng">
            <a:solidFill>
              <a:srgbClr val="5BA887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Avenir Book"/>
                <a:cs typeface="Avenir Book"/>
              </a:rPr>
              <a:t>ICD9 codebook</a:t>
            </a:r>
            <a:endParaRPr lang="en-US" sz="1400" b="1" i="1" dirty="0">
              <a:latin typeface="Avenir Book"/>
              <a:cs typeface="Avenir Book"/>
            </a:endParaRPr>
          </a:p>
        </p:txBody>
      </p:sp>
      <p:sp>
        <p:nvSpPr>
          <p:cNvPr id="36" name="Can 35"/>
          <p:cNvSpPr/>
          <p:nvPr/>
        </p:nvSpPr>
        <p:spPr>
          <a:xfrm>
            <a:off x="2356163" y="5566029"/>
            <a:ext cx="1414229" cy="583355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Avenir Book"/>
                <a:cs typeface="Avenir Book"/>
              </a:rPr>
              <a:t>Census Data</a:t>
            </a:r>
            <a:endParaRPr lang="en-US" sz="1400" b="1" i="1" dirty="0">
              <a:latin typeface="Avenir Book"/>
              <a:cs typeface="Avenir Book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32526" y="2975632"/>
            <a:ext cx="1499959" cy="840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Define Hierarchies of Codes/ Data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19827" y="2765615"/>
            <a:ext cx="1499959" cy="1260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Define Relationships between Nodes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40" name="Elbow Connector 39"/>
          <p:cNvCxnSpPr>
            <a:stCxn id="9" idx="3"/>
            <a:endCxn id="15" idx="0"/>
          </p:cNvCxnSpPr>
          <p:nvPr/>
        </p:nvCxnSpPr>
        <p:spPr>
          <a:xfrm rot="5400000">
            <a:off x="1195890" y="2744860"/>
            <a:ext cx="418680" cy="4286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0" idx="3"/>
            <a:endCxn id="15" idx="0"/>
          </p:cNvCxnSpPr>
          <p:nvPr/>
        </p:nvCxnSpPr>
        <p:spPr>
          <a:xfrm rot="5400000">
            <a:off x="1945869" y="1994880"/>
            <a:ext cx="418680" cy="154282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1" idx="3"/>
            <a:endCxn id="15" idx="0"/>
          </p:cNvCxnSpPr>
          <p:nvPr/>
        </p:nvCxnSpPr>
        <p:spPr>
          <a:xfrm rot="5400000">
            <a:off x="2702292" y="1243136"/>
            <a:ext cx="414001" cy="30509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12" idx="3"/>
            <a:endCxn id="15" idx="0"/>
          </p:cNvCxnSpPr>
          <p:nvPr/>
        </p:nvCxnSpPr>
        <p:spPr>
          <a:xfrm rot="5400000">
            <a:off x="3459727" y="496132"/>
            <a:ext cx="403571" cy="45554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13" idx="3"/>
            <a:endCxn id="15" idx="0"/>
          </p:cNvCxnSpPr>
          <p:nvPr/>
        </p:nvCxnSpPr>
        <p:spPr>
          <a:xfrm rot="5400000">
            <a:off x="4196561" y="-261717"/>
            <a:ext cx="424585" cy="605011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5" idx="3"/>
            <a:endCxn id="33" idx="1"/>
          </p:cNvCxnSpPr>
          <p:nvPr/>
        </p:nvCxnSpPr>
        <p:spPr>
          <a:xfrm>
            <a:off x="2133776" y="3396012"/>
            <a:ext cx="265106" cy="1270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33" idx="3"/>
            <a:endCxn id="37" idx="1"/>
          </p:cNvCxnSpPr>
          <p:nvPr/>
        </p:nvCxnSpPr>
        <p:spPr>
          <a:xfrm>
            <a:off x="3898841" y="3396012"/>
            <a:ext cx="333685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37" idx="3"/>
            <a:endCxn id="38" idx="1"/>
          </p:cNvCxnSpPr>
          <p:nvPr/>
        </p:nvCxnSpPr>
        <p:spPr>
          <a:xfrm flipV="1">
            <a:off x="5732485" y="3396011"/>
            <a:ext cx="387342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27834" y="5621027"/>
            <a:ext cx="483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Joint work: Maggie </a:t>
            </a:r>
            <a:r>
              <a:rPr lang="en-US" sz="1400" dirty="0" err="1" smtClean="0">
                <a:latin typeface="Avenir Book"/>
                <a:cs typeface="Avenir Book"/>
              </a:rPr>
              <a:t>Mamantov</a:t>
            </a:r>
            <a:r>
              <a:rPr lang="en-US" sz="1400" dirty="0" smtClean="0">
                <a:latin typeface="Avenir Book"/>
                <a:cs typeface="Avenir Book"/>
              </a:rPr>
              <a:t>, Tara L. Parker, Eric Mitchell (SULI interns 2013)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2638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019194"/>
            <a:ext cx="9144000" cy="5820212"/>
            <a:chOff x="0" y="706209"/>
            <a:chExt cx="9144000" cy="6133197"/>
          </a:xfrm>
        </p:grpSpPr>
        <p:pic>
          <p:nvPicPr>
            <p:cNvPr id="2" name="Picture 1" descr="Screen Shot 2013-07-26 at 11.21.4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06209"/>
              <a:ext cx="9144000" cy="3065172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</p:spPr>
        </p:pic>
        <p:pic>
          <p:nvPicPr>
            <p:cNvPr id="3" name="Picture 2" descr="Screen Shot 2013-07-26 at 11.32.5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6596"/>
              <a:ext cx="9144000" cy="3022810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90707"/>
            <a:ext cx="8229600" cy="559127"/>
          </a:xfrm>
        </p:spPr>
        <p:txBody>
          <a:bodyPr/>
          <a:lstStyle/>
          <a:p>
            <a:r>
              <a:rPr lang="en-US" sz="2800" dirty="0" smtClean="0"/>
              <a:t>Example Graph depicting the CMS Claims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015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Clinical Practice Centered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87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Patterns of HCPCS procedures:</a:t>
            </a:r>
          </a:p>
          <a:p>
            <a:pPr lvl="1"/>
            <a:r>
              <a:rPr lang="en-US" b="0" dirty="0" smtClean="0"/>
              <a:t>What percentage of influenza vaccines are high dose?</a:t>
            </a:r>
          </a:p>
          <a:p>
            <a:r>
              <a:rPr lang="en-US" dirty="0" smtClean="0"/>
              <a:t>Patterns of ICD9 </a:t>
            </a:r>
            <a:r>
              <a:rPr lang="en-US" dirty="0" smtClean="0">
                <a:sym typeface="Wingdings"/>
              </a:rPr>
              <a:t>diagnosis associated with HCPCS procedure codes:</a:t>
            </a:r>
          </a:p>
          <a:p>
            <a:pPr lvl="1"/>
            <a:r>
              <a:rPr lang="en-US" dirty="0" smtClean="0">
                <a:sym typeface="Wingdings"/>
              </a:rPr>
              <a:t>Example 1: </a:t>
            </a:r>
            <a:r>
              <a:rPr lang="en-US" b="0" dirty="0" smtClean="0">
                <a:sym typeface="Wingdings"/>
              </a:rPr>
              <a:t>Under what conditions are influenza vaccines given to patients?</a:t>
            </a:r>
          </a:p>
          <a:p>
            <a:pPr lvl="1"/>
            <a:r>
              <a:rPr lang="en-US" dirty="0" smtClean="0">
                <a:sym typeface="Wingdings"/>
              </a:rPr>
              <a:t>Example </a:t>
            </a:r>
            <a:r>
              <a:rPr lang="en-US" dirty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: </a:t>
            </a:r>
            <a:r>
              <a:rPr lang="en-US" b="0" dirty="0" smtClean="0">
                <a:sym typeface="Wingdings"/>
              </a:rPr>
              <a:t>What is the frequency of co-diagnosis that lead to the influenza vaccine?</a:t>
            </a:r>
            <a:endParaRPr lang="en-US" b="0" dirty="0">
              <a:sym typeface="Wingdings"/>
            </a:endParaRPr>
          </a:p>
          <a:p>
            <a:pPr lvl="1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17458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9625"/>
              </p:ext>
            </p:extLst>
          </p:nvPr>
        </p:nvGraphicFramePr>
        <p:xfrm>
          <a:off x="168307" y="367188"/>
          <a:ext cx="8797824" cy="628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091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064366"/>
              </p:ext>
            </p:extLst>
          </p:nvPr>
        </p:nvGraphicFramePr>
        <p:xfrm>
          <a:off x="4511868" y="2399026"/>
          <a:ext cx="6482964" cy="471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44058"/>
              </p:ext>
            </p:extLst>
          </p:nvPr>
        </p:nvGraphicFramePr>
        <p:xfrm>
          <a:off x="-1888664" y="2399026"/>
          <a:ext cx="6558627" cy="470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002409"/>
              </p:ext>
            </p:extLst>
          </p:nvPr>
        </p:nvGraphicFramePr>
        <p:xfrm>
          <a:off x="956339" y="360638"/>
          <a:ext cx="7399858" cy="3543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29970" y="1419886"/>
            <a:ext cx="752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79.2%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1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2: Applications of </a:t>
            </a:r>
            <a:r>
              <a:rPr lang="en-US" dirty="0" err="1" smtClean="0"/>
              <a:t>ORBiT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77000" y="152400"/>
            <a:ext cx="2166265" cy="1515038"/>
            <a:chOff x="2230161" y="1822973"/>
            <a:chExt cx="2166265" cy="1515038"/>
          </a:xfrm>
        </p:grpSpPr>
        <p:sp>
          <p:nvSpPr>
            <p:cNvPr id="5" name="Oval 4"/>
            <p:cNvSpPr/>
            <p:nvPr/>
          </p:nvSpPr>
          <p:spPr>
            <a:xfrm rot="2954211">
              <a:off x="2789289" y="1586202"/>
              <a:ext cx="791724" cy="1909980"/>
            </a:xfrm>
            <a:prstGeom prst="ellipse">
              <a:avLst/>
            </a:prstGeom>
            <a:noFill/>
            <a:ln w="57150" cmpd="sng">
              <a:solidFill>
                <a:srgbClr val="FFFFFF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pic>
          <p:nvPicPr>
            <p:cNvPr id="6" name="Picture 5" descr="ORNL_managed by.png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148000"/>
                      </a14:imgEffect>
                    </a14:imgLayer>
                  </a14:imgProps>
                </a:ext>
              </a:extLst>
            </a:blip>
            <a:srcRect r="91179" b="28571"/>
            <a:stretch/>
          </p:blipFill>
          <p:spPr>
            <a:xfrm rot="19884384">
              <a:off x="2343307" y="1822973"/>
              <a:ext cx="1243426" cy="1515038"/>
            </a:xfrm>
            <a:prstGeom prst="rect">
              <a:avLst/>
            </a:prstGeom>
            <a:effectLst>
              <a:glow rad="101600">
                <a:schemeClr val="bg2">
                  <a:alpha val="40000"/>
                </a:schemeClr>
              </a:glo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452452" y="1977138"/>
              <a:ext cx="1943974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b="1" dirty="0" err="1">
                  <a:ln w="19050" cmpd="sng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cs typeface="Calibri"/>
                </a:rPr>
                <a:t>OR</a:t>
              </a:r>
              <a:r>
                <a:rPr lang="en-US" sz="5400" b="1" dirty="0" err="1">
                  <a:ln w="19050" cmpd="sng">
                    <a:solidFill>
                      <a:srgbClr val="008657"/>
                    </a:solidFill>
                    <a:prstDash val="solid"/>
                  </a:ln>
                  <a:solidFill>
                    <a:srgbClr val="008657">
                      <a:lumMod val="60000"/>
                      <a:lumOff val="4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cs typeface="Calibri"/>
                </a:rPr>
                <a:t>BiT</a:t>
              </a:r>
              <a:endParaRPr lang="en-US" sz="5400" b="1" dirty="0">
                <a:ln w="19050" cmpd="sng">
                  <a:solidFill>
                    <a:srgbClr val="008657"/>
                  </a:solidFill>
                  <a:prstDash val="solid"/>
                </a:ln>
                <a:solidFill>
                  <a:srgbClr val="008657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7777" y="4021470"/>
            <a:ext cx="8036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Electronic Healthcare Claim Reimbursements (</a:t>
            </a:r>
            <a:r>
              <a:rPr lang="en-US" dirty="0" err="1" smtClean="0">
                <a:latin typeface="Avenir Light"/>
                <a:cs typeface="Avenir Light"/>
              </a:rPr>
              <a:t>eHCR</a:t>
            </a:r>
            <a:r>
              <a:rPr lang="en-US" dirty="0" smtClean="0">
                <a:latin typeface="Avenir Light"/>
                <a:cs typeface="Avenir Ligh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Discovering multi-scale patterns during the 2009-2010 H1N1 Flu Pandemic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Discovering co-occurrence patterns for flu and asthma</a:t>
            </a:r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222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000274"/>
          </a:xfrm>
        </p:spPr>
        <p:txBody>
          <a:bodyPr/>
          <a:lstStyle/>
          <a:p>
            <a:r>
              <a:rPr lang="en-US" dirty="0" smtClean="0"/>
              <a:t>Oak Ridge Bio-surveillance Toolkit: 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6600"/>
                </a:solidFill>
              </a:rPr>
              <a:t>A Scalable Machine Learning Platform for Bio-surveillance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2895600"/>
            <a:ext cx="1676400" cy="15240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lide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8915400" cy="51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IMS Health Analytics Workflow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537" y="1392348"/>
            <a:ext cx="345348" cy="805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8970" y="3692144"/>
            <a:ext cx="812599" cy="812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8547" y="3290467"/>
            <a:ext cx="115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Patient</a:t>
            </a:r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696" y="5244413"/>
            <a:ext cx="852175" cy="777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1978" y="6022126"/>
            <a:ext cx="2861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Patient visits Healthcare provider </a:t>
            </a:r>
          </a:p>
          <a:p>
            <a:pPr algn="ctr"/>
            <a:r>
              <a:rPr lang="en-US" sz="1400" dirty="0" smtClean="0">
                <a:latin typeface="Avenir Light"/>
                <a:cs typeface="Avenir Light"/>
              </a:rPr>
              <a:t>(Office/Clinic, ED, Hospital)</a:t>
            </a:r>
            <a:endParaRPr lang="en-US" sz="1400" dirty="0">
              <a:latin typeface="Avenir Light"/>
              <a:cs typeface="Avenir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8594" y="3692144"/>
            <a:ext cx="903296" cy="1276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716" y="5533477"/>
            <a:ext cx="1920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Provider/Facility submits claim for reimbursement</a:t>
            </a:r>
            <a:endParaRPr lang="en-US" sz="1400" dirty="0"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39" y="4004974"/>
            <a:ext cx="1500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Clearinghouse processes claim</a:t>
            </a:r>
            <a:endParaRPr lang="en-US" sz="1400" dirty="0">
              <a:latin typeface="Avenir Light"/>
              <a:cs typeface="Avenir Ligh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30704" y="4651305"/>
            <a:ext cx="1362662" cy="809438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76065" y="4968228"/>
            <a:ext cx="1362662" cy="809438"/>
          </a:xfrm>
          <a:prstGeom prst="straightConnector1">
            <a:avLst/>
          </a:prstGeom>
          <a:ln>
            <a:solidFill>
              <a:srgbClr val="F79646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7" idx="0"/>
          </p:cNvCxnSpPr>
          <p:nvPr/>
        </p:nvCxnSpPr>
        <p:spPr>
          <a:xfrm flipH="1">
            <a:off x="4221784" y="4504743"/>
            <a:ext cx="3486" cy="739670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64" r="23933" b="39663"/>
          <a:stretch/>
        </p:blipFill>
        <p:spPr>
          <a:xfrm>
            <a:off x="764591" y="1929684"/>
            <a:ext cx="875275" cy="4745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804" b="26196"/>
          <a:stretch/>
        </p:blipFill>
        <p:spPr>
          <a:xfrm>
            <a:off x="548408" y="1392348"/>
            <a:ext cx="1240616" cy="4745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253" y="890606"/>
            <a:ext cx="230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Payers adjudicates claim for reimbursement</a:t>
            </a:r>
            <a:endParaRPr lang="en-US" sz="1400" dirty="0">
              <a:latin typeface="Avenir Light"/>
              <a:cs typeface="Avenir Ligh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32767" y="2543782"/>
            <a:ext cx="0" cy="1256107"/>
          </a:xfrm>
          <a:prstGeom prst="straightConnector1">
            <a:avLst/>
          </a:prstGeom>
          <a:ln>
            <a:solidFill>
              <a:srgbClr val="F79646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18594" y="2543782"/>
            <a:ext cx="0" cy="1256107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00973" y="4389695"/>
            <a:ext cx="3047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Patient goes to the pharmacy to fill in prescription</a:t>
            </a:r>
            <a:endParaRPr lang="en-US" sz="1400" dirty="0">
              <a:latin typeface="Avenir Light"/>
              <a:cs typeface="Avenir Ligh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t="11112" r="8033" b="7134"/>
          <a:stretch/>
        </p:blipFill>
        <p:spPr>
          <a:xfrm>
            <a:off x="6148096" y="3207637"/>
            <a:ext cx="1332486" cy="1184504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4800973" y="3659799"/>
            <a:ext cx="1193266" cy="0"/>
          </a:xfrm>
          <a:prstGeom prst="straightConnector1">
            <a:avLst/>
          </a:prstGeom>
          <a:ln>
            <a:solidFill>
              <a:srgbClr val="F79646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828885" y="4030178"/>
            <a:ext cx="1137439" cy="1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64" r="23933" b="39663"/>
          <a:stretch/>
        </p:blipFill>
        <p:spPr>
          <a:xfrm>
            <a:off x="3360166" y="1929684"/>
            <a:ext cx="875275" cy="4745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804" b="26196"/>
          <a:stretch/>
        </p:blipFill>
        <p:spPr>
          <a:xfrm>
            <a:off x="3143983" y="1392348"/>
            <a:ext cx="1240616" cy="4745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09829" y="890606"/>
            <a:ext cx="230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Adjudicate the claim for the payer</a:t>
            </a:r>
            <a:endParaRPr lang="en-US" sz="1400" dirty="0">
              <a:latin typeface="Avenir Light"/>
              <a:cs typeface="Avenir Light"/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176065" y="1674973"/>
            <a:ext cx="775695" cy="223308"/>
          </a:xfrm>
          <a:prstGeom prst="left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venir Light"/>
              <a:cs typeface="Avenir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189" y="1392348"/>
            <a:ext cx="345348" cy="8058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644" y="1526776"/>
            <a:ext cx="345348" cy="8058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22" y="1666345"/>
            <a:ext cx="345348" cy="805812"/>
          </a:xfrm>
          <a:prstGeom prst="rect">
            <a:avLst/>
          </a:prstGeom>
        </p:spPr>
      </p:pic>
      <p:sp>
        <p:nvSpPr>
          <p:cNvPr id="31" name="Left-Right Arrow 30"/>
          <p:cNvSpPr/>
          <p:nvPr/>
        </p:nvSpPr>
        <p:spPr>
          <a:xfrm>
            <a:off x="4631570" y="1674973"/>
            <a:ext cx="1125408" cy="223308"/>
          </a:xfrm>
          <a:prstGeom prst="left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venir Light"/>
              <a:cs typeface="Avenir Ligh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729" y="1405179"/>
            <a:ext cx="345348" cy="8058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381" y="1405179"/>
            <a:ext cx="345348" cy="8058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836" y="1539607"/>
            <a:ext cx="345348" cy="8058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114" y="1679176"/>
            <a:ext cx="345348" cy="8058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44147" y="890606"/>
            <a:ext cx="230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Adjudicate the claim for the payer</a:t>
            </a:r>
            <a:endParaRPr lang="en-US" sz="1400" dirty="0">
              <a:latin typeface="Avenir Light"/>
              <a:cs typeface="Avenir Light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567775" y="2543782"/>
            <a:ext cx="0" cy="663855"/>
          </a:xfrm>
          <a:prstGeom prst="straightConnector1">
            <a:avLst/>
          </a:prstGeom>
          <a:ln>
            <a:solidFill>
              <a:srgbClr val="F79646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953602" y="2543782"/>
            <a:ext cx="0" cy="663855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456026" y="1297013"/>
            <a:ext cx="1594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Clearinghouse processes the claim</a:t>
            </a:r>
            <a:endParaRPr lang="en-US" sz="1400" dirty="0">
              <a:latin typeface="Avenir Light"/>
              <a:cs typeface="Avenir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49359" y="3207637"/>
            <a:ext cx="1594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Light"/>
                <a:cs typeface="Avenir Light"/>
              </a:rPr>
              <a:t>Pharmacy submits claim for reimbursements</a:t>
            </a:r>
            <a:endParaRPr lang="en-US" sz="1400" dirty="0">
              <a:latin typeface="Avenir Light"/>
              <a:cs typeface="Avenir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80382" y="525154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Avenir Light"/>
                <a:cs typeface="Avenir Light"/>
              </a:rPr>
              <a:t>Anonymized</a:t>
            </a:r>
            <a:r>
              <a:rPr lang="en-US" dirty="0" smtClean="0">
                <a:latin typeface="Avenir Light"/>
                <a:cs typeface="Avenir Light"/>
              </a:rPr>
              <a:t> patient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HIPAA compliant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High fidelity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Thorough coverage </a:t>
            </a:r>
            <a:endParaRPr lang="en-US" dirty="0">
              <a:latin typeface="Avenir Light"/>
              <a:cs typeface="Avenir Ligh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80681" y="3092263"/>
            <a:ext cx="8469986" cy="1874104"/>
            <a:chOff x="580681" y="3092263"/>
            <a:chExt cx="8469986" cy="1874104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7456026" y="4030178"/>
              <a:ext cx="1594641" cy="882262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917280" y="4912440"/>
              <a:ext cx="2563302" cy="475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511855" y="3092263"/>
              <a:ext cx="405425" cy="1820653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478547" y="3092264"/>
              <a:ext cx="1033309" cy="0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143983" y="3121578"/>
              <a:ext cx="334564" cy="1820653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580681" y="4965892"/>
              <a:ext cx="2563302" cy="475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2413456" y="2473012"/>
            <a:ext cx="322100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Prescription (Rx)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65500" y="4912357"/>
            <a:ext cx="251508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Diagnostic (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39" y="0"/>
            <a:ext cx="9129561" cy="6858000"/>
          </a:xfrm>
          <a:prstGeom prst="rect">
            <a:avLst/>
          </a:prstGeom>
          <a:solidFill>
            <a:schemeClr val="bg2">
              <a:lumMod val="75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4384599" y="1101482"/>
            <a:ext cx="4047911" cy="2462212"/>
            <a:chOff x="4384599" y="1101482"/>
            <a:chExt cx="4047911" cy="2462212"/>
          </a:xfrm>
        </p:grpSpPr>
        <p:sp>
          <p:nvSpPr>
            <p:cNvPr id="64" name="TextBox 63"/>
            <p:cNvSpPr txBox="1"/>
            <p:nvPr/>
          </p:nvSpPr>
          <p:spPr>
            <a:xfrm>
              <a:off x="5777363" y="1101482"/>
              <a:ext cx="2655147" cy="246221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2"/>
              </a:solidFill>
            </a:ln>
            <a:effectLst>
              <a:outerShdw blurRad="222250" dist="4953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venir Light"/>
                  <a:cs typeface="Avenir Light"/>
                </a:rPr>
                <a:t>Pharmacy Data (Rx)</a:t>
              </a:r>
            </a:p>
            <a:p>
              <a:endParaRPr lang="en-US" sz="800" dirty="0" smtClean="0">
                <a:latin typeface="Avenir Light"/>
                <a:cs typeface="Avenir Light"/>
              </a:endParaRPr>
            </a:p>
            <a:p>
              <a:pPr marL="169863" indent="-169863">
                <a:buFont typeface="Arial"/>
                <a:buChar char="•"/>
              </a:pPr>
              <a:r>
                <a:rPr lang="en-US" sz="1600" dirty="0" smtClean="0">
                  <a:latin typeface="Avenir Light"/>
                  <a:cs typeface="Avenir Light"/>
                </a:rPr>
                <a:t>Patient (P) Identifier</a:t>
              </a:r>
            </a:p>
            <a:p>
              <a:pPr marL="169863" indent="-169863">
                <a:buFont typeface="Arial"/>
                <a:buChar char="•"/>
              </a:pPr>
              <a:r>
                <a:rPr lang="en-US" sz="1600" dirty="0" smtClean="0">
                  <a:latin typeface="Avenir Light"/>
                  <a:cs typeface="Avenir Light"/>
                </a:rPr>
                <a:t>Fill date </a:t>
              </a:r>
            </a:p>
            <a:p>
              <a:pPr marL="169863" indent="-169863">
                <a:buFont typeface="Arial"/>
                <a:buChar char="•"/>
              </a:pPr>
              <a:r>
                <a:rPr lang="en-US" sz="1600" dirty="0" smtClean="0">
                  <a:latin typeface="Avenir Light"/>
                  <a:cs typeface="Avenir Light"/>
                </a:rPr>
                <a:t>P. Age, </a:t>
              </a:r>
              <a:r>
                <a:rPr lang="en-US" sz="1600" dirty="0" err="1" smtClean="0">
                  <a:latin typeface="Avenir Light"/>
                  <a:cs typeface="Avenir Light"/>
                </a:rPr>
                <a:t>P.gender</a:t>
              </a:r>
              <a:r>
                <a:rPr lang="en-US" sz="1600" dirty="0" smtClean="0">
                  <a:latin typeface="Avenir Light"/>
                  <a:cs typeface="Avenir Light"/>
                </a:rPr>
                <a:t>, </a:t>
              </a:r>
              <a:r>
                <a:rPr lang="en-US" sz="1600" dirty="0" err="1" smtClean="0">
                  <a:latin typeface="Avenir Light"/>
                  <a:cs typeface="Avenir Light"/>
                </a:rPr>
                <a:t>P.zip</a:t>
              </a:r>
              <a:endParaRPr lang="en-US" sz="1600" dirty="0" smtClean="0">
                <a:latin typeface="Avenir Light"/>
                <a:cs typeface="Avenir Light"/>
              </a:endParaRPr>
            </a:p>
            <a:p>
              <a:pPr marL="169863" indent="-169863">
                <a:buFont typeface="Arial"/>
                <a:buChar char="•"/>
              </a:pPr>
              <a:r>
                <a:rPr lang="en-US" sz="1600" dirty="0" smtClean="0">
                  <a:latin typeface="Avenir Light"/>
                  <a:cs typeface="Avenir Light"/>
                </a:rPr>
                <a:t>Drug</a:t>
              </a:r>
            </a:p>
            <a:p>
              <a:pPr marL="169863" indent="-169863">
                <a:buFont typeface="Arial"/>
                <a:buChar char="•"/>
              </a:pPr>
              <a:r>
                <a:rPr lang="en-US" sz="1600" dirty="0" smtClean="0">
                  <a:latin typeface="Avenir Light"/>
                  <a:cs typeface="Avenir Light"/>
                </a:rPr>
                <a:t>Quantity + supply</a:t>
              </a:r>
            </a:p>
            <a:p>
              <a:pPr marL="169863" indent="-169863">
                <a:buFont typeface="Arial"/>
                <a:buChar char="•"/>
              </a:pPr>
              <a:r>
                <a:rPr lang="en-US" sz="1600" dirty="0" smtClean="0">
                  <a:latin typeface="Avenir Light"/>
                  <a:cs typeface="Avenir Light"/>
                </a:rPr>
                <a:t>Prescriber identifier</a:t>
              </a:r>
            </a:p>
            <a:p>
              <a:pPr marL="169863" indent="-169863">
                <a:buFont typeface="Arial"/>
                <a:buChar char="•"/>
              </a:pPr>
              <a:r>
                <a:rPr lang="en-US" sz="1600" dirty="0" smtClean="0">
                  <a:latin typeface="Avenir Light"/>
                  <a:cs typeface="Avenir Light"/>
                </a:rPr>
                <a:t>Prescriber specialty</a:t>
              </a:r>
            </a:p>
            <a:p>
              <a:pPr marL="169863" indent="-169863">
                <a:buFont typeface="Arial"/>
                <a:buChar char="•"/>
              </a:pPr>
              <a:r>
                <a:rPr lang="en-US" sz="1600" b="1" i="1" dirty="0" smtClean="0">
                  <a:latin typeface="Avenir Light"/>
                  <a:cs typeface="Avenir Light"/>
                </a:rPr>
                <a:t>Pharmacy zip</a:t>
              </a:r>
              <a:endParaRPr lang="en-US" sz="1600" b="1" i="1" dirty="0">
                <a:latin typeface="Avenir Light"/>
                <a:cs typeface="Avenir Light"/>
              </a:endParaRPr>
            </a:p>
          </p:txBody>
        </p:sp>
        <p:cxnSp>
          <p:nvCxnSpPr>
            <p:cNvPr id="48" name="Straight Connector 47"/>
            <p:cNvCxnSpPr>
              <a:endCxn id="64" idx="1"/>
            </p:cNvCxnSpPr>
            <p:nvPr/>
          </p:nvCxnSpPr>
          <p:spPr>
            <a:xfrm flipV="1">
              <a:off x="4384599" y="2332588"/>
              <a:ext cx="1392764" cy="211194"/>
            </a:xfrm>
            <a:prstGeom prst="line">
              <a:avLst/>
            </a:prstGeom>
            <a:ln>
              <a:solidFill>
                <a:srgbClr val="008657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360791" y="3659799"/>
            <a:ext cx="4604709" cy="2708434"/>
            <a:chOff x="360791" y="3659799"/>
            <a:chExt cx="4604709" cy="2708434"/>
          </a:xfrm>
        </p:grpSpPr>
        <p:sp>
          <p:nvSpPr>
            <p:cNvPr id="53" name="TextBox 52"/>
            <p:cNvSpPr txBox="1"/>
            <p:nvPr/>
          </p:nvSpPr>
          <p:spPr>
            <a:xfrm>
              <a:off x="360791" y="3659799"/>
              <a:ext cx="2655147" cy="2708434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2"/>
              </a:solidFill>
            </a:ln>
            <a:effectLst>
              <a:outerShdw blurRad="222250" dist="4953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latin typeface="Avenir Light"/>
                  <a:cs typeface="Avenir Light"/>
                </a:defRPr>
              </a:lvl1pPr>
            </a:lstStyle>
            <a:p>
              <a:r>
                <a:rPr lang="en-US" dirty="0"/>
                <a:t>Diagnostic Data (</a:t>
              </a:r>
              <a:r>
                <a:rPr lang="en-US" dirty="0" err="1"/>
                <a:t>Dx</a:t>
              </a:r>
              <a:r>
                <a:rPr lang="en-US" dirty="0"/>
                <a:t>)</a:t>
              </a:r>
            </a:p>
            <a:p>
              <a:endParaRPr lang="en-US" sz="800" dirty="0"/>
            </a:p>
            <a:p>
              <a:pPr marL="285750" indent="-285750">
                <a:buFont typeface="Arial"/>
                <a:buChar char="•"/>
              </a:pPr>
              <a:r>
                <a:rPr lang="en-US" b="0" dirty="0"/>
                <a:t>Patient Identifier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0" dirty="0"/>
                <a:t>Date of service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0" dirty="0"/>
                <a:t>Age, gender, zip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0" dirty="0"/>
                <a:t>ICD-9 diagnoses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0" dirty="0"/>
                <a:t>Procedure codes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0" dirty="0"/>
                <a:t>Provider identifier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0" dirty="0"/>
                <a:t>Provider specialty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Provider zip</a:t>
              </a:r>
            </a:p>
          </p:txBody>
        </p:sp>
        <p:cxnSp>
          <p:nvCxnSpPr>
            <p:cNvPr id="68" name="Straight Connector 67"/>
            <p:cNvCxnSpPr>
              <a:endCxn id="53" idx="3"/>
            </p:cNvCxnSpPr>
            <p:nvPr/>
          </p:nvCxnSpPr>
          <p:spPr>
            <a:xfrm flipH="1" flipV="1">
              <a:off x="3015938" y="5014016"/>
              <a:ext cx="1949562" cy="166508"/>
            </a:xfrm>
            <a:prstGeom prst="line">
              <a:avLst/>
            </a:prstGeom>
            <a:ln>
              <a:solidFill>
                <a:srgbClr val="008657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5777363" y="3757294"/>
            <a:ext cx="2655147" cy="147732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2"/>
            </a:solidFill>
          </a:ln>
          <a:effectLst>
            <a:outerShdw blurRad="222250" dist="495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venir Light"/>
                <a:cs typeface="Avenir Light"/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en-US" b="0" dirty="0"/>
              <a:t>Over 3 billion + </a:t>
            </a:r>
            <a:r>
              <a:rPr lang="en-US" b="0" dirty="0" err="1"/>
              <a:t>eHCRs</a:t>
            </a:r>
            <a:r>
              <a:rPr lang="en-US" b="0" dirty="0"/>
              <a:t> / year</a:t>
            </a:r>
          </a:p>
          <a:p>
            <a:pPr marL="285750" indent="-285750">
              <a:buFont typeface="Arial"/>
              <a:buChar char="•"/>
            </a:pPr>
            <a:r>
              <a:rPr lang="en-US" b="0" dirty="0"/>
              <a:t>~70-80% of all dispensed Rx</a:t>
            </a:r>
          </a:p>
          <a:p>
            <a:pPr marL="285750" indent="-285750">
              <a:buFont typeface="Arial"/>
              <a:buChar char="•"/>
            </a:pPr>
            <a:r>
              <a:rPr lang="en-US" b="0" dirty="0"/>
              <a:t>~200 million patient</a:t>
            </a:r>
            <a:r>
              <a:rPr lang="en-US" dirty="0"/>
              <a:t>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60791" y="2198160"/>
            <a:ext cx="2655147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2"/>
            </a:solidFill>
          </a:ln>
          <a:effectLst>
            <a:outerShdw blurRad="222250" dist="495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venir Light"/>
                <a:cs typeface="Avenir Light"/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en-US" b="0" dirty="0"/>
              <a:t>Over </a:t>
            </a:r>
            <a:r>
              <a:rPr lang="en-US" b="0" dirty="0" smtClean="0"/>
              <a:t>1 </a:t>
            </a:r>
            <a:r>
              <a:rPr lang="en-US" b="0" dirty="0"/>
              <a:t>billion + </a:t>
            </a:r>
            <a:r>
              <a:rPr lang="en-US" b="0" dirty="0" err="1"/>
              <a:t>eHCRs</a:t>
            </a:r>
            <a:r>
              <a:rPr lang="en-US" b="0" dirty="0"/>
              <a:t> / year</a:t>
            </a:r>
          </a:p>
          <a:p>
            <a:pPr marL="285750" indent="-285750">
              <a:buFont typeface="Arial"/>
              <a:buChar char="•"/>
            </a:pPr>
            <a:r>
              <a:rPr lang="en-US" b="0" dirty="0" smtClean="0"/>
              <a:t>500,000 physicians</a:t>
            </a:r>
            <a:endParaRPr lang="en-US" b="0" dirty="0"/>
          </a:p>
          <a:p>
            <a:pPr marL="285750" indent="-285750">
              <a:buFont typeface="Arial"/>
              <a:buChar char="•"/>
            </a:pPr>
            <a:r>
              <a:rPr lang="en-US" b="0" dirty="0"/>
              <a:t>~200 million patients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202910" y="1550860"/>
            <a:ext cx="8741676" cy="2841281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rgbClr val="00865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Avenir Light"/>
                <a:cs typeface="Avenir Light"/>
              </a:rPr>
              <a:t>Can </a:t>
            </a:r>
            <a:r>
              <a:rPr lang="en-US" sz="4400" dirty="0" err="1" smtClean="0">
                <a:solidFill>
                  <a:schemeClr val="tx1"/>
                </a:solidFill>
                <a:latin typeface="Avenir Light"/>
                <a:cs typeface="Avenir Light"/>
              </a:rPr>
              <a:t>eHCR</a:t>
            </a:r>
            <a:r>
              <a:rPr lang="en-US" sz="4400" dirty="0" smtClean="0">
                <a:solidFill>
                  <a:schemeClr val="tx1"/>
                </a:solidFill>
                <a:latin typeface="Avenir Light"/>
                <a:cs typeface="Avenir Light"/>
              </a:rPr>
              <a:t> data be used for public health dynamics?</a:t>
            </a:r>
            <a:endParaRPr lang="en-US" sz="4400" dirty="0">
              <a:solidFill>
                <a:schemeClr val="tx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36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animBg="1"/>
      <p:bldP spid="72" grpId="0" animBg="1"/>
      <p:bldP spid="72" grpId="1" animBg="1"/>
      <p:bldP spid="73" grpId="0" animBg="1"/>
      <p:bldP spid="73" grpId="1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 bwMode="auto">
          <a:xfrm>
            <a:off x="4343400" y="5021261"/>
            <a:ext cx="4433889" cy="84613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88000">
                <a:schemeClr val="bg1">
                  <a:alpha val="0"/>
                </a:schemeClr>
              </a:gs>
            </a:gsLst>
            <a:lin ang="10800000" scaled="1"/>
            <a:tileRect/>
          </a:gradFill>
          <a:ln w="3175">
            <a:noFill/>
            <a:headEnd type="none" w="med" len="med"/>
            <a:tailEnd type="none" w="med" len="med"/>
          </a:ln>
          <a:effectLst/>
        </p:spPr>
        <p:txBody>
          <a:bodyPr lIns="121872" tIns="60936" rIns="121872" bIns="60936" anchor="ctr"/>
          <a:lstStyle/>
          <a:p>
            <a:pPr algn="ctr" defTabSz="1218332">
              <a:defRPr/>
            </a:pP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ight"/>
              <a:cs typeface="Avenir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2600" y="4191000"/>
            <a:ext cx="3209925" cy="8747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2" tIns="91436" rIns="91420" bIns="91436" anchor="ctr"/>
          <a:lstStyle/>
          <a:p>
            <a:pPr marL="0" lvl="1" indent="-228276" defTabSz="1218383">
              <a:buSzPct val="80000"/>
              <a:defRPr/>
            </a:pPr>
            <a:endParaRPr lang="en-US" sz="1600" b="1" i="1" kern="0" dirty="0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Avenir Light"/>
              <a:ea typeface="Segoe UI" pitchFamily="34" charset="0"/>
              <a:cs typeface="Avenir Light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10800000">
            <a:off x="305510" y="5021260"/>
            <a:ext cx="4433889" cy="84613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88000">
                <a:schemeClr val="bg1">
                  <a:alpha val="0"/>
                </a:schemeClr>
              </a:gs>
            </a:gsLst>
            <a:lin ang="10800000" scaled="1"/>
            <a:tileRect/>
          </a:gradFill>
          <a:ln w="3175">
            <a:noFill/>
            <a:headEnd type="none" w="med" len="med"/>
            <a:tailEnd type="none" w="med" len="med"/>
          </a:ln>
          <a:effectLst/>
        </p:spPr>
        <p:txBody>
          <a:bodyPr lIns="121872" tIns="60936" rIns="121872" bIns="60936" anchor="ctr"/>
          <a:lstStyle/>
          <a:p>
            <a:pPr algn="ctr" defTabSz="1218332">
              <a:defRPr/>
            </a:pP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ight"/>
              <a:cs typeface="Avenir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Bio-surveillance as a Big Data Problem</a:t>
            </a:r>
            <a:endParaRPr lang="en-US" dirty="0"/>
          </a:p>
        </p:txBody>
      </p:sp>
      <p:sp>
        <p:nvSpPr>
          <p:cNvPr id="4" name="Rectangle 56"/>
          <p:cNvSpPr>
            <a:spLocks noChangeArrowheads="1"/>
          </p:cNvSpPr>
          <p:nvPr/>
        </p:nvSpPr>
        <p:spPr bwMode="auto">
          <a:xfrm>
            <a:off x="304800" y="5029200"/>
            <a:ext cx="32004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defTabSz="1217613">
              <a:spcBef>
                <a:spcPts val="1200"/>
              </a:spcBef>
            </a:pPr>
            <a:r>
              <a:rPr lang="en-US" sz="1600" b="1" i="1" dirty="0">
                <a:solidFill>
                  <a:srgbClr val="404040"/>
                </a:solidFill>
                <a:latin typeface="Avenir Light"/>
                <a:cs typeface="Avenir Light"/>
              </a:rPr>
              <a:t>Deliver the capability to mine, search and analyze data in near real time</a:t>
            </a:r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295275" y="1341199"/>
            <a:ext cx="1610342" cy="1327150"/>
            <a:chOff x="316992" y="1083733"/>
            <a:chExt cx="2145757" cy="1327798"/>
          </a:xfrm>
        </p:grpSpPr>
        <p:sp>
          <p:nvSpPr>
            <p:cNvPr id="33" name="Rounded Rectangle 32"/>
            <p:cNvSpPr/>
            <p:nvPr/>
          </p:nvSpPr>
          <p:spPr bwMode="auto">
            <a:xfrm rot="10800000">
              <a:off x="316992" y="1083733"/>
              <a:ext cx="2121408" cy="1146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  <a:ln w="31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0"/>
              </a:gradFill>
              <a:headEnd type="none" w="med" len="med"/>
              <a:tailEnd type="none" w="med" len="med"/>
            </a:ln>
            <a:effectLst/>
          </p:spPr>
          <p:txBody>
            <a:bodyPr lIns="121877" tIns="60939" rIns="121877" bIns="60939" anchor="ctr"/>
            <a:lstStyle/>
            <a:p>
              <a:pPr algn="ctr" defTabSz="1218332">
                <a:defRPr/>
              </a:pPr>
              <a:endPara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/>
                <a:cs typeface="Avenir Light"/>
              </a:endParaRPr>
            </a:p>
          </p:txBody>
        </p:sp>
        <p:pic>
          <p:nvPicPr>
            <p:cNvPr id="34" name="Picture 2" descr="http://tbn0.google.com/images?q=tbn:LVmRtlYltPxfNM:http://www.st.com/stonline/stappl/publish/stwebresources/PL__Press__Release/CERN_LHC_t2030shigh.jpe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2" b="8398"/>
            <a:stretch>
              <a:fillRect/>
            </a:stretch>
          </p:blipFill>
          <p:spPr bwMode="auto">
            <a:xfrm>
              <a:off x="554796" y="1478843"/>
              <a:ext cx="1645798" cy="93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356378" y="1084056"/>
              <a:ext cx="2106371" cy="384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indent="-228276" algn="ctr" defTabSz="1218383">
                <a:spcBef>
                  <a:spcPts val="600"/>
                </a:spcBef>
                <a:buSzPct val="80000"/>
                <a:defRPr/>
              </a:pPr>
              <a:r>
                <a:rPr lang="en-US" sz="1900" b="1" i="1" kern="0" dirty="0">
                  <a:gradFill>
                    <a:gsLst>
                      <a:gs pos="0">
                        <a:prstClr val="black"/>
                      </a:gs>
                      <a:gs pos="8000">
                        <a:prstClr val="black"/>
                      </a:gs>
                    </a:gsLst>
                    <a:lin ang="5400000" scaled="1"/>
                  </a:gradFill>
                  <a:latin typeface="Avenir Light"/>
                  <a:cs typeface="Avenir Light"/>
                </a:rPr>
                <a:t>Experiments</a:t>
              </a:r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3776663" y="1341199"/>
            <a:ext cx="1590675" cy="1327150"/>
            <a:chOff x="5047036" y="1083733"/>
            <a:chExt cx="2121408" cy="1327798"/>
          </a:xfrm>
        </p:grpSpPr>
        <p:sp>
          <p:nvSpPr>
            <p:cNvPr id="30" name="Rounded Rectangle 29"/>
            <p:cNvSpPr/>
            <p:nvPr/>
          </p:nvSpPr>
          <p:spPr bwMode="auto">
            <a:xfrm rot="10800000">
              <a:off x="5047036" y="1083733"/>
              <a:ext cx="2121408" cy="1146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  <a:ln w="31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0"/>
              </a:gradFill>
              <a:headEnd type="none" w="med" len="med"/>
              <a:tailEnd type="none" w="med" len="med"/>
            </a:ln>
            <a:effectLst/>
          </p:spPr>
          <p:txBody>
            <a:bodyPr lIns="121877" tIns="60939" rIns="121877" bIns="60939" anchor="ctr"/>
            <a:lstStyle/>
            <a:p>
              <a:pPr algn="ctr" defTabSz="1218332">
                <a:defRPr/>
              </a:pPr>
              <a:endPara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/>
                <a:cs typeface="Avenir Light"/>
              </a:endParaRPr>
            </a:p>
          </p:txBody>
        </p:sp>
        <p:pic>
          <p:nvPicPr>
            <p:cNvPr id="31" name="Picture 6" descr="http://eetd.lbl.gov/hightech/img/datacenter_l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4" b="4027"/>
            <a:stretch>
              <a:fillRect/>
            </a:stretch>
          </p:blipFill>
          <p:spPr bwMode="auto">
            <a:xfrm>
              <a:off x="5388049" y="1478843"/>
              <a:ext cx="1439383" cy="93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5376728" y="1084056"/>
              <a:ext cx="1524286" cy="384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indent="-228276" algn="ctr" defTabSz="1218383">
                <a:spcBef>
                  <a:spcPts val="600"/>
                </a:spcBef>
                <a:buSzPct val="80000"/>
                <a:defRPr/>
              </a:pPr>
              <a:r>
                <a:rPr lang="en-US" sz="1900" b="1" i="1" kern="0" dirty="0">
                  <a:gradFill>
                    <a:gsLst>
                      <a:gs pos="0">
                        <a:prstClr val="black"/>
                      </a:gs>
                      <a:gs pos="8000">
                        <a:prstClr val="black"/>
                      </a:gs>
                    </a:gsLst>
                    <a:lin ang="5400000" scaled="1"/>
                  </a:gradFill>
                  <a:latin typeface="Avenir Light"/>
                  <a:cs typeface="Avenir Light"/>
                </a:rPr>
                <a:t>Archives</a:t>
              </a:r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2035175" y="1341199"/>
            <a:ext cx="1592263" cy="1327150"/>
            <a:chOff x="2687659" y="1083733"/>
            <a:chExt cx="2121408" cy="1327798"/>
          </a:xfrm>
        </p:grpSpPr>
        <p:sp>
          <p:nvSpPr>
            <p:cNvPr id="27" name="Rounded Rectangle 26"/>
            <p:cNvSpPr/>
            <p:nvPr/>
          </p:nvSpPr>
          <p:spPr bwMode="auto">
            <a:xfrm rot="10800000">
              <a:off x="2687659" y="1083733"/>
              <a:ext cx="2121408" cy="1146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  <a:ln w="31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0"/>
              </a:gradFill>
              <a:headEnd type="none" w="med" len="med"/>
              <a:tailEnd type="none" w="med" len="med"/>
            </a:ln>
            <a:effectLst/>
          </p:spPr>
          <p:txBody>
            <a:bodyPr lIns="121877" tIns="60939" rIns="121877" bIns="60939" anchor="ctr"/>
            <a:lstStyle/>
            <a:p>
              <a:pPr algn="ctr" defTabSz="1218332">
                <a:defRPr/>
              </a:pPr>
              <a:endPara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/>
                <a:cs typeface="Avenir Ligh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82467" y="1084056"/>
              <a:ext cx="1968151" cy="384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indent="-228276" algn="ctr" defTabSz="1218383">
                <a:spcBef>
                  <a:spcPts val="600"/>
                </a:spcBef>
                <a:buSzPct val="80000"/>
                <a:defRPr/>
              </a:pPr>
              <a:r>
                <a:rPr lang="en-US" sz="1900" b="1" i="1" kern="0" dirty="0">
                  <a:gradFill>
                    <a:gsLst>
                      <a:gs pos="0">
                        <a:prstClr val="black"/>
                      </a:gs>
                      <a:gs pos="8000">
                        <a:prstClr val="black"/>
                      </a:gs>
                    </a:gsLst>
                    <a:lin ang="5400000" scaled="1"/>
                  </a:gradFill>
                  <a:latin typeface="Avenir Light"/>
                  <a:cs typeface="Avenir Light"/>
                </a:rPr>
                <a:t>Simulations</a:t>
              </a:r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6" t="3400" r="9442" b="10808"/>
            <a:stretch>
              <a:fillRect/>
            </a:stretch>
          </p:blipFill>
          <p:spPr bwMode="auto">
            <a:xfrm>
              <a:off x="2861172" y="1478843"/>
              <a:ext cx="1774382" cy="93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5508538" y="1341199"/>
            <a:ext cx="1621718" cy="1146807"/>
            <a:chOff x="7341962" y="1083733"/>
            <a:chExt cx="2160653" cy="1146500"/>
          </a:xfrm>
        </p:grpSpPr>
        <p:sp>
          <p:nvSpPr>
            <p:cNvPr id="25" name="Rounded Rectangle 24"/>
            <p:cNvSpPr/>
            <p:nvPr/>
          </p:nvSpPr>
          <p:spPr bwMode="auto">
            <a:xfrm rot="10800000">
              <a:off x="7352654" y="1083733"/>
              <a:ext cx="2121408" cy="1146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  <a:ln w="31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0"/>
              </a:gradFill>
              <a:headEnd type="none" w="med" len="med"/>
              <a:tailEnd type="none" w="med" len="med"/>
            </a:ln>
            <a:effectLst/>
          </p:spPr>
          <p:txBody>
            <a:bodyPr lIns="121877" tIns="60939" rIns="121877" bIns="60939" anchor="ctr"/>
            <a:lstStyle/>
            <a:p>
              <a:pPr algn="ctr" defTabSz="1218332">
                <a:defRPr/>
              </a:pPr>
              <a:endPara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/>
                <a:cs typeface="Avenir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41962" y="1084056"/>
              <a:ext cx="2160653" cy="384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indent="-228276" algn="ctr" defTabSz="1218383">
                <a:spcBef>
                  <a:spcPts val="600"/>
                </a:spcBef>
                <a:buSzPct val="80000"/>
                <a:defRPr/>
              </a:pPr>
              <a:r>
                <a:rPr lang="en-US" sz="1900" b="1" i="1" kern="0" dirty="0">
                  <a:gradFill>
                    <a:gsLst>
                      <a:gs pos="0">
                        <a:prstClr val="black"/>
                      </a:gs>
                      <a:gs pos="8000">
                        <a:prstClr val="black"/>
                      </a:gs>
                    </a:gsLst>
                    <a:lin ang="5400000" scaled="1"/>
                  </a:gradFill>
                  <a:latin typeface="Avenir Light"/>
                  <a:cs typeface="Avenir Light"/>
                </a:rPr>
                <a:t>Social Media</a:t>
              </a:r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7256463" y="1341199"/>
            <a:ext cx="1592262" cy="1145940"/>
            <a:chOff x="9596459" y="1083733"/>
            <a:chExt cx="2121408" cy="1146500"/>
          </a:xfrm>
        </p:grpSpPr>
        <p:sp>
          <p:nvSpPr>
            <p:cNvPr id="23" name="Rounded Rectangle 22"/>
            <p:cNvSpPr/>
            <p:nvPr/>
          </p:nvSpPr>
          <p:spPr bwMode="auto">
            <a:xfrm rot="10800000">
              <a:off x="9596459" y="1083733"/>
              <a:ext cx="2121408" cy="11465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  <a:ln w="31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0"/>
              </a:gradFill>
              <a:headEnd type="none" w="med" len="med"/>
              <a:tailEnd type="none" w="med" len="med"/>
            </a:ln>
            <a:effectLst/>
          </p:spPr>
          <p:txBody>
            <a:bodyPr lIns="121877" tIns="60939" rIns="121877" bIns="60939" anchor="ctr"/>
            <a:lstStyle/>
            <a:p>
              <a:pPr algn="ctr" defTabSz="1218332">
                <a:defRPr/>
              </a:pPr>
              <a:endPara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/>
                <a:cs typeface="Avenir Ligh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971323" y="1084056"/>
              <a:ext cx="1432847" cy="384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indent="-228276" algn="ctr" defTabSz="1218383">
                <a:spcBef>
                  <a:spcPts val="600"/>
                </a:spcBef>
                <a:buSzPct val="80000"/>
                <a:defRPr/>
              </a:pPr>
              <a:r>
                <a:rPr lang="en-US" sz="1900" b="1" i="1" kern="0" dirty="0">
                  <a:gradFill>
                    <a:gsLst>
                      <a:gs pos="0">
                        <a:prstClr val="black"/>
                      </a:gs>
                      <a:gs pos="8000">
                        <a:prstClr val="black"/>
                      </a:gs>
                    </a:gsLst>
                    <a:lin ang="5400000" scaled="1"/>
                  </a:gradFill>
                  <a:latin typeface="Avenir Light"/>
                  <a:cs typeface="Avenir Light"/>
                </a:rPr>
                <a:t>Devices</a:t>
              </a:r>
            </a:p>
          </p:txBody>
        </p:sp>
      </p:grpSp>
      <p:pic>
        <p:nvPicPr>
          <p:cNvPr id="11" name="Picture 2" descr="http://ts3.mm.bing.net/images/thumbnail.aspx?q=1336900323770&amp;id=d11c7f0eeefc36c8683f1bc768f5c534&amp;url=http%3a%2f%2fjamiesarner.com%2fimages%2f2011%2f06%2fFacebook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47" y="1660829"/>
            <a:ext cx="1058559" cy="10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rapezoid 11"/>
          <p:cNvSpPr/>
          <p:nvPr/>
        </p:nvSpPr>
        <p:spPr>
          <a:xfrm rot="10800000">
            <a:off x="322263" y="2536824"/>
            <a:ext cx="8499475" cy="1501775"/>
          </a:xfrm>
          <a:prstGeom prst="trapezoid">
            <a:avLst>
              <a:gd name="adj" fmla="val 316744"/>
            </a:avLst>
          </a:prstGeom>
          <a:gradFill flip="none" rotWithShape="1">
            <a:gsLst>
              <a:gs pos="0">
                <a:schemeClr val="bg1">
                  <a:lumMod val="65000"/>
                  <a:alpha val="0"/>
                </a:schemeClr>
              </a:gs>
              <a:gs pos="8000">
                <a:schemeClr val="bg1">
                  <a:lumMod val="6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25400" algn="ctr">
            <a:noFill/>
            <a:miter lim="800000"/>
            <a:headEnd/>
            <a:tailEnd/>
          </a:ln>
          <a:effectLst/>
        </p:spPr>
        <p:txBody>
          <a:bodyPr wrap="none" lIns="90472" tIns="44442" rIns="90472" bIns="44442" anchor="ctr"/>
          <a:lstStyle/>
          <a:p>
            <a:pPr marL="342843" indent="-342843" algn="ctr" defTabSz="1218277">
              <a:defRPr/>
            </a:pPr>
            <a:endParaRPr lang="en-US" sz="1500" b="1" i="1" dirty="0">
              <a:solidFill>
                <a:prstClr val="white"/>
              </a:solidFill>
              <a:latin typeface="Avenir Light"/>
              <a:cs typeface="Avenir Light"/>
              <a:sym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4800" y="2719388"/>
            <a:ext cx="8534400" cy="1200329"/>
            <a:chOff x="304800" y="3048000"/>
            <a:chExt cx="8534400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304800" y="3048000"/>
              <a:ext cx="152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genome scale experiments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proteomics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structural biology,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clinical studies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57400" y="3048000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disease spread models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Transport models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social networks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0000" y="3048000"/>
              <a:ext cx="152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history of communicable diseases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Public health records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62600" y="30480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twitter, 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 err="1">
                  <a:solidFill>
                    <a:prstClr val="black"/>
                  </a:solidFill>
                  <a:latin typeface="Avenir Light"/>
                  <a:cs typeface="Avenir Light"/>
                </a:rPr>
                <a:t>facebook</a:t>
              </a:r>
              <a:endParaRPr lang="en-US" sz="1200" dirty="0">
                <a:solidFill>
                  <a:prstClr val="black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15200" y="3048000"/>
              <a:ext cx="152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environmental monitors, 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weather/climate monitors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hospital sensors,</a:t>
              </a:r>
            </a:p>
            <a:p>
              <a:pPr marL="122238" indent="-122238">
                <a:buFont typeface="Arial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Avenir Light"/>
                  <a:cs typeface="Avenir Light"/>
                </a:rPr>
                <a:t>other sources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5275" y="4137024"/>
            <a:ext cx="3209925" cy="8747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2" tIns="91436" rIns="91420" bIns="91436" anchor="ctr"/>
          <a:lstStyle/>
          <a:p>
            <a:pPr marL="0" lvl="1" indent="-228276" defTabSz="1218383">
              <a:buSzPct val="80000"/>
              <a:defRPr/>
            </a:pPr>
            <a:endParaRPr lang="en-US" sz="1600" b="1" i="1" kern="0" dirty="0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Avenir Light"/>
              <a:ea typeface="Segoe UI" pitchFamily="34" charset="0"/>
              <a:cs typeface="Avenir Light"/>
            </a:endParaRPr>
          </a:p>
        </p:txBody>
      </p:sp>
      <p:sp>
        <p:nvSpPr>
          <p:cNvPr id="16" name="Can 15"/>
          <p:cNvSpPr/>
          <p:nvPr/>
        </p:nvSpPr>
        <p:spPr>
          <a:xfrm>
            <a:off x="3581400" y="3886200"/>
            <a:ext cx="2209800" cy="1295400"/>
          </a:xfrm>
          <a:prstGeom prst="can">
            <a:avLst>
              <a:gd name="adj" fmla="val 23662"/>
            </a:avLst>
          </a:prstGeom>
          <a:ln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Light"/>
                <a:cs typeface="Avenir Light"/>
              </a:rPr>
              <a:t>Integrate, Analyze, Visualize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4220437"/>
            <a:ext cx="31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white"/>
                </a:solidFill>
                <a:latin typeface="Avenir Light"/>
                <a:cs typeface="Avenir Light"/>
              </a:rPr>
              <a:t>Enabling Discovery from massive datasets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28800" y="5791200"/>
            <a:ext cx="58121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6600"/>
                </a:solidFill>
                <a:latin typeface="Avenir Light"/>
                <a:cs typeface="Avenir Light"/>
              </a:rPr>
              <a:t>Data </a:t>
            </a:r>
            <a:r>
              <a:rPr lang="en-US" sz="3200" b="1" i="1" dirty="0" err="1">
                <a:solidFill>
                  <a:srgbClr val="FF6600"/>
                </a:solidFill>
                <a:latin typeface="Avenir Light"/>
                <a:cs typeface="Avenir Light"/>
                <a:sym typeface="Wingdings"/>
              </a:rPr>
              <a:t></a:t>
            </a:r>
            <a:r>
              <a:rPr lang="en-US" sz="3200" b="1" i="1" dirty="0">
                <a:solidFill>
                  <a:srgbClr val="FF6600"/>
                </a:solidFill>
                <a:latin typeface="Avenir Light"/>
                <a:cs typeface="Avenir Light"/>
                <a:sym typeface="Wingdings"/>
              </a:rPr>
              <a:t> Insights </a:t>
            </a:r>
            <a:r>
              <a:rPr lang="en-US" sz="3200" b="1" i="1" dirty="0" err="1">
                <a:solidFill>
                  <a:srgbClr val="FF6600"/>
                </a:solidFill>
                <a:latin typeface="Avenir Light"/>
                <a:cs typeface="Avenir Light"/>
                <a:sym typeface="Wingdings"/>
              </a:rPr>
              <a:t></a:t>
            </a:r>
            <a:r>
              <a:rPr lang="en-US" sz="3200" b="1" i="1" dirty="0">
                <a:solidFill>
                  <a:srgbClr val="FF6600"/>
                </a:solidFill>
                <a:latin typeface="Avenir Light"/>
                <a:cs typeface="Avenir Light"/>
                <a:sym typeface="Wingdings"/>
              </a:rPr>
              <a:t> Discovery</a:t>
            </a:r>
            <a:endParaRPr lang="en-US" sz="3200" b="1" i="1" dirty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  <p:sp>
        <p:nvSpPr>
          <p:cNvPr id="38" name="Rectangle 56"/>
          <p:cNvSpPr>
            <a:spLocks noChangeArrowheads="1"/>
          </p:cNvSpPr>
          <p:nvPr/>
        </p:nvSpPr>
        <p:spPr bwMode="auto">
          <a:xfrm>
            <a:off x="5943600" y="5029200"/>
            <a:ext cx="28527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defTabSz="1217613">
              <a:spcBef>
                <a:spcPts val="1200"/>
              </a:spcBef>
            </a:pPr>
            <a:r>
              <a:rPr lang="en-US" sz="1600" b="1" i="1" dirty="0">
                <a:solidFill>
                  <a:srgbClr val="404040"/>
                </a:solidFill>
                <a:latin typeface="Avenir Light"/>
                <a:cs typeface="Avenir Light"/>
              </a:rPr>
              <a:t>Information presented to stakeholder customized views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91201" y="4267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white"/>
                </a:solidFill>
                <a:latin typeface="Avenir Light"/>
                <a:cs typeface="Avenir Light"/>
              </a:rPr>
              <a:t>Assist Decision making from evaluating Scenarios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891" y="1726243"/>
            <a:ext cx="809877" cy="91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7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eHCR</a:t>
            </a:r>
            <a:r>
              <a:rPr lang="en-US" dirty="0" smtClean="0">
                <a:solidFill>
                  <a:srgbClr val="FFFF00"/>
                </a:solidFill>
              </a:rPr>
              <a:t> diagnostic (</a:t>
            </a:r>
            <a:r>
              <a:rPr lang="en-US" dirty="0" err="1" smtClean="0">
                <a:solidFill>
                  <a:srgbClr val="FFFF00"/>
                </a:solidFill>
              </a:rPr>
              <a:t>Dx</a:t>
            </a:r>
            <a:r>
              <a:rPr lang="en-US" dirty="0" smtClean="0">
                <a:solidFill>
                  <a:srgbClr val="FFFF00"/>
                </a:solidFill>
              </a:rPr>
              <a:t>) data over 2009-2010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EPISpread-desktop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51" t="5721" r="2778" b="5961"/>
          <a:stretch/>
        </p:blipFill>
        <p:spPr>
          <a:xfrm>
            <a:off x="63500" y="1095375"/>
            <a:ext cx="8966648" cy="5206999"/>
          </a:xfrm>
        </p:spPr>
      </p:pic>
    </p:spTree>
    <p:extLst>
      <p:ext uri="{BB962C8B-B14F-4D97-AF65-F5344CB8AC3E}">
        <p14:creationId xmlns:p14="http://schemas.microsoft.com/office/powerpoint/2010/main" val="48720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0" r="9105"/>
          <a:stretch/>
        </p:blipFill>
        <p:spPr>
          <a:xfrm>
            <a:off x="7050124" y="1229084"/>
            <a:ext cx="1755767" cy="1349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100301"/>
          </a:xfrm>
        </p:spPr>
        <p:txBody>
          <a:bodyPr/>
          <a:lstStyle/>
          <a:p>
            <a:r>
              <a:rPr lang="en-US" dirty="0" smtClean="0"/>
              <a:t>IMS </a:t>
            </a:r>
            <a:r>
              <a:rPr lang="en-US" dirty="0" err="1" smtClean="0"/>
              <a:t>Dx</a:t>
            </a:r>
            <a:r>
              <a:rPr lang="en-US" dirty="0" smtClean="0"/>
              <a:t> Data correlates well with CDC </a:t>
            </a:r>
            <a:r>
              <a:rPr lang="en-US" dirty="0" err="1" smtClean="0"/>
              <a:t>ILINet</a:t>
            </a:r>
            <a:r>
              <a:rPr lang="en-US" dirty="0" smtClean="0"/>
              <a:t> and Google Flu Trends (GFT)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95" y="4061347"/>
            <a:ext cx="5398929" cy="2277547"/>
          </a:xfrm>
        </p:spPr>
        <p:txBody>
          <a:bodyPr/>
          <a:lstStyle/>
          <a:p>
            <a:r>
              <a:rPr lang="en-US" sz="1600" dirty="0" smtClean="0"/>
              <a:t>Higher correlations between </a:t>
            </a:r>
            <a:r>
              <a:rPr lang="en-US" sz="1600" b="1" i="1" dirty="0" smtClean="0">
                <a:solidFill>
                  <a:srgbClr val="0000FF"/>
                </a:solidFill>
              </a:rPr>
              <a:t>GFT</a:t>
            </a:r>
            <a:r>
              <a:rPr lang="en-US" sz="1600" dirty="0" smtClean="0"/>
              <a:t> and </a:t>
            </a:r>
            <a:r>
              <a:rPr lang="en-US" sz="1600" b="1" i="1" dirty="0" err="1" smtClean="0"/>
              <a:t>Dx</a:t>
            </a:r>
            <a:r>
              <a:rPr lang="en-US" sz="1600" dirty="0" smtClean="0"/>
              <a:t> (0.9 average)</a:t>
            </a:r>
            <a:endParaRPr lang="en-US" sz="1600" dirty="0"/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CDC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ILINet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smtClean="0"/>
              <a:t>Segments without missing data 0.86 average</a:t>
            </a:r>
          </a:p>
          <a:p>
            <a:pPr lvl="1"/>
            <a:r>
              <a:rPr lang="en-US" sz="1600" dirty="0" smtClean="0"/>
              <a:t>All data, 0.6 average</a:t>
            </a:r>
          </a:p>
          <a:p>
            <a:r>
              <a:rPr lang="en-US" sz="1600" dirty="0" smtClean="0"/>
              <a:t>Correlations hold even within metropolitan areas (&gt;0.9 on average for top 10 cities)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5" r="9294"/>
          <a:stretch/>
        </p:blipFill>
        <p:spPr>
          <a:xfrm>
            <a:off x="5379664" y="3889480"/>
            <a:ext cx="3340920" cy="2592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17" r="8853"/>
          <a:stretch/>
        </p:blipFill>
        <p:spPr>
          <a:xfrm>
            <a:off x="194627" y="1223894"/>
            <a:ext cx="1702344" cy="135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r="9015"/>
          <a:stretch/>
        </p:blipFill>
        <p:spPr>
          <a:xfrm>
            <a:off x="1907540" y="1262614"/>
            <a:ext cx="1674886" cy="1282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r="8779"/>
          <a:stretch/>
        </p:blipFill>
        <p:spPr>
          <a:xfrm>
            <a:off x="3592995" y="1241395"/>
            <a:ext cx="1716876" cy="1324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 r="9009"/>
          <a:stretch/>
        </p:blipFill>
        <p:spPr>
          <a:xfrm>
            <a:off x="5320440" y="1241395"/>
            <a:ext cx="1719114" cy="132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 r="9312"/>
          <a:stretch/>
        </p:blipFill>
        <p:spPr>
          <a:xfrm>
            <a:off x="153395" y="2577677"/>
            <a:ext cx="1784309" cy="1367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r="9671"/>
          <a:stretch/>
        </p:blipFill>
        <p:spPr>
          <a:xfrm>
            <a:off x="1931676" y="2589976"/>
            <a:ext cx="1709639" cy="1343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 r="8940"/>
          <a:stretch/>
        </p:blipFill>
        <p:spPr>
          <a:xfrm>
            <a:off x="3635287" y="2636977"/>
            <a:ext cx="1642586" cy="1252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2" r="9571"/>
          <a:stretch/>
        </p:blipFill>
        <p:spPr>
          <a:xfrm>
            <a:off x="5271845" y="2582688"/>
            <a:ext cx="1763347" cy="1357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 r="9651"/>
          <a:stretch/>
        </p:blipFill>
        <p:spPr>
          <a:xfrm>
            <a:off x="7029162" y="2577477"/>
            <a:ext cx="1759967" cy="1368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1374" y="4063599"/>
            <a:ext cx="71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US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791" y="1282237"/>
            <a:ext cx="71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HHS-I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6907" y="1282237"/>
            <a:ext cx="82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HHS-II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24515" y="1282237"/>
            <a:ext cx="9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HHS-III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2324" y="1282237"/>
            <a:ext cx="9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HHS-IV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6317" y="1282237"/>
            <a:ext cx="84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HHS-V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393" y="2614350"/>
            <a:ext cx="9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HHS-VI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9202" y="2614350"/>
            <a:ext cx="9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HHS-VII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8318" y="2614350"/>
            <a:ext cx="103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HHS-VIII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3904" y="2614350"/>
            <a:ext cx="9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HHS-IX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3020" y="2614350"/>
            <a:ext cx="103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HHS-X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0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>
            <a:off x="7772400" y="2514600"/>
            <a:ext cx="0" cy="76200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772400" y="1752600"/>
            <a:ext cx="0" cy="76200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772400" y="990600"/>
            <a:ext cx="0" cy="762000"/>
          </a:xfrm>
          <a:prstGeom prst="straightConnector1">
            <a:avLst/>
          </a:prstGeom>
          <a:ln w="9525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100301"/>
          </a:xfrm>
        </p:spPr>
        <p:txBody>
          <a:bodyPr/>
          <a:lstStyle/>
          <a:p>
            <a:r>
              <a:rPr lang="en-US" dirty="0" smtClean="0"/>
              <a:t>Organizing the data: What granularity of information to examine?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4146840" cy="5033173"/>
          </a:xfrm>
        </p:spPr>
        <p:txBody>
          <a:bodyPr/>
          <a:lstStyle/>
          <a:p>
            <a:r>
              <a:rPr lang="en-US" dirty="0" smtClean="0"/>
              <a:t>Key Questions:</a:t>
            </a:r>
          </a:p>
          <a:p>
            <a:pPr lvl="1"/>
            <a:r>
              <a:rPr lang="en-US" dirty="0" smtClean="0"/>
              <a:t>Is the data multi-scale?</a:t>
            </a:r>
          </a:p>
          <a:p>
            <a:pPr lvl="1"/>
            <a:r>
              <a:rPr lang="en-US" dirty="0" smtClean="0"/>
              <a:t>How to capture multi-scale properties from the data? </a:t>
            </a:r>
          </a:p>
          <a:p>
            <a:pPr lvl="1"/>
            <a:r>
              <a:rPr lang="en-US" dirty="0" smtClean="0"/>
              <a:t>Are there spatial and temporal patterns in the data?</a:t>
            </a:r>
          </a:p>
          <a:p>
            <a:pPr lvl="1"/>
            <a:r>
              <a:rPr lang="en-US" dirty="0" smtClean="0"/>
              <a:t>How to organize data for maximum analytic flexibility?</a:t>
            </a:r>
            <a:endParaRPr lang="en-US" dirty="0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24" y="914400"/>
            <a:ext cx="3563776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5602189" y="3389411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Log(ILI incidence)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325590" y="3389411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Zip Codes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60960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Days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431792" y="1257339"/>
            <a:ext cx="622636" cy="215444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Northeast</a:t>
            </a:r>
            <a:endParaRPr lang="en-US" sz="8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473817" y="2767772"/>
            <a:ext cx="569387" cy="215444"/>
          </a:xfrm>
          <a:prstGeom prst="rect">
            <a:avLst/>
          </a:prstGeom>
          <a:solidFill>
            <a:srgbClr val="F2F2F2">
              <a:alpha val="93000"/>
            </a:srgb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Midwest</a:t>
            </a:r>
            <a:endParaRPr lang="en-US" sz="8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446240" y="2033348"/>
            <a:ext cx="624540" cy="215444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Southeast</a:t>
            </a:r>
            <a:endParaRPr lang="en-US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567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788690" cy="1100301"/>
          </a:xfrm>
        </p:spPr>
        <p:txBody>
          <a:bodyPr/>
          <a:lstStyle/>
          <a:p>
            <a:r>
              <a:rPr lang="en-US" dirty="0" smtClean="0"/>
              <a:t>Spatial and Temporal Correlations within IMS Health </a:t>
            </a:r>
            <a:r>
              <a:rPr lang="en-US" dirty="0" err="1" smtClean="0"/>
              <a:t>Dx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4451640" cy="4604337"/>
          </a:xfrm>
        </p:spPr>
        <p:txBody>
          <a:bodyPr/>
          <a:lstStyle/>
          <a:p>
            <a:r>
              <a:rPr lang="en-US" dirty="0" smtClean="0"/>
              <a:t>Time-base visualization: </a:t>
            </a:r>
          </a:p>
          <a:p>
            <a:pPr lvl="1"/>
            <a:r>
              <a:rPr lang="en-US" sz="2000" dirty="0" smtClean="0"/>
              <a:t>Varied behaviors across zip codes</a:t>
            </a:r>
          </a:p>
          <a:p>
            <a:pPr lvl="1"/>
            <a:r>
              <a:rPr lang="en-US" sz="2000" dirty="0" smtClean="0"/>
              <a:t>Large-variations in flu incidences</a:t>
            </a:r>
          </a:p>
          <a:p>
            <a:r>
              <a:rPr lang="en-US" dirty="0" smtClean="0"/>
              <a:t>However, correlations are observed across different geographic locations:</a:t>
            </a:r>
          </a:p>
          <a:p>
            <a:pPr lvl="1"/>
            <a:r>
              <a:rPr lang="en-US" sz="2000" dirty="0" smtClean="0"/>
              <a:t>Nearby vs. geographically separate regions</a:t>
            </a:r>
          </a:p>
          <a:p>
            <a:pPr lvl="1"/>
            <a:r>
              <a:rPr lang="en-US" sz="2000" dirty="0" smtClean="0"/>
              <a:t>Correlations observed in time (in a similar manner)</a:t>
            </a:r>
            <a:endParaRPr lang="en-US" sz="2000" dirty="0"/>
          </a:p>
        </p:txBody>
      </p:sp>
      <p:pic>
        <p:nvPicPr>
          <p:cNvPr id="4" name="Picture 3" descr="Screen Shot 2012-08-18 at 12.39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2080" r="942"/>
          <a:stretch/>
        </p:blipFill>
        <p:spPr>
          <a:xfrm>
            <a:off x="4953000" y="1066800"/>
            <a:ext cx="3886200" cy="2453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876801" y="1066800"/>
            <a:ext cx="1219199" cy="1066800"/>
            <a:chOff x="4876801" y="1066800"/>
            <a:chExt cx="1219199" cy="1066800"/>
          </a:xfrm>
        </p:grpSpPr>
        <p:pic>
          <p:nvPicPr>
            <p:cNvPr id="5" name="Picture 4" descr="zip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1" y="1066800"/>
              <a:ext cx="1117600" cy="838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7" name="Straight Connector 6"/>
            <p:cNvCxnSpPr>
              <a:endCxn id="5" idx="2"/>
            </p:cNvCxnSpPr>
            <p:nvPr/>
          </p:nvCxnSpPr>
          <p:spPr>
            <a:xfrm flipH="1" flipV="1">
              <a:off x="5435601" y="1905000"/>
              <a:ext cx="660399" cy="22860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324600" y="1143000"/>
            <a:ext cx="1600200" cy="1219200"/>
            <a:chOff x="6324600" y="1143000"/>
            <a:chExt cx="1600200" cy="1219200"/>
          </a:xfrm>
        </p:grpSpPr>
        <p:pic>
          <p:nvPicPr>
            <p:cNvPr id="8" name="Picture 7" descr="zip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308" y="1143000"/>
              <a:ext cx="1179492" cy="8846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Straight Connector 8"/>
            <p:cNvCxnSpPr>
              <a:stCxn id="8" idx="2"/>
            </p:cNvCxnSpPr>
            <p:nvPr/>
          </p:nvCxnSpPr>
          <p:spPr>
            <a:xfrm flipH="1">
              <a:off x="6324600" y="2027619"/>
              <a:ext cx="1010454" cy="33458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562600" y="2667000"/>
            <a:ext cx="1828800" cy="800100"/>
            <a:chOff x="5562600" y="2667000"/>
            <a:chExt cx="1828800" cy="800100"/>
          </a:xfrm>
        </p:grpSpPr>
        <p:pic>
          <p:nvPicPr>
            <p:cNvPr id="15" name="Picture 14" descr="zip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667000"/>
              <a:ext cx="1066800" cy="800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7" name="Straight Connector 16"/>
            <p:cNvCxnSpPr>
              <a:stCxn id="15" idx="3"/>
            </p:cNvCxnSpPr>
            <p:nvPr/>
          </p:nvCxnSpPr>
          <p:spPr>
            <a:xfrm flipV="1">
              <a:off x="6629400" y="2895600"/>
              <a:ext cx="762000" cy="17145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7162800" y="32004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620000" y="2209800"/>
            <a:ext cx="1371600" cy="1333500"/>
            <a:chOff x="7620000" y="2209800"/>
            <a:chExt cx="1371600" cy="1333500"/>
          </a:xfrm>
        </p:grpSpPr>
        <p:cxnSp>
          <p:nvCxnSpPr>
            <p:cNvPr id="25" name="Straight Connector 24"/>
            <p:cNvCxnSpPr>
              <a:stCxn id="20" idx="0"/>
            </p:cNvCxnSpPr>
            <p:nvPr/>
          </p:nvCxnSpPr>
          <p:spPr>
            <a:xfrm flipH="1" flipV="1">
              <a:off x="8077200" y="2209800"/>
              <a:ext cx="228600" cy="30480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zip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2514600"/>
              <a:ext cx="1371600" cy="1028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1" name="Picture 30" descr="correlZip1Zip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0"/>
            <a:ext cx="448595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657600" y="2667000"/>
            <a:ext cx="609600" cy="17526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Light"/>
              <a:cs typeface="Avenir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2667000"/>
            <a:ext cx="533400" cy="17526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Light"/>
              <a:cs typeface="Avenir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000274"/>
          </a:xfrm>
        </p:spPr>
        <p:txBody>
          <a:bodyPr/>
          <a:lstStyle/>
          <a:p>
            <a:r>
              <a:rPr lang="en-US" dirty="0" smtClean="0"/>
              <a:t>Non-negative matrix factorization (NMF)</a:t>
            </a:r>
            <a:r>
              <a:rPr lang="en-US" baseline="30000" dirty="0" smtClean="0"/>
              <a:t>1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6600"/>
                </a:solidFill>
              </a:rPr>
              <a:t>Discovering intrinsic structure of </a:t>
            </a:r>
            <a:r>
              <a:rPr lang="en-US" sz="2400" i="1" dirty="0" err="1" smtClean="0">
                <a:solidFill>
                  <a:srgbClr val="FF6600"/>
                </a:solidFill>
              </a:rPr>
              <a:t>Dx</a:t>
            </a:r>
            <a:r>
              <a:rPr lang="en-US" sz="2400" i="1" dirty="0" smtClean="0">
                <a:solidFill>
                  <a:srgbClr val="FF6600"/>
                </a:solidFill>
              </a:rPr>
              <a:t> Data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2954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smtClean="0">
                <a:latin typeface="Avenir Light"/>
                <a:cs typeface="Avenir Light"/>
              </a:rPr>
              <a:t>A</a:t>
            </a:r>
            <a:r>
              <a:rPr lang="en-US" sz="2400" b="1" i="1" baseline="-25000" dirty="0" smtClean="0">
                <a:latin typeface="Avenir Light"/>
                <a:cs typeface="Avenir Light"/>
              </a:rPr>
              <a:t>(n x t)</a:t>
            </a:r>
            <a:r>
              <a:rPr lang="en-US" sz="7200" b="1" i="1" dirty="0" smtClean="0">
                <a:latin typeface="Avenir Light"/>
                <a:cs typeface="Avenir Light"/>
              </a:rPr>
              <a:t> 	≈	 W</a:t>
            </a:r>
            <a:r>
              <a:rPr lang="en-US" b="1" i="1" dirty="0" smtClean="0">
                <a:latin typeface="Avenir Light"/>
                <a:cs typeface="Avenir Light"/>
              </a:rPr>
              <a:t>(n x s) </a:t>
            </a:r>
            <a:r>
              <a:rPr lang="en-US" sz="7200" b="1" i="1" dirty="0" smtClean="0">
                <a:latin typeface="Avenir Light"/>
                <a:cs typeface="Avenir Light"/>
              </a:rPr>
              <a:t>H</a:t>
            </a:r>
            <a:r>
              <a:rPr lang="en-US" b="1" i="1" dirty="0" smtClean="0">
                <a:latin typeface="Avenir Light"/>
                <a:cs typeface="Avenir Light"/>
              </a:rPr>
              <a:t>(s </a:t>
            </a:r>
            <a:r>
              <a:rPr lang="en-US" b="1" i="1" dirty="0">
                <a:latin typeface="Avenir Light"/>
                <a:cs typeface="Avenir Light"/>
              </a:rPr>
              <a:t>x t</a:t>
            </a:r>
            <a:r>
              <a:rPr lang="en-US" b="1" i="1" dirty="0" smtClean="0">
                <a:latin typeface="Avenir Light"/>
                <a:cs typeface="Avenir Light"/>
              </a:rPr>
              <a:t>)</a:t>
            </a:r>
            <a:r>
              <a:rPr lang="en-US" sz="7200" b="1" i="1" dirty="0" smtClean="0">
                <a:latin typeface="Avenir Light"/>
                <a:cs typeface="Avenir Light"/>
              </a:rPr>
              <a:t> </a:t>
            </a:r>
            <a:endParaRPr lang="en-US" sz="7200" b="1" i="1" dirty="0"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" y="259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A</a:t>
            </a:r>
            <a:r>
              <a:rPr lang="en-US" baseline="-25000" dirty="0" smtClean="0">
                <a:latin typeface="Avenir Light"/>
                <a:cs typeface="Avenir Light"/>
              </a:rPr>
              <a:t>11</a:t>
            </a:r>
            <a:r>
              <a:rPr lang="en-US" dirty="0" smtClean="0">
                <a:latin typeface="Avenir Light"/>
                <a:cs typeface="Avenir Light"/>
              </a:rPr>
              <a:t> 	A</a:t>
            </a:r>
            <a:r>
              <a:rPr lang="en-US" baseline="-25000" dirty="0" smtClean="0">
                <a:latin typeface="Avenir Light"/>
                <a:cs typeface="Avenir Light"/>
              </a:rPr>
              <a:t>12</a:t>
            </a:r>
            <a:r>
              <a:rPr lang="en-US" dirty="0" smtClean="0">
                <a:latin typeface="Avenir Light"/>
                <a:cs typeface="Avenir Light"/>
              </a:rPr>
              <a:t> …	 A</a:t>
            </a:r>
            <a:r>
              <a:rPr lang="en-US" baseline="-25000" dirty="0" smtClean="0">
                <a:latin typeface="Avenir Light"/>
                <a:cs typeface="Avenir Light"/>
              </a:rPr>
              <a:t>1</a:t>
            </a:r>
            <a:r>
              <a:rPr lang="en-US" baseline="-25000" dirty="0">
                <a:latin typeface="Avenir Light"/>
                <a:cs typeface="Avenir Light"/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150" y="3048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A</a:t>
            </a:r>
            <a:r>
              <a:rPr lang="en-US" baseline="-25000" dirty="0">
                <a:latin typeface="Avenir Light"/>
                <a:cs typeface="Avenir Light"/>
              </a:rPr>
              <a:t>2</a:t>
            </a:r>
            <a:r>
              <a:rPr lang="en-US" baseline="-25000" dirty="0" smtClean="0">
                <a:latin typeface="Avenir Light"/>
                <a:cs typeface="Avenir Light"/>
              </a:rPr>
              <a:t>1</a:t>
            </a:r>
            <a:r>
              <a:rPr lang="en-US" dirty="0" smtClean="0">
                <a:latin typeface="Avenir Light"/>
                <a:cs typeface="Avenir Light"/>
              </a:rPr>
              <a:t> 	A</a:t>
            </a:r>
            <a:r>
              <a:rPr lang="en-US" baseline="-25000" dirty="0">
                <a:latin typeface="Avenir Light"/>
                <a:cs typeface="Avenir Light"/>
              </a:rPr>
              <a:t>2</a:t>
            </a:r>
            <a:r>
              <a:rPr lang="en-US" baseline="-25000" dirty="0" smtClean="0">
                <a:latin typeface="Avenir Light"/>
                <a:cs typeface="Avenir Light"/>
              </a:rPr>
              <a:t>2</a:t>
            </a:r>
            <a:r>
              <a:rPr lang="en-US" dirty="0" smtClean="0">
                <a:latin typeface="Avenir Light"/>
                <a:cs typeface="Avenir Light"/>
              </a:rPr>
              <a:t> …	 A</a:t>
            </a:r>
            <a:r>
              <a:rPr lang="en-US" baseline="-25000" dirty="0" smtClean="0">
                <a:latin typeface="Avenir Light"/>
                <a:cs typeface="Avenir Light"/>
              </a:rPr>
              <a:t>2</a:t>
            </a:r>
            <a:r>
              <a:rPr lang="en-US" baseline="-25000" dirty="0">
                <a:latin typeface="Avenir Light"/>
                <a:cs typeface="Avenir Light"/>
              </a:rPr>
              <a:t>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150" y="3962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A</a:t>
            </a:r>
            <a:r>
              <a:rPr lang="en-US" baseline="-25000" dirty="0">
                <a:latin typeface="Avenir Light"/>
                <a:cs typeface="Avenir Light"/>
              </a:rPr>
              <a:t>n</a:t>
            </a:r>
            <a:r>
              <a:rPr lang="en-US" baseline="-25000" dirty="0" smtClean="0">
                <a:latin typeface="Avenir Light"/>
                <a:cs typeface="Avenir Light"/>
              </a:rPr>
              <a:t>1</a:t>
            </a:r>
            <a:r>
              <a:rPr lang="en-US" dirty="0" smtClean="0">
                <a:latin typeface="Avenir Light"/>
                <a:cs typeface="Avenir Light"/>
              </a:rPr>
              <a:t> 	A</a:t>
            </a:r>
            <a:r>
              <a:rPr lang="en-US" baseline="-25000" dirty="0">
                <a:latin typeface="Avenir Light"/>
                <a:cs typeface="Avenir Light"/>
              </a:rPr>
              <a:t>2</a:t>
            </a:r>
            <a:r>
              <a:rPr lang="en-US" baseline="-25000" dirty="0" smtClean="0">
                <a:latin typeface="Avenir Light"/>
                <a:cs typeface="Avenir Light"/>
              </a:rPr>
              <a:t>2</a:t>
            </a:r>
            <a:r>
              <a:rPr lang="en-US" dirty="0" smtClean="0">
                <a:latin typeface="Avenir Light"/>
                <a:cs typeface="Avenir Light"/>
              </a:rPr>
              <a:t> …	 A</a:t>
            </a:r>
            <a:r>
              <a:rPr lang="en-US" baseline="-25000" dirty="0">
                <a:latin typeface="Avenir Light"/>
                <a:cs typeface="Avenir Light"/>
              </a:rPr>
              <a:t>n</a:t>
            </a:r>
            <a:r>
              <a:rPr lang="en-US" baseline="-25000" dirty="0" smtClean="0">
                <a:latin typeface="Avenir Light"/>
                <a:cs typeface="Avenir Light"/>
              </a:rPr>
              <a:t>t</a:t>
            </a:r>
            <a:endParaRPr lang="en-US" baseline="-25000" dirty="0">
              <a:latin typeface="Avenir Light"/>
              <a:cs typeface="Avenir Light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381000" y="2667000"/>
            <a:ext cx="2514600" cy="1752600"/>
          </a:xfrm>
          <a:prstGeom prst="bracketPair">
            <a:avLst>
              <a:gd name="adj" fmla="val 7005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Light"/>
              <a:cs typeface="Avenir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609600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1556266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2394466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868910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venir Light"/>
                <a:cs typeface="Avenir Light"/>
              </a:rPr>
              <a:t>Profile of ILI in a location</a:t>
            </a:r>
            <a:endParaRPr lang="en-US" sz="1600" b="1" i="1" dirty="0">
              <a:latin typeface="Avenir Light"/>
              <a:cs typeface="Avenir Light"/>
            </a:endParaRPr>
          </a:p>
        </p:txBody>
      </p:sp>
      <p:cxnSp>
        <p:nvCxnSpPr>
          <p:cNvPr id="17" name="Straight Arrow Connector 16"/>
          <p:cNvCxnSpPr>
            <a:stCxn id="14" idx="2"/>
            <a:endCxn id="15" idx="0"/>
          </p:cNvCxnSpPr>
          <p:nvPr/>
        </p:nvCxnSpPr>
        <p:spPr>
          <a:xfrm>
            <a:off x="647700" y="4419600"/>
            <a:ext cx="304800" cy="449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76550" y="2743200"/>
            <a:ext cx="7923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i="1" dirty="0">
                <a:latin typeface="Avenir Light"/>
                <a:cs typeface="Avenir Light"/>
              </a:rPr>
              <a:t>≈</a:t>
            </a:r>
            <a:endParaRPr lang="en-US" sz="6600" dirty="0">
              <a:latin typeface="Avenir Light"/>
              <a:cs typeface="Avenir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4750" y="259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W</a:t>
            </a:r>
            <a:r>
              <a:rPr lang="en-US" baseline="-25000" dirty="0" smtClean="0">
                <a:latin typeface="Avenir Light"/>
                <a:cs typeface="Avenir Light"/>
              </a:rPr>
              <a:t>11</a:t>
            </a:r>
            <a:r>
              <a:rPr lang="en-US" dirty="0" smtClean="0">
                <a:latin typeface="Avenir Light"/>
                <a:cs typeface="Avenir Light"/>
              </a:rPr>
              <a:t> 	 W</a:t>
            </a:r>
            <a:r>
              <a:rPr lang="en-US" baseline="-25000" dirty="0" smtClean="0">
                <a:latin typeface="Avenir Light"/>
                <a:cs typeface="Avenir Light"/>
              </a:rPr>
              <a:t>12</a:t>
            </a:r>
            <a:r>
              <a:rPr lang="en-US" dirty="0" smtClean="0">
                <a:latin typeface="Avenir Light"/>
                <a:cs typeface="Avenir Light"/>
              </a:rPr>
              <a:t> …	 W</a:t>
            </a:r>
            <a:r>
              <a:rPr lang="en-US" baseline="-25000" dirty="0" smtClean="0">
                <a:latin typeface="Avenir Light"/>
                <a:cs typeface="Avenir Light"/>
              </a:rPr>
              <a:t>1s</a:t>
            </a:r>
            <a:endParaRPr lang="en-US" baseline="-25000" dirty="0">
              <a:latin typeface="Avenir Light"/>
              <a:cs typeface="Avenir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4750" y="3048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W</a:t>
            </a:r>
            <a:r>
              <a:rPr lang="en-US" baseline="-25000" dirty="0" smtClean="0">
                <a:latin typeface="Avenir Light"/>
                <a:cs typeface="Avenir Light"/>
              </a:rPr>
              <a:t>21</a:t>
            </a:r>
            <a:r>
              <a:rPr lang="en-US" dirty="0" smtClean="0">
                <a:latin typeface="Avenir Light"/>
                <a:cs typeface="Avenir Light"/>
              </a:rPr>
              <a:t> 	 W</a:t>
            </a:r>
            <a:r>
              <a:rPr lang="en-US" baseline="-25000" dirty="0" smtClean="0">
                <a:latin typeface="Avenir Light"/>
                <a:cs typeface="Avenir Light"/>
              </a:rPr>
              <a:t>22</a:t>
            </a:r>
            <a:r>
              <a:rPr lang="en-US" dirty="0" smtClean="0">
                <a:latin typeface="Avenir Light"/>
                <a:cs typeface="Avenir Light"/>
              </a:rPr>
              <a:t> …	 W</a:t>
            </a:r>
            <a:r>
              <a:rPr lang="en-US" baseline="-25000" dirty="0" smtClean="0">
                <a:latin typeface="Avenir Light"/>
                <a:cs typeface="Avenir Light"/>
              </a:rPr>
              <a:t>2s</a:t>
            </a:r>
            <a:endParaRPr lang="en-US" baseline="-25000" dirty="0">
              <a:latin typeface="Avenir Light"/>
              <a:cs typeface="Avenir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4750" y="3962400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W</a:t>
            </a:r>
            <a:r>
              <a:rPr lang="en-US" baseline="-25000" dirty="0" smtClean="0">
                <a:latin typeface="Avenir Light"/>
                <a:cs typeface="Avenir Light"/>
              </a:rPr>
              <a:t>m1</a:t>
            </a:r>
            <a:r>
              <a:rPr lang="en-US" dirty="0" smtClean="0">
                <a:latin typeface="Avenir Light"/>
                <a:cs typeface="Avenir Light"/>
              </a:rPr>
              <a:t>  W</a:t>
            </a:r>
            <a:r>
              <a:rPr lang="en-US" baseline="-25000" dirty="0" smtClean="0">
                <a:latin typeface="Avenir Light"/>
                <a:cs typeface="Avenir Light"/>
              </a:rPr>
              <a:t>22</a:t>
            </a:r>
            <a:r>
              <a:rPr lang="en-US" dirty="0" smtClean="0">
                <a:latin typeface="Avenir Light"/>
                <a:cs typeface="Avenir Light"/>
              </a:rPr>
              <a:t> …	 </a:t>
            </a:r>
            <a:r>
              <a:rPr lang="en-US" dirty="0" err="1" smtClean="0">
                <a:latin typeface="Avenir Light"/>
                <a:cs typeface="Avenir Light"/>
              </a:rPr>
              <a:t>W</a:t>
            </a:r>
            <a:r>
              <a:rPr lang="en-US" baseline="-25000" dirty="0" err="1" smtClean="0">
                <a:latin typeface="Avenir Light"/>
                <a:cs typeface="Avenir Light"/>
              </a:rPr>
              <a:t>ms</a:t>
            </a:r>
            <a:endParaRPr lang="en-US" baseline="-25000" dirty="0">
              <a:latin typeface="Avenir Light"/>
              <a:cs typeface="Avenir Light"/>
            </a:endParaRPr>
          </a:p>
        </p:txBody>
      </p:sp>
      <p:sp>
        <p:nvSpPr>
          <p:cNvPr id="22" name="Double Bracket 21"/>
          <p:cNvSpPr/>
          <p:nvPr/>
        </p:nvSpPr>
        <p:spPr>
          <a:xfrm>
            <a:off x="3657600" y="2667000"/>
            <a:ext cx="2514600" cy="1752600"/>
          </a:xfrm>
          <a:prstGeom prst="bracketPair">
            <a:avLst>
              <a:gd name="adj" fmla="val 7005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Light"/>
              <a:cs typeface="Avenir Light"/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3886200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4832866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5671066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33376" y="4868910"/>
            <a:ext cx="187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venir Light"/>
                <a:cs typeface="Avenir Light"/>
              </a:rPr>
              <a:t>Spatial Patterns </a:t>
            </a:r>
            <a:endParaRPr lang="en-US" sz="1600" b="1" i="1" dirty="0">
              <a:latin typeface="Avenir Light"/>
              <a:cs typeface="Avenir Light"/>
            </a:endParaRPr>
          </a:p>
        </p:txBody>
      </p:sp>
      <p:cxnSp>
        <p:nvCxnSpPr>
          <p:cNvPr id="29" name="Straight Arrow Connector 28"/>
          <p:cNvCxnSpPr>
            <a:stCxn id="26" idx="2"/>
            <a:endCxn id="28" idx="0"/>
          </p:cNvCxnSpPr>
          <p:nvPr/>
        </p:nvCxnSpPr>
        <p:spPr>
          <a:xfrm>
            <a:off x="3962400" y="4419600"/>
            <a:ext cx="8082" cy="449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324600" y="2667000"/>
            <a:ext cx="609600" cy="17526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Light"/>
              <a:cs typeface="Avenir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1750" y="259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H</a:t>
            </a:r>
            <a:r>
              <a:rPr lang="en-US" baseline="-25000" dirty="0" smtClean="0">
                <a:latin typeface="Avenir Light"/>
                <a:cs typeface="Avenir Light"/>
              </a:rPr>
              <a:t>11</a:t>
            </a:r>
            <a:r>
              <a:rPr lang="en-US" dirty="0" smtClean="0">
                <a:latin typeface="Avenir Light"/>
                <a:cs typeface="Avenir Light"/>
              </a:rPr>
              <a:t> 	H</a:t>
            </a:r>
            <a:r>
              <a:rPr lang="en-US" baseline="-25000" dirty="0" smtClean="0">
                <a:latin typeface="Avenir Light"/>
                <a:cs typeface="Avenir Light"/>
              </a:rPr>
              <a:t>12</a:t>
            </a:r>
            <a:r>
              <a:rPr lang="en-US" dirty="0" smtClean="0">
                <a:latin typeface="Avenir Light"/>
                <a:cs typeface="Avenir Light"/>
              </a:rPr>
              <a:t> …	 H</a:t>
            </a:r>
            <a:r>
              <a:rPr lang="en-US" baseline="-25000" dirty="0" smtClean="0">
                <a:latin typeface="Avenir Light"/>
                <a:cs typeface="Avenir Light"/>
              </a:rPr>
              <a:t>1n</a:t>
            </a:r>
            <a:endParaRPr lang="en-US" baseline="-25000" dirty="0">
              <a:latin typeface="Avenir Light"/>
              <a:cs typeface="Avenir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81750" y="3048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H</a:t>
            </a:r>
            <a:r>
              <a:rPr lang="en-US" baseline="-25000" dirty="0" smtClean="0">
                <a:latin typeface="Avenir Light"/>
                <a:cs typeface="Avenir Light"/>
              </a:rPr>
              <a:t>21</a:t>
            </a:r>
            <a:r>
              <a:rPr lang="en-US" dirty="0" smtClean="0">
                <a:latin typeface="Avenir Light"/>
                <a:cs typeface="Avenir Light"/>
              </a:rPr>
              <a:t> 	H</a:t>
            </a:r>
            <a:r>
              <a:rPr lang="en-US" baseline="-25000" dirty="0" smtClean="0">
                <a:latin typeface="Avenir Light"/>
                <a:cs typeface="Avenir Light"/>
              </a:rPr>
              <a:t>22</a:t>
            </a:r>
            <a:r>
              <a:rPr lang="en-US" dirty="0" smtClean="0">
                <a:latin typeface="Avenir Light"/>
                <a:cs typeface="Avenir Light"/>
              </a:rPr>
              <a:t> …	 H</a:t>
            </a:r>
            <a:r>
              <a:rPr lang="en-US" baseline="-25000" dirty="0" smtClean="0">
                <a:latin typeface="Avenir Light"/>
                <a:cs typeface="Avenir Light"/>
              </a:rPr>
              <a:t>2n</a:t>
            </a:r>
            <a:endParaRPr lang="en-US" baseline="-25000" dirty="0">
              <a:latin typeface="Avenir Light"/>
              <a:cs typeface="Avenir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81750" y="3962400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H</a:t>
            </a:r>
            <a:r>
              <a:rPr lang="en-US" baseline="-25000" dirty="0">
                <a:latin typeface="Avenir Light"/>
                <a:cs typeface="Avenir Light"/>
              </a:rPr>
              <a:t>s</a:t>
            </a:r>
            <a:r>
              <a:rPr lang="en-US" baseline="-25000" dirty="0" smtClean="0">
                <a:latin typeface="Avenir Light"/>
                <a:cs typeface="Avenir Light"/>
              </a:rPr>
              <a:t>1</a:t>
            </a:r>
            <a:r>
              <a:rPr lang="en-US" dirty="0" smtClean="0">
                <a:latin typeface="Avenir Light"/>
                <a:cs typeface="Avenir Light"/>
              </a:rPr>
              <a:t> 	H</a:t>
            </a:r>
            <a:r>
              <a:rPr lang="en-US" baseline="-25000" dirty="0" smtClean="0">
                <a:latin typeface="Avenir Light"/>
                <a:cs typeface="Avenir Light"/>
              </a:rPr>
              <a:t>22</a:t>
            </a:r>
            <a:r>
              <a:rPr lang="en-US" dirty="0" smtClean="0">
                <a:latin typeface="Avenir Light"/>
                <a:cs typeface="Avenir Light"/>
              </a:rPr>
              <a:t> …	 </a:t>
            </a:r>
            <a:r>
              <a:rPr lang="en-US" dirty="0" err="1">
                <a:latin typeface="Avenir Light"/>
                <a:cs typeface="Avenir Light"/>
              </a:rPr>
              <a:t>H</a:t>
            </a:r>
            <a:r>
              <a:rPr lang="en-US" baseline="-25000" dirty="0" err="1" smtClean="0">
                <a:latin typeface="Avenir Light"/>
                <a:cs typeface="Avenir Light"/>
              </a:rPr>
              <a:t>sn</a:t>
            </a:r>
            <a:endParaRPr lang="en-US" baseline="-25000" dirty="0">
              <a:latin typeface="Avenir Light"/>
              <a:cs typeface="Avenir Light"/>
            </a:endParaRPr>
          </a:p>
        </p:txBody>
      </p:sp>
      <p:sp>
        <p:nvSpPr>
          <p:cNvPr id="39" name="Double Bracket 38"/>
          <p:cNvSpPr/>
          <p:nvPr/>
        </p:nvSpPr>
        <p:spPr>
          <a:xfrm>
            <a:off x="6324600" y="2667000"/>
            <a:ext cx="2514600" cy="1752600"/>
          </a:xfrm>
          <a:prstGeom prst="bracketPair">
            <a:avLst>
              <a:gd name="adj" fmla="val 7005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Light"/>
              <a:cs typeface="Avenir Light"/>
            </a:endParaRPr>
          </a:p>
        </p:txBody>
      </p:sp>
      <p:sp>
        <p:nvSpPr>
          <p:cNvPr id="40" name="TextBox 39"/>
          <p:cNvSpPr txBox="1"/>
          <p:nvPr/>
        </p:nvSpPr>
        <p:spPr>
          <a:xfrm rot="5400000">
            <a:off x="6553200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41" name="TextBox 40"/>
          <p:cNvSpPr txBox="1"/>
          <p:nvPr/>
        </p:nvSpPr>
        <p:spPr>
          <a:xfrm rot="5400000">
            <a:off x="7499866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42" name="TextBox 41"/>
          <p:cNvSpPr txBox="1"/>
          <p:nvPr/>
        </p:nvSpPr>
        <p:spPr>
          <a:xfrm rot="5400000">
            <a:off x="8338066" y="35110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…</a:t>
            </a:r>
            <a:endParaRPr lang="en-US" dirty="0">
              <a:latin typeface="Avenir Light"/>
              <a:cs typeface="Avenir Light"/>
            </a:endParaRPr>
          </a:p>
        </p:txBody>
      </p:sp>
      <p:cxnSp>
        <p:nvCxnSpPr>
          <p:cNvPr id="43" name="Straight Arrow Connector 42"/>
          <p:cNvCxnSpPr>
            <a:stCxn id="35" idx="2"/>
          </p:cNvCxnSpPr>
          <p:nvPr/>
        </p:nvCxnSpPr>
        <p:spPr>
          <a:xfrm>
            <a:off x="6629400" y="4419600"/>
            <a:ext cx="8082" cy="441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791200" y="4868910"/>
            <a:ext cx="187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venir Light"/>
                <a:cs typeface="Avenir Light"/>
              </a:rPr>
              <a:t>Temporal Patterns</a:t>
            </a:r>
            <a:endParaRPr lang="en-US" sz="1600" b="1" i="1" dirty="0">
              <a:latin typeface="Avenir Light"/>
              <a:cs typeface="Avenir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2400" y="5486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Light"/>
                <a:cs typeface="Avenir Light"/>
              </a:rPr>
              <a:t>t</a:t>
            </a:r>
            <a:r>
              <a:rPr lang="en-US" sz="1600" dirty="0" smtClean="0">
                <a:latin typeface="Avenir Light"/>
                <a:cs typeface="Avenir Light"/>
              </a:rPr>
              <a:t>: time (days)</a:t>
            </a:r>
          </a:p>
          <a:p>
            <a:r>
              <a:rPr lang="en-US" sz="1600" dirty="0" smtClean="0">
                <a:latin typeface="Avenir Light"/>
                <a:cs typeface="Avenir Light"/>
              </a:rPr>
              <a:t>n: location (</a:t>
            </a:r>
            <a:r>
              <a:rPr lang="en-US" sz="1600" dirty="0" err="1" smtClean="0">
                <a:latin typeface="Avenir Light"/>
                <a:cs typeface="Avenir Light"/>
              </a:rPr>
              <a:t>zipcode</a:t>
            </a:r>
            <a:r>
              <a:rPr lang="en-US" sz="1600" dirty="0" smtClean="0">
                <a:latin typeface="Avenir Light"/>
                <a:cs typeface="Avenir Light"/>
              </a:rPr>
              <a:t>)</a:t>
            </a:r>
          </a:p>
          <a:p>
            <a:r>
              <a:rPr lang="en-US" sz="1600" dirty="0" smtClean="0">
                <a:latin typeface="Avenir Light"/>
                <a:cs typeface="Avenir Light"/>
              </a:rPr>
              <a:t>s: reduced dimensions</a:t>
            </a:r>
            <a:endParaRPr lang="en-US" sz="1600" dirty="0">
              <a:latin typeface="Avenir Light"/>
              <a:cs typeface="Avenir Ligh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24200" y="5943600"/>
            <a:ext cx="586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baseline="30000" dirty="0" smtClean="0">
                <a:solidFill>
                  <a:schemeClr val="tx2"/>
                </a:solidFill>
                <a:latin typeface="Avenir Light"/>
                <a:cs typeface="Avenir Light"/>
              </a:rPr>
              <a:t>1</a:t>
            </a:r>
            <a:r>
              <a:rPr lang="en-US" sz="1100" i="1" dirty="0" smtClean="0">
                <a:solidFill>
                  <a:schemeClr val="tx2"/>
                </a:solidFill>
                <a:latin typeface="Avenir Light"/>
                <a:cs typeface="Avenir Light"/>
              </a:rPr>
              <a:t>Castro, J.B., Ramanathan, A., </a:t>
            </a:r>
            <a:r>
              <a:rPr lang="en-US" sz="1100" i="1" dirty="0" err="1" smtClean="0">
                <a:solidFill>
                  <a:schemeClr val="tx2"/>
                </a:solidFill>
                <a:latin typeface="Avenir Light"/>
                <a:cs typeface="Avenir Light"/>
              </a:rPr>
              <a:t>Chennubhotla</a:t>
            </a:r>
            <a:r>
              <a:rPr lang="en-US" sz="1100" i="1" dirty="0" smtClean="0">
                <a:solidFill>
                  <a:schemeClr val="tx2"/>
                </a:solidFill>
                <a:latin typeface="Avenir Light"/>
                <a:cs typeface="Avenir Light"/>
              </a:rPr>
              <a:t>, C.S., </a:t>
            </a:r>
            <a:r>
              <a:rPr lang="en-US" sz="1100" i="1" dirty="0" err="1" smtClean="0">
                <a:solidFill>
                  <a:schemeClr val="tx2"/>
                </a:solidFill>
                <a:latin typeface="Avenir Light"/>
                <a:cs typeface="Avenir Light"/>
              </a:rPr>
              <a:t>PLoS</a:t>
            </a:r>
            <a:r>
              <a:rPr lang="en-US" sz="1100" i="1" dirty="0" smtClean="0">
                <a:solidFill>
                  <a:schemeClr val="tx2"/>
                </a:solidFill>
                <a:latin typeface="Avenir Light"/>
                <a:cs typeface="Avenir Light"/>
              </a:rPr>
              <a:t> ONE (2013). </a:t>
            </a:r>
            <a:endParaRPr lang="en-US" sz="1100" i="1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200400" y="5943600"/>
            <a:ext cx="5562600" cy="0"/>
          </a:xfrm>
          <a:prstGeom prst="line">
            <a:avLst/>
          </a:prstGeom>
          <a:ln w="952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8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go about solving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859791"/>
          </a:xfrm>
        </p:spPr>
        <p:txBody>
          <a:bodyPr/>
          <a:lstStyle/>
          <a:p>
            <a:r>
              <a:rPr lang="en-US" dirty="0" smtClean="0"/>
              <a:t>Objective Function: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Many options:</a:t>
            </a:r>
          </a:p>
          <a:p>
            <a:pPr lvl="1"/>
            <a:r>
              <a:rPr lang="en-US" dirty="0" smtClean="0"/>
              <a:t>Multiplicative update for NMF [Sebastian and </a:t>
            </a:r>
            <a:r>
              <a:rPr lang="en-US" dirty="0" err="1" smtClean="0"/>
              <a:t>Seung</a:t>
            </a:r>
            <a:r>
              <a:rPr lang="en-US" dirty="0" smtClean="0"/>
              <a:t> 1999]</a:t>
            </a:r>
          </a:p>
          <a:p>
            <a:pPr lvl="1"/>
            <a:r>
              <a:rPr lang="en-US" dirty="0" smtClean="0"/>
              <a:t>Gradient Descent [Chu et al 2004; Lee &amp; </a:t>
            </a:r>
            <a:r>
              <a:rPr lang="en-US" dirty="0" err="1" smtClean="0"/>
              <a:t>Seung</a:t>
            </a:r>
            <a:r>
              <a:rPr lang="en-US" dirty="0" smtClean="0"/>
              <a:t> 2001]</a:t>
            </a:r>
          </a:p>
          <a:p>
            <a:pPr lvl="1"/>
            <a:r>
              <a:rPr lang="en-US" dirty="0" smtClean="0"/>
              <a:t>Alternating Least Squares [</a:t>
            </a:r>
            <a:r>
              <a:rPr lang="en-US" dirty="0" err="1" smtClean="0"/>
              <a:t>Langville</a:t>
            </a:r>
            <a:r>
              <a:rPr lang="en-US" dirty="0" smtClean="0"/>
              <a:t> et al 2006]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21" y="1998712"/>
            <a:ext cx="4606157" cy="80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9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Flavor 2: Basic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3832844"/>
          </a:xfrm>
        </p:spPr>
        <p:txBody>
          <a:bodyPr/>
          <a:lstStyle/>
          <a:p>
            <a:r>
              <a:rPr lang="en-US" dirty="0"/>
              <a:t>W = random(m, r); % initialize W as a random dense matrix</a:t>
            </a:r>
          </a:p>
          <a:p>
            <a:r>
              <a:rPr lang="en-US" dirty="0"/>
              <a:t>H = random(r, n); % initialize H as a random dense matrix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i</a:t>
            </a:r>
            <a:r>
              <a:rPr lang="en-US" dirty="0" smtClean="0"/>
              <a:t> = 1:maxiter</a:t>
            </a:r>
          </a:p>
          <a:p>
            <a:pPr lvl="1"/>
            <a:r>
              <a:rPr lang="en-US" dirty="0" smtClean="0"/>
              <a:t>H = H – </a:t>
            </a:r>
            <a:r>
              <a:rPr lang="en-US" dirty="0" err="1" smtClean="0"/>
              <a:t>εH</a:t>
            </a:r>
            <a:r>
              <a:rPr lang="en-US" dirty="0" smtClean="0"/>
              <a:t> </a:t>
            </a:r>
            <a:r>
              <a:rPr lang="en-US" dirty="0" err="1" smtClean="0"/>
              <a:t>df</a:t>
            </a:r>
            <a:r>
              <a:rPr lang="en-US" dirty="0" smtClean="0"/>
              <a:t>/</a:t>
            </a:r>
            <a:r>
              <a:rPr lang="en-US" dirty="0" err="1" smtClean="0"/>
              <a:t>dH</a:t>
            </a:r>
            <a:endParaRPr lang="en-US" dirty="0" smtClean="0"/>
          </a:p>
          <a:p>
            <a:pPr lvl="1"/>
            <a:r>
              <a:rPr lang="en-US" dirty="0" smtClean="0"/>
              <a:t>W = W – </a:t>
            </a:r>
            <a:r>
              <a:rPr lang="en-US" dirty="0" err="1" smtClean="0"/>
              <a:t>εW</a:t>
            </a:r>
            <a:r>
              <a:rPr lang="en-US" dirty="0" smtClean="0"/>
              <a:t> </a:t>
            </a:r>
            <a:r>
              <a:rPr lang="en-US" dirty="0" err="1" smtClean="0"/>
              <a:t>df</a:t>
            </a:r>
            <a:r>
              <a:rPr lang="en-US" dirty="0" smtClean="0"/>
              <a:t>/</a:t>
            </a:r>
            <a:r>
              <a:rPr lang="en-US" dirty="0" err="1" smtClean="0"/>
              <a:t>dW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227177" y="1051643"/>
            <a:ext cx="4663788" cy="2361235"/>
            <a:chOff x="4227177" y="1051643"/>
            <a:chExt cx="4663788" cy="2361235"/>
          </a:xfrm>
        </p:grpSpPr>
        <p:sp>
          <p:nvSpPr>
            <p:cNvPr id="13" name="Rounded Rectangle 12"/>
            <p:cNvSpPr/>
            <p:nvPr/>
          </p:nvSpPr>
          <p:spPr>
            <a:xfrm>
              <a:off x="4227177" y="1051643"/>
              <a:ext cx="4663788" cy="2361235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86715" y="1051643"/>
              <a:ext cx="4485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solidFill>
                    <a:schemeClr val="tx2"/>
                  </a:solidFill>
                </a:rPr>
                <a:t>Pros</a:t>
              </a:r>
              <a:endParaRPr lang="en-US" sz="3600" b="1" i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46253" y="1697974"/>
              <a:ext cx="4544711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Guaranteed to converge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With proper initialization of W and H, we can get good speed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86715" y="3823229"/>
            <a:ext cx="4663788" cy="2645366"/>
            <a:chOff x="4227177" y="1051643"/>
            <a:chExt cx="4663788" cy="2645366"/>
          </a:xfrm>
        </p:grpSpPr>
        <p:sp>
          <p:nvSpPr>
            <p:cNvPr id="17" name="Rounded Rectangle 16"/>
            <p:cNvSpPr/>
            <p:nvPr/>
          </p:nvSpPr>
          <p:spPr>
            <a:xfrm>
              <a:off x="4227177" y="1051643"/>
              <a:ext cx="4663788" cy="264536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86715" y="1051643"/>
              <a:ext cx="4485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Cons</a:t>
              </a:r>
              <a:endParaRPr lang="en-US" sz="36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05019" y="1678132"/>
              <a:ext cx="43859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Can converge to a “local” minimum, not optimal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Slow!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W and H are both dense matrices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0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Flavor 3: Alternating Least Squares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3249095"/>
          </a:xfrm>
        </p:spPr>
        <p:txBody>
          <a:bodyPr/>
          <a:lstStyle/>
          <a:p>
            <a:r>
              <a:rPr lang="en-US" dirty="0" smtClean="0"/>
              <a:t>W = random(m, r)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i</a:t>
            </a:r>
            <a:r>
              <a:rPr lang="en-US" dirty="0" smtClean="0"/>
              <a:t> = 1 : </a:t>
            </a:r>
            <a:r>
              <a:rPr lang="en-US" dirty="0" err="1" smtClean="0"/>
              <a:t>maxiter</a:t>
            </a:r>
            <a:endParaRPr lang="en-US" dirty="0" smtClean="0"/>
          </a:p>
          <a:p>
            <a:pPr lvl="1"/>
            <a:r>
              <a:rPr lang="en-US" dirty="0" smtClean="0"/>
              <a:t>Solve for H in the matrix equation W</a:t>
            </a:r>
            <a:r>
              <a:rPr lang="en-US" baseline="30000" dirty="0" smtClean="0"/>
              <a:t>T</a:t>
            </a:r>
            <a:r>
              <a:rPr lang="en-US" dirty="0" smtClean="0"/>
              <a:t>WH = W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Set all negative elements of H to zero</a:t>
            </a:r>
          </a:p>
          <a:p>
            <a:pPr lvl="1"/>
            <a:r>
              <a:rPr lang="en-US" dirty="0" smtClean="0"/>
              <a:t>Solve for W in the matrix equation HH</a:t>
            </a:r>
            <a:r>
              <a:rPr lang="en-US" baseline="30000" dirty="0" smtClean="0"/>
              <a:t>T</a:t>
            </a:r>
            <a:r>
              <a:rPr lang="en-US" dirty="0" smtClean="0"/>
              <a:t>W</a:t>
            </a:r>
            <a:r>
              <a:rPr lang="en-US" baseline="30000" dirty="0" smtClean="0"/>
              <a:t>T</a:t>
            </a:r>
            <a:r>
              <a:rPr lang="en-US" dirty="0" smtClean="0"/>
              <a:t> = HA</a:t>
            </a:r>
            <a:r>
              <a:rPr lang="en-US" baseline="30000" dirty="0" smtClean="0"/>
              <a:t>T</a:t>
            </a:r>
          </a:p>
          <a:p>
            <a:pPr lvl="1"/>
            <a:r>
              <a:rPr lang="en-US" dirty="0" smtClean="0"/>
              <a:t>Set all negative elements of W to zero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227177" y="1051643"/>
            <a:ext cx="4663788" cy="2361235"/>
            <a:chOff x="4227177" y="1051643"/>
            <a:chExt cx="4663788" cy="2361235"/>
          </a:xfrm>
        </p:grpSpPr>
        <p:sp>
          <p:nvSpPr>
            <p:cNvPr id="4" name="Rounded Rectangle 3"/>
            <p:cNvSpPr/>
            <p:nvPr/>
          </p:nvSpPr>
          <p:spPr>
            <a:xfrm>
              <a:off x="4227177" y="1051643"/>
              <a:ext cx="4663788" cy="2361235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86715" y="1051643"/>
              <a:ext cx="4485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solidFill>
                    <a:schemeClr val="tx2"/>
                  </a:solidFill>
                </a:rPr>
                <a:t>Pros</a:t>
              </a:r>
              <a:endParaRPr lang="en-US" sz="3600" b="1" i="1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05019" y="1697974"/>
              <a:ext cx="43859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Converges rather quickly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Works well in practice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Fast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Only need to initialize W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86715" y="3823229"/>
            <a:ext cx="4663788" cy="2645366"/>
            <a:chOff x="4227177" y="1051643"/>
            <a:chExt cx="4663788" cy="2645366"/>
          </a:xfrm>
        </p:grpSpPr>
        <p:sp>
          <p:nvSpPr>
            <p:cNvPr id="9" name="Rounded Rectangle 8"/>
            <p:cNvSpPr/>
            <p:nvPr/>
          </p:nvSpPr>
          <p:spPr>
            <a:xfrm>
              <a:off x="4227177" y="1051643"/>
              <a:ext cx="4663788" cy="264536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86715" y="1051643"/>
              <a:ext cx="4485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Cons</a:t>
              </a:r>
              <a:endParaRPr lang="en-US" sz="36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05019" y="1678132"/>
              <a:ext cx="43859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No </a:t>
              </a:r>
              <a:r>
                <a:rPr lang="en-US" sz="2400" dirty="0" err="1" smtClean="0"/>
                <a:t>sparsity</a:t>
              </a:r>
              <a:r>
                <a:rPr lang="en-US" sz="2400" dirty="0" smtClean="0"/>
                <a:t> of W and H incorporated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Ad-hoc non-negativity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no real guarantees on convergence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570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100301"/>
          </a:xfrm>
        </p:spPr>
        <p:txBody>
          <a:bodyPr/>
          <a:lstStyle/>
          <a:p>
            <a:r>
              <a:rPr lang="en-US" dirty="0" smtClean="0"/>
              <a:t>Flavor 1: Multiplicative Update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3832844"/>
          </a:xfrm>
        </p:spPr>
        <p:txBody>
          <a:bodyPr/>
          <a:lstStyle/>
          <a:p>
            <a:r>
              <a:rPr lang="en-US" dirty="0" smtClean="0"/>
              <a:t>W = random(m, r); % initialize W as a random dense matrix</a:t>
            </a:r>
          </a:p>
          <a:p>
            <a:r>
              <a:rPr lang="en-US" dirty="0" smtClean="0"/>
              <a:t>H = random(r, n); % initialize H as a random dense matrix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i</a:t>
            </a:r>
            <a:r>
              <a:rPr lang="en-US" dirty="0" smtClean="0"/>
              <a:t> = 1:maxiter</a:t>
            </a:r>
          </a:p>
          <a:p>
            <a:pPr lvl="1"/>
            <a:r>
              <a:rPr lang="en-US" dirty="0" smtClean="0"/>
              <a:t>H = H .* (W</a:t>
            </a:r>
            <a:r>
              <a:rPr lang="en-US" baseline="30000" dirty="0" smtClean="0"/>
              <a:t>T</a:t>
            </a:r>
            <a:r>
              <a:rPr lang="en-US" dirty="0" smtClean="0"/>
              <a:t>A) ./  (W</a:t>
            </a:r>
            <a:r>
              <a:rPr lang="en-US" baseline="30000" dirty="0" smtClean="0"/>
              <a:t>T</a:t>
            </a:r>
            <a:r>
              <a:rPr lang="en-US" dirty="0" smtClean="0"/>
              <a:t>WH + 10</a:t>
            </a:r>
            <a:r>
              <a:rPr lang="en-US" baseline="30000" dirty="0" smtClean="0"/>
              <a:t>-9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 = W .* (AH</a:t>
            </a:r>
            <a:r>
              <a:rPr lang="en-US" baseline="30000" dirty="0" smtClean="0"/>
              <a:t>T</a:t>
            </a:r>
            <a:r>
              <a:rPr lang="en-US" dirty="0" smtClean="0"/>
              <a:t>) ./ (WHH</a:t>
            </a:r>
            <a:r>
              <a:rPr lang="en-US" baseline="30000" dirty="0" smtClean="0"/>
              <a:t>T</a:t>
            </a:r>
            <a:r>
              <a:rPr lang="en-US" dirty="0" smtClean="0"/>
              <a:t> + 10</a:t>
            </a:r>
            <a:r>
              <a:rPr lang="en-US" baseline="30000" dirty="0" smtClean="0"/>
              <a:t>-9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227177" y="1051643"/>
            <a:ext cx="4663788" cy="2361235"/>
            <a:chOff x="4227177" y="1051643"/>
            <a:chExt cx="4663788" cy="2361235"/>
          </a:xfrm>
        </p:grpSpPr>
        <p:sp>
          <p:nvSpPr>
            <p:cNvPr id="13" name="Rounded Rectangle 12"/>
            <p:cNvSpPr/>
            <p:nvPr/>
          </p:nvSpPr>
          <p:spPr>
            <a:xfrm>
              <a:off x="4227177" y="1051643"/>
              <a:ext cx="4663788" cy="2361235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86715" y="1051643"/>
              <a:ext cx="4485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solidFill>
                    <a:schemeClr val="tx2"/>
                  </a:solidFill>
                </a:rPr>
                <a:t>Pros</a:t>
              </a:r>
              <a:endParaRPr lang="en-US" sz="3600" b="1" i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46253" y="1697974"/>
              <a:ext cx="45447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Very Fast!!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Include a </a:t>
              </a:r>
              <a:r>
                <a:rPr lang="en-US" sz="2400" dirty="0" err="1" smtClean="0"/>
                <a:t>sparsity</a:t>
              </a:r>
              <a:r>
                <a:rPr lang="en-US" sz="2400" dirty="0" smtClean="0"/>
                <a:t> parameter for H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No undue tweaks necessary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86715" y="3823229"/>
            <a:ext cx="4663788" cy="2645366"/>
            <a:chOff x="4227177" y="1051643"/>
            <a:chExt cx="4663788" cy="2645366"/>
          </a:xfrm>
        </p:grpSpPr>
        <p:sp>
          <p:nvSpPr>
            <p:cNvPr id="17" name="Rounded Rectangle 16"/>
            <p:cNvSpPr/>
            <p:nvPr/>
          </p:nvSpPr>
          <p:spPr>
            <a:xfrm>
              <a:off x="4227177" y="1051643"/>
              <a:ext cx="4663788" cy="264536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86715" y="1051643"/>
              <a:ext cx="4485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solidFill>
                    <a:schemeClr val="accent4">
                      <a:lumMod val="50000"/>
                    </a:schemeClr>
                  </a:solidFill>
                </a:rPr>
                <a:t>Cons</a:t>
              </a:r>
              <a:endParaRPr lang="en-US" sz="36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05019" y="1678132"/>
              <a:ext cx="4385945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No </a:t>
              </a:r>
              <a:r>
                <a:rPr lang="en-US" sz="2400" dirty="0" err="1" smtClean="0"/>
                <a:t>sparsity</a:t>
              </a:r>
              <a:r>
                <a:rPr lang="en-US" sz="2400" dirty="0" smtClean="0"/>
                <a:t> parameter for W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ad hoc non-negativity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No convergence theory!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46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intrinsic dimensionality of </a:t>
            </a:r>
            <a:r>
              <a:rPr lang="en-US" dirty="0" err="1" smtClean="0"/>
              <a:t>Dx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167" y="4105136"/>
            <a:ext cx="8235950" cy="1984133"/>
          </a:xfrm>
        </p:spPr>
        <p:txBody>
          <a:bodyPr/>
          <a:lstStyle/>
          <a:p>
            <a:r>
              <a:rPr lang="en-US" dirty="0" smtClean="0"/>
              <a:t>Train and Test using NMF:</a:t>
            </a:r>
          </a:p>
          <a:p>
            <a:pPr lvl="1"/>
            <a:r>
              <a:rPr lang="en-US" dirty="0" smtClean="0"/>
              <a:t>dimensions from 2-15; s = 12 is where both PCA and NMF explain correlations within the data 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 chose s = 5 based on significant patterns</a:t>
            </a:r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1" y="770270"/>
            <a:ext cx="7435557" cy="31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9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Challenges in Bio-surveillance</a:t>
            </a:r>
            <a:endParaRPr lang="en-US" dirty="0"/>
          </a:p>
        </p:txBody>
      </p:sp>
      <p:sp>
        <p:nvSpPr>
          <p:cNvPr id="7" name="Snip Diagonal Corner Rectangle 6"/>
          <p:cNvSpPr/>
          <p:nvPr/>
        </p:nvSpPr>
        <p:spPr>
          <a:xfrm>
            <a:off x="228600" y="838200"/>
            <a:ext cx="4114800" cy="5263105"/>
          </a:xfrm>
          <a:prstGeom prst="snip2DiagRect">
            <a:avLst>
              <a:gd name="adj1" fmla="val 0"/>
              <a:gd name="adj2" fmla="val 821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4800600" y="838200"/>
            <a:ext cx="4114800" cy="5263105"/>
          </a:xfrm>
          <a:prstGeom prst="snip2DiagRect">
            <a:avLst>
              <a:gd name="adj1" fmla="val 0"/>
              <a:gd name="adj2" fmla="val 821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838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6600"/>
                </a:solidFill>
                <a:latin typeface="+mn-lt"/>
              </a:rPr>
              <a:t>Data Challenges</a:t>
            </a:r>
            <a:endParaRPr lang="en-US" sz="2800" b="1" i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5741" y="838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6600"/>
                </a:solidFill>
                <a:latin typeface="+mn-lt"/>
              </a:rPr>
              <a:t>Analytic Challenges</a:t>
            </a:r>
            <a:endParaRPr lang="en-US" sz="2800" b="1" i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7626" y="1259643"/>
            <a:ext cx="151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Unstructured</a:t>
            </a:r>
            <a:endParaRPr lang="en-US" i="1" dirty="0">
              <a:latin typeface="Candara"/>
              <a:cs typeface="Candar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6492" y="2326443"/>
            <a:ext cx="4083108" cy="1976514"/>
            <a:chOff x="336492" y="2326443"/>
            <a:chExt cx="4083108" cy="1976514"/>
          </a:xfrm>
        </p:grpSpPr>
        <p:sp>
          <p:nvSpPr>
            <p:cNvPr id="39" name="TextBox 38"/>
            <p:cNvSpPr txBox="1"/>
            <p:nvPr/>
          </p:nvSpPr>
          <p:spPr>
            <a:xfrm>
              <a:off x="342900" y="232644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Candara"/>
                  <a:cs typeface="Candara"/>
                </a:rPr>
                <a:t>Multi-scale Data</a:t>
              </a:r>
              <a:endParaRPr lang="en-US" b="1" i="1" dirty="0">
                <a:latin typeface="Candara"/>
                <a:cs typeface="Candara"/>
              </a:endParaRPr>
            </a:p>
          </p:txBody>
        </p:sp>
        <p:pic>
          <p:nvPicPr>
            <p:cNvPr id="42" name="Picture 41" descr="Screen Shot 2012-08-18 at 12.39.20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" t="2080" r="942"/>
            <a:stretch/>
          </p:blipFill>
          <p:spPr>
            <a:xfrm>
              <a:off x="336492" y="2859843"/>
              <a:ext cx="1958372" cy="1236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Oval 43"/>
            <p:cNvSpPr/>
            <p:nvPr/>
          </p:nvSpPr>
          <p:spPr>
            <a:xfrm>
              <a:off x="1752600" y="3545643"/>
              <a:ext cx="152400" cy="152400"/>
            </a:xfrm>
            <a:prstGeom prst="ellipse">
              <a:avLst/>
            </a:prstGeom>
            <a:noFill/>
            <a:ln w="28575" cmpd="sng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19" t="55219" r="22630" b="37358"/>
            <a:stretch/>
          </p:blipFill>
          <p:spPr>
            <a:xfrm>
              <a:off x="2514600" y="2936043"/>
              <a:ext cx="577288" cy="38487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381000" y="2631243"/>
              <a:ext cx="1905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3366FF"/>
                  </a:solidFill>
                  <a:latin typeface="+mn-lt"/>
                </a:rPr>
                <a:t>Spatial</a:t>
              </a:r>
              <a:r>
                <a:rPr lang="en-US" sz="1400" i="1" dirty="0" smtClean="0">
                  <a:latin typeface="+mn-lt"/>
                </a:rPr>
                <a:t>: Nation-wide</a:t>
              </a:r>
              <a:endParaRPr lang="en-US" sz="1400" i="1" dirty="0"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62200" y="2631243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latin typeface="+mn-lt"/>
                </a:rPr>
                <a:t>State-wide</a:t>
              </a:r>
              <a:endParaRPr lang="en-US" sz="1400" i="1" dirty="0">
                <a:latin typeface="+mn-lt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62" t="56433" r="22630" b="40783"/>
            <a:stretch/>
          </p:blipFill>
          <p:spPr>
            <a:xfrm>
              <a:off x="3286221" y="2933312"/>
              <a:ext cx="920210" cy="38100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3429000" y="264663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+mn-lt"/>
                </a:rPr>
                <a:t>County-wide</a:t>
              </a:r>
              <a:endParaRPr lang="en-US" sz="1200" i="1" dirty="0">
                <a:latin typeface="+mn-lt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2057400" y="2784387"/>
              <a:ext cx="304800" cy="1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3305463" y="2785131"/>
              <a:ext cx="152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0" name="Picture 59" descr="EoR_CypA_Si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9400" y="3505200"/>
              <a:ext cx="1447800" cy="7977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TextBox 60"/>
            <p:cNvSpPr txBox="1"/>
            <p:nvPr/>
          </p:nvSpPr>
          <p:spPr>
            <a:xfrm>
              <a:off x="2057400" y="32766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srgbClr val="3366FF"/>
                  </a:solidFill>
                  <a:latin typeface="+mn-lt"/>
                </a:rPr>
                <a:t>Temporal</a:t>
              </a:r>
              <a:r>
                <a:rPr lang="en-US" sz="1200" i="1" dirty="0" smtClean="0">
                  <a:latin typeface="+mn-lt"/>
                </a:rPr>
                <a:t>: Yearly </a:t>
              </a:r>
              <a:r>
                <a:rPr lang="en-US" sz="1200" i="1" dirty="0" smtClean="0">
                  <a:latin typeface="+mn-lt"/>
                  <a:sym typeface="Wingdings"/>
                </a:rPr>
                <a:t> Monthly  Daily…</a:t>
              </a:r>
              <a:endParaRPr lang="en-US" sz="1200" i="1" dirty="0">
                <a:latin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5300" y="1444309"/>
            <a:ext cx="7277100" cy="946666"/>
            <a:chOff x="495300" y="1444309"/>
            <a:chExt cx="7277100" cy="946666"/>
          </a:xfrm>
        </p:grpSpPr>
        <p:sp>
          <p:nvSpPr>
            <p:cNvPr id="13" name="TextBox 12"/>
            <p:cNvSpPr txBox="1"/>
            <p:nvPr/>
          </p:nvSpPr>
          <p:spPr>
            <a:xfrm>
              <a:off x="495300" y="1488243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Candara"/>
                  <a:cs typeface="Candara"/>
                </a:rPr>
                <a:t>Heterogeneous Data Sources</a:t>
              </a:r>
              <a:endParaRPr lang="en-US" b="1" i="1" dirty="0">
                <a:latin typeface="Candara"/>
                <a:cs typeface="Candar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7626" y="2021643"/>
              <a:ext cx="1519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Candara"/>
                  <a:cs typeface="Candara"/>
                </a:rPr>
                <a:t>S</a:t>
              </a:r>
              <a:r>
                <a:rPr lang="en-US" i="1" dirty="0" smtClean="0">
                  <a:latin typeface="Candara"/>
                  <a:cs typeface="Candara"/>
                </a:rPr>
                <a:t>tructured</a:t>
              </a:r>
              <a:endParaRPr lang="en-US" i="1" dirty="0">
                <a:latin typeface="Candara"/>
                <a:cs typeface="Candara"/>
              </a:endParaRPr>
            </a:p>
          </p:txBody>
        </p:sp>
        <p:cxnSp>
          <p:nvCxnSpPr>
            <p:cNvPr id="17" name="Elbow Connector 16"/>
            <p:cNvCxnSpPr>
              <a:stCxn id="13" idx="3"/>
              <a:endCxn id="14" idx="1"/>
            </p:cNvCxnSpPr>
            <p:nvPr/>
          </p:nvCxnSpPr>
          <p:spPr>
            <a:xfrm flipV="1">
              <a:off x="2171700" y="1444309"/>
              <a:ext cx="575926" cy="3671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3" idx="3"/>
              <a:endCxn id="15" idx="1"/>
            </p:cNvCxnSpPr>
            <p:nvPr/>
          </p:nvCxnSpPr>
          <p:spPr>
            <a:xfrm>
              <a:off x="2171700" y="1811409"/>
              <a:ext cx="575926" cy="3949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953000" y="1488243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Candara"/>
                  <a:cs typeface="Candara"/>
                </a:rPr>
                <a:t>Streaming vs. Static Data Analytics</a:t>
              </a:r>
              <a:endParaRPr lang="en-US" b="1" i="1" dirty="0">
                <a:latin typeface="Candara"/>
                <a:cs typeface="Candara"/>
              </a:endParaRPr>
            </a:p>
          </p:txBody>
        </p:sp>
        <p:cxnSp>
          <p:nvCxnSpPr>
            <p:cNvPr id="31" name="Elbow Connector 30"/>
            <p:cNvCxnSpPr>
              <a:stCxn id="14" idx="3"/>
              <a:endCxn id="29" idx="1"/>
            </p:cNvCxnSpPr>
            <p:nvPr/>
          </p:nvCxnSpPr>
          <p:spPr>
            <a:xfrm>
              <a:off x="4267200" y="1444309"/>
              <a:ext cx="685800" cy="367100"/>
            </a:xfrm>
            <a:prstGeom prst="bent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15" idx="3"/>
              <a:endCxn id="29" idx="1"/>
            </p:cNvCxnSpPr>
            <p:nvPr/>
          </p:nvCxnSpPr>
          <p:spPr>
            <a:xfrm flipV="1">
              <a:off x="4267200" y="1811409"/>
              <a:ext cx="685800" cy="394900"/>
            </a:xfrm>
            <a:prstGeom prst="bent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/>
            <p:cNvCxnSpPr>
              <a:stCxn id="29" idx="3"/>
              <a:endCxn id="62" idx="0"/>
            </p:cNvCxnSpPr>
            <p:nvPr/>
          </p:nvCxnSpPr>
          <p:spPr>
            <a:xfrm>
              <a:off x="7086600" y="1811409"/>
              <a:ext cx="685800" cy="237061"/>
            </a:xfrm>
            <a:prstGeom prst="bentConnector2">
              <a:avLst/>
            </a:prstGeom>
            <a:ln>
              <a:solidFill>
                <a:srgbClr val="7F7F7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876800" y="2048470"/>
            <a:ext cx="4038600" cy="1493461"/>
            <a:chOff x="4876800" y="2048470"/>
            <a:chExt cx="4038600" cy="1493461"/>
          </a:xfrm>
        </p:grpSpPr>
        <p:sp>
          <p:nvSpPr>
            <p:cNvPr id="62" name="TextBox 61"/>
            <p:cNvSpPr txBox="1"/>
            <p:nvPr/>
          </p:nvSpPr>
          <p:spPr>
            <a:xfrm>
              <a:off x="6629400" y="204847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Candara"/>
                  <a:cs typeface="Candara"/>
                </a:rPr>
                <a:t>Discover Hidden/Latent Relationships between Data sources</a:t>
              </a:r>
              <a:endParaRPr lang="en-US" i="1" dirty="0">
                <a:latin typeface="Candara"/>
                <a:cs typeface="Candar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76800" y="28956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Candara"/>
                  <a:cs typeface="Candara"/>
                </a:rPr>
                <a:t>Multi-scale Probabilistic Modeling </a:t>
              </a:r>
              <a:endParaRPr lang="en-US" b="1" i="1" dirty="0">
                <a:latin typeface="Candara"/>
                <a:cs typeface="Candara"/>
              </a:endParaRPr>
            </a:p>
          </p:txBody>
        </p:sp>
        <p:cxnSp>
          <p:nvCxnSpPr>
            <p:cNvPr id="66" name="Elbow Connector 65"/>
            <p:cNvCxnSpPr>
              <a:stCxn id="63" idx="3"/>
              <a:endCxn id="62" idx="2"/>
            </p:cNvCxnSpPr>
            <p:nvPr/>
          </p:nvCxnSpPr>
          <p:spPr>
            <a:xfrm flipV="1">
              <a:off x="7239000" y="2971800"/>
              <a:ext cx="533400" cy="246966"/>
            </a:xfrm>
            <a:prstGeom prst="bentConnector2">
              <a:avLst/>
            </a:prstGeom>
            <a:ln>
              <a:solidFill>
                <a:srgbClr val="7F7F7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Elbow Connector 71"/>
          <p:cNvCxnSpPr>
            <a:stCxn id="55" idx="3"/>
            <a:endCxn id="63" idx="1"/>
          </p:cNvCxnSpPr>
          <p:nvPr/>
        </p:nvCxnSpPr>
        <p:spPr>
          <a:xfrm>
            <a:off x="4419600" y="2785132"/>
            <a:ext cx="457200" cy="433634"/>
          </a:xfrm>
          <a:prstGeom prst="bentConnector3">
            <a:avLst>
              <a:gd name="adj1" fmla="val 33164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60" idx="3"/>
            <a:endCxn id="63" idx="1"/>
          </p:cNvCxnSpPr>
          <p:nvPr/>
        </p:nvCxnSpPr>
        <p:spPr>
          <a:xfrm flipV="1">
            <a:off x="4267200" y="3218766"/>
            <a:ext cx="609600" cy="685313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04800" y="4114800"/>
            <a:ext cx="2438400" cy="1371600"/>
            <a:chOff x="304800" y="4114800"/>
            <a:chExt cx="2438400" cy="1371600"/>
          </a:xfrm>
        </p:grpSpPr>
        <p:sp>
          <p:nvSpPr>
            <p:cNvPr id="71" name="TextBox 70"/>
            <p:cNvSpPr txBox="1"/>
            <p:nvPr/>
          </p:nvSpPr>
          <p:spPr>
            <a:xfrm>
              <a:off x="381000" y="41148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Candara"/>
                  <a:cs typeface="Candara"/>
                </a:rPr>
                <a:t>Noisy Data</a:t>
              </a:r>
              <a:endParaRPr lang="en-US" b="1" i="1" dirty="0">
                <a:latin typeface="Candara"/>
                <a:cs typeface="Candara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00200" y="4623137"/>
              <a:ext cx="1143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3366FF"/>
                  </a:solidFill>
                  <a:latin typeface="+mn-lt"/>
                </a:rPr>
                <a:t>Data-trust models for data sources</a:t>
              </a:r>
              <a:endParaRPr lang="en-US" sz="1400" b="1" i="1" dirty="0">
                <a:solidFill>
                  <a:srgbClr val="3366FF"/>
                </a:solidFill>
                <a:latin typeface="+mn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" y="4470737"/>
              <a:ext cx="129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/>
                <a:buChar char="•"/>
              </a:pPr>
              <a:r>
                <a:rPr lang="en-US" sz="1200" dirty="0" smtClean="0">
                  <a:latin typeface="+mn-lt"/>
                </a:rPr>
                <a:t>Source type</a:t>
              </a:r>
            </a:p>
            <a:p>
              <a:pPr marL="115888" indent="-115888">
                <a:buFont typeface="Arial"/>
                <a:buChar char="•"/>
              </a:pPr>
              <a:r>
                <a:rPr lang="en-US" sz="1200" dirty="0" smtClean="0">
                  <a:latin typeface="+mn-lt"/>
                </a:rPr>
                <a:t>Size/history</a:t>
              </a:r>
            </a:p>
            <a:p>
              <a:pPr marL="115888" indent="-115888">
                <a:buFont typeface="Arial"/>
                <a:buChar char="•"/>
              </a:pPr>
              <a:r>
                <a:rPr lang="en-US" sz="1200" dirty="0" smtClean="0">
                  <a:latin typeface="+mn-lt"/>
                </a:rPr>
                <a:t>Completeness</a:t>
              </a:r>
            </a:p>
            <a:p>
              <a:pPr marL="115888" indent="-115888">
                <a:buFont typeface="Arial"/>
                <a:buChar char="•"/>
              </a:pPr>
              <a:r>
                <a:rPr lang="en-US" sz="1200" dirty="0" smtClean="0">
                  <a:latin typeface="+mn-lt"/>
                </a:rPr>
                <a:t>Data integrity</a:t>
              </a:r>
            </a:p>
            <a:p>
              <a:pPr marL="115888" indent="-115888">
                <a:buFont typeface="Arial"/>
                <a:buChar char="•"/>
              </a:pPr>
              <a:r>
                <a:rPr lang="en-US" sz="1200" dirty="0" smtClean="0">
                  <a:latin typeface="+mn-lt"/>
                </a:rPr>
                <a:t>Credibility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5" name="Right Brace 4"/>
            <p:cNvSpPr/>
            <p:nvPr/>
          </p:nvSpPr>
          <p:spPr>
            <a:xfrm>
              <a:off x="1371600" y="4546937"/>
              <a:ext cx="228600" cy="914400"/>
            </a:xfrm>
            <a:prstGeom prst="rightBrace">
              <a:avLst>
                <a:gd name="adj1" fmla="val 8333"/>
                <a:gd name="adj2" fmla="val 4819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Elbow Connector 36"/>
          <p:cNvCxnSpPr>
            <a:stCxn id="3" idx="3"/>
            <a:endCxn id="40" idx="1"/>
          </p:cNvCxnSpPr>
          <p:nvPr/>
        </p:nvCxnSpPr>
        <p:spPr>
          <a:xfrm>
            <a:off x="2743200" y="4992469"/>
            <a:ext cx="2286000" cy="1934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63" idx="3"/>
            <a:endCxn id="41" idx="0"/>
          </p:cNvCxnSpPr>
          <p:nvPr/>
        </p:nvCxnSpPr>
        <p:spPr>
          <a:xfrm>
            <a:off x="7239000" y="3218766"/>
            <a:ext cx="533400" cy="438834"/>
          </a:xfrm>
          <a:prstGeom prst="bentConnector2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029200" y="3657600"/>
            <a:ext cx="3886200" cy="1659968"/>
            <a:chOff x="5029200" y="3657600"/>
            <a:chExt cx="3886200" cy="1659968"/>
          </a:xfrm>
        </p:grpSpPr>
        <p:sp>
          <p:nvSpPr>
            <p:cNvPr id="40" name="TextBox 39"/>
            <p:cNvSpPr txBox="1"/>
            <p:nvPr/>
          </p:nvSpPr>
          <p:spPr>
            <a:xfrm>
              <a:off x="5029200" y="4671237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latin typeface="Candara"/>
                  <a:cs typeface="Candara"/>
                </a:rPr>
                <a:t>Uncertainty quantification</a:t>
              </a:r>
              <a:endParaRPr lang="en-US" b="1" i="1" dirty="0">
                <a:latin typeface="Candara"/>
                <a:cs typeface="Candar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29400" y="36576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Candara"/>
                  <a:cs typeface="Candara"/>
                </a:rPr>
                <a:t>Reveal patterns from datasets; Analyze complex data</a:t>
              </a:r>
              <a:endParaRPr lang="en-US" i="1" dirty="0">
                <a:latin typeface="Candara"/>
                <a:cs typeface="Candara"/>
              </a:endParaRPr>
            </a:p>
          </p:txBody>
        </p:sp>
        <p:cxnSp>
          <p:nvCxnSpPr>
            <p:cNvPr id="47" name="Elbow Connector 46"/>
            <p:cNvCxnSpPr>
              <a:stCxn id="40" idx="3"/>
              <a:endCxn id="41" idx="2"/>
            </p:cNvCxnSpPr>
            <p:nvPr/>
          </p:nvCxnSpPr>
          <p:spPr>
            <a:xfrm flipV="1">
              <a:off x="6629400" y="4580930"/>
              <a:ext cx="1143000" cy="413473"/>
            </a:xfrm>
            <a:prstGeom prst="bentConnector2">
              <a:avLst/>
            </a:prstGeom>
            <a:ln>
              <a:solidFill>
                <a:srgbClr val="7F7F7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47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100301"/>
          </a:xfrm>
        </p:spPr>
        <p:txBody>
          <a:bodyPr/>
          <a:lstStyle/>
          <a:p>
            <a:r>
              <a:rPr lang="en-US" dirty="0" smtClean="0"/>
              <a:t>Temporal patterns indicate distinct phases of the H1N1 pandemic</a:t>
            </a:r>
            <a:endParaRPr lang="en-US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76" y="952550"/>
            <a:ext cx="3720500" cy="55829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6559" y="1291787"/>
            <a:ext cx="4388823" cy="5106527"/>
          </a:xfrm>
        </p:spPr>
        <p:txBody>
          <a:bodyPr/>
          <a:lstStyle/>
          <a:p>
            <a:r>
              <a:rPr lang="en-US" sz="1800" b="1" i="1" dirty="0"/>
              <a:t>H</a:t>
            </a:r>
            <a:r>
              <a:rPr lang="en-US" sz="1800" b="1" i="1" baseline="-25000" dirty="0" smtClean="0"/>
              <a:t>1</a:t>
            </a:r>
            <a:r>
              <a:rPr lang="en-US" sz="1800" b="1" i="1" dirty="0" smtClean="0"/>
              <a:t>: “Background” </a:t>
            </a:r>
            <a:r>
              <a:rPr lang="en-US" sz="1800" dirty="0" smtClean="0"/>
              <a:t>– up to 60 cases in a location represent presence of the flu</a:t>
            </a:r>
          </a:p>
          <a:p>
            <a:r>
              <a:rPr lang="en-US" sz="1800" b="1" i="1" dirty="0"/>
              <a:t>H</a:t>
            </a:r>
            <a:r>
              <a:rPr lang="en-US" sz="1800" b="1" i="1" baseline="-25000" dirty="0" smtClean="0"/>
              <a:t>2</a:t>
            </a:r>
            <a:r>
              <a:rPr lang="en-US" sz="1800" b="1" i="1" dirty="0" smtClean="0"/>
              <a:t>: “At the pandemic” </a:t>
            </a:r>
            <a:r>
              <a:rPr lang="en-US" sz="1800" dirty="0" smtClean="0"/>
              <a:t>– About 800 cases and a sharp increase around Oct-Nov 2009 time-frame</a:t>
            </a:r>
          </a:p>
          <a:p>
            <a:r>
              <a:rPr lang="en-US" sz="1800" b="1" i="1" dirty="0"/>
              <a:t>H</a:t>
            </a:r>
            <a:r>
              <a:rPr lang="en-US" sz="1800" b="1" i="1" baseline="-25000" dirty="0" smtClean="0"/>
              <a:t>3</a:t>
            </a:r>
            <a:r>
              <a:rPr lang="en-US" sz="1800" b="1" i="1" dirty="0" smtClean="0"/>
              <a:t>: “Before the pandemic” </a:t>
            </a:r>
            <a:r>
              <a:rPr lang="en-US" sz="1800" dirty="0" smtClean="0"/>
              <a:t>– About 500 cases increasing gradually from Aug-Sep 2009 time-frame</a:t>
            </a:r>
          </a:p>
          <a:p>
            <a:pPr lvl="1"/>
            <a:r>
              <a:rPr lang="en-US" sz="1400" dirty="0" smtClean="0"/>
              <a:t>School re-opening at different locations</a:t>
            </a:r>
          </a:p>
          <a:p>
            <a:r>
              <a:rPr lang="en-US" sz="1800" b="1" i="1" dirty="0"/>
              <a:t>H</a:t>
            </a:r>
            <a:r>
              <a:rPr lang="en-US" sz="1800" b="1" i="1" baseline="-25000" dirty="0" smtClean="0"/>
              <a:t>4</a:t>
            </a:r>
            <a:r>
              <a:rPr lang="en-US" sz="1800" b="1" i="1" dirty="0" smtClean="0"/>
              <a:t>: “After the pandemic” </a:t>
            </a:r>
            <a:r>
              <a:rPr lang="en-US" sz="1800" dirty="0" smtClean="0"/>
              <a:t>– After Nov 2009, a peak of secondary wave/ sustained infections still observed</a:t>
            </a:r>
          </a:p>
          <a:p>
            <a:r>
              <a:rPr lang="en-US" sz="1800" b="1" i="1" dirty="0"/>
              <a:t>H</a:t>
            </a:r>
            <a:r>
              <a:rPr lang="en-US" sz="1800" b="1" i="1" baseline="-25000" dirty="0" smtClean="0"/>
              <a:t>5</a:t>
            </a:r>
            <a:r>
              <a:rPr lang="en-US" sz="1800" b="1" i="1" dirty="0" smtClean="0"/>
              <a:t>: “Early/Late epidemic” </a:t>
            </a:r>
            <a:r>
              <a:rPr lang="en-US" sz="1800" dirty="0" smtClean="0"/>
              <a:t>– The summer season, and late winter season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9067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Multi-scale Spatial Patterns of H1N1 Flu</a:t>
            </a:r>
            <a:endParaRPr lang="en-US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61" y="1129769"/>
            <a:ext cx="6095173" cy="4725837"/>
          </a:xfrm>
          <a:prstGeom prst="rect">
            <a:avLst/>
          </a:prstGeom>
        </p:spPr>
      </p:pic>
      <p:pic>
        <p:nvPicPr>
          <p:cNvPr id="5" name="Picture 4" descr="H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6" y="1129769"/>
            <a:ext cx="2727202" cy="204540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6561" y="3256394"/>
            <a:ext cx="2651658" cy="2953649"/>
          </a:xfrm>
        </p:spPr>
        <p:txBody>
          <a:bodyPr/>
          <a:lstStyle/>
          <a:p>
            <a:r>
              <a:rPr lang="en-US" sz="1200" dirty="0" smtClean="0"/>
              <a:t>Block-diagonal structure of the spatial coupling:</a:t>
            </a:r>
          </a:p>
          <a:p>
            <a:pPr lvl="1"/>
            <a:r>
              <a:rPr lang="en-US" sz="1200" dirty="0" smtClean="0"/>
              <a:t>W2, W3, W4 show dependence across </a:t>
            </a:r>
            <a:r>
              <a:rPr lang="en-US" sz="1200" dirty="0" err="1" smtClean="0"/>
              <a:t>midwest</a:t>
            </a:r>
            <a:r>
              <a:rPr lang="en-US" sz="1200" dirty="0"/>
              <a:t> </a:t>
            </a:r>
            <a:r>
              <a:rPr lang="en-US" sz="1200" dirty="0" smtClean="0"/>
              <a:t>and southeast and south-central regions</a:t>
            </a:r>
          </a:p>
          <a:p>
            <a:pPr lvl="1"/>
            <a:r>
              <a:rPr lang="en-US" sz="1200" dirty="0" smtClean="0"/>
              <a:t>W4 mostly south-central and west</a:t>
            </a:r>
          </a:p>
          <a:p>
            <a:r>
              <a:rPr lang="en-US" sz="1200" dirty="0" smtClean="0"/>
              <a:t>Early coupling of epidemic between north-east and south-central regions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268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100301"/>
          </a:xfrm>
        </p:spPr>
        <p:txBody>
          <a:bodyPr/>
          <a:lstStyle/>
          <a:p>
            <a:r>
              <a:rPr lang="en-US" dirty="0" smtClean="0"/>
              <a:t>Identifying “bridge regions” using the multi-scale patterns</a:t>
            </a:r>
            <a:endParaRPr lang="en-US" dirty="0"/>
          </a:p>
        </p:txBody>
      </p:sp>
      <p:pic>
        <p:nvPicPr>
          <p:cNvPr id="75" name="Picture 7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101"/>
            <a:ext cx="9101328" cy="5413248"/>
          </a:xfrm>
          <a:prstGeom prst="rect">
            <a:avLst/>
          </a:prstGeom>
        </p:spPr>
      </p:pic>
      <p:pic>
        <p:nvPicPr>
          <p:cNvPr id="4" name="Picture 3" descr="FL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9" t="15499" r="20034" b="17427"/>
          <a:stretch/>
        </p:blipFill>
        <p:spPr>
          <a:xfrm>
            <a:off x="6496347" y="5399936"/>
            <a:ext cx="367044" cy="3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2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Co-occurrence of Flu and Asthma</a:t>
            </a:r>
            <a:endParaRPr lang="en-US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0" y="827020"/>
            <a:ext cx="5998732" cy="539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5238" y="967320"/>
            <a:ext cx="311876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Hypothesis: </a:t>
            </a:r>
            <a:r>
              <a:rPr lang="en-US" dirty="0">
                <a:latin typeface="Avenir Light"/>
                <a:cs typeface="Avenir Light"/>
              </a:rPr>
              <a:t>Are patterns in the flu preceded by an increase in asthma?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Overall for the US, the 2009 pandemic preceded a peak from asthma incidences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Regional patterns and their variations: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how do they affect the total number of infected?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Susceptible populations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Temporal behaviors</a:t>
            </a:r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74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100301"/>
          </a:xfrm>
        </p:spPr>
        <p:txBody>
          <a:bodyPr/>
          <a:lstStyle/>
          <a:p>
            <a:r>
              <a:rPr lang="en-US" dirty="0" smtClean="0"/>
              <a:t>Temporal patterns in asthma and flu indicate a distinct time lag between flu and asthma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10" y="4478577"/>
            <a:ext cx="8761107" cy="1665584"/>
          </a:xfrm>
        </p:spPr>
        <p:txBody>
          <a:bodyPr/>
          <a:lstStyle/>
          <a:p>
            <a:r>
              <a:rPr lang="en-US" sz="1800" dirty="0" smtClean="0"/>
              <a:t>Unlike flu, two temporal signatures for early (H</a:t>
            </a:r>
            <a:r>
              <a:rPr lang="en-US" sz="1800" baseline="-25000" dirty="0"/>
              <a:t>a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) and late asthma (H</a:t>
            </a:r>
            <a:r>
              <a:rPr lang="en-US" sz="1800" baseline="-25000" dirty="0"/>
              <a:t>a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) seasons</a:t>
            </a:r>
          </a:p>
          <a:p>
            <a:r>
              <a:rPr lang="en-US" sz="1800" dirty="0" smtClean="0"/>
              <a:t>Two patterns (H</a:t>
            </a:r>
            <a:r>
              <a:rPr lang="en-US" sz="1800" baseline="-25000" dirty="0"/>
              <a:t>a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 and H</a:t>
            </a:r>
            <a:r>
              <a:rPr lang="en-US" sz="1800" baseline="-25000" dirty="0"/>
              <a:t>a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) precede the flu season peaks; H</a:t>
            </a:r>
            <a:r>
              <a:rPr lang="en-US" sz="1800" baseline="-25000" dirty="0"/>
              <a:t>a</a:t>
            </a:r>
            <a:r>
              <a:rPr lang="en-US" sz="1800" baseline="30000" dirty="0" smtClean="0"/>
              <a:t>5</a:t>
            </a:r>
            <a:r>
              <a:rPr lang="en-US" sz="1800" dirty="0" smtClean="0"/>
              <a:t> precedes the early onset of the flu season</a:t>
            </a:r>
          </a:p>
          <a:p>
            <a:r>
              <a:rPr lang="en-US" sz="1800" dirty="0" smtClean="0"/>
              <a:t>Spatially – asthma is more spread out (commonly occurring) </a:t>
            </a:r>
            <a:endParaRPr lang="en-US" sz="1800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0" y="1377677"/>
            <a:ext cx="4708927" cy="2942032"/>
          </a:xfrm>
          <a:prstGeom prst="rect">
            <a:avLst/>
          </a:prstGeom>
        </p:spPr>
      </p:pic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72" y="1300253"/>
            <a:ext cx="4248450" cy="31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9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Learned/Summary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305794"/>
          </a:xfrm>
        </p:spPr>
        <p:txBody>
          <a:bodyPr/>
          <a:lstStyle/>
          <a:p>
            <a:r>
              <a:rPr lang="en-US" dirty="0" smtClean="0"/>
              <a:t>Novel data and analytic techniques can provide unique insights into public health dynamics</a:t>
            </a:r>
            <a:endParaRPr lang="en-US" dirty="0"/>
          </a:p>
          <a:p>
            <a:r>
              <a:rPr lang="en-US" dirty="0" smtClean="0"/>
              <a:t>Patterns show unique temporal and spatial “signatures”:</a:t>
            </a:r>
          </a:p>
          <a:p>
            <a:pPr lvl="1"/>
            <a:r>
              <a:rPr lang="en-US" dirty="0" smtClean="0"/>
              <a:t>integrated with disease spread models </a:t>
            </a:r>
          </a:p>
          <a:p>
            <a:pPr lvl="1"/>
            <a:r>
              <a:rPr lang="en-US" dirty="0" smtClean="0"/>
              <a:t>rapid modeling of “what if” scenarios</a:t>
            </a:r>
          </a:p>
          <a:p>
            <a:r>
              <a:rPr lang="en-US" dirty="0" smtClean="0"/>
              <a:t>Further work analyzing with prescription records and socio-economic data</a:t>
            </a:r>
          </a:p>
        </p:txBody>
      </p:sp>
    </p:spTree>
    <p:extLst>
      <p:ext uri="{BB962C8B-B14F-4D97-AF65-F5344CB8AC3E}">
        <p14:creationId xmlns:p14="http://schemas.microsoft.com/office/powerpoint/2010/main" val="356673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4288354"/>
          </a:xfrm>
        </p:spPr>
        <p:txBody>
          <a:bodyPr/>
          <a:lstStyle/>
          <a:p>
            <a:r>
              <a:rPr lang="en-US" dirty="0" smtClean="0"/>
              <a:t>Integrating </a:t>
            </a:r>
            <a:r>
              <a:rPr lang="en-US" i="1" dirty="0" smtClean="0"/>
              <a:t>Census, Climate, Transportation and Environmental </a:t>
            </a:r>
            <a:r>
              <a:rPr lang="en-US" dirty="0" smtClean="0"/>
              <a:t>data with </a:t>
            </a:r>
            <a:r>
              <a:rPr lang="en-US" i="1" dirty="0" smtClean="0"/>
              <a:t>Claims</a:t>
            </a:r>
            <a:r>
              <a:rPr lang="en-US" dirty="0" smtClean="0"/>
              <a:t> data:</a:t>
            </a:r>
          </a:p>
          <a:p>
            <a:pPr lvl="1"/>
            <a:r>
              <a:rPr lang="en-US" dirty="0" smtClean="0"/>
              <a:t>Generate novel hypothesis of how climate/environmental factors affect treatments</a:t>
            </a:r>
          </a:p>
          <a:p>
            <a:r>
              <a:rPr lang="en-US" dirty="0" smtClean="0"/>
              <a:t>Integrating with genome data:</a:t>
            </a:r>
          </a:p>
          <a:p>
            <a:pPr lvl="1"/>
            <a:r>
              <a:rPr lang="en-US" dirty="0" smtClean="0"/>
              <a:t>Novel hypotheses for analyzing how genome variation in west-</a:t>
            </a:r>
            <a:r>
              <a:rPr lang="en-US" dirty="0" err="1" smtClean="0"/>
              <a:t>nile</a:t>
            </a:r>
            <a:r>
              <a:rPr lang="en-US" dirty="0" smtClean="0"/>
              <a:t> virus affects incidences*</a:t>
            </a:r>
          </a:p>
          <a:p>
            <a:r>
              <a:rPr lang="en-US" dirty="0" smtClean="0"/>
              <a:t>A platform for integrating heterogeneous data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9036" y="5956827"/>
            <a:ext cx="423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smtClean="0"/>
              <a:t>Joint work with: </a:t>
            </a:r>
            <a:r>
              <a:rPr lang="en-US" sz="1200" dirty="0" err="1" smtClean="0"/>
              <a:t>Kamaleshwar</a:t>
            </a:r>
            <a:r>
              <a:rPr lang="en-US" sz="1200" dirty="0" smtClean="0"/>
              <a:t> Singh, Texas Tech University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811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1077218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ntegrating environmental and climate exposures to eco-epidemiology of WNV</a:t>
            </a:r>
            <a:endParaRPr lang="en-US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0" y="1375284"/>
            <a:ext cx="6440861" cy="51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7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Shameless Promotion – BSEC 2015</a:t>
            </a:r>
            <a:endParaRPr lang="en-US" dirty="0"/>
          </a:p>
        </p:txBody>
      </p:sp>
      <p:pic>
        <p:nvPicPr>
          <p:cNvPr id="4" name="Picture 3" descr="Screen Shot 2015-03-31 at 5.02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0" y="770270"/>
            <a:ext cx="5084368" cy="3056674"/>
          </a:xfrm>
          <a:prstGeom prst="rect">
            <a:avLst/>
          </a:prstGeom>
        </p:spPr>
      </p:pic>
      <p:pic>
        <p:nvPicPr>
          <p:cNvPr id="5" name="Picture 4" descr="Screen Shot 2015-03-31 at 5.02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0" y="3826943"/>
            <a:ext cx="5084368" cy="28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3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592470"/>
          </a:xfrm>
        </p:spPr>
        <p:txBody>
          <a:bodyPr/>
          <a:lstStyle/>
          <a:p>
            <a:r>
              <a:rPr lang="en-US" dirty="0" smtClean="0"/>
              <a:t>THANK YOU!!!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5254402" cy="1890774"/>
          </a:xfrm>
        </p:spPr>
        <p:txBody>
          <a:bodyPr/>
          <a:lstStyle/>
          <a:p>
            <a:r>
              <a:rPr lang="en-US" dirty="0" smtClean="0"/>
              <a:t>Contacts: </a:t>
            </a:r>
          </a:p>
          <a:p>
            <a:r>
              <a:rPr lang="en-US" dirty="0" smtClean="0"/>
              <a:t>Arvind </a:t>
            </a:r>
            <a:r>
              <a:rPr lang="en-US" dirty="0" smtClean="0"/>
              <a:t>Ramanathan (</a:t>
            </a:r>
            <a:r>
              <a:rPr lang="en-US" dirty="0" smtClean="0">
                <a:hlinkClick r:id="rId2"/>
              </a:rPr>
              <a:t>ramanathana@ornl.gov</a:t>
            </a:r>
            <a:r>
              <a:rPr lang="en-US" dirty="0" smtClean="0"/>
              <a:t>) 865-576-7266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8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talk is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3764107"/>
          </a:xfrm>
        </p:spPr>
        <p:txBody>
          <a:bodyPr/>
          <a:lstStyle/>
          <a:p>
            <a:r>
              <a:rPr lang="en-US" dirty="0" smtClean="0"/>
              <a:t>Oak Ridge Bio-surveillance Toolkit (</a:t>
            </a:r>
            <a:r>
              <a:rPr lang="en-US" dirty="0" err="1" smtClean="0"/>
              <a:t>ORBiT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Using Electronic Healthcare Claim Reimbursements (</a:t>
            </a:r>
            <a:r>
              <a:rPr lang="en-US" dirty="0" err="1" smtClean="0"/>
              <a:t>eHCR</a:t>
            </a:r>
            <a:r>
              <a:rPr lang="en-US" dirty="0" smtClean="0"/>
              <a:t>) for discovering:</a:t>
            </a:r>
          </a:p>
          <a:p>
            <a:pPr lvl="1"/>
            <a:r>
              <a:rPr lang="en-US" dirty="0" smtClean="0"/>
              <a:t>Multi-scale Spatial and Temporal Patterns during the 2009-2010 H1N1 Flu Pandemic</a:t>
            </a:r>
          </a:p>
          <a:p>
            <a:pPr lvl="1"/>
            <a:r>
              <a:rPr lang="en-US" dirty="0" smtClean="0"/>
              <a:t>Co-occurrence patterns of asthma and flu</a:t>
            </a:r>
          </a:p>
          <a:p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6711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1: Oak Ridge Bio-surveillance Toolkit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77000" y="152400"/>
            <a:ext cx="2166265" cy="1515038"/>
            <a:chOff x="2230161" y="1822973"/>
            <a:chExt cx="2166265" cy="1515038"/>
          </a:xfrm>
        </p:grpSpPr>
        <p:sp>
          <p:nvSpPr>
            <p:cNvPr id="6" name="Oval 5"/>
            <p:cNvSpPr/>
            <p:nvPr/>
          </p:nvSpPr>
          <p:spPr>
            <a:xfrm rot="2954211">
              <a:off x="2789289" y="1586202"/>
              <a:ext cx="791724" cy="1909980"/>
            </a:xfrm>
            <a:prstGeom prst="ellipse">
              <a:avLst/>
            </a:prstGeom>
            <a:noFill/>
            <a:ln w="57150" cmpd="sng">
              <a:solidFill>
                <a:srgbClr val="FFFFFF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pic>
          <p:nvPicPr>
            <p:cNvPr id="7" name="Picture 6" descr="ORNL_managed by.png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148000"/>
                      </a14:imgEffect>
                    </a14:imgLayer>
                  </a14:imgProps>
                </a:ext>
              </a:extLst>
            </a:blip>
            <a:srcRect r="91179" b="28571"/>
            <a:stretch/>
          </p:blipFill>
          <p:spPr>
            <a:xfrm rot="19884384">
              <a:off x="2343307" y="1822973"/>
              <a:ext cx="1243426" cy="1515038"/>
            </a:xfrm>
            <a:prstGeom prst="rect">
              <a:avLst/>
            </a:prstGeom>
            <a:effectLst>
              <a:glow rad="101600">
                <a:schemeClr val="bg2">
                  <a:alpha val="40000"/>
                </a:schemeClr>
              </a:glo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452452" y="1977138"/>
              <a:ext cx="1943974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b="1" dirty="0" err="1">
                  <a:ln w="19050" cmpd="sng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cs typeface="Calibri"/>
                </a:rPr>
                <a:t>OR</a:t>
              </a:r>
              <a:r>
                <a:rPr lang="en-US" sz="5400" b="1" dirty="0" err="1">
                  <a:ln w="19050" cmpd="sng">
                    <a:solidFill>
                      <a:srgbClr val="008657"/>
                    </a:solidFill>
                    <a:prstDash val="solid"/>
                  </a:ln>
                  <a:solidFill>
                    <a:srgbClr val="008657">
                      <a:lumMod val="60000"/>
                      <a:lumOff val="4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cs typeface="Calibri"/>
                </a:rPr>
                <a:t>BiT</a:t>
              </a:r>
              <a:endParaRPr lang="en-US" sz="5400" b="1" dirty="0">
                <a:ln w="19050" cmpd="sng">
                  <a:solidFill>
                    <a:srgbClr val="008657"/>
                  </a:solidFill>
                  <a:prstDash val="solid"/>
                </a:ln>
                <a:solidFill>
                  <a:srgbClr val="008657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42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954107"/>
          </a:xfrm>
        </p:spPr>
        <p:txBody>
          <a:bodyPr/>
          <a:lstStyle/>
          <a:p>
            <a:r>
              <a:rPr lang="en-US" dirty="0" smtClean="0"/>
              <a:t>Platform Overview: 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6600"/>
                </a:solidFill>
              </a:rPr>
              <a:t>A Scalable Machine Learning Platform for Bio-surveillance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2895600"/>
            <a:ext cx="1676400" cy="15240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lide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8915400" cy="51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2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1077218"/>
          </a:xfrm>
        </p:spPr>
        <p:txBody>
          <a:bodyPr/>
          <a:lstStyle/>
          <a:p>
            <a:r>
              <a:rPr lang="en-US" dirty="0" smtClean="0"/>
              <a:t>Natural language processing tools to filter text/data streams for disease relevant terms</a:t>
            </a:r>
            <a:endParaRPr lang="en-US" dirty="0"/>
          </a:p>
        </p:txBody>
      </p:sp>
      <p:pic>
        <p:nvPicPr>
          <p:cNvPr id="7" name="Picture 6" descr="Slid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0"/>
          <a:stretch/>
        </p:blipFill>
        <p:spPr>
          <a:xfrm>
            <a:off x="4799608" y="1433114"/>
            <a:ext cx="4121356" cy="332983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4800" y="1219200"/>
            <a:ext cx="3260320" cy="2306303"/>
            <a:chOff x="328774" y="1123615"/>
            <a:chExt cx="3260320" cy="2306303"/>
          </a:xfrm>
        </p:grpSpPr>
        <p:pic>
          <p:nvPicPr>
            <p:cNvPr id="4" name="Picture 3" descr="Slide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98"/>
            <a:stretch/>
          </p:blipFill>
          <p:spPr>
            <a:xfrm>
              <a:off x="1036515" y="1123615"/>
              <a:ext cx="2552579" cy="23063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484943" y="2068048"/>
              <a:ext cx="2150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smtClean="0">
                  <a:solidFill>
                    <a:srgbClr val="3366FF"/>
                  </a:solidFill>
                  <a:latin typeface="+mn-lt"/>
                </a:rPr>
                <a:t>Priors</a:t>
              </a:r>
              <a:endParaRPr lang="en-US" sz="2800" b="1" i="1" dirty="0">
                <a:solidFill>
                  <a:srgbClr val="3366FF"/>
                </a:solidFill>
                <a:latin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9563" y="3404983"/>
            <a:ext cx="4240917" cy="3321362"/>
            <a:chOff x="219563" y="3404983"/>
            <a:chExt cx="4240917" cy="3321362"/>
          </a:xfrm>
        </p:grpSpPr>
        <p:pic>
          <p:nvPicPr>
            <p:cNvPr id="6" name="Picture 5" descr="Slide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8" t="13434" r="50198"/>
            <a:stretch/>
          </p:blipFill>
          <p:spPr>
            <a:xfrm>
              <a:off x="667181" y="3560635"/>
              <a:ext cx="3793299" cy="31657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1018914" y="4643460"/>
              <a:ext cx="3000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smtClean="0">
                  <a:solidFill>
                    <a:srgbClr val="3366FF"/>
                  </a:solidFill>
                  <a:latin typeface="+mn-lt"/>
                </a:rPr>
                <a:t>Data Streams</a:t>
              </a:r>
              <a:endParaRPr lang="en-US" sz="2800" b="1" i="1" dirty="0">
                <a:solidFill>
                  <a:srgbClr val="3366FF"/>
                </a:solidFill>
                <a:latin typeface="+mn-lt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855636" y="1545158"/>
            <a:ext cx="386252" cy="405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55636" y="4575112"/>
            <a:ext cx="366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+mn-lt"/>
              </a:rPr>
              <a:t>Term association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+mn-lt"/>
              </a:rPr>
              <a:t>Keyword based filtering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+mn-lt"/>
              </a:rPr>
              <a:t>Semantic filtering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+mn-lt"/>
              </a:rPr>
              <a:t>Other machine learning tools under development</a:t>
            </a:r>
            <a:endParaRPr lang="en-US" b="1" dirty="0">
              <a:latin typeface="+mn-lt"/>
            </a:endParaRPr>
          </a:p>
        </p:txBody>
      </p:sp>
      <p:cxnSp>
        <p:nvCxnSpPr>
          <p:cNvPr id="14" name="Elbow Connector 13"/>
          <p:cNvCxnSpPr>
            <a:stCxn id="4" idx="3"/>
            <a:endCxn id="7" idx="1"/>
          </p:cNvCxnSpPr>
          <p:nvPr/>
        </p:nvCxnSpPr>
        <p:spPr>
          <a:xfrm>
            <a:off x="3565120" y="2372352"/>
            <a:ext cx="1234488" cy="725678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3"/>
            <a:endCxn id="7" idx="1"/>
          </p:cNvCxnSpPr>
          <p:nvPr/>
        </p:nvCxnSpPr>
        <p:spPr>
          <a:xfrm flipV="1">
            <a:off x="4460480" y="3098030"/>
            <a:ext cx="339128" cy="204546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85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1077218"/>
          </a:xfrm>
        </p:spPr>
        <p:txBody>
          <a:bodyPr/>
          <a:lstStyle/>
          <a:p>
            <a:r>
              <a:rPr lang="en-US" dirty="0" smtClean="0"/>
              <a:t>Visual Topic Modeling: Summarizing web of tweets with spectral graph analysis</a:t>
            </a:r>
            <a:endParaRPr lang="en-US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715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1857" y="4281714"/>
            <a:ext cx="4082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Light"/>
                <a:cs typeface="Avenir Light"/>
              </a:rPr>
              <a:t>Big Data: &gt; 6 million tweets; 1.4 million </a:t>
            </a:r>
            <a:r>
              <a:rPr lang="en-US" sz="1600" dirty="0" err="1">
                <a:solidFill>
                  <a:prstClr val="black"/>
                </a:solidFill>
                <a:latin typeface="Avenir Light"/>
                <a:cs typeface="Avenir Light"/>
              </a:rPr>
              <a:t>hashtags</a:t>
            </a:r>
            <a:endParaRPr lang="en-US" sz="1600" dirty="0">
              <a:solidFill>
                <a:prstClr val="black"/>
              </a:solidFill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Light"/>
                <a:cs typeface="Avenir Light"/>
              </a:rPr>
              <a:t>How are tweets referring to each other?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Light"/>
                <a:cs typeface="Avenir Light"/>
              </a:rPr>
              <a:t>Applications to identifying mood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Light"/>
                <a:cs typeface="Avenir Light"/>
              </a:rPr>
              <a:t>Conversational dominance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venir Light"/>
                <a:cs typeface="Avenir Light"/>
              </a:rPr>
              <a:t>Natural structure in twitter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157498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990599" y="2590800"/>
            <a:ext cx="1828800" cy="1600200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42999" y="2743200"/>
            <a:ext cx="1828800" cy="1600200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295399" y="2895600"/>
            <a:ext cx="1828800" cy="1600200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2472555" y="335863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venir Light"/>
                <a:cs typeface="Avenir Light"/>
              </a:rPr>
              <a:t>Point-of-Care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95400" y="4495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venir Light"/>
                <a:cs typeface="Avenir Light"/>
              </a:rPr>
              <a:t>GPS position</a:t>
            </a:r>
          </a:p>
        </p:txBody>
      </p:sp>
      <p:sp>
        <p:nvSpPr>
          <p:cNvPr id="80" name="TextBox 79"/>
          <p:cNvSpPr txBox="1"/>
          <p:nvPr/>
        </p:nvSpPr>
        <p:spPr>
          <a:xfrm rot="2698294">
            <a:off x="463" y="415988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venir Light"/>
                <a:cs typeface="Avenir Light"/>
              </a:rPr>
              <a:t>Time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H="1" flipV="1">
            <a:off x="304799" y="3810000"/>
            <a:ext cx="762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763" y="46874"/>
            <a:ext cx="8880396" cy="1406539"/>
          </a:xfrm>
        </p:spPr>
        <p:txBody>
          <a:bodyPr/>
          <a:lstStyle/>
          <a:p>
            <a:r>
              <a:rPr lang="en-US" b="0" dirty="0" smtClean="0"/>
              <a:t>Streaming Data Analytics: </a:t>
            </a:r>
            <a:br>
              <a:rPr lang="en-US" b="0" dirty="0" smtClean="0"/>
            </a:br>
            <a:r>
              <a:rPr lang="en-US" sz="2400" b="0" dirty="0" smtClean="0">
                <a:solidFill>
                  <a:srgbClr val="000000"/>
                </a:solidFill>
              </a:rPr>
              <a:t>Detecting </a:t>
            </a:r>
            <a:r>
              <a:rPr lang="en-US" sz="2400" b="0" dirty="0" err="1" smtClean="0">
                <a:solidFill>
                  <a:srgbClr val="000000"/>
                </a:solidFill>
              </a:rPr>
              <a:t>spatio</a:t>
            </a:r>
            <a:r>
              <a:rPr lang="en-US" sz="2400" b="0" dirty="0" smtClean="0">
                <a:solidFill>
                  <a:srgbClr val="000000"/>
                </a:solidFill>
              </a:rPr>
              <a:t>-temporally correlated patterns in real-time from multi-modal data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038600" y="1051783"/>
            <a:ext cx="5029200" cy="2041585"/>
          </a:xfrm>
        </p:spPr>
        <p:txBody>
          <a:bodyPr/>
          <a:lstStyle/>
          <a:p>
            <a:r>
              <a:rPr lang="en-US" sz="1800" i="1" dirty="0" smtClean="0"/>
              <a:t>Outbreak</a:t>
            </a:r>
            <a:r>
              <a:rPr lang="en-US" sz="1800" b="0" dirty="0" smtClean="0"/>
              <a:t>:</a:t>
            </a:r>
          </a:p>
          <a:p>
            <a:pPr lvl="1"/>
            <a:r>
              <a:rPr lang="en-US" sz="1800" b="0" dirty="0" smtClean="0"/>
              <a:t>Flu, dengue, west Nile virus, </a:t>
            </a:r>
            <a:r>
              <a:rPr lang="en-US" sz="1800" b="0" dirty="0" err="1" smtClean="0"/>
              <a:t>etc</a:t>
            </a:r>
            <a:endParaRPr lang="en-US" sz="1800" b="0" dirty="0" smtClean="0"/>
          </a:p>
          <a:p>
            <a:r>
              <a:rPr lang="en-US" sz="1800" i="1" dirty="0" smtClean="0"/>
              <a:t>GPS Location</a:t>
            </a:r>
            <a:r>
              <a:rPr lang="en-US" sz="1800" b="0" dirty="0" smtClean="0"/>
              <a:t>:</a:t>
            </a:r>
          </a:p>
          <a:p>
            <a:pPr lvl="1"/>
            <a:r>
              <a:rPr lang="en-US" sz="1800" b="0" dirty="0" smtClean="0"/>
              <a:t>Multi-scale: local to regional to national</a:t>
            </a:r>
          </a:p>
          <a:p>
            <a:r>
              <a:rPr lang="en-US" sz="1800" i="1" dirty="0" smtClean="0"/>
              <a:t>Point-of-care Diagnosis information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96732" y="3352006"/>
            <a:ext cx="7086600" cy="2743994"/>
            <a:chOff x="1752600" y="3048000"/>
            <a:chExt cx="7086600" cy="2743994"/>
          </a:xfrm>
        </p:grpSpPr>
        <p:sp>
          <p:nvSpPr>
            <p:cNvPr id="17" name="Rectangle 16"/>
            <p:cNvSpPr/>
            <p:nvPr/>
          </p:nvSpPr>
          <p:spPr>
            <a:xfrm>
              <a:off x="1752600" y="3581400"/>
              <a:ext cx="1828800" cy="2286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67400" y="3429000"/>
              <a:ext cx="2895600" cy="2362200"/>
            </a:xfrm>
            <a:prstGeom prst="rect">
              <a:avLst/>
            </a:prstGeom>
            <a:effectLst>
              <a:outerShdw blurRad="288925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67400" y="3048000"/>
              <a:ext cx="289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venir Light"/>
                  <a:cs typeface="Avenir Light"/>
                </a:rPr>
                <a:t>Flu associated markers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6416360" y="3429000"/>
              <a:ext cx="1738628" cy="2362994"/>
              <a:chOff x="6416360" y="3429000"/>
              <a:chExt cx="1738628" cy="2362994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rot="5400000">
                <a:off x="5235260" y="4610894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5754688" y="4610100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6364288" y="4610100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973888" y="4610100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5181600" y="3898608"/>
              <a:ext cx="3581400" cy="1892592"/>
            </a:xfrm>
            <a:prstGeom prst="rect">
              <a:avLst/>
            </a:prstGeom>
            <a:noFill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4082534" y="4615934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venir Light"/>
                  <a:cs typeface="Avenir Light"/>
                </a:rPr>
                <a:t>GPS position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175504" y="4257842"/>
              <a:ext cx="3587496" cy="1144588"/>
              <a:chOff x="5175504" y="4267200"/>
              <a:chExt cx="3587496" cy="1144588"/>
            </a:xfrm>
            <a:effectLst/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5175504" y="4267200"/>
                <a:ext cx="3587496" cy="794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5181600" y="4647671"/>
                <a:ext cx="3581400" cy="1588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>
                <a:off x="5181600" y="5410200"/>
                <a:ext cx="3581400" cy="1588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0800000">
                <a:off x="5181600" y="5028936"/>
                <a:ext cx="3581400" cy="1588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5181600" y="3429000"/>
              <a:ext cx="3657600" cy="2258199"/>
              <a:chOff x="5181600" y="3429000"/>
              <a:chExt cx="3657600" cy="225819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867400" y="3429000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Fever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00800" y="3429000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Pain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934200" y="3429000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Death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43800" y="3429000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Emergency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153400" y="34290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…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181600" y="38862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L</a:t>
                </a:r>
                <a:r>
                  <a:rPr lang="en-US" sz="1200" b="1" baseline="-25000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1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181600" y="42672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L</a:t>
                </a:r>
                <a:r>
                  <a:rPr lang="en-US" sz="1200" b="1" baseline="-25000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2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181600" y="46482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L</a:t>
                </a:r>
                <a:r>
                  <a:rPr lang="en-US" sz="1200" b="1" baseline="-25000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3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81600" y="50292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L</a:t>
                </a:r>
                <a:r>
                  <a:rPr lang="en-US" sz="1200" b="1" baseline="-25000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4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181600" y="54102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L</a:t>
                </a:r>
                <a:r>
                  <a:rPr lang="en-US" sz="1200" b="1" baseline="-25000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5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410200" y="3733006"/>
            <a:ext cx="2971800" cy="2362994"/>
            <a:chOff x="5563932" y="3874440"/>
            <a:chExt cx="2971800" cy="2362994"/>
          </a:xfrm>
        </p:grpSpPr>
        <p:sp>
          <p:nvSpPr>
            <p:cNvPr id="82" name="Rectangle 81"/>
            <p:cNvSpPr/>
            <p:nvPr/>
          </p:nvSpPr>
          <p:spPr>
            <a:xfrm>
              <a:off x="5563932" y="3874440"/>
              <a:ext cx="2895600" cy="2362200"/>
            </a:xfrm>
            <a:prstGeom prst="rect">
              <a:avLst/>
            </a:prstGeom>
            <a:effectLst>
              <a:outerShdw blurRad="288925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6112892" y="3874440"/>
              <a:ext cx="1738628" cy="2362994"/>
              <a:chOff x="6416360" y="3429000"/>
              <a:chExt cx="1738628" cy="2362994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5400000">
                <a:off x="5235260" y="4610894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5400000">
                <a:off x="5754688" y="4610100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6364288" y="4610100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6973888" y="4610100"/>
                <a:ext cx="23622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Rectangle 88"/>
            <p:cNvSpPr/>
            <p:nvPr/>
          </p:nvSpPr>
          <p:spPr>
            <a:xfrm>
              <a:off x="5563932" y="4344048"/>
              <a:ext cx="2895600" cy="1892592"/>
            </a:xfrm>
            <a:prstGeom prst="rect">
              <a:avLst/>
            </a:prstGeom>
            <a:noFill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5563932" y="4703282"/>
              <a:ext cx="2911881" cy="1144588"/>
              <a:chOff x="5867400" y="4267200"/>
              <a:chExt cx="2911881" cy="1144588"/>
            </a:xfrm>
            <a:effectLst/>
          </p:grpSpPr>
          <p:cxnSp>
            <p:nvCxnSpPr>
              <p:cNvPr id="92" name="Straight Connector 91"/>
              <p:cNvCxnSpPr/>
              <p:nvPr/>
            </p:nvCxnSpPr>
            <p:spPr>
              <a:xfrm flipH="1">
                <a:off x="5867400" y="4267200"/>
                <a:ext cx="2895600" cy="795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H="1" flipV="1">
                <a:off x="5883681" y="4668298"/>
                <a:ext cx="2895600" cy="0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H="1" flipV="1">
                <a:off x="5867400" y="5410200"/>
                <a:ext cx="2895600" cy="1588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5867400" y="5028936"/>
                <a:ext cx="2895600" cy="1588"/>
              </a:xfrm>
              <a:prstGeom prst="line">
                <a:avLst/>
              </a:prstGeom>
              <a:ln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5563932" y="3955840"/>
              <a:ext cx="2971800" cy="276999"/>
              <a:chOff x="5867400" y="3429000"/>
              <a:chExt cx="2971800" cy="276999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5867400" y="3429000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Temp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400800" y="3429000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Scale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6934200" y="3429000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PCR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543800" y="34290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Strain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8153400" y="3429000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venir Light"/>
                    <a:cs typeface="Avenir Light"/>
                  </a:rPr>
                  <a:t>…</a:t>
                </a: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760132" y="2247106"/>
            <a:ext cx="8305800" cy="2971800"/>
            <a:chOff x="228600" y="1752600"/>
            <a:chExt cx="8305800" cy="2971800"/>
          </a:xfrm>
        </p:grpSpPr>
        <p:sp>
          <p:nvSpPr>
            <p:cNvPr id="76" name="Rounded Rectangle 75"/>
            <p:cNvSpPr/>
            <p:nvPr/>
          </p:nvSpPr>
          <p:spPr>
            <a:xfrm>
              <a:off x="228600" y="1752600"/>
              <a:ext cx="8305800" cy="2971800"/>
            </a:xfrm>
            <a:prstGeom prst="roundRect">
              <a:avLst>
                <a:gd name="adj" fmla="val 6218"/>
              </a:avLst>
            </a:prstGeom>
            <a:ln w="38100" cmpd="sng"/>
            <a:effectLst>
              <a:outerShdw blurRad="346075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95300" y="2084338"/>
              <a:ext cx="77724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400" i="1" dirty="0">
                  <a:solidFill>
                    <a:prstClr val="black"/>
                  </a:solidFill>
                  <a:latin typeface="Avenir Light"/>
                  <a:cs typeface="Avenir Light"/>
                </a:rPr>
                <a:t>Which geographic regions exhibit correlated patterns in twitter patterns?</a:t>
              </a:r>
            </a:p>
            <a:p>
              <a:pPr marL="800100" lvl="1" indent="-342900">
                <a:buFont typeface="Lucida Grande"/>
                <a:buChar char="-"/>
              </a:pPr>
              <a:r>
                <a:rPr lang="en-US" i="1" dirty="0">
                  <a:solidFill>
                    <a:prstClr val="black"/>
                  </a:solidFill>
                  <a:latin typeface="Avenir Light"/>
                  <a:cs typeface="Avenir Light"/>
                </a:rPr>
                <a:t>Indicative of emergent patterns in spread of disease/ outbreak</a:t>
              </a:r>
            </a:p>
            <a:p>
              <a:pPr marL="800100" lvl="1" indent="-342900">
                <a:buFont typeface="Lucida Grande"/>
                <a:buChar char="-"/>
              </a:pPr>
              <a:r>
                <a:rPr lang="en-US" i="1" dirty="0">
                  <a:solidFill>
                    <a:prstClr val="black"/>
                  </a:solidFill>
                  <a:latin typeface="Avenir Light"/>
                  <a:cs typeface="Avenir Light"/>
                </a:rPr>
                <a:t>Can be across diseases or regions or along time</a:t>
              </a:r>
            </a:p>
            <a:p>
              <a:pPr marL="800100" lvl="1" indent="-342900">
                <a:buFont typeface="Lucida Grande"/>
                <a:buChar char="-"/>
              </a:pPr>
              <a:endParaRPr lang="en-US" i="1" dirty="0">
                <a:solidFill>
                  <a:prstClr val="black"/>
                </a:solidFill>
                <a:latin typeface="Avenir Light"/>
                <a:cs typeface="Avenir Ligh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2400" i="1" dirty="0">
                  <a:solidFill>
                    <a:prstClr val="black"/>
                  </a:solidFill>
                  <a:latin typeface="Avenir Light"/>
                  <a:cs typeface="Avenir Light"/>
                </a:rPr>
                <a:t>At what time-points do these patterns change?</a:t>
              </a:r>
            </a:p>
            <a:p>
              <a:pPr marL="742950" lvl="1" indent="-285750">
                <a:buFont typeface="Lucida Grande"/>
                <a:buChar char="-"/>
              </a:pPr>
              <a:r>
                <a:rPr lang="en-US" i="1" dirty="0">
                  <a:solidFill>
                    <a:prstClr val="black"/>
                  </a:solidFill>
                  <a:latin typeface="Avenir Light"/>
                  <a:cs typeface="Avenir Light"/>
                </a:rPr>
                <a:t>Anomalies indicative of sudden surges in infections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87656" y="1201036"/>
            <a:ext cx="4800600" cy="4114800"/>
            <a:chOff x="3810000" y="1371600"/>
            <a:chExt cx="4800600" cy="4114800"/>
          </a:xfrm>
        </p:grpSpPr>
        <p:grpSp>
          <p:nvGrpSpPr>
            <p:cNvPr id="67" name="Group 66"/>
            <p:cNvGrpSpPr/>
            <p:nvPr/>
          </p:nvGrpSpPr>
          <p:grpSpPr>
            <a:xfrm>
              <a:off x="3810000" y="1371600"/>
              <a:ext cx="4800600" cy="4114800"/>
              <a:chOff x="4355633" y="2590800"/>
              <a:chExt cx="4800600" cy="418961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355633" y="2590800"/>
                <a:ext cx="4800600" cy="4189615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ndara"/>
                </a:endParaRPr>
              </a:p>
            </p:txBody>
          </p:sp>
          <p:grpSp>
            <p:nvGrpSpPr>
              <p:cNvPr id="69" name="Group 8"/>
              <p:cNvGrpSpPr/>
              <p:nvPr/>
            </p:nvGrpSpPr>
            <p:grpSpPr>
              <a:xfrm>
                <a:off x="4431833" y="2667000"/>
                <a:ext cx="4648200" cy="3647902"/>
                <a:chOff x="1676400" y="1920788"/>
                <a:chExt cx="4648200" cy="3647902"/>
              </a:xfrm>
            </p:grpSpPr>
            <p:pic>
              <p:nvPicPr>
                <p:cNvPr id="70" name="Picture 69" descr="Screen Shot 2012-08-16 at 3.28.28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70" t="19683" r="19379" b="41012"/>
                <a:stretch/>
              </p:blipFill>
              <p:spPr>
                <a:xfrm>
                  <a:off x="1676400" y="1920788"/>
                  <a:ext cx="4642597" cy="2695593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71" name="TextBox 70"/>
                <p:cNvSpPr txBox="1"/>
                <p:nvPr/>
              </p:nvSpPr>
              <p:spPr>
                <a:xfrm>
                  <a:off x="1676400" y="4628572"/>
                  <a:ext cx="4648200" cy="940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>
                      <a:solidFill>
                        <a:prstClr val="black"/>
                      </a:solidFill>
                      <a:latin typeface="Avenir Light"/>
                      <a:cs typeface="Avenir Light"/>
                    </a:rPr>
                    <a:t>Visualizing terms associated with west </a:t>
                  </a:r>
                  <a:r>
                    <a:rPr lang="en-US" i="1" dirty="0" err="1">
                      <a:solidFill>
                        <a:prstClr val="black"/>
                      </a:solidFill>
                      <a:latin typeface="Avenir Light"/>
                      <a:cs typeface="Avenir Light"/>
                    </a:rPr>
                    <a:t>nile</a:t>
                  </a:r>
                  <a:r>
                    <a:rPr lang="en-US" i="1" dirty="0">
                      <a:solidFill>
                        <a:prstClr val="black"/>
                      </a:solidFill>
                      <a:latin typeface="Avenir Light"/>
                      <a:cs typeface="Avenir Light"/>
                    </a:rPr>
                    <a:t> virus as a stacked graph, indicating distinct time-varying patterns in disease association.</a:t>
                  </a:r>
                </a:p>
              </p:txBody>
            </p:sp>
          </p:grpSp>
        </p:grpSp>
        <p:cxnSp>
          <p:nvCxnSpPr>
            <p:cNvPr id="73" name="Straight Connector 72"/>
            <p:cNvCxnSpPr/>
            <p:nvPr/>
          </p:nvCxnSpPr>
          <p:spPr>
            <a:xfrm>
              <a:off x="3962400" y="5105400"/>
              <a:ext cx="4572000" cy="1588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3962400" y="5133201"/>
              <a:ext cx="449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prstClr val="black"/>
                  </a:solidFill>
                  <a:latin typeface="Candara"/>
                </a:rPr>
                <a:t>Neoformix</a:t>
              </a:r>
              <a:r>
                <a:rPr lang="en-US" sz="1200" dirty="0">
                  <a:solidFill>
                    <a:prstClr val="black"/>
                  </a:solidFill>
                  <a:latin typeface="Candara"/>
                </a:rPr>
                <a:t>: Visualizing Twitter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508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2317</Words>
  <Application>Microsoft Macintosh PowerPoint</Application>
  <PresentationFormat>On-screen Show (4:3)</PresentationFormat>
  <Paragraphs>424</Paragraphs>
  <Slides>39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Theme</vt:lpstr>
      <vt:lpstr>Oak Ridge Bio-surveillance Toolkit: Statistical Inference Tools for Public Health Dynamics</vt:lpstr>
      <vt:lpstr>Digital Bio-surveillance as a Big Data Problem</vt:lpstr>
      <vt:lpstr>Big Data Challenges in Bio-surveillance</vt:lpstr>
      <vt:lpstr>What this talk is about</vt:lpstr>
      <vt:lpstr>Part 1: Oak Ridge Bio-surveillance Toolkit</vt:lpstr>
      <vt:lpstr>Platform Overview:  A Scalable Machine Learning Platform for Bio-surveillance</vt:lpstr>
      <vt:lpstr>Natural language processing tools to filter text/data streams for disease relevant terms</vt:lpstr>
      <vt:lpstr>Visual Topic Modeling: Summarizing web of tweets with spectral graph analysis</vt:lpstr>
      <vt:lpstr>Streaming Data Analytics:  Detecting spatio-temporally correlated patterns in real-time from multi-modal data</vt:lpstr>
      <vt:lpstr>Oak Ridge Bio-surveillance Toolkit:  A Scalable Machine Learning Platform for Bio-surveillance</vt:lpstr>
      <vt:lpstr>Linking Heterogeneous datasets from Centers for Medicaid/Medicare Services Claims Data</vt:lpstr>
      <vt:lpstr>Approach: Integrating DeSynPUF data with external data</vt:lpstr>
      <vt:lpstr>Example Graph depicting the CMS Claims Data</vt:lpstr>
      <vt:lpstr>Clinical Practice Centered Queries</vt:lpstr>
      <vt:lpstr>PowerPoint Presentation</vt:lpstr>
      <vt:lpstr>PowerPoint Presentation</vt:lpstr>
      <vt:lpstr>Part 2: Applications of ORBiT</vt:lpstr>
      <vt:lpstr>Oak Ridge Bio-surveillance Toolkit:  A Scalable Machine Learning Platform for Bio-surveillance</vt:lpstr>
      <vt:lpstr>IMS Health Analytics Workflow</vt:lpstr>
      <vt:lpstr>eHCR diagnostic (Dx) data over 2009-2010</vt:lpstr>
      <vt:lpstr>IMS Dx Data correlates well with CDC ILINet and Google Flu Trends (GFT)</vt:lpstr>
      <vt:lpstr>Organizing the data: What granularity of information to examine?</vt:lpstr>
      <vt:lpstr>Spatial and Temporal Correlations within IMS Health Dx Data</vt:lpstr>
      <vt:lpstr>Non-negative matrix factorization (NMF)1: Discovering intrinsic structure of Dx Data</vt:lpstr>
      <vt:lpstr>How do we go about solving this?</vt:lpstr>
      <vt:lpstr>Flavor 2: Basic Gradient Descent</vt:lpstr>
      <vt:lpstr>Flavor 3: Alternating Least Squares</vt:lpstr>
      <vt:lpstr>Flavor 1: Multiplicative Update Algorithm</vt:lpstr>
      <vt:lpstr>Finding the intrinsic dimensionality of Dx Data</vt:lpstr>
      <vt:lpstr>Temporal patterns indicate distinct phases of the H1N1 pandemic</vt:lpstr>
      <vt:lpstr>Multi-scale Spatial Patterns of H1N1 Flu</vt:lpstr>
      <vt:lpstr>Identifying “bridge regions” using the multi-scale patterns</vt:lpstr>
      <vt:lpstr>Co-occurrence of Flu and Asthma</vt:lpstr>
      <vt:lpstr>Temporal patterns in asthma and flu indicate a distinct time lag between flu and asthma</vt:lpstr>
      <vt:lpstr>Lessons Learned/Summary</vt:lpstr>
      <vt:lpstr>Future Work</vt:lpstr>
      <vt:lpstr>Integrating environmental and climate exposures to eco-epidemiology of WNV</vt:lpstr>
      <vt:lpstr>Shameless Promotion – BSEC 2015</vt:lpstr>
      <vt:lpstr>THANK YOU!!!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Disease Co-occurrence Patterns from Electronic Healthcare Reimbursement Claims (eHRC)</dc:title>
  <dc:creator>Arvind Ramanathan</dc:creator>
  <cp:lastModifiedBy>Ramanathan, Arvind</cp:lastModifiedBy>
  <cp:revision>20</cp:revision>
  <dcterms:created xsi:type="dcterms:W3CDTF">2014-08-21T19:58:42Z</dcterms:created>
  <dcterms:modified xsi:type="dcterms:W3CDTF">2015-04-14T15:05:43Z</dcterms:modified>
</cp:coreProperties>
</file>