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598" r:id="rId2"/>
    <p:sldId id="605" r:id="rId3"/>
    <p:sldId id="604" r:id="rId4"/>
    <p:sldId id="599" r:id="rId5"/>
    <p:sldId id="606" r:id="rId6"/>
    <p:sldId id="600" r:id="rId7"/>
    <p:sldId id="601" r:id="rId8"/>
    <p:sldId id="602" r:id="rId9"/>
    <p:sldId id="60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72" autoAdjust="0"/>
    <p:restoredTop sz="88658" autoAdjust="0"/>
  </p:normalViewPr>
  <p:slideViewPr>
    <p:cSldViewPr snapToGrid="0" snapToObjects="1">
      <p:cViewPr>
        <p:scale>
          <a:sx n="120" d="100"/>
          <a:sy n="120" d="100"/>
        </p:scale>
        <p:origin x="-1888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FD442-55EA-6342-B53E-4833801FAB2B}" type="datetimeFigureOut">
              <a:rPr lang="en-US" smtClean="0"/>
              <a:pPr/>
              <a:t>1/21/15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9FD7F-5DC7-7B4C-BA97-09EE9819B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618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3C4F9-F37E-4225-8EDE-0041EBD1A368}" type="datetimeFigureOut">
              <a:rPr lang="en-US" smtClean="0"/>
              <a:pPr/>
              <a:t>1/21/15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F8AD2-6882-4531-8560-2C8EEF2B5B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182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E72-BB8C-4643-8036-F914D928C77D}" type="datetime1">
              <a:rPr lang="en-US" smtClean="0"/>
              <a:pPr/>
              <a:t>1/21/15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C55A1-8CDA-C446-8D19-96B46A181364}" type="datetime1">
              <a:rPr lang="en-US" smtClean="0"/>
              <a:pPr/>
              <a:t>1/21/15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00B8-0850-2D47-A3DF-A2A2FECFB66F}" type="datetime1">
              <a:rPr lang="en-US" smtClean="0"/>
              <a:pPr/>
              <a:t>1/21/15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0" y="292100"/>
            <a:ext cx="8648700" cy="804862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257300"/>
            <a:ext cx="8648700" cy="5099050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with a 1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45250"/>
            <a:ext cx="2133600" cy="365125"/>
          </a:xfrm>
        </p:spPr>
        <p:txBody>
          <a:bodyPr/>
          <a:lstStyle/>
          <a:p>
            <a:fld id="{EC15F7A7-E32B-364C-8C79-32157FBE7F81}" type="datetime1">
              <a:rPr lang="en-US" smtClean="0"/>
              <a:pPr/>
              <a:t>1/21/15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452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445250"/>
            <a:ext cx="2133600" cy="365125"/>
          </a:xfrm>
        </p:spPr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16187"/>
            <a:ext cx="7772400" cy="1362075"/>
          </a:xfrm>
        </p:spPr>
        <p:txBody>
          <a:bodyPr anchor="t">
            <a:normAutofit/>
          </a:bodyPr>
          <a:lstStyle>
            <a:lvl1pPr algn="ctr">
              <a:defRPr sz="3200" b="1" cap="all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0160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2DF6F-4406-8A48-852C-2F82CC7CFB2A}" type="datetime1">
              <a:rPr lang="en-US" smtClean="0"/>
              <a:pPr/>
              <a:t>1/21/15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4EDE-255E-8F4C-BA2A-FEC2178B0AD7}" type="datetime1">
              <a:rPr lang="en-US" smtClean="0"/>
              <a:pPr/>
              <a:t>1/21/15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177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33969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73731"/>
            <a:ext cx="4040188" cy="455122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33969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3730"/>
            <a:ext cx="4041775" cy="455122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2575-8129-AD47-86D7-AC82F2DC32C4}" type="datetime1">
              <a:rPr lang="en-US" smtClean="0"/>
              <a:pPr/>
              <a:t>1/21/15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6462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4EF22-B0D3-0C4E-BEF9-B303AB3D13E2}" type="datetime1">
              <a:rPr lang="en-US" smtClean="0"/>
              <a:pPr/>
              <a:t>1/21/15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AE77-7813-434F-A5F7-7DDCD7DA3507}" type="datetime1">
              <a:rPr lang="en-US" smtClean="0"/>
              <a:pPr/>
              <a:t>1/21/15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15CE6-90DE-044F-B798-25256D6AE7BC}" type="datetime1">
              <a:rPr lang="en-US" smtClean="0"/>
              <a:pPr/>
              <a:t>1/21/15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9C1E-8AAB-AA48-9496-BA6107E42596}" type="datetime1">
              <a:rPr lang="en-US" smtClean="0"/>
              <a:pPr/>
              <a:t>1/21/15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D4E87-6CC2-E943-B741-3FE799E5BAB4}" type="datetime1">
              <a:rPr lang="en-US" smtClean="0"/>
              <a:pPr/>
              <a:t>1/21/15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it-scm.com/docs/gittutorial" TargetMode="External"/><Relationship Id="rId3" Type="http://schemas.openxmlformats.org/officeDocument/2006/relationships/hyperlink" Target="https://github.com/tiimgreen/github-cheat-shee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highlyscalablesystems.com/3597/hadoop-installation-tutorial-hadoop-2-x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iveintodata.org/2011/03/15/an-example-of-hadoop-mapreduce-counter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odingjunkie.net/mapreduce-reduce-joins/" TargetMode="External"/><Relationship Id="rId4" Type="http://schemas.openxmlformats.org/officeDocument/2006/relationships/hyperlink" Target="https://hadoop.apache.org/docs/current/api/org/apache/hadoop/mapreduce/lib/input/MultipleInputs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odingjunkie.net/mapside-joins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tackoverflow.com/questions/21239722/hadoop-distributedcache-is-deprecated-what-is-the-preferred-api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Naïve Bayes (HW1): Tips and Tricks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Shannon Quinn</a:t>
            </a:r>
          </a:p>
        </p:txBody>
      </p:sp>
    </p:spTree>
    <p:extLst>
      <p:ext uri="{BB962C8B-B14F-4D97-AF65-F5344CB8AC3E}">
        <p14:creationId xmlns:p14="http://schemas.microsoft.com/office/powerpoint/2010/main" val="2245219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</a:p>
          <a:p>
            <a:pPr lvl="1"/>
            <a:r>
              <a:rPr lang="en-US" dirty="0" smtClean="0">
                <a:hlinkClick r:id="rId2"/>
              </a:rPr>
              <a:t>http://git-scm.com/docs/gittutorial</a:t>
            </a:r>
            <a:endParaRPr lang="en-US" dirty="0" smtClean="0"/>
          </a:p>
          <a:p>
            <a:r>
              <a:rPr lang="en-US" dirty="0" smtClean="0"/>
              <a:t>[Advanced] Cheat sheet</a:t>
            </a:r>
          </a:p>
          <a:p>
            <a:pPr lvl="1"/>
            <a:r>
              <a:rPr lang="en-US" dirty="0" smtClean="0">
                <a:hlinkClick r:id="rId3"/>
              </a:rPr>
              <a:t>https://github.com/tiimgreen/github-cheat-sheet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689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useful </a:t>
            </a:r>
            <a:r>
              <a:rPr lang="en-US" dirty="0" err="1" smtClean="0"/>
              <a:t>Hadoop</a:t>
            </a:r>
            <a:r>
              <a:rPr lang="en-US" dirty="0" smtClean="0"/>
              <a:t>-isms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cs typeface="American Typewriter"/>
              </a:rPr>
              <a:t>Testing and setup</a:t>
            </a:r>
          </a:p>
          <a:p>
            <a:pPr lvl="1"/>
            <a:r>
              <a:rPr lang="en-US" dirty="0" smtClean="0">
                <a:cs typeface="American Typewriter"/>
              </a:rPr>
              <a:t>Excellent </a:t>
            </a:r>
            <a:r>
              <a:rPr lang="en-US" dirty="0" err="1" smtClean="0">
                <a:cs typeface="American Typewriter"/>
              </a:rPr>
              <a:t>Hadoop</a:t>
            </a:r>
            <a:r>
              <a:rPr lang="en-US" dirty="0" smtClean="0">
                <a:cs typeface="American Typewriter"/>
              </a:rPr>
              <a:t> 2.x setup and testing tutorial: </a:t>
            </a:r>
            <a:r>
              <a:rPr lang="en-US" dirty="0" smtClean="0">
                <a:cs typeface="American Typewriter"/>
                <a:hlinkClick r:id="rId2"/>
              </a:rPr>
              <a:t>http://www.highlyscalablesystems.com/3597/hadoop-installation-tutorial-hadoop-2-x/</a:t>
            </a:r>
            <a:endParaRPr lang="en-US" dirty="0" smtClean="0">
              <a:cs typeface="American Typewriter"/>
            </a:endParaRPr>
          </a:p>
          <a:p>
            <a:r>
              <a:rPr lang="en-US" b="1" i="1" dirty="0" smtClean="0">
                <a:cs typeface="American Typewriter"/>
              </a:rPr>
              <a:t>You won’t need to worry about setup!</a:t>
            </a:r>
            <a:endParaRPr lang="en-US" dirty="0" smtClean="0">
              <a:cs typeface="American Typewriter"/>
            </a:endParaRPr>
          </a:p>
          <a:p>
            <a:pPr lvl="1"/>
            <a:r>
              <a:rPr lang="en-US" dirty="0" smtClean="0">
                <a:cs typeface="American Typewriter"/>
              </a:rPr>
              <a:t>On GACRC, I’m setting up the VMs</a:t>
            </a:r>
          </a:p>
          <a:p>
            <a:pPr lvl="1"/>
            <a:r>
              <a:rPr lang="en-US" dirty="0" smtClean="0">
                <a:cs typeface="American Typewriter"/>
              </a:rPr>
              <a:t>On AWS, Amazon handles it</a:t>
            </a:r>
          </a:p>
          <a:p>
            <a:r>
              <a:rPr lang="en-US" b="1" i="1" dirty="0" smtClean="0">
                <a:cs typeface="American Typewriter"/>
              </a:rPr>
              <a:t>But the testing tips near the bottom are excellent</a:t>
            </a:r>
          </a:p>
          <a:p>
            <a:pPr lvl="1"/>
            <a:r>
              <a:rPr lang="en-US" dirty="0" smtClean="0">
                <a:cs typeface="American Typewriter"/>
              </a:rPr>
              <a:t>Putting files into HDFS</a:t>
            </a:r>
          </a:p>
          <a:p>
            <a:pPr lvl="1"/>
            <a:r>
              <a:rPr lang="en-US" dirty="0" smtClean="0">
                <a:cs typeface="American Typewriter"/>
              </a:rPr>
              <a:t>Reading existing content/results in HDFS</a:t>
            </a:r>
          </a:p>
          <a:p>
            <a:pPr lvl="1"/>
            <a:r>
              <a:rPr lang="en-US" dirty="0" smtClean="0">
                <a:cs typeface="American Typewriter"/>
              </a:rPr>
              <a:t>Submitting </a:t>
            </a:r>
            <a:r>
              <a:rPr lang="en-US" dirty="0" err="1" smtClean="0">
                <a:cs typeface="American Typewriter"/>
              </a:rPr>
              <a:t>Hadoop</a:t>
            </a:r>
            <a:r>
              <a:rPr lang="en-US" dirty="0" smtClean="0">
                <a:cs typeface="American Typewriter"/>
              </a:rPr>
              <a:t> jobs on the command line</a:t>
            </a:r>
          </a:p>
          <a:p>
            <a:r>
              <a:rPr lang="en-US" b="1" dirty="0" smtClean="0">
                <a:solidFill>
                  <a:srgbClr val="FF0000"/>
                </a:solidFill>
                <a:cs typeface="American Typewriter"/>
              </a:rPr>
              <a:t>If you use AWS GUI, you won’t need to worry about any of this</a:t>
            </a:r>
          </a:p>
        </p:txBody>
      </p:sp>
    </p:spTree>
    <p:extLst>
      <p:ext uri="{BB962C8B-B14F-4D97-AF65-F5344CB8AC3E}">
        <p14:creationId xmlns:p14="http://schemas.microsoft.com/office/powerpoint/2010/main" val="848193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useful </a:t>
            </a:r>
            <a:r>
              <a:rPr lang="en-US" dirty="0" err="1" smtClean="0"/>
              <a:t>Hadoop</a:t>
            </a:r>
            <a:r>
              <a:rPr lang="en-US" dirty="0" smtClean="0"/>
              <a:t>-isms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Counters</a:t>
            </a:r>
          </a:p>
          <a:p>
            <a:pPr lvl="1"/>
            <a:r>
              <a:rPr lang="en-US" dirty="0" smtClean="0"/>
              <a:t>Initialize in </a:t>
            </a:r>
            <a:r>
              <a:rPr lang="en-US" dirty="0" smtClean="0">
                <a:latin typeface="American Typewriter"/>
                <a:cs typeface="American Typewriter"/>
              </a:rPr>
              <a:t>main()</a:t>
            </a:r>
            <a:r>
              <a:rPr lang="en-US" dirty="0" smtClean="0"/>
              <a:t> / </a:t>
            </a:r>
            <a:r>
              <a:rPr lang="en-US" dirty="0" smtClean="0">
                <a:latin typeface="American Typewriter"/>
                <a:cs typeface="American Typewriter"/>
              </a:rPr>
              <a:t>run()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Increment in mapper / reducer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Read in </a:t>
            </a:r>
            <a:r>
              <a:rPr lang="en-US" dirty="0">
                <a:latin typeface="American Typewriter"/>
                <a:cs typeface="American Typewriter"/>
              </a:rPr>
              <a:t>main()</a:t>
            </a:r>
            <a:r>
              <a:rPr lang="en-US" dirty="0"/>
              <a:t> / </a:t>
            </a:r>
            <a:r>
              <a:rPr lang="en-US" dirty="0">
                <a:latin typeface="American Typewriter"/>
                <a:cs typeface="American Typewriter"/>
              </a:rPr>
              <a:t>run()</a:t>
            </a:r>
            <a:endParaRPr lang="en-US" dirty="0" smtClean="0"/>
          </a:p>
          <a:p>
            <a:pPr lvl="1"/>
            <a:r>
              <a:rPr lang="en-US" sz="2800" dirty="0" smtClean="0"/>
              <a:t>Example: </a:t>
            </a:r>
            <a:r>
              <a:rPr lang="en-US" dirty="0" smtClean="0">
                <a:hlinkClick r:id="rId2"/>
              </a:rPr>
              <a:t>http://diveintodata.org/2011/03/15/an-example-of-hadoop-mapreduce-counter/</a:t>
            </a:r>
            <a:endParaRPr lang="en-US" dirty="0"/>
          </a:p>
        </p:txBody>
      </p:sp>
      <p:pic>
        <p:nvPicPr>
          <p:cNvPr id="4" name="Picture 3" descr="Screen Shot 2015-01-20 at 8.19.4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367" y="2067984"/>
            <a:ext cx="3733800" cy="1473200"/>
          </a:xfrm>
          <a:prstGeom prst="rect">
            <a:avLst/>
          </a:prstGeom>
        </p:spPr>
      </p:pic>
      <p:pic>
        <p:nvPicPr>
          <p:cNvPr id="5" name="Picture 4" descr="Screen Shot 2015-01-20 at 8.19.54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452" y="4123263"/>
            <a:ext cx="62230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543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useful </a:t>
            </a:r>
            <a:r>
              <a:rPr lang="en-US" dirty="0" err="1" smtClean="0"/>
              <a:t>Hadoop</a:t>
            </a:r>
            <a:r>
              <a:rPr lang="en-US" dirty="0" smtClean="0"/>
              <a:t>-isms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Joins</a:t>
            </a:r>
          </a:p>
          <a:p>
            <a:pPr lvl="1"/>
            <a:r>
              <a:rPr lang="en-US" dirty="0" smtClean="0"/>
              <a:t>Join values together that have the same key</a:t>
            </a:r>
          </a:p>
          <a:p>
            <a:pPr lvl="1"/>
            <a:r>
              <a:rPr lang="en-US" dirty="0" smtClean="0"/>
              <a:t>Map-side</a:t>
            </a:r>
          </a:p>
          <a:p>
            <a:pPr lvl="2"/>
            <a:r>
              <a:rPr lang="en-US" dirty="0" smtClean="0"/>
              <a:t>Faster and more efficient</a:t>
            </a:r>
          </a:p>
          <a:p>
            <a:pPr lvl="2"/>
            <a:r>
              <a:rPr lang="en-US" dirty="0" smtClean="0"/>
              <a:t>Harder to implement—requires custom </a:t>
            </a:r>
            <a:r>
              <a:rPr lang="en-US" dirty="0" err="1" smtClean="0"/>
              <a:t>Partitioner</a:t>
            </a:r>
            <a:r>
              <a:rPr lang="en-US" dirty="0" smtClean="0"/>
              <a:t> </a:t>
            </a:r>
            <a:r>
              <a:rPr lang="en-US" smtClean="0"/>
              <a:t>and Comparator</a:t>
            </a:r>
            <a:endParaRPr lang="en-US" dirty="0" smtClean="0"/>
          </a:p>
          <a:p>
            <a:pPr lvl="2"/>
            <a:r>
              <a:rPr lang="en-US" dirty="0" smtClean="0">
                <a:hlinkClick r:id="rId2"/>
              </a:rPr>
              <a:t>http://codingjunkie.net/mapside-joins/</a:t>
            </a:r>
            <a:endParaRPr lang="en-US" dirty="0" smtClean="0"/>
          </a:p>
          <a:p>
            <a:pPr lvl="1"/>
            <a:r>
              <a:rPr lang="en-US" dirty="0" smtClean="0"/>
              <a:t>Reduce-side</a:t>
            </a:r>
          </a:p>
          <a:p>
            <a:pPr lvl="2"/>
            <a:r>
              <a:rPr lang="en-US" dirty="0" smtClean="0"/>
              <a:t>Easy to implement—shuffle step does the work for you!</a:t>
            </a:r>
          </a:p>
          <a:p>
            <a:pPr lvl="2"/>
            <a:r>
              <a:rPr lang="en-US" dirty="0" smtClean="0"/>
              <a:t>Less efficient as data is pushed to the network</a:t>
            </a:r>
          </a:p>
          <a:p>
            <a:pPr lvl="2"/>
            <a:r>
              <a:rPr lang="en-US" dirty="0" smtClean="0">
                <a:hlinkClick r:id="rId3"/>
              </a:rPr>
              <a:t>http://codingjunkie.net/mapreduce-reduce-joins/</a:t>
            </a:r>
            <a:endParaRPr lang="en-US" dirty="0" smtClean="0"/>
          </a:p>
          <a:p>
            <a:r>
              <a:rPr lang="en-US" dirty="0" err="1" smtClean="0">
                <a:latin typeface="American Typewriter"/>
                <a:cs typeface="American Typewriter"/>
              </a:rPr>
              <a:t>MultipleInputs</a:t>
            </a:r>
            <a:endParaRPr lang="en-US" dirty="0" smtClean="0">
              <a:latin typeface="American Typewriter"/>
              <a:cs typeface="American Typewriter"/>
            </a:endParaRPr>
          </a:p>
          <a:p>
            <a:pPr lvl="1"/>
            <a:r>
              <a:rPr lang="en-US" dirty="0" smtClean="0">
                <a:cs typeface="American Typewriter"/>
              </a:rPr>
              <a:t>Specify a specific mapper class for a specific input path</a:t>
            </a:r>
          </a:p>
          <a:p>
            <a:pPr lvl="1"/>
            <a:r>
              <a:rPr lang="en-US" dirty="0" smtClean="0">
                <a:cs typeface="American Typewriter"/>
                <a:hlinkClick r:id="rId4"/>
              </a:rPr>
              <a:t>https://hadoop.apache.org/docs/current/api/org/apache/hadoop/mapreduce/lib/input/MultipleInputs.html</a:t>
            </a:r>
            <a:endParaRPr lang="en-US" dirty="0"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510604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useful </a:t>
            </a:r>
            <a:r>
              <a:rPr lang="en-US" dirty="0" err="1" smtClean="0"/>
              <a:t>Hadoop</a:t>
            </a:r>
            <a:r>
              <a:rPr lang="en-US" dirty="0" smtClean="0"/>
              <a:t>-isms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setup()</a:t>
            </a:r>
          </a:p>
          <a:p>
            <a:pPr lvl="1"/>
            <a:r>
              <a:rPr lang="en-US" dirty="0" smtClean="0">
                <a:cs typeface="American Typewriter"/>
              </a:rPr>
              <a:t>Optional method override in Mapper / Reducer subclass</a:t>
            </a:r>
          </a:p>
          <a:p>
            <a:pPr lvl="1"/>
            <a:r>
              <a:rPr lang="en-US" dirty="0" smtClean="0">
                <a:cs typeface="American Typewriter"/>
              </a:rPr>
              <a:t>Executed </a:t>
            </a:r>
            <a:r>
              <a:rPr lang="en-US" b="1" dirty="0" smtClean="0">
                <a:cs typeface="American Typewriter"/>
              </a:rPr>
              <a:t>before</a:t>
            </a:r>
            <a:r>
              <a:rPr lang="en-US" dirty="0" smtClean="0"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map()</a:t>
            </a:r>
            <a:r>
              <a:rPr lang="en-US" dirty="0" smtClean="0">
                <a:cs typeface="American Typewriter"/>
              </a:rPr>
              <a:t> / </a:t>
            </a:r>
            <a:r>
              <a:rPr lang="en-US" dirty="0" smtClean="0">
                <a:latin typeface="American Typewriter"/>
                <a:cs typeface="American Typewriter"/>
              </a:rPr>
              <a:t>reduce()</a:t>
            </a:r>
          </a:p>
          <a:p>
            <a:pPr lvl="1"/>
            <a:r>
              <a:rPr lang="en-US" dirty="0" smtClean="0">
                <a:cs typeface="American Typewriter"/>
              </a:rPr>
              <a:t>Useful for initializing variables…</a:t>
            </a:r>
          </a:p>
          <a:p>
            <a:endParaRPr lang="en-US" dirty="0" smtClean="0">
              <a:latin typeface="American Typewriter"/>
              <a:cs typeface="American Typewriter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79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useful </a:t>
            </a:r>
            <a:r>
              <a:rPr lang="en-US" dirty="0" err="1" smtClean="0"/>
              <a:t>Hadoop</a:t>
            </a:r>
            <a:r>
              <a:rPr lang="en-US" dirty="0" smtClean="0"/>
              <a:t>-isms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American Typewriter"/>
                <a:cs typeface="American Typewriter"/>
              </a:rPr>
              <a:t>DistributedCache</a:t>
            </a:r>
            <a:endParaRPr lang="en-US" dirty="0" smtClean="0">
              <a:latin typeface="American Typewriter"/>
              <a:cs typeface="American Typewriter"/>
            </a:endParaRPr>
          </a:p>
          <a:p>
            <a:pPr lvl="1"/>
            <a:r>
              <a:rPr lang="en-US" dirty="0" smtClean="0">
                <a:cs typeface="American Typewriter"/>
              </a:rPr>
              <a:t>Read-only cache of information accessible by </a:t>
            </a:r>
            <a:r>
              <a:rPr lang="en-US" b="1" dirty="0" smtClean="0">
                <a:cs typeface="American Typewriter"/>
              </a:rPr>
              <a:t>each</a:t>
            </a:r>
            <a:r>
              <a:rPr lang="en-US" dirty="0" smtClean="0">
                <a:cs typeface="American Typewriter"/>
              </a:rPr>
              <a:t> node in the cluster</a:t>
            </a:r>
          </a:p>
          <a:p>
            <a:pPr lvl="1"/>
            <a:r>
              <a:rPr lang="en-US" i="1" dirty="0" smtClean="0">
                <a:cs typeface="American Typewriter"/>
              </a:rPr>
              <a:t>Very useful</a:t>
            </a:r>
            <a:r>
              <a:rPr lang="en-US" dirty="0" smtClean="0">
                <a:cs typeface="American Typewriter"/>
              </a:rPr>
              <a:t> for broadcasting small amounts of read-only information</a:t>
            </a:r>
          </a:p>
          <a:p>
            <a:pPr lvl="1"/>
            <a:r>
              <a:rPr lang="en-US" dirty="0" smtClean="0">
                <a:cs typeface="American Typewriter"/>
              </a:rPr>
              <a:t>Tricky to implement</a:t>
            </a:r>
            <a:endParaRPr lang="en-US" dirty="0" smtClean="0"/>
          </a:p>
          <a:p>
            <a:pPr lvl="1"/>
            <a:r>
              <a:rPr lang="en-US" dirty="0">
                <a:cs typeface="American Typewriter"/>
                <a:hlinkClick r:id="rId2"/>
              </a:rPr>
              <a:t>http://</a:t>
            </a:r>
            <a:r>
              <a:rPr lang="en-US" dirty="0" err="1">
                <a:cs typeface="American Typewriter"/>
                <a:hlinkClick r:id="rId2"/>
              </a:rPr>
              <a:t>stackoverflow.com</a:t>
            </a:r>
            <a:r>
              <a:rPr lang="en-US" dirty="0">
                <a:cs typeface="American Typewriter"/>
                <a:hlinkClick r:id="rId2"/>
              </a:rPr>
              <a:t>/questions/21239722/</a:t>
            </a:r>
            <a:r>
              <a:rPr lang="en-US" dirty="0" err="1">
                <a:cs typeface="American Typewriter"/>
                <a:hlinkClick r:id="rId2"/>
              </a:rPr>
              <a:t>hadoop</a:t>
            </a:r>
            <a:r>
              <a:rPr lang="en-US" dirty="0">
                <a:cs typeface="American Typewriter"/>
                <a:hlinkClick r:id="rId2"/>
              </a:rPr>
              <a:t>-</a:t>
            </a:r>
            <a:r>
              <a:rPr lang="en-US" dirty="0" err="1">
                <a:cs typeface="American Typewriter"/>
                <a:hlinkClick r:id="rId2"/>
              </a:rPr>
              <a:t>distributedcache</a:t>
            </a:r>
            <a:r>
              <a:rPr lang="en-US" dirty="0">
                <a:cs typeface="American Typewriter"/>
                <a:hlinkClick r:id="rId2"/>
              </a:rPr>
              <a:t>-is-deprecated-what-is-the-preferred-</a:t>
            </a:r>
            <a:r>
              <a:rPr lang="en-US" dirty="0" err="1">
                <a:cs typeface="American Typewriter"/>
                <a:hlinkClick r:id="rId2"/>
              </a:rPr>
              <a:t>api</a:t>
            </a:r>
            <a:endParaRPr lang="en-US" dirty="0" smtClean="0"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4177530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1 3"/>
          <p:cNvSpPr/>
          <p:nvPr/>
        </p:nvSpPr>
        <p:spPr>
          <a:xfrm>
            <a:off x="227542" y="560917"/>
            <a:ext cx="8688917" cy="5873750"/>
          </a:xfrm>
          <a:prstGeom prst="irregularSeal1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WARNING!!!</a:t>
            </a:r>
          </a:p>
          <a:p>
            <a:pPr algn="ctr"/>
            <a:r>
              <a:rPr lang="en-US" sz="3600" dirty="0" err="1" smtClean="0"/>
              <a:t>Hadoop</a:t>
            </a:r>
            <a:r>
              <a:rPr lang="en-US" sz="3600" dirty="0" smtClean="0"/>
              <a:t> 1.2.1 </a:t>
            </a:r>
            <a:r>
              <a:rPr lang="en-US" sz="3600" dirty="0" err="1" smtClean="0"/>
              <a:t>vs</a:t>
            </a:r>
            <a:r>
              <a:rPr lang="en-US" sz="3600" dirty="0" smtClean="0"/>
              <a:t> </a:t>
            </a:r>
            <a:r>
              <a:rPr lang="en-US" sz="3600" dirty="0" err="1" smtClean="0"/>
              <a:t>Hadoop</a:t>
            </a:r>
            <a:r>
              <a:rPr lang="en-US" sz="3600" dirty="0" smtClean="0"/>
              <a:t> 2.2.0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83524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little </a:t>
            </a:r>
            <a:r>
              <a:rPr lang="en-US" dirty="0" err="1" smtClean="0"/>
              <a:t>MapReduce</a:t>
            </a:r>
            <a:r>
              <a:rPr lang="en-US" dirty="0" smtClean="0"/>
              <a:t>: NB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|V|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|L|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Y=*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Y=</a:t>
            </a:r>
            <a:r>
              <a:rPr lang="en-US" i="1" dirty="0" smtClean="0"/>
              <a:t>y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Y=</a:t>
            </a:r>
            <a:r>
              <a:rPr lang="en-US" i="1" dirty="0"/>
              <a:t>y</a:t>
            </a:r>
            <a:r>
              <a:rPr lang="en-US" dirty="0"/>
              <a:t>, W=</a:t>
            </a:r>
            <a:r>
              <a:rPr lang="en-US" dirty="0" smtClean="0"/>
              <a:t>*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Y</a:t>
            </a:r>
            <a:r>
              <a:rPr lang="en-US" dirty="0"/>
              <a:t>=</a:t>
            </a:r>
            <a:r>
              <a:rPr lang="en-US" i="1" dirty="0"/>
              <a:t>y</a:t>
            </a:r>
            <a:r>
              <a:rPr lang="en-US" dirty="0"/>
              <a:t>, W=</a:t>
            </a:r>
            <a:r>
              <a:rPr lang="en-US" i="1" dirty="0" smtClean="0"/>
              <a:t>w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Size of vocabulary (unique words)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Size of label space (unique labels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Number of documents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Number of documents with label </a:t>
            </a:r>
            <a:r>
              <a:rPr lang="en-US" i="1" dirty="0" smtClean="0"/>
              <a:t>y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Number of words in a document with label </a:t>
            </a:r>
            <a:r>
              <a:rPr lang="en-US" i="1" dirty="0" smtClean="0"/>
              <a:t>y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Number of times </a:t>
            </a:r>
            <a:r>
              <a:rPr lang="en-US" i="1" dirty="0" smtClean="0"/>
              <a:t>w</a:t>
            </a:r>
            <a:r>
              <a:rPr lang="en-US" dirty="0" smtClean="0"/>
              <a:t> appears in a document with label </a:t>
            </a:r>
            <a:r>
              <a:rPr lang="en-US" i="1" dirty="0" smtClean="0"/>
              <a:t>y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919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7178</TotalTime>
  <Words>486</Words>
  <Application>Microsoft Macintosh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Naïve Bayes (HW1): Tips and Tricks</vt:lpstr>
      <vt:lpstr>Git</vt:lpstr>
      <vt:lpstr>Some useful Hadoop-isms</vt:lpstr>
      <vt:lpstr>Some useful Hadoop-isms</vt:lpstr>
      <vt:lpstr>Some useful Hadoop-isms</vt:lpstr>
      <vt:lpstr>Some useful Hadoop-isms</vt:lpstr>
      <vt:lpstr>Some useful Hadoop-isms</vt:lpstr>
      <vt:lpstr>PowerPoint Presentation</vt:lpstr>
      <vt:lpstr>A little MapReduce: NB Variables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 from Big Datasets</dc:title>
  <dc:creator>William Cohen</dc:creator>
  <cp:lastModifiedBy>Shannon Quinn</cp:lastModifiedBy>
  <cp:revision>668</cp:revision>
  <dcterms:created xsi:type="dcterms:W3CDTF">2012-02-02T15:44:05Z</dcterms:created>
  <dcterms:modified xsi:type="dcterms:W3CDTF">2015-01-21T17:18:21Z</dcterms:modified>
</cp:coreProperties>
</file>