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424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6" r:id="rId10"/>
    <p:sldId id="437" r:id="rId11"/>
    <p:sldId id="438" r:id="rId12"/>
    <p:sldId id="479" r:id="rId13"/>
    <p:sldId id="480" r:id="rId14"/>
    <p:sldId id="481" r:id="rId15"/>
    <p:sldId id="466" r:id="rId16"/>
    <p:sldId id="467" r:id="rId17"/>
    <p:sldId id="448" r:id="rId18"/>
    <p:sldId id="449" r:id="rId19"/>
    <p:sldId id="452" r:id="rId20"/>
    <p:sldId id="453" r:id="rId21"/>
    <p:sldId id="454" r:id="rId22"/>
    <p:sldId id="455" r:id="rId23"/>
    <p:sldId id="456" r:id="rId24"/>
    <p:sldId id="464" r:id="rId25"/>
    <p:sldId id="465" r:id="rId26"/>
    <p:sldId id="468" r:id="rId27"/>
    <p:sldId id="469" r:id="rId28"/>
    <p:sldId id="477" r:id="rId29"/>
    <p:sldId id="478" r:id="rId30"/>
    <p:sldId id="485" r:id="rId31"/>
    <p:sldId id="486" r:id="rId32"/>
    <p:sldId id="482" r:id="rId33"/>
    <p:sldId id="487" r:id="rId34"/>
    <p:sldId id="4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88433" autoAdjust="0"/>
  </p:normalViewPr>
  <p:slideViewPr>
    <p:cSldViewPr snapToGrid="0" snapToObjects="1">
      <p:cViewPr varScale="1">
        <p:scale>
          <a:sx n="112" d="100"/>
          <a:sy n="112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8783B-3160-480B-80FE-B96696625CB6}" type="slidenum">
              <a:rPr lang="en-IE">
                <a:latin typeface="Arial" pitchFamily="34" charset="0"/>
              </a:rPr>
              <a:pPr/>
              <a:t>2</a:t>
            </a:fld>
            <a:endParaRPr lang="en-IE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0.wmf"/><Relationship Id="rId5" Type="http://schemas.openxmlformats.org/officeDocument/2006/relationships/image" Target="../media/image2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formatik.uni-hamburg.de/ML/contents/people/luxburg/publications/Luxburg07_tutorial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7.emf"/><Relationship Id="rId10" Type="http://schemas.openxmlformats.org/officeDocument/2006/relationships/image" Target="../media/image2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Shannon Quinn</a:t>
            </a:r>
          </a:p>
          <a:p>
            <a:endParaRPr lang="en-US" dirty="0"/>
          </a:p>
          <a:p>
            <a:r>
              <a:rPr lang="en-US" sz="1800" dirty="0" smtClean="0"/>
              <a:t>(with thanks to </a:t>
            </a:r>
            <a:r>
              <a:rPr lang="en-US" sz="1800" dirty="0" smtClean="0"/>
              <a:t>William Cohen of Carnegie Mellon University, and J</a:t>
            </a:r>
            <a:r>
              <a:rPr lang="en-US" sz="1800" dirty="0"/>
              <a:t>. </a:t>
            </a:r>
            <a:r>
              <a:rPr lang="en-US" sz="1800" dirty="0" err="1"/>
              <a:t>Leskovec</a:t>
            </a:r>
            <a:r>
              <a:rPr lang="en-US" sz="1800" dirty="0"/>
              <a:t>, A. </a:t>
            </a:r>
            <a:r>
              <a:rPr lang="en-US" sz="1800" dirty="0" err="1"/>
              <a:t>Rajaraman</a:t>
            </a:r>
            <a:r>
              <a:rPr lang="en-US" sz="1800" dirty="0"/>
              <a:t>, </a:t>
            </a:r>
            <a:r>
              <a:rPr lang="en-US" sz="1800" dirty="0" smtClean="0"/>
              <a:t>and J</a:t>
            </a:r>
            <a:r>
              <a:rPr lang="en-US" sz="1800" dirty="0"/>
              <a:t>. </a:t>
            </a:r>
            <a:r>
              <a:rPr lang="en-US" sz="1800" dirty="0" smtClean="0"/>
              <a:t>Ullman of Stanford University)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066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Matrix Representations</a:t>
            </a:r>
            <a:endParaRPr lang="en-IE" sz="2400" dirty="0" smtClean="0"/>
          </a:p>
        </p:txBody>
      </p:sp>
      <p:sp>
        <p:nvSpPr>
          <p:cNvPr id="10445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b="1" dirty="0" smtClean="0">
                <a:solidFill>
                  <a:srgbClr val="D60093"/>
                </a:solidFill>
              </a:rPr>
              <a:t>Degree matrix (D):</a:t>
            </a:r>
          </a:p>
          <a:p>
            <a:pPr lvl="1">
              <a:spcBef>
                <a:spcPct val="10000"/>
              </a:spcBef>
              <a:defRPr/>
            </a:pP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 smtClean="0"/>
              <a:t>  diagonal matrix</a:t>
            </a:r>
          </a:p>
          <a:p>
            <a:pPr lvl="1">
              <a:spcBef>
                <a:spcPct val="30000"/>
              </a:spcBef>
              <a:defRPr/>
            </a:pP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D=[</a:t>
            </a:r>
            <a:r>
              <a:rPr lang="en-IE" b="1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b="1" i="1" baseline="-25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b="1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b="1" i="1" baseline="-25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dirty="0" smtClean="0"/>
              <a:t>degree of node </a:t>
            </a:r>
            <a:r>
              <a:rPr lang="en-IE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IE" b="1" dirty="0" smtClean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4812" name="AutoShape 364"/>
          <p:cNvSpPr>
            <a:spLocks noChangeArrowheads="1"/>
          </p:cNvSpPr>
          <p:nvPr/>
        </p:nvSpPr>
        <p:spPr bwMode="auto">
          <a:xfrm>
            <a:off x="4546600" y="4114800"/>
            <a:ext cx="746125" cy="549275"/>
          </a:xfrm>
          <a:prstGeom prst="rightArrow">
            <a:avLst>
              <a:gd name="adj1" fmla="val 50000"/>
              <a:gd name="adj2" fmla="val 33960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38200" y="3581400"/>
            <a:ext cx="3276600" cy="1447800"/>
            <a:chOff x="838200" y="3505200"/>
            <a:chExt cx="3276600" cy="1447800"/>
          </a:xfrm>
        </p:grpSpPr>
        <p:cxnSp>
          <p:nvCxnSpPr>
            <p:cNvPr id="26" name="Straight Connector 25"/>
            <p:cNvCxnSpPr>
              <a:stCxn id="37" idx="3"/>
              <a:endCxn id="39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9" idx="5"/>
              <a:endCxn id="38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7" idx="4"/>
              <a:endCxn id="38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8" idx="6"/>
              <a:endCxn id="41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5"/>
              <a:endCxn id="42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1" idx="6"/>
              <a:endCxn id="42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0" idx="3"/>
              <a:endCxn id="41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24" name="Group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81811"/>
              </p:ext>
            </p:extLst>
          </p:nvPr>
        </p:nvGraphicFramePr>
        <p:xfrm>
          <a:off x="5572125" y="3124200"/>
          <a:ext cx="3116263" cy="2561533"/>
        </p:xfrm>
        <a:graphic>
          <a:graphicData uri="http://schemas.openxmlformats.org/drawingml/2006/table">
            <a:tbl>
              <a:tblPr/>
              <a:tblGrid>
                <a:gridCol w="446088"/>
                <a:gridCol w="442912"/>
                <a:gridCol w="447675"/>
                <a:gridCol w="444500"/>
                <a:gridCol w="444500"/>
                <a:gridCol w="446088"/>
                <a:gridCol w="4445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15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Matrix Representations</a:t>
            </a:r>
            <a:endParaRPr lang="en-IE" sz="2400" dirty="0" smtClean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IE" b="1" dirty="0" smtClean="0">
                <a:solidFill>
                  <a:srgbClr val="D60093"/>
                </a:solidFill>
              </a:rPr>
              <a:t>Laplacian matrix (L):</a:t>
            </a:r>
          </a:p>
          <a:p>
            <a:pPr lvl="1">
              <a:defRPr/>
            </a:pP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 smtClean="0"/>
              <a:t> symmetric matrix</a:t>
            </a:r>
          </a:p>
          <a:p>
            <a:pPr lvl="1">
              <a:defRPr/>
            </a:pPr>
            <a:endParaRPr lang="en-IE" dirty="0" smtClean="0"/>
          </a:p>
          <a:p>
            <a:pPr lvl="1">
              <a:defRPr/>
            </a:pPr>
            <a:endParaRPr lang="en-IE" dirty="0" smtClean="0"/>
          </a:p>
          <a:p>
            <a:pPr lvl="1">
              <a:defRPr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What is trivial </a:t>
            </a:r>
            <a:r>
              <a:rPr lang="en-US" b="1" dirty="0" err="1" smtClean="0">
                <a:solidFill>
                  <a:srgbClr val="0000FF"/>
                </a:solidFill>
              </a:rPr>
              <a:t>eigenpair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</a:p>
          <a:p>
            <a:pPr>
              <a:defRPr/>
            </a:pPr>
            <a:r>
              <a:rPr lang="en-US" b="1" dirty="0" smtClean="0">
                <a:solidFill>
                  <a:srgbClr val="008000"/>
                </a:solidFill>
              </a:rPr>
              <a:t>Important </a:t>
            </a:r>
            <a:r>
              <a:rPr lang="en-US" b="1" dirty="0" smtClean="0">
                <a:solidFill>
                  <a:srgbClr val="008000"/>
                </a:solidFill>
              </a:rPr>
              <a:t>properties:</a:t>
            </a:r>
          </a:p>
          <a:p>
            <a:pPr lvl="1">
              <a:defRPr/>
            </a:pPr>
            <a:r>
              <a:rPr lang="en-US" b="1" dirty="0" err="1" smtClean="0"/>
              <a:t>Eigenvalues</a:t>
            </a:r>
            <a:r>
              <a:rPr lang="en-US" dirty="0" smtClean="0"/>
              <a:t> are non-negative real numbers</a:t>
            </a:r>
          </a:p>
          <a:p>
            <a:pPr lvl="1">
              <a:defRPr/>
            </a:pPr>
            <a:r>
              <a:rPr lang="en-US" b="1" dirty="0" smtClean="0"/>
              <a:t>Eigenvectors</a:t>
            </a:r>
            <a:r>
              <a:rPr lang="en-US" dirty="0" smtClean="0"/>
              <a:t> are real and orthogonal</a:t>
            </a:r>
            <a:endParaRPr lang="en-IE" dirty="0" smtClean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J. Leskovec, A. Rajaraman, J. Ullman: Mining of Massive Datasets, http://www.mmds.org</a:t>
            </a:r>
            <a:endParaRPr lang="en-IE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82157-1A3D-4543-BB36-318E47FF2E9F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  <p:sp>
        <p:nvSpPr>
          <p:cNvPr id="112735" name="AutoShape 95"/>
          <p:cNvSpPr>
            <a:spLocks noChangeArrowheads="1"/>
          </p:cNvSpPr>
          <p:nvPr/>
        </p:nvSpPr>
        <p:spPr bwMode="auto">
          <a:xfrm>
            <a:off x="4508500" y="2782956"/>
            <a:ext cx="746125" cy="549275"/>
          </a:xfrm>
          <a:prstGeom prst="rightArrow">
            <a:avLst>
              <a:gd name="adj1" fmla="val 50000"/>
              <a:gd name="adj2" fmla="val 33960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0" name="Text Box 97"/>
              <p:cNvSpPr txBox="1">
                <a:spLocks noChangeArrowheads="1"/>
              </p:cNvSpPr>
              <p:nvPr/>
            </p:nvSpPr>
            <p:spPr bwMode="auto">
              <a:xfrm>
                <a:off x="5715000" y="3810000"/>
                <a:ext cx="3240087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𝑳</m:t>
                      </m:r>
                      <m:r>
                        <a:rPr lang="en-IE" sz="32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 = </m:t>
                      </m:r>
                      <m:r>
                        <a:rPr lang="en-IE" sz="32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𝑫</m:t>
                      </m:r>
                      <m:r>
                        <a:rPr lang="en-IE" sz="32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 − </m:t>
                      </m:r>
                      <m:r>
                        <a:rPr lang="en-IE" sz="32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IE" sz="3200" b="1" i="1" dirty="0">
                  <a:solidFill>
                    <a:srgbClr val="008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510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3810000"/>
                <a:ext cx="3240087" cy="5794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143000" y="2438400"/>
            <a:ext cx="2971800" cy="1219200"/>
            <a:chOff x="838200" y="3505200"/>
            <a:chExt cx="3276600" cy="1447800"/>
          </a:xfrm>
        </p:grpSpPr>
        <p:cxnSp>
          <p:nvCxnSpPr>
            <p:cNvPr id="27" name="Straight Connector 26"/>
            <p:cNvCxnSpPr>
              <a:stCxn id="39" idx="3"/>
              <a:endCxn id="41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1" idx="5"/>
              <a:endCxn id="40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9" idx="4"/>
              <a:endCxn id="40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6"/>
              <a:endCxn id="42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3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2" idx="5"/>
              <a:endCxn id="44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6"/>
              <a:endCxn id="44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2" idx="3"/>
              <a:endCxn id="43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45" name="Group 4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974543"/>
              </p:ext>
            </p:extLst>
          </p:nvPr>
        </p:nvGraphicFramePr>
        <p:xfrm>
          <a:off x="5715000" y="1182378"/>
          <a:ext cx="3071379" cy="2627622"/>
        </p:xfrm>
        <a:graphic>
          <a:graphicData uri="http://schemas.openxmlformats.org/drawingml/2006/table">
            <a:tbl>
              <a:tblPr/>
              <a:tblGrid>
                <a:gridCol w="435764"/>
                <a:gridCol w="437266"/>
                <a:gridCol w="440271"/>
                <a:gridCol w="441773"/>
                <a:gridCol w="437266"/>
                <a:gridCol w="441773"/>
                <a:gridCol w="437266"/>
              </a:tblGrid>
              <a:tr h="300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46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</a:t>
            </a:r>
            <a:r>
              <a:rPr lang="en-US" sz="2900" dirty="0" err="1" smtClean="0"/>
              <a:t>propogates</a:t>
            </a:r>
            <a:r>
              <a:rPr lang="en-US" sz="2900" dirty="0" smtClean="0"/>
              <a:t> weights from neighbors”</a:t>
            </a:r>
            <a:endParaRPr lang="en-US" dirty="0" smtClean="0"/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441450"/>
            <a:ext cx="30575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1143000" y="6019800"/>
            <a:ext cx="19573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[Shi &amp; Meila, </a:t>
            </a:r>
            <a:r>
              <a:rPr lang="en-US">
                <a:solidFill>
                  <a:srgbClr val="000000"/>
                </a:solidFill>
              </a:rPr>
              <a:t>2002</a:t>
            </a:r>
            <a:r>
              <a:rPr lang="en-US"/>
              <a:t>]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03638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19988" y="4868863"/>
            <a:ext cx="317500" cy="330200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</a:rPr>
              <a:t>e</a:t>
            </a:r>
            <a:r>
              <a:rPr lang="en-US" sz="1300" baseline="-25000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</a:rPr>
              <a:t>2</a:t>
            </a:r>
          </a:p>
        </p:txBody>
      </p:sp>
      <p:sp>
        <p:nvSpPr>
          <p:cNvPr id="27654" name="TextBox 20"/>
          <p:cNvSpPr txBox="1">
            <a:spLocks noChangeArrowheads="1"/>
          </p:cNvSpPr>
          <p:nvPr/>
        </p:nvSpPr>
        <p:spPr bwMode="auto">
          <a:xfrm>
            <a:off x="7589838" y="4252913"/>
            <a:ext cx="3286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7655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-674688" y="3327401"/>
            <a:ext cx="3222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Arrow Connector 25"/>
          <p:cNvCxnSpPr>
            <a:cxnSpLocks noChangeShapeType="1"/>
          </p:cNvCxnSpPr>
          <p:nvPr/>
        </p:nvCxnSpPr>
        <p:spPr bwMode="auto">
          <a:xfrm>
            <a:off x="936625" y="4938713"/>
            <a:ext cx="36353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TextBox 27"/>
          <p:cNvSpPr txBox="1">
            <a:spLocks noChangeArrowheads="1"/>
          </p:cNvSpPr>
          <p:nvPr/>
        </p:nvSpPr>
        <p:spPr bwMode="auto">
          <a:xfrm>
            <a:off x="1416050" y="5006975"/>
            <a:ext cx="4953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-0.4</a:t>
            </a:r>
          </a:p>
        </p:txBody>
      </p:sp>
      <p:cxnSp>
        <p:nvCxnSpPr>
          <p:cNvPr id="27658" name="Straight Connector 37"/>
          <p:cNvCxnSpPr>
            <a:cxnSpLocks noChangeShapeType="1"/>
          </p:cNvCxnSpPr>
          <p:nvPr/>
        </p:nvCxnSpPr>
        <p:spPr bwMode="auto">
          <a:xfrm rot="5400000" flipH="1" flipV="1">
            <a:off x="1589088" y="4902200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9" name="TextBox 38"/>
          <p:cNvSpPr txBox="1">
            <a:spLocks noChangeArrowheads="1"/>
          </p:cNvSpPr>
          <p:nvPr/>
        </p:nvSpPr>
        <p:spPr bwMode="auto">
          <a:xfrm>
            <a:off x="2308225" y="5006975"/>
            <a:ext cx="4953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-0.2</a:t>
            </a:r>
          </a:p>
        </p:txBody>
      </p:sp>
      <p:cxnSp>
        <p:nvCxnSpPr>
          <p:cNvPr id="27660" name="Straight Connector 39"/>
          <p:cNvCxnSpPr>
            <a:cxnSpLocks noChangeShapeType="1"/>
          </p:cNvCxnSpPr>
          <p:nvPr/>
        </p:nvCxnSpPr>
        <p:spPr bwMode="auto">
          <a:xfrm rot="5400000" flipH="1" flipV="1">
            <a:off x="2480469" y="4902994"/>
            <a:ext cx="2063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40"/>
          <p:cNvSpPr txBox="1">
            <a:spLocks noChangeArrowheads="1"/>
          </p:cNvSpPr>
          <p:nvPr/>
        </p:nvSpPr>
        <p:spPr bwMode="auto">
          <a:xfrm>
            <a:off x="3268663" y="5006975"/>
            <a:ext cx="2698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</a:t>
            </a:r>
          </a:p>
        </p:txBody>
      </p:sp>
      <p:cxnSp>
        <p:nvCxnSpPr>
          <p:cNvPr id="27662" name="Straight Connector 41"/>
          <p:cNvCxnSpPr>
            <a:cxnSpLocks noChangeShapeType="1"/>
          </p:cNvCxnSpPr>
          <p:nvPr/>
        </p:nvCxnSpPr>
        <p:spPr bwMode="auto">
          <a:xfrm rot="5400000" flipH="1" flipV="1">
            <a:off x="3303588" y="4902200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3" name="TextBox 42"/>
          <p:cNvSpPr txBox="1">
            <a:spLocks noChangeArrowheads="1"/>
          </p:cNvSpPr>
          <p:nvPr/>
        </p:nvSpPr>
        <p:spPr bwMode="auto">
          <a:xfrm>
            <a:off x="3954463" y="5006975"/>
            <a:ext cx="4254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0.2</a:t>
            </a:r>
          </a:p>
        </p:txBody>
      </p:sp>
      <p:cxnSp>
        <p:nvCxnSpPr>
          <p:cNvPr id="27664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4126706" y="4902994"/>
            <a:ext cx="206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45"/>
          <p:cNvCxnSpPr>
            <a:cxnSpLocks noChangeShapeType="1"/>
          </p:cNvCxnSpPr>
          <p:nvPr/>
        </p:nvCxnSpPr>
        <p:spPr bwMode="auto">
          <a:xfrm>
            <a:off x="798513" y="4524375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6" name="TextBox 46"/>
          <p:cNvSpPr txBox="1">
            <a:spLocks noChangeArrowheads="1"/>
          </p:cNvSpPr>
          <p:nvPr/>
        </p:nvSpPr>
        <p:spPr bwMode="auto">
          <a:xfrm>
            <a:off x="250825" y="4321175"/>
            <a:ext cx="4937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-0.4</a:t>
            </a:r>
          </a:p>
        </p:txBody>
      </p:sp>
      <p:cxnSp>
        <p:nvCxnSpPr>
          <p:cNvPr id="27667" name="Straight Connector 47"/>
          <p:cNvCxnSpPr>
            <a:cxnSpLocks noChangeShapeType="1"/>
          </p:cNvCxnSpPr>
          <p:nvPr/>
        </p:nvCxnSpPr>
        <p:spPr bwMode="auto">
          <a:xfrm>
            <a:off x="798513" y="3838575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8" name="TextBox 48"/>
          <p:cNvSpPr txBox="1">
            <a:spLocks noChangeArrowheads="1"/>
          </p:cNvSpPr>
          <p:nvPr/>
        </p:nvSpPr>
        <p:spPr bwMode="auto">
          <a:xfrm>
            <a:off x="250825" y="3700463"/>
            <a:ext cx="493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-0.2</a:t>
            </a:r>
          </a:p>
        </p:txBody>
      </p:sp>
      <p:cxnSp>
        <p:nvCxnSpPr>
          <p:cNvPr id="27669" name="Straight Connector 49"/>
          <p:cNvCxnSpPr>
            <a:cxnSpLocks noChangeShapeType="1"/>
          </p:cNvCxnSpPr>
          <p:nvPr/>
        </p:nvCxnSpPr>
        <p:spPr bwMode="auto">
          <a:xfrm>
            <a:off x="798513" y="3232150"/>
            <a:ext cx="206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0" name="TextBox 50"/>
          <p:cNvSpPr txBox="1">
            <a:spLocks noChangeArrowheads="1"/>
          </p:cNvSpPr>
          <p:nvPr/>
        </p:nvSpPr>
        <p:spPr bwMode="auto">
          <a:xfrm>
            <a:off x="250825" y="3095625"/>
            <a:ext cx="4254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0.0</a:t>
            </a:r>
          </a:p>
        </p:txBody>
      </p:sp>
      <p:cxnSp>
        <p:nvCxnSpPr>
          <p:cNvPr id="27671" name="Straight Connector 51"/>
          <p:cNvCxnSpPr>
            <a:cxnSpLocks noChangeShapeType="1"/>
          </p:cNvCxnSpPr>
          <p:nvPr/>
        </p:nvCxnSpPr>
        <p:spPr bwMode="auto">
          <a:xfrm>
            <a:off x="798513" y="2603500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2" name="TextBox 52"/>
          <p:cNvSpPr txBox="1">
            <a:spLocks noChangeArrowheads="1"/>
          </p:cNvSpPr>
          <p:nvPr/>
        </p:nvSpPr>
        <p:spPr bwMode="auto">
          <a:xfrm>
            <a:off x="250825" y="2466975"/>
            <a:ext cx="4254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0.2</a:t>
            </a:r>
          </a:p>
        </p:txBody>
      </p:sp>
      <p:cxnSp>
        <p:nvCxnSpPr>
          <p:cNvPr id="27673" name="Straight Connector 54"/>
          <p:cNvCxnSpPr>
            <a:cxnSpLocks noChangeShapeType="1"/>
          </p:cNvCxnSpPr>
          <p:nvPr/>
        </p:nvCxnSpPr>
        <p:spPr bwMode="auto">
          <a:xfrm>
            <a:off x="798513" y="1987550"/>
            <a:ext cx="206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4" name="TextBox 55"/>
          <p:cNvSpPr txBox="1">
            <a:spLocks noChangeArrowheads="1"/>
          </p:cNvSpPr>
          <p:nvPr/>
        </p:nvSpPr>
        <p:spPr bwMode="auto">
          <a:xfrm>
            <a:off x="250825" y="1793875"/>
            <a:ext cx="425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0.4</a:t>
            </a:r>
          </a:p>
        </p:txBody>
      </p:sp>
      <p:sp>
        <p:nvSpPr>
          <p:cNvPr id="27675" name="TextBox 56"/>
          <p:cNvSpPr txBox="1">
            <a:spLocks noChangeArrowheads="1"/>
          </p:cNvSpPr>
          <p:nvPr/>
        </p:nvSpPr>
        <p:spPr bwMode="auto">
          <a:xfrm>
            <a:off x="4159250" y="3157538"/>
            <a:ext cx="2667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7676" name="TextBox 57"/>
          <p:cNvSpPr txBox="1">
            <a:spLocks noChangeArrowheads="1"/>
          </p:cNvSpPr>
          <p:nvPr/>
        </p:nvSpPr>
        <p:spPr bwMode="auto">
          <a:xfrm>
            <a:off x="3954463" y="3089275"/>
            <a:ext cx="2651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7677" name="TextBox 58"/>
          <p:cNvSpPr txBox="1">
            <a:spLocks noChangeArrowheads="1"/>
          </p:cNvSpPr>
          <p:nvPr/>
        </p:nvSpPr>
        <p:spPr bwMode="auto">
          <a:xfrm>
            <a:off x="4159250" y="3021013"/>
            <a:ext cx="2667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7678" name="TextBox 59"/>
          <p:cNvSpPr txBox="1">
            <a:spLocks noChangeArrowheads="1"/>
          </p:cNvSpPr>
          <p:nvPr/>
        </p:nvSpPr>
        <p:spPr bwMode="auto">
          <a:xfrm>
            <a:off x="4403725" y="2949575"/>
            <a:ext cx="266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7679" name="TextBox 60"/>
          <p:cNvSpPr txBox="1">
            <a:spLocks noChangeArrowheads="1"/>
          </p:cNvSpPr>
          <p:nvPr/>
        </p:nvSpPr>
        <p:spPr bwMode="auto">
          <a:xfrm>
            <a:off x="4198938" y="2881313"/>
            <a:ext cx="2651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7680" name="TextBox 61"/>
          <p:cNvSpPr txBox="1">
            <a:spLocks noChangeArrowheads="1"/>
          </p:cNvSpPr>
          <p:nvPr/>
        </p:nvSpPr>
        <p:spPr bwMode="auto">
          <a:xfrm>
            <a:off x="4403725" y="2813050"/>
            <a:ext cx="266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7681" name="TextBox 62"/>
          <p:cNvSpPr txBox="1">
            <a:spLocks noChangeArrowheads="1"/>
          </p:cNvSpPr>
          <p:nvPr/>
        </p:nvSpPr>
        <p:spPr bwMode="auto">
          <a:xfrm>
            <a:off x="2925763" y="4321175"/>
            <a:ext cx="269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</a:t>
            </a:r>
          </a:p>
        </p:txBody>
      </p:sp>
      <p:sp>
        <p:nvSpPr>
          <p:cNvPr id="27682" name="TextBox 63"/>
          <p:cNvSpPr txBox="1">
            <a:spLocks noChangeArrowheads="1"/>
          </p:cNvSpPr>
          <p:nvPr/>
        </p:nvSpPr>
        <p:spPr bwMode="auto">
          <a:xfrm>
            <a:off x="3062288" y="4184650"/>
            <a:ext cx="2698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</a:t>
            </a:r>
          </a:p>
        </p:txBody>
      </p:sp>
      <p:sp>
        <p:nvSpPr>
          <p:cNvPr id="27683" name="TextBox 64"/>
          <p:cNvSpPr txBox="1">
            <a:spLocks noChangeArrowheads="1"/>
          </p:cNvSpPr>
          <p:nvPr/>
        </p:nvSpPr>
        <p:spPr bwMode="auto">
          <a:xfrm>
            <a:off x="2787650" y="4184650"/>
            <a:ext cx="2698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</a:t>
            </a:r>
          </a:p>
        </p:txBody>
      </p:sp>
      <p:sp>
        <p:nvSpPr>
          <p:cNvPr id="27684" name="TextBox 65"/>
          <p:cNvSpPr txBox="1">
            <a:spLocks noChangeArrowheads="1"/>
          </p:cNvSpPr>
          <p:nvPr/>
        </p:nvSpPr>
        <p:spPr bwMode="auto">
          <a:xfrm>
            <a:off x="2651125" y="4457700"/>
            <a:ext cx="2698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</a:t>
            </a:r>
          </a:p>
        </p:txBody>
      </p:sp>
      <p:sp>
        <p:nvSpPr>
          <p:cNvPr id="27685" name="TextBox 66"/>
          <p:cNvSpPr txBox="1">
            <a:spLocks noChangeArrowheads="1"/>
          </p:cNvSpPr>
          <p:nvPr/>
        </p:nvSpPr>
        <p:spPr bwMode="auto">
          <a:xfrm>
            <a:off x="2925763" y="4046538"/>
            <a:ext cx="2698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</a:t>
            </a:r>
          </a:p>
        </p:txBody>
      </p:sp>
      <p:sp>
        <p:nvSpPr>
          <p:cNvPr id="27686" name="TextBox 67"/>
          <p:cNvSpPr txBox="1">
            <a:spLocks noChangeArrowheads="1"/>
          </p:cNvSpPr>
          <p:nvPr/>
        </p:nvSpPr>
        <p:spPr bwMode="auto">
          <a:xfrm>
            <a:off x="4159250" y="2884488"/>
            <a:ext cx="2667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7687" name="TextBox 68"/>
          <p:cNvSpPr txBox="1">
            <a:spLocks noChangeArrowheads="1"/>
          </p:cNvSpPr>
          <p:nvPr/>
        </p:nvSpPr>
        <p:spPr bwMode="auto">
          <a:xfrm>
            <a:off x="3954463" y="2816225"/>
            <a:ext cx="2651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7688" name="TextBox 69"/>
          <p:cNvSpPr txBox="1">
            <a:spLocks noChangeArrowheads="1"/>
          </p:cNvSpPr>
          <p:nvPr/>
        </p:nvSpPr>
        <p:spPr bwMode="auto">
          <a:xfrm>
            <a:off x="4159250" y="2746375"/>
            <a:ext cx="2667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7689" name="TextBox 70"/>
          <p:cNvSpPr txBox="1">
            <a:spLocks noChangeArrowheads="1"/>
          </p:cNvSpPr>
          <p:nvPr/>
        </p:nvSpPr>
        <p:spPr bwMode="auto">
          <a:xfrm>
            <a:off x="4060825" y="2808288"/>
            <a:ext cx="265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7690" name="TextBox 71"/>
          <p:cNvSpPr txBox="1">
            <a:spLocks noChangeArrowheads="1"/>
          </p:cNvSpPr>
          <p:nvPr/>
        </p:nvSpPr>
        <p:spPr bwMode="auto">
          <a:xfrm>
            <a:off x="3954463" y="2944813"/>
            <a:ext cx="2651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7691" name="TextBox 72"/>
          <p:cNvSpPr txBox="1">
            <a:spLocks noChangeArrowheads="1"/>
          </p:cNvSpPr>
          <p:nvPr/>
        </p:nvSpPr>
        <p:spPr bwMode="auto">
          <a:xfrm>
            <a:off x="4297363" y="3086100"/>
            <a:ext cx="2651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7692" name="TextBox 73"/>
          <p:cNvSpPr txBox="1">
            <a:spLocks noChangeArrowheads="1"/>
          </p:cNvSpPr>
          <p:nvPr/>
        </p:nvSpPr>
        <p:spPr bwMode="auto">
          <a:xfrm>
            <a:off x="3816350" y="4389438"/>
            <a:ext cx="258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</a:p>
        </p:txBody>
      </p:sp>
      <p:sp>
        <p:nvSpPr>
          <p:cNvPr id="27693" name="TextBox 74"/>
          <p:cNvSpPr txBox="1">
            <a:spLocks noChangeArrowheads="1"/>
          </p:cNvSpPr>
          <p:nvPr/>
        </p:nvSpPr>
        <p:spPr bwMode="auto">
          <a:xfrm>
            <a:off x="3884613" y="4321175"/>
            <a:ext cx="258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</a:p>
        </p:txBody>
      </p:sp>
      <p:sp>
        <p:nvSpPr>
          <p:cNvPr id="27694" name="TextBox 75"/>
          <p:cNvSpPr txBox="1">
            <a:spLocks noChangeArrowheads="1"/>
          </p:cNvSpPr>
          <p:nvPr/>
        </p:nvSpPr>
        <p:spPr bwMode="auto">
          <a:xfrm>
            <a:off x="3679825" y="4252913"/>
            <a:ext cx="2571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</a:p>
        </p:txBody>
      </p:sp>
      <p:sp>
        <p:nvSpPr>
          <p:cNvPr id="27695" name="TextBox 76"/>
          <p:cNvSpPr txBox="1">
            <a:spLocks noChangeArrowheads="1"/>
          </p:cNvSpPr>
          <p:nvPr/>
        </p:nvSpPr>
        <p:spPr bwMode="auto">
          <a:xfrm>
            <a:off x="3802063" y="4114800"/>
            <a:ext cx="258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</a:p>
        </p:txBody>
      </p:sp>
      <p:sp>
        <p:nvSpPr>
          <p:cNvPr id="27696" name="TextBox 77"/>
          <p:cNvSpPr txBox="1">
            <a:spLocks noChangeArrowheads="1"/>
          </p:cNvSpPr>
          <p:nvPr/>
        </p:nvSpPr>
        <p:spPr bwMode="auto">
          <a:xfrm>
            <a:off x="3541713" y="4321175"/>
            <a:ext cx="258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</a:p>
        </p:txBody>
      </p:sp>
      <p:sp>
        <p:nvSpPr>
          <p:cNvPr id="27697" name="TextBox 78"/>
          <p:cNvSpPr txBox="1">
            <a:spLocks noChangeArrowheads="1"/>
          </p:cNvSpPr>
          <p:nvPr/>
        </p:nvSpPr>
        <p:spPr bwMode="auto">
          <a:xfrm>
            <a:off x="3884613" y="4252913"/>
            <a:ext cx="2587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</a:p>
        </p:txBody>
      </p:sp>
      <p:sp>
        <p:nvSpPr>
          <p:cNvPr id="27698" name="TextBox 79"/>
          <p:cNvSpPr txBox="1">
            <a:spLocks noChangeArrowheads="1"/>
          </p:cNvSpPr>
          <p:nvPr/>
        </p:nvSpPr>
        <p:spPr bwMode="auto">
          <a:xfrm>
            <a:off x="3816350" y="4454525"/>
            <a:ext cx="2587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</a:p>
        </p:txBody>
      </p:sp>
      <p:sp>
        <p:nvSpPr>
          <p:cNvPr id="27699" name="TextBox 80"/>
          <p:cNvSpPr txBox="1">
            <a:spLocks noChangeArrowheads="1"/>
          </p:cNvSpPr>
          <p:nvPr/>
        </p:nvSpPr>
        <p:spPr bwMode="auto">
          <a:xfrm>
            <a:off x="3611563" y="4384675"/>
            <a:ext cx="2571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</a:p>
        </p:txBody>
      </p:sp>
      <p:sp>
        <p:nvSpPr>
          <p:cNvPr id="27700" name="TextBox 81"/>
          <p:cNvSpPr txBox="1">
            <a:spLocks noChangeArrowheads="1"/>
          </p:cNvSpPr>
          <p:nvPr/>
        </p:nvSpPr>
        <p:spPr bwMode="auto">
          <a:xfrm>
            <a:off x="3733800" y="4248150"/>
            <a:ext cx="2571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</a:p>
        </p:txBody>
      </p:sp>
      <p:sp>
        <p:nvSpPr>
          <p:cNvPr id="27701" name="TextBox 82"/>
          <p:cNvSpPr txBox="1">
            <a:spLocks noChangeArrowheads="1"/>
          </p:cNvSpPr>
          <p:nvPr/>
        </p:nvSpPr>
        <p:spPr bwMode="auto">
          <a:xfrm>
            <a:off x="3473450" y="4454525"/>
            <a:ext cx="257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</a:p>
        </p:txBody>
      </p:sp>
      <p:sp>
        <p:nvSpPr>
          <p:cNvPr id="27702" name="TextBox 83"/>
          <p:cNvSpPr txBox="1">
            <a:spLocks noChangeArrowheads="1"/>
          </p:cNvSpPr>
          <p:nvPr/>
        </p:nvSpPr>
        <p:spPr bwMode="auto">
          <a:xfrm>
            <a:off x="3816350" y="4384675"/>
            <a:ext cx="258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</a:p>
        </p:txBody>
      </p:sp>
      <p:sp>
        <p:nvSpPr>
          <p:cNvPr id="27703" name="TextBox 85"/>
          <p:cNvSpPr txBox="1">
            <a:spLocks noChangeArrowheads="1"/>
          </p:cNvSpPr>
          <p:nvPr/>
        </p:nvSpPr>
        <p:spPr bwMode="auto">
          <a:xfrm>
            <a:off x="4297363" y="4527550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1</a:t>
            </a:r>
          </a:p>
        </p:txBody>
      </p:sp>
      <p:sp>
        <p:nvSpPr>
          <p:cNvPr id="27704" name="TextBox 86"/>
          <p:cNvSpPr txBox="1">
            <a:spLocks noChangeArrowheads="1"/>
          </p:cNvSpPr>
          <p:nvPr/>
        </p:nvSpPr>
        <p:spPr bwMode="auto">
          <a:xfrm>
            <a:off x="523875" y="14414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074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“propagates weights from neighbors”</a:t>
            </a:r>
            <a:endParaRPr lang="en-US" dirty="0" smtClean="0"/>
          </a:p>
        </p:txBody>
      </p:sp>
      <p:sp>
        <p:nvSpPr>
          <p:cNvPr id="28674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03638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441450"/>
            <a:ext cx="30575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225425" y="1304925"/>
          <a:ext cx="834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4" imgW="3009418" imgH="203384" progId="Equation.3">
                  <p:embed/>
                </p:oleObj>
              </mc:Choice>
              <mc:Fallback>
                <p:oleObj name="Equation" r:id="rId4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04925"/>
                        <a:ext cx="83407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60"/>
          <p:cNvSpPr txBox="1">
            <a:spLocks noChangeArrowheads="1"/>
          </p:cNvSpPr>
          <p:nvPr/>
        </p:nvSpPr>
        <p:spPr bwMode="auto">
          <a:xfrm>
            <a:off x="387350" y="1989138"/>
            <a:ext cx="4252913" cy="35464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/>
              <a:t>If Wis connected but roughly block diagonal with </a:t>
            </a:r>
            <a:r>
              <a:rPr lang="en-US" sz="2500" i="1"/>
              <a:t>k </a:t>
            </a:r>
            <a:r>
              <a:rPr lang="en-US" sz="2500"/>
              <a:t>blocks then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the top eigenvector is a constant vector 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the next </a:t>
            </a:r>
            <a:r>
              <a:rPr lang="en-US" sz="2500" i="1"/>
              <a:t>k </a:t>
            </a:r>
            <a:r>
              <a:rPr lang="en-US" sz="2500"/>
              <a:t>eigenvectors are roughly piecewise constant with “pieces” corresponding to blocks</a:t>
            </a:r>
            <a:r>
              <a:rPr lang="en-US" sz="2500" i="1"/>
              <a:t> </a:t>
            </a:r>
            <a:r>
              <a:rPr lang="en-US" sz="2500"/>
              <a:t>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8621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“propagates weights from neighbors”</a:t>
            </a:r>
            <a:endParaRPr lang="en-US" dirty="0" smtClean="0"/>
          </a:p>
        </p:txBody>
      </p:sp>
      <p:sp>
        <p:nvSpPr>
          <p:cNvPr id="29698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225425" y="1304925"/>
          <a:ext cx="834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3" imgW="3009418" imgH="203384" progId="Equation.3">
                  <p:embed/>
                </p:oleObj>
              </mc:Choice>
              <mc:Fallback>
                <p:oleObj name="Equation" r:id="rId3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04925"/>
                        <a:ext cx="83407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Box 60"/>
          <p:cNvSpPr txBox="1">
            <a:spLocks noChangeArrowheads="1"/>
          </p:cNvSpPr>
          <p:nvPr/>
        </p:nvSpPr>
        <p:spPr bwMode="auto">
          <a:xfrm>
            <a:off x="387350" y="1989138"/>
            <a:ext cx="425291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/>
              <a:t>If </a:t>
            </a:r>
            <a:r>
              <a:rPr lang="en-US" sz="2500" b="1"/>
              <a:t>W</a:t>
            </a:r>
            <a:r>
              <a:rPr lang="en-US" sz="2500"/>
              <a:t> is connected but roughly block diagonal with </a:t>
            </a:r>
            <a:r>
              <a:rPr lang="en-US" sz="2500" i="1"/>
              <a:t>k </a:t>
            </a:r>
            <a:r>
              <a:rPr lang="en-US" sz="2500"/>
              <a:t>blocks then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the “top” eigenvector is a constant vector 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the next </a:t>
            </a:r>
            <a:r>
              <a:rPr lang="en-US" sz="2500" i="1"/>
              <a:t>k </a:t>
            </a:r>
            <a:r>
              <a:rPr lang="en-US" sz="2500"/>
              <a:t>eigenvectors are roughly piecewise constant with “pieces” corresponding to blocks</a:t>
            </a:r>
            <a:r>
              <a:rPr lang="en-US" sz="2500" i="1"/>
              <a:t> </a:t>
            </a:r>
            <a:r>
              <a:rPr lang="en-US" sz="2500"/>
              <a:t> </a:t>
            </a:r>
            <a:endParaRPr lang="en-US" sz="16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08525" y="1989138"/>
            <a:ext cx="4046538" cy="32083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/>
              <a:t>Spectral clustering: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Find the top </a:t>
            </a:r>
            <a:r>
              <a:rPr lang="en-US" sz="2500" i="1"/>
              <a:t>k+1 </a:t>
            </a:r>
            <a:r>
              <a:rPr lang="en-US" sz="2500"/>
              <a:t>eigenvectors </a:t>
            </a:r>
            <a:r>
              <a:rPr lang="en-US" sz="2500" b="1"/>
              <a:t>v</a:t>
            </a:r>
            <a:r>
              <a:rPr lang="en-US" sz="2500" baseline="-25000"/>
              <a:t>1</a:t>
            </a:r>
            <a:r>
              <a:rPr lang="en-US" sz="2500"/>
              <a:t>,…,</a:t>
            </a:r>
            <a:r>
              <a:rPr lang="en-US" sz="2500" b="1"/>
              <a:t>v</a:t>
            </a:r>
            <a:r>
              <a:rPr lang="en-US" sz="2500" baseline="-25000"/>
              <a:t>k+1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Discard the “top” one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Replace every node </a:t>
            </a:r>
            <a:r>
              <a:rPr lang="en-US" sz="2500" i="1"/>
              <a:t>a </a:t>
            </a:r>
            <a:r>
              <a:rPr lang="en-US" sz="2500"/>
              <a:t>with </a:t>
            </a:r>
            <a:r>
              <a:rPr lang="en-US" sz="2500" i="1"/>
              <a:t>k</a:t>
            </a:r>
            <a:r>
              <a:rPr lang="en-US" sz="2500"/>
              <a:t>-dimensional vector </a:t>
            </a:r>
            <a:r>
              <a:rPr lang="en-US" sz="2500" i="1"/>
              <a:t>x</a:t>
            </a:r>
            <a:r>
              <a:rPr lang="en-US" sz="2500" i="1" baseline="-25000"/>
              <a:t>a</a:t>
            </a:r>
            <a:r>
              <a:rPr lang="en-US"/>
              <a:t> </a:t>
            </a:r>
            <a:r>
              <a:rPr lang="en-US" sz="2500"/>
              <a:t>= &lt;</a:t>
            </a:r>
            <a:r>
              <a:rPr lang="en-US" sz="2500" b="1">
                <a:solidFill>
                  <a:srgbClr val="000000"/>
                </a:solidFill>
              </a:rPr>
              <a:t>v</a:t>
            </a:r>
            <a:r>
              <a:rPr lang="en-US" sz="2500" baseline="-25000">
                <a:solidFill>
                  <a:srgbClr val="000000"/>
                </a:solidFill>
              </a:rPr>
              <a:t>2</a:t>
            </a:r>
            <a:r>
              <a:rPr lang="en-US" sz="2500"/>
              <a:t>(</a:t>
            </a:r>
            <a:r>
              <a:rPr lang="en-US" sz="2500" i="1"/>
              <a:t>a</a:t>
            </a:r>
            <a:r>
              <a:rPr lang="en-US" sz="2500"/>
              <a:t>)</a:t>
            </a:r>
            <a:r>
              <a:rPr lang="en-US" sz="2500">
                <a:solidFill>
                  <a:srgbClr val="000000"/>
                </a:solidFill>
              </a:rPr>
              <a:t>,…,</a:t>
            </a:r>
            <a:r>
              <a:rPr lang="en-US" sz="2500" b="1">
                <a:solidFill>
                  <a:srgbClr val="000000"/>
                </a:solidFill>
              </a:rPr>
              <a:t>v</a:t>
            </a:r>
            <a:r>
              <a:rPr lang="en-US" sz="2500" baseline="-25000">
                <a:solidFill>
                  <a:srgbClr val="000000"/>
                </a:solidFill>
              </a:rPr>
              <a:t>k+1</a:t>
            </a:r>
            <a:r>
              <a:rPr lang="en-US" sz="2500">
                <a:solidFill>
                  <a:srgbClr val="000000"/>
                </a:solidFill>
              </a:rPr>
              <a:t> (</a:t>
            </a:r>
            <a:r>
              <a:rPr lang="en-US" sz="2500" i="1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) </a:t>
            </a:r>
            <a:r>
              <a:rPr lang="en-US" sz="1600"/>
              <a:t>&gt;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 </a:t>
            </a:r>
            <a:r>
              <a:rPr lang="en-US" sz="2500"/>
              <a:t>Cluster with </a:t>
            </a:r>
            <a:r>
              <a:rPr lang="en-US" sz="2500" i="1"/>
              <a:t>k</a:t>
            </a:r>
            <a:r>
              <a:rPr lang="en-US" sz="2500"/>
              <a:t>-means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6135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</a:t>
            </a:r>
            <a:r>
              <a:rPr lang="en-US" sz="2900" dirty="0" err="1" smtClean="0"/>
              <a:t>propogates</a:t>
            </a:r>
            <a:r>
              <a:rPr lang="en-US" sz="2900" dirty="0" smtClean="0"/>
              <a:t> weights from neighbors”</a:t>
            </a:r>
            <a:endParaRPr lang="en-US" dirty="0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14375" y="1235075"/>
          <a:ext cx="7783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3" imgW="3009418" imgH="203384" progId="Equation.3">
                  <p:embed/>
                </p:oleObj>
              </mc:Choice>
              <mc:Fallback>
                <p:oleObj name="Equation" r:id="rId3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783513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838200" y="1752600"/>
            <a:ext cx="7924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/>
              <a:t> </a:t>
            </a:r>
            <a:r>
              <a:rPr lang="en-US"/>
              <a:t>smallest eigenvecs of D-A are largest eigenvecs of A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smallest eigenvecs of I-W are largest eigenvecs of W</a:t>
            </a:r>
          </a:p>
          <a:p>
            <a:pPr eaLnBrk="1" hangingPunct="1"/>
            <a:r>
              <a:rPr lang="en-US"/>
              <a:t>Suppose each </a:t>
            </a:r>
            <a:r>
              <a:rPr lang="en-US" i="1"/>
              <a:t>y(i)=+1 </a:t>
            </a:r>
            <a:r>
              <a:rPr lang="en-US"/>
              <a:t>or </a:t>
            </a:r>
            <a:r>
              <a:rPr lang="en-US" i="1"/>
              <a:t>-1</a:t>
            </a:r>
            <a:r>
              <a:rPr lang="en-US" b="1"/>
              <a:t>:</a:t>
            </a:r>
            <a:r>
              <a:rPr lang="en-US" i="1"/>
              <a:t>  </a:t>
            </a:r>
          </a:p>
          <a:p>
            <a:pPr eaLnBrk="1" hangingPunct="1">
              <a:buFont typeface="Arial" charset="0"/>
              <a:buChar char="•"/>
            </a:pPr>
            <a:r>
              <a:rPr lang="en-US" i="1"/>
              <a:t> </a:t>
            </a:r>
            <a:r>
              <a:rPr lang="en-US"/>
              <a:t>Then  </a:t>
            </a:r>
            <a:r>
              <a:rPr lang="en-US" i="1"/>
              <a:t>y </a:t>
            </a:r>
            <a:r>
              <a:rPr lang="en-US"/>
              <a:t>is a cluster indicator that splits the nodes into two </a:t>
            </a:r>
            <a:endParaRPr lang="en-US" i="1"/>
          </a:p>
          <a:p>
            <a:pPr eaLnBrk="1" hangingPunct="1">
              <a:buFont typeface="Arial" charset="0"/>
              <a:buChar char="•"/>
            </a:pPr>
            <a:r>
              <a:rPr lang="en-US" i="1"/>
              <a:t> </a:t>
            </a:r>
            <a:r>
              <a:rPr lang="en-US"/>
              <a:t>what is </a:t>
            </a:r>
            <a:r>
              <a:rPr lang="en-US" b="1"/>
              <a:t>y</a:t>
            </a:r>
            <a:r>
              <a:rPr lang="en-US" baseline="30000"/>
              <a:t>T</a:t>
            </a:r>
            <a:r>
              <a:rPr lang="en-US"/>
              <a:t>(D-A)</a:t>
            </a:r>
            <a:r>
              <a:rPr lang="en-US" b="1"/>
              <a:t>y</a:t>
            </a:r>
            <a:r>
              <a:rPr lang="en-US"/>
              <a:t> ?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9825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6"/>
          <p:cNvGraphicFramePr>
            <a:graphicFrameLocks noChangeAspect="1"/>
          </p:cNvGraphicFramePr>
          <p:nvPr/>
        </p:nvGraphicFramePr>
        <p:xfrm>
          <a:off x="838200" y="379413"/>
          <a:ext cx="7045325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3" imgW="3796496" imgH="2425172" progId="Equation.3">
                  <p:embed/>
                </p:oleObj>
              </mc:Choice>
              <mc:Fallback>
                <p:oleObj name="Equation" r:id="rId3" imgW="3796496" imgH="242517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9413"/>
                        <a:ext cx="7045325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5410200" y="4267200"/>
            <a:ext cx="210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size of CUT(</a:t>
            </a:r>
            <a:r>
              <a:rPr lang="en-US" b="1"/>
              <a:t>y</a:t>
            </a:r>
            <a:r>
              <a:rPr lang="en-US"/>
              <a:t>)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914400" y="5410200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</a:t>
            </a:r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1219200" y="5105400"/>
          <a:ext cx="52212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5" imgW="1942893" imgH="228738" progId="Equation.3">
                  <p:embed/>
                </p:oleObj>
              </mc:Choice>
              <mc:Fallback>
                <p:oleObj name="Equation" r:id="rId5" imgW="1942893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5400"/>
                        <a:ext cx="52212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58674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NCUT: roughly minimize ratio of transitions between classes vs transitions within classes</a:t>
            </a:r>
          </a:p>
        </p:txBody>
      </p:sp>
    </p:spTree>
    <p:extLst>
      <p:ext uri="{BB962C8B-B14F-4D97-AF65-F5344CB8AC3E}">
        <p14:creationId xmlns:p14="http://schemas.microsoft.com/office/powerpoint/2010/main" val="16092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4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smtClean="0"/>
              <a:t>So far…</a:t>
            </a:r>
          </a:p>
        </p:txBody>
      </p:sp>
      <p:sp>
        <p:nvSpPr>
          <p:cNvPr id="154635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defRPr/>
            </a:pPr>
            <a:r>
              <a:rPr lang="en-IE" b="1" dirty="0" smtClean="0">
                <a:solidFill>
                  <a:srgbClr val="0000FF"/>
                </a:solidFill>
              </a:rPr>
              <a:t>How to define a “good” partition of a graph?</a:t>
            </a:r>
          </a:p>
          <a:p>
            <a:pPr marL="914400" lvl="1" indent="-457200" eaLnBrk="1" hangingPunct="1">
              <a:defRPr/>
            </a:pPr>
            <a:r>
              <a:rPr lang="en-IE" dirty="0" smtClean="0"/>
              <a:t>Minimize a given graph cut criterion</a:t>
            </a:r>
          </a:p>
          <a:p>
            <a:pPr marL="2414016" lvl="8" indent="-457200"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621792" indent="-457200">
              <a:defRPr/>
            </a:pPr>
            <a:r>
              <a:rPr lang="en-US" b="1" dirty="0" smtClean="0">
                <a:solidFill>
                  <a:srgbClr val="0000FF"/>
                </a:solidFill>
              </a:rPr>
              <a:t>How to efficiently identify such a partition?</a:t>
            </a:r>
          </a:p>
          <a:p>
            <a:pPr marL="914400" lvl="1" indent="-457200">
              <a:defRPr/>
            </a:pPr>
            <a:r>
              <a:rPr lang="en-US" dirty="0" smtClean="0"/>
              <a:t>Approximate using information provided by the </a:t>
            </a:r>
            <a:r>
              <a:rPr lang="en-US" dirty="0" err="1" smtClean="0"/>
              <a:t>eigenvalues</a:t>
            </a:r>
            <a:r>
              <a:rPr lang="en-US" dirty="0" smtClean="0"/>
              <a:t> and eigenvectors of a graph</a:t>
            </a:r>
          </a:p>
          <a:p>
            <a:pPr marL="2414016" lvl="8" indent="-457200">
              <a:defRPr/>
            </a:pPr>
            <a:endParaRPr lang="en-US" dirty="0" smtClean="0">
              <a:solidFill>
                <a:schemeClr val="accent4"/>
              </a:solidFill>
            </a:endParaRPr>
          </a:p>
          <a:p>
            <a:pPr marL="621792" indent="-457200">
              <a:defRPr/>
            </a:pPr>
            <a:r>
              <a:rPr lang="en-US" b="1" dirty="0" smtClean="0">
                <a:solidFill>
                  <a:srgbClr val="0000FF"/>
                </a:solidFill>
              </a:rPr>
              <a:t>Spectral Clustering</a:t>
            </a:r>
          </a:p>
          <a:p>
            <a:pPr marL="621792" indent="-457200">
              <a:defRPr/>
            </a:pPr>
            <a:endParaRPr lang="en-IE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9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Spectral Clustering Algorithms</a:t>
            </a:r>
            <a:endParaRPr lang="en-IE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b="1" dirty="0" smtClean="0">
                <a:solidFill>
                  <a:srgbClr val="D60093"/>
                </a:solidFill>
              </a:rPr>
              <a:t>Three basic stages:</a:t>
            </a:r>
          </a:p>
          <a:p>
            <a:pPr lvl="1"/>
            <a:r>
              <a:rPr lang="en-IE" b="1" dirty="0" smtClean="0"/>
              <a:t>1)</a:t>
            </a:r>
            <a:r>
              <a:rPr lang="en-IE" dirty="0" smtClean="0"/>
              <a:t> </a:t>
            </a:r>
            <a:r>
              <a:rPr lang="en-IE" b="1" dirty="0" smtClean="0">
                <a:solidFill>
                  <a:srgbClr val="0000FF"/>
                </a:solidFill>
              </a:rPr>
              <a:t>Pre-processing</a:t>
            </a:r>
          </a:p>
          <a:p>
            <a:pPr lvl="2"/>
            <a:r>
              <a:rPr lang="en-IE" dirty="0" smtClean="0"/>
              <a:t>Construct a matrix representation of the graph</a:t>
            </a:r>
          </a:p>
          <a:p>
            <a:pPr lvl="1"/>
            <a:r>
              <a:rPr lang="en-IE" b="1" dirty="0" smtClean="0"/>
              <a:t>2)</a:t>
            </a:r>
            <a:r>
              <a:rPr lang="en-IE" dirty="0" smtClean="0"/>
              <a:t> </a:t>
            </a:r>
            <a:r>
              <a:rPr lang="en-IE" b="1" dirty="0" smtClean="0">
                <a:solidFill>
                  <a:srgbClr val="0000FF"/>
                </a:solidFill>
              </a:rPr>
              <a:t>Decomposition</a:t>
            </a:r>
          </a:p>
          <a:p>
            <a:pPr lvl="2"/>
            <a:r>
              <a:rPr lang="en-IE" dirty="0" smtClean="0"/>
              <a:t>Compute eigenvalues and eigenvectors of the matrix</a:t>
            </a:r>
          </a:p>
          <a:p>
            <a:pPr lvl="2"/>
            <a:r>
              <a:rPr lang="en-IE" dirty="0" smtClean="0"/>
              <a:t>Map each point to a lower-dimensional representation based on one or more eigenvectors</a:t>
            </a:r>
          </a:p>
          <a:p>
            <a:pPr lvl="1"/>
            <a:r>
              <a:rPr lang="en-IE" b="1" dirty="0" smtClean="0"/>
              <a:t>3)</a:t>
            </a:r>
            <a:r>
              <a:rPr lang="en-IE" dirty="0" smtClean="0"/>
              <a:t> </a:t>
            </a:r>
            <a:r>
              <a:rPr lang="en-IE" b="1" dirty="0" smtClean="0">
                <a:solidFill>
                  <a:srgbClr val="0000FF"/>
                </a:solidFill>
              </a:rPr>
              <a:t>Grouping</a:t>
            </a:r>
          </a:p>
          <a:p>
            <a:pPr lvl="2"/>
            <a:r>
              <a:rPr lang="en-IE" dirty="0" smtClean="0"/>
              <a:t>Assign points to two or more clusters, based on the new representation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Spectral Partitioning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2" y="1524000"/>
            <a:ext cx="281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43" y="1743075"/>
            <a:ext cx="507515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7912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Rank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824453" y="3340594"/>
            <a:ext cx="166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506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Graph Partitioning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6" name="Rectangle 8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IE" b="1" dirty="0" smtClean="0"/>
                  <a:t>Undirected graph 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IE" dirty="0" smtClean="0"/>
              </a:p>
              <a:p>
                <a:pPr>
                  <a:defRPr/>
                </a:pPr>
                <a:r>
                  <a:rPr lang="en-IE" b="1" dirty="0" smtClean="0">
                    <a:solidFill>
                      <a:srgbClr val="0000FF"/>
                    </a:solidFill>
                  </a:rPr>
                  <a:t>Bi-partitioning task:</a:t>
                </a:r>
              </a:p>
              <a:p>
                <a:pPr lvl="1">
                  <a:defRPr/>
                </a:pPr>
                <a:r>
                  <a:rPr lang="en-IE" dirty="0" smtClean="0"/>
                  <a:t>Divide vertices into two disjoint groups </a:t>
                </a:r>
                <a:endParaRPr lang="en-IE" b="1" dirty="0" smtClean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 smtClean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 smtClean="0"/>
              </a:p>
              <a:p>
                <a:pPr lvl="2">
                  <a:lnSpc>
                    <a:spcPct val="90000"/>
                  </a:lnSpc>
                  <a:defRPr/>
                </a:pPr>
                <a:endParaRPr lang="en-US" dirty="0" smtClean="0"/>
              </a:p>
              <a:p>
                <a:pPr lvl="2">
                  <a:lnSpc>
                    <a:spcPct val="90000"/>
                  </a:lnSpc>
                  <a:defRPr/>
                </a:pPr>
                <a:endParaRPr lang="en-US" dirty="0" smtClean="0"/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b="1" dirty="0" smtClean="0">
                    <a:solidFill>
                      <a:srgbClr val="FF0066"/>
                    </a:solidFill>
                  </a:rPr>
                  <a:t>Questions:</a:t>
                </a:r>
              </a:p>
              <a:p>
                <a:pPr lvl="1">
                  <a:lnSpc>
                    <a:spcPct val="90000"/>
                  </a:lnSpc>
                  <a:defRPr/>
                </a:pPr>
                <a:r>
                  <a:rPr lang="en-US" dirty="0" smtClean="0"/>
                  <a:t>How can we define a “good” partition of ?</a:t>
                </a:r>
              </a:p>
              <a:p>
                <a:pPr lvl="1">
                  <a:lnSpc>
                    <a:spcPct val="90000"/>
                  </a:lnSpc>
                  <a:defRPr/>
                </a:pPr>
                <a:r>
                  <a:rPr lang="en-US" dirty="0" smtClean="0"/>
                  <a:t>How can we efficiently identify such a partition?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IE" dirty="0" smtClean="0"/>
              </a:p>
            </p:txBody>
          </p:sp>
        </mc:Choice>
        <mc:Fallback xmlns="">
          <p:sp>
            <p:nvSpPr>
              <p:cNvPr id="99336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08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2209800" y="3429000"/>
            <a:ext cx="5104632" cy="1371600"/>
            <a:chOff x="2209800" y="3647326"/>
            <a:chExt cx="5104632" cy="1371600"/>
          </a:xfrm>
        </p:grpSpPr>
        <p:sp>
          <p:nvSpPr>
            <p:cNvPr id="95" name="Oval 94"/>
            <p:cNvSpPr/>
            <p:nvPr/>
          </p:nvSpPr>
          <p:spPr>
            <a:xfrm>
              <a:off x="5029200" y="3647326"/>
              <a:ext cx="1884452" cy="13716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Oval 92"/>
            <p:cNvSpPr/>
            <p:nvPr/>
          </p:nvSpPr>
          <p:spPr>
            <a:xfrm>
              <a:off x="2667000" y="3713252"/>
              <a:ext cx="1828800" cy="12954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7" name="Oval 86"/>
            <p:cNvSpPr/>
            <p:nvPr/>
          </p:nvSpPr>
          <p:spPr>
            <a:xfrm>
              <a:off x="3429000" y="3810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505200" y="4495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895600" y="4191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715000" y="3733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410200" y="44196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172200" y="4267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09800" y="3657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934200" y="3657600"/>
              <a:ext cx="380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Straight Connector 31"/>
          <p:cNvCxnSpPr>
            <a:stCxn id="40" idx="3"/>
            <a:endCxn id="42" idx="7"/>
          </p:cNvCxnSpPr>
          <p:nvPr/>
        </p:nvCxnSpPr>
        <p:spPr>
          <a:xfrm flipH="1">
            <a:off x="5887804" y="1582504"/>
            <a:ext cx="340192" cy="1877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2" idx="5"/>
            <a:endCxn id="41" idx="1"/>
          </p:cNvCxnSpPr>
          <p:nvPr/>
        </p:nvCxnSpPr>
        <p:spPr>
          <a:xfrm>
            <a:off x="5887804" y="2039704"/>
            <a:ext cx="340192" cy="1877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0" idx="4"/>
            <a:endCxn id="41" idx="0"/>
          </p:cNvCxnSpPr>
          <p:nvPr/>
        </p:nvCxnSpPr>
        <p:spPr>
          <a:xfrm>
            <a:off x="6362700" y="1638300"/>
            <a:ext cx="0" cy="533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0" idx="6"/>
            <a:endCxn id="43" idx="2"/>
          </p:cNvCxnSpPr>
          <p:nvPr/>
        </p:nvCxnSpPr>
        <p:spPr>
          <a:xfrm flipV="1">
            <a:off x="6553200" y="1333500"/>
            <a:ext cx="1488886" cy="1143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1" idx="6"/>
            <a:endCxn id="44" idx="2"/>
          </p:cNvCxnSpPr>
          <p:nvPr/>
        </p:nvCxnSpPr>
        <p:spPr>
          <a:xfrm flipV="1">
            <a:off x="6553200" y="2171700"/>
            <a:ext cx="1184086" cy="1905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3" idx="5"/>
            <a:endCxn id="45" idx="1"/>
          </p:cNvCxnSpPr>
          <p:nvPr/>
        </p:nvCxnSpPr>
        <p:spPr>
          <a:xfrm rot="16200000" flipH="1">
            <a:off x="8329190" y="15063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4" idx="6"/>
            <a:endCxn id="45" idx="2"/>
          </p:cNvCxnSpPr>
          <p:nvPr/>
        </p:nvCxnSpPr>
        <p:spPr>
          <a:xfrm flipV="1">
            <a:off x="8118286" y="20193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3" idx="3"/>
            <a:endCxn id="44" idx="0"/>
          </p:cNvCxnSpPr>
          <p:nvPr/>
        </p:nvCxnSpPr>
        <p:spPr>
          <a:xfrm rot="5400000">
            <a:off x="7756336" y="16396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172200" y="12573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72200" y="21717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562600" y="17145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042086" y="1143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737286" y="1981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651686" y="1828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4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Spectral Partitioning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81255" y="5862935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Rank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133508" y="3412329"/>
            <a:ext cx="166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9" y="1447800"/>
            <a:ext cx="324479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63" y="2134996"/>
            <a:ext cx="4572000" cy="37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10627" y="1537064"/>
            <a:ext cx="279262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Components of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2800" b="1" baseline="-25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483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Spectral partitioning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9" y="1447800"/>
            <a:ext cx="3244791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5"/>
          <a:stretch/>
        </p:blipFill>
        <p:spPr bwMode="auto">
          <a:xfrm>
            <a:off x="4876800" y="1143000"/>
            <a:ext cx="3167063" cy="20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61074" y="1143000"/>
            <a:ext cx="20265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Components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124200" cy="2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13474" y="6324600"/>
            <a:ext cx="20265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Components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596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k-Way Spectral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b="1" dirty="0" smtClean="0">
                <a:solidFill>
                  <a:srgbClr val="D60093"/>
                </a:solidFill>
              </a:rPr>
              <a:t>How do we partition a graph into </a:t>
            </a:r>
            <a:r>
              <a:rPr lang="en-IE" b="1" i="1" dirty="0" smtClean="0">
                <a:solidFill>
                  <a:srgbClr val="D60093"/>
                </a:solidFill>
                <a:latin typeface="Times New Roman" pitchFamily="18" charset="0"/>
              </a:rPr>
              <a:t>k</a:t>
            </a:r>
            <a:r>
              <a:rPr lang="en-IE" b="1" dirty="0" smtClean="0">
                <a:solidFill>
                  <a:srgbClr val="D60093"/>
                </a:solidFill>
              </a:rPr>
              <a:t> clusters?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Two basic approaches:</a:t>
            </a:r>
          </a:p>
          <a:p>
            <a:pPr lvl="1"/>
            <a:r>
              <a:rPr lang="en-US" b="1" dirty="0" smtClean="0"/>
              <a:t>Recursive bi-partitioning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[Hagen et al., ’92]</a:t>
            </a:r>
          </a:p>
          <a:p>
            <a:pPr lvl="2"/>
            <a:r>
              <a:rPr lang="en-US" dirty="0" smtClean="0"/>
              <a:t>Recursively apply bi-partitioning algorithm in a hierarchical divisive manner</a:t>
            </a:r>
          </a:p>
          <a:p>
            <a:pPr lvl="2"/>
            <a:r>
              <a:rPr lang="en-US" dirty="0" smtClean="0"/>
              <a:t>Disadvantages: Inefficient, unstable</a:t>
            </a:r>
          </a:p>
          <a:p>
            <a:pPr lvl="1"/>
            <a:r>
              <a:rPr lang="en-US" b="1" dirty="0" smtClean="0"/>
              <a:t>Cluster multiple eigenvectors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[Shi-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Malik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’00]</a:t>
            </a:r>
          </a:p>
          <a:p>
            <a:pPr lvl="2"/>
            <a:r>
              <a:rPr lang="en-US" dirty="0" smtClean="0"/>
              <a:t>Build a reduced space from multiple eigenvectors</a:t>
            </a:r>
          </a:p>
          <a:p>
            <a:pPr lvl="2"/>
            <a:r>
              <a:rPr lang="en-US" dirty="0" smtClean="0"/>
              <a:t>Commonly used in recent papers</a:t>
            </a:r>
          </a:p>
          <a:p>
            <a:pPr lvl="2"/>
            <a:r>
              <a:rPr lang="en-US" dirty="0" smtClean="0"/>
              <a:t>A preferable approach…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multiple eigenvectors?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Approximates the optimal cut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[Shi-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Malik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’00]</a:t>
            </a:r>
          </a:p>
          <a:p>
            <a:pPr lvl="1"/>
            <a:r>
              <a:rPr lang="en-US" dirty="0" smtClean="0"/>
              <a:t>Can be used to approximate optimal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-way normalized cut</a:t>
            </a:r>
          </a:p>
          <a:p>
            <a:r>
              <a:rPr lang="en-US" b="1" dirty="0" smtClean="0"/>
              <a:t>Emphasizes cohesive clusters</a:t>
            </a:r>
          </a:p>
          <a:p>
            <a:pPr lvl="1"/>
            <a:r>
              <a:rPr lang="en-US" dirty="0" smtClean="0"/>
              <a:t>Increases the unevenness in the distribution of the data</a:t>
            </a:r>
          </a:p>
          <a:p>
            <a:pPr lvl="1"/>
            <a:r>
              <a:rPr lang="en-US" dirty="0" smtClean="0"/>
              <a:t>Associations between similar points are amplified, associations between dissimilar points are attenuated</a:t>
            </a:r>
          </a:p>
          <a:p>
            <a:pPr lvl="1"/>
            <a:r>
              <a:rPr lang="en-US" dirty="0" smtClean="0"/>
              <a:t>The data begins to “approximate a clustering”</a:t>
            </a:r>
          </a:p>
          <a:p>
            <a:r>
              <a:rPr lang="en-US" b="1" dirty="0" smtClean="0"/>
              <a:t>Well-separated space</a:t>
            </a:r>
          </a:p>
          <a:p>
            <a:pPr lvl="1"/>
            <a:r>
              <a:rPr lang="en-US" dirty="0" smtClean="0"/>
              <a:t>Transforms data to a new “embedded space”, </a:t>
            </a:r>
            <a:br>
              <a:rPr lang="en-US" dirty="0" smtClean="0"/>
            </a:br>
            <a:r>
              <a:rPr lang="en-US" dirty="0" smtClean="0"/>
              <a:t>consisting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orthogonal basis vectors</a:t>
            </a:r>
          </a:p>
          <a:p>
            <a:r>
              <a:rPr lang="en-US" dirty="0" smtClean="0"/>
              <a:t>Multiple eigenvectors prevent instability due to information loss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2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</a:t>
            </a:r>
            <a:r>
              <a:rPr lang="en-US" sz="2900" dirty="0" err="1" smtClean="0"/>
              <a:t>propogates</a:t>
            </a:r>
            <a:r>
              <a:rPr lang="en-US" sz="2900" dirty="0" smtClean="0"/>
              <a:t> weights from neighbors”</a:t>
            </a:r>
            <a:endParaRPr lang="en-US" dirty="0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14375" y="1235075"/>
          <a:ext cx="7783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3" imgW="3009418" imgH="203384" progId="Equation.3">
                  <p:embed/>
                </p:oleObj>
              </mc:Choice>
              <mc:Fallback>
                <p:oleObj name="Equation" r:id="rId3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783513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28" descr="6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30500"/>
            <a:ext cx="54102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29"/>
          <p:cNvSpPr txBox="1">
            <a:spLocks noChangeArrowheads="1"/>
          </p:cNvSpPr>
          <p:nvPr/>
        </p:nvSpPr>
        <p:spPr bwMode="auto">
          <a:xfrm>
            <a:off x="685800" y="3733800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Q: How  do I pick </a:t>
            </a:r>
            <a:r>
              <a:rPr lang="en-US" sz="2800" b="1"/>
              <a:t>v </a:t>
            </a:r>
            <a:r>
              <a:rPr lang="en-US" sz="2800"/>
              <a:t>to be an eigenvector for a block-stochastic matrix?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38200" y="1752600"/>
            <a:ext cx="7924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/>
              <a:t> </a:t>
            </a:r>
            <a:r>
              <a:rPr lang="en-US"/>
              <a:t>smallest eigenvecs of D-A are largest eigenvecs of A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smallest eigenvecs of I-W are largest eigenvecs of W</a:t>
            </a:r>
          </a:p>
        </p:txBody>
      </p:sp>
    </p:spTree>
    <p:extLst>
      <p:ext uri="{BB962C8B-B14F-4D97-AF65-F5344CB8AC3E}">
        <p14:creationId xmlns:p14="http://schemas.microsoft.com/office/powerpoint/2010/main" val="12695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0" descr="strong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>
            <a:fillRect/>
          </a:stretch>
        </p:blipFill>
        <p:spPr bwMode="auto">
          <a:xfrm>
            <a:off x="1752600" y="1447800"/>
            <a:ext cx="7178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</a:t>
            </a:r>
            <a:r>
              <a:rPr lang="en-US" sz="2900" dirty="0" err="1" smtClean="0"/>
              <a:t>propogates</a:t>
            </a:r>
            <a:r>
              <a:rPr lang="en-US" sz="2900" dirty="0" smtClean="0"/>
              <a:t> weights from neighbors”</a:t>
            </a:r>
            <a:endParaRPr lang="en-US" dirty="0" smtClean="0"/>
          </a:p>
        </p:txBody>
      </p:sp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714375" y="1235075"/>
          <a:ext cx="7783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4" imgW="3009418" imgH="203384" progId="Equation.3">
                  <p:embed/>
                </p:oleObj>
              </mc:Choice>
              <mc:Fallback>
                <p:oleObj name="Equation" r:id="rId4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783513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Box 29"/>
          <p:cNvSpPr txBox="1">
            <a:spLocks noChangeArrowheads="1"/>
          </p:cNvSpPr>
          <p:nvPr/>
        </p:nvSpPr>
        <p:spPr bwMode="auto">
          <a:xfrm>
            <a:off x="609600" y="2209800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How  do I pick </a:t>
            </a:r>
            <a:r>
              <a:rPr lang="en-US" sz="2800" b="1"/>
              <a:t>v </a:t>
            </a:r>
            <a:r>
              <a:rPr lang="en-US" sz="2800"/>
              <a:t>to be an eigenvector for a block-stochastic matrix?</a:t>
            </a:r>
          </a:p>
        </p:txBody>
      </p:sp>
    </p:spTree>
    <p:extLst>
      <p:ext uri="{BB962C8B-B14F-4D97-AF65-F5344CB8AC3E}">
        <p14:creationId xmlns:p14="http://schemas.microsoft.com/office/powerpoint/2010/main" val="241490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</a:t>
            </a:r>
            <a:r>
              <a:rPr lang="en-US" sz="2900" dirty="0" err="1" smtClean="0"/>
              <a:t>propogates</a:t>
            </a:r>
            <a:r>
              <a:rPr lang="en-US" sz="2900" dirty="0" smtClean="0"/>
              <a:t> weights from neighbors”</a:t>
            </a: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14375" y="1235075"/>
          <a:ext cx="7783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3" imgW="3009418" imgH="203384" progId="Equation.3">
                  <p:embed/>
                </p:oleObj>
              </mc:Choice>
              <mc:Fallback>
                <p:oleObj name="Equation" r:id="rId3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783513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04800" y="1752600"/>
            <a:ext cx="8458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/>
              <a:t> </a:t>
            </a:r>
            <a:r>
              <a:rPr lang="en-US"/>
              <a:t>smallest eigenvecs of D-A are largest eigenvecs of A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smallest eigenvecs of I-W are largest eigenvecs of W</a:t>
            </a:r>
          </a:p>
          <a:p>
            <a:pPr eaLnBrk="1" hangingPunct="1"/>
            <a:r>
              <a:rPr lang="en-US"/>
              <a:t>Suppose each </a:t>
            </a:r>
            <a:r>
              <a:rPr lang="en-US" i="1"/>
              <a:t>y(i)=+1 </a:t>
            </a:r>
            <a:r>
              <a:rPr lang="en-US"/>
              <a:t>or </a:t>
            </a:r>
            <a:r>
              <a:rPr lang="en-US" i="1"/>
              <a:t>-1</a:t>
            </a:r>
            <a:r>
              <a:rPr lang="en-US" b="1"/>
              <a:t>:</a:t>
            </a:r>
            <a:r>
              <a:rPr lang="en-US" i="1"/>
              <a:t>  </a:t>
            </a:r>
          </a:p>
          <a:p>
            <a:pPr eaLnBrk="1" hangingPunct="1">
              <a:buFont typeface="Arial" charset="0"/>
              <a:buChar char="•"/>
            </a:pPr>
            <a:r>
              <a:rPr lang="en-US" i="1"/>
              <a:t> </a:t>
            </a:r>
            <a:r>
              <a:rPr lang="en-US"/>
              <a:t>Then  </a:t>
            </a:r>
            <a:r>
              <a:rPr lang="en-US" i="1"/>
              <a:t>y </a:t>
            </a:r>
            <a:r>
              <a:rPr lang="en-US"/>
              <a:t>is a cluster indicator that cuts the nodes into two </a:t>
            </a:r>
            <a:endParaRPr lang="en-US" i="1"/>
          </a:p>
          <a:p>
            <a:pPr eaLnBrk="1" hangingPunct="1">
              <a:buFont typeface="Arial" charset="0"/>
              <a:buChar char="•"/>
            </a:pPr>
            <a:r>
              <a:rPr lang="en-US" i="1"/>
              <a:t> </a:t>
            </a:r>
            <a:r>
              <a:rPr lang="en-US"/>
              <a:t>what is </a:t>
            </a:r>
            <a:r>
              <a:rPr lang="en-US" b="1"/>
              <a:t>y</a:t>
            </a:r>
            <a:r>
              <a:rPr lang="en-US" baseline="30000"/>
              <a:t>T</a:t>
            </a:r>
            <a:r>
              <a:rPr lang="en-US"/>
              <a:t>(D-A)</a:t>
            </a:r>
            <a:r>
              <a:rPr lang="en-US" b="1"/>
              <a:t>y</a:t>
            </a:r>
            <a:r>
              <a:rPr lang="en-US"/>
              <a:t> ?  </a:t>
            </a:r>
            <a:r>
              <a:rPr lang="en-US" u="sng"/>
              <a:t>The cost of the graph cut defined by </a:t>
            </a:r>
            <a:r>
              <a:rPr lang="en-US" b="1" u="sng"/>
              <a:t>y</a:t>
            </a:r>
          </a:p>
          <a:p>
            <a:pPr eaLnBrk="1" hangingPunct="1">
              <a:buFont typeface="Arial" charset="0"/>
              <a:buChar char="•"/>
            </a:pPr>
            <a:r>
              <a:rPr lang="en-US" u="sng"/>
              <a:t> </a:t>
            </a:r>
            <a:r>
              <a:rPr lang="en-US"/>
              <a:t>what is </a:t>
            </a:r>
            <a:r>
              <a:rPr lang="en-US" b="1"/>
              <a:t>y</a:t>
            </a:r>
            <a:r>
              <a:rPr lang="en-US" baseline="30000"/>
              <a:t>T</a:t>
            </a:r>
            <a:r>
              <a:rPr lang="en-US"/>
              <a:t>(I-W)</a:t>
            </a:r>
            <a:r>
              <a:rPr lang="en-US" b="1"/>
              <a:t>y</a:t>
            </a:r>
            <a:r>
              <a:rPr lang="en-US"/>
              <a:t> ?  </a:t>
            </a:r>
            <a:r>
              <a:rPr lang="en-US" u="sng"/>
              <a:t>Also a cost of a graph cut defined by </a:t>
            </a:r>
            <a:r>
              <a:rPr lang="en-US" b="1" u="sng"/>
              <a:t>y</a:t>
            </a:r>
          </a:p>
          <a:p>
            <a:pPr eaLnBrk="1" hangingPunct="1">
              <a:buFont typeface="Arial" charset="0"/>
              <a:buChar char="•"/>
            </a:pPr>
            <a:r>
              <a:rPr lang="en-US" b="1" u="sng"/>
              <a:t> </a:t>
            </a:r>
            <a:r>
              <a:rPr lang="en-US"/>
              <a:t>How to minimize it?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u="sng"/>
              <a:t> </a:t>
            </a:r>
            <a:r>
              <a:rPr lang="en-US" sz="2000"/>
              <a:t>Turns out: to minimize </a:t>
            </a:r>
            <a:r>
              <a:rPr lang="en-US" sz="2000" b="1"/>
              <a:t>y</a:t>
            </a:r>
            <a:r>
              <a:rPr lang="en-US" sz="2000" baseline="30000"/>
              <a:t>T</a:t>
            </a:r>
            <a:r>
              <a:rPr lang="en-US" sz="2000"/>
              <a:t> X </a:t>
            </a:r>
            <a:r>
              <a:rPr lang="en-US" sz="2000" b="1"/>
              <a:t>y</a:t>
            </a:r>
            <a:r>
              <a:rPr lang="en-US" sz="2000"/>
              <a:t> / (</a:t>
            </a:r>
            <a:r>
              <a:rPr lang="en-US" sz="2000" b="1"/>
              <a:t>y</a:t>
            </a:r>
            <a:r>
              <a:rPr lang="en-US" sz="2000" baseline="30000"/>
              <a:t>T</a:t>
            </a:r>
            <a:r>
              <a:rPr lang="en-US" sz="2000" b="1"/>
              <a:t>y</a:t>
            </a:r>
            <a:r>
              <a:rPr lang="en-US" sz="2000"/>
              <a:t>) find </a:t>
            </a:r>
            <a:r>
              <a:rPr lang="en-US" sz="2000" i="1"/>
              <a:t>smallest</a:t>
            </a:r>
            <a:r>
              <a:rPr lang="en-US" sz="2000"/>
              <a:t> eigenvector of X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r>
              <a:rPr lang="en-US" u="sng"/>
              <a:t> </a:t>
            </a:r>
            <a:r>
              <a:rPr lang="en-US" sz="2000"/>
              <a:t>But: this will not be +1/-1, so it’s a “relaxed” solution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5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</a:t>
            </a:r>
            <a:r>
              <a:rPr lang="en-US" sz="2900" dirty="0" err="1" smtClean="0"/>
              <a:t>propogates</a:t>
            </a:r>
            <a:r>
              <a:rPr lang="en-US" sz="2900" dirty="0" smtClean="0"/>
              <a:t> weights from neighbors”</a:t>
            </a:r>
            <a:endParaRPr lang="en-US" dirty="0" smtClean="0"/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844"/>
          <a:stretch>
            <a:fillRect/>
          </a:stretch>
        </p:blipFill>
        <p:spPr bwMode="auto">
          <a:xfrm>
            <a:off x="1073150" y="1373188"/>
            <a:ext cx="3059113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36517" r="57526" b="47408"/>
          <a:stretch>
            <a:fillRect/>
          </a:stretch>
        </p:blipFill>
        <p:spPr bwMode="auto">
          <a:xfrm>
            <a:off x="866775" y="3771900"/>
            <a:ext cx="3359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441450"/>
            <a:ext cx="30575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3" name="Object 2"/>
          <p:cNvGraphicFramePr>
            <a:graphicFrameLocks noChangeAspect="1"/>
          </p:cNvGraphicFramePr>
          <p:nvPr/>
        </p:nvGraphicFramePr>
        <p:xfrm>
          <a:off x="714375" y="1235075"/>
          <a:ext cx="7783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4" imgW="3009418" imgH="203384" progId="Equation.3">
                  <p:embed/>
                </p:oleObj>
              </mc:Choice>
              <mc:Fallback>
                <p:oleObj name="Equation" r:id="rId4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783513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1622425" y="6035675"/>
            <a:ext cx="19573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[Shi &amp; Meila, </a:t>
            </a:r>
            <a:r>
              <a:rPr lang="en-US">
                <a:solidFill>
                  <a:srgbClr val="000000"/>
                </a:solidFill>
              </a:rPr>
              <a:t>2002</a:t>
            </a:r>
            <a:r>
              <a:rPr lang="en-US"/>
              <a:t>]</a:t>
            </a:r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03638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60513" y="3987800"/>
            <a:ext cx="336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9973"/>
                </a:solidFill>
              </a:rPr>
              <a:t>λ</a:t>
            </a:r>
            <a:r>
              <a:rPr lang="en-US" sz="1600" baseline="-25000">
                <a:solidFill>
                  <a:srgbClr val="009973"/>
                </a:solidFill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60513" y="4468813"/>
            <a:ext cx="3365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λ</a:t>
            </a:r>
            <a:r>
              <a:rPr lang="en-US" sz="16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1552575" y="4868863"/>
            <a:ext cx="336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λ</a:t>
            </a:r>
            <a:r>
              <a:rPr lang="en-US" sz="1600" baseline="-25000"/>
              <a:t>4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2239963" y="5211763"/>
            <a:ext cx="7540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600"/>
              <a:t>λ</a:t>
            </a:r>
            <a:r>
              <a:rPr lang="el-GR" sz="1600" baseline="-25000"/>
              <a:t>5</a:t>
            </a:r>
            <a:r>
              <a:rPr lang="en-US" sz="1600" baseline="30000"/>
              <a:t>,</a:t>
            </a:r>
            <a:r>
              <a:rPr lang="el-GR" sz="1600" baseline="-25000"/>
              <a:t>6</a:t>
            </a:r>
            <a:r>
              <a:rPr lang="en-US" sz="1600" baseline="-25000"/>
              <a:t>,7,….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52575" y="3635375"/>
            <a:ext cx="3989388" cy="544513"/>
            <a:chOff x="1726406" y="4039394"/>
            <a:chExt cx="4429907" cy="605894"/>
          </a:xfrm>
        </p:grpSpPr>
        <p:sp>
          <p:nvSpPr>
            <p:cNvPr id="17425" name="TextBox 12"/>
            <p:cNvSpPr txBox="1">
              <a:spLocks noChangeArrowheads="1"/>
            </p:cNvSpPr>
            <p:nvPr/>
          </p:nvSpPr>
          <p:spPr bwMode="auto">
            <a:xfrm>
              <a:off x="1726406" y="4039394"/>
              <a:ext cx="397408" cy="3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2D2DB9"/>
                  </a:solidFill>
                </a:rPr>
                <a:t>λ</a:t>
              </a:r>
              <a:r>
                <a:rPr lang="en-US" sz="1600" baseline="-25000">
                  <a:solidFill>
                    <a:srgbClr val="2D2DB9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64972" y="4269033"/>
              <a:ext cx="391341" cy="3762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1600" dirty="0">
                  <a:solidFill>
                    <a:schemeClr val="accent6"/>
                  </a:solidFill>
                  <a:latin typeface="Times New Roman" pitchFamily="16" charset="0"/>
                </a:rPr>
                <a:t>e</a:t>
              </a:r>
              <a:r>
                <a:rPr lang="en-US" sz="1600" baseline="-25000" dirty="0">
                  <a:solidFill>
                    <a:schemeClr val="accent6"/>
                  </a:solidFill>
                  <a:latin typeface="Times New Roman" pitchFamily="16" charset="0"/>
                </a:rPr>
                <a:t>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19988" y="4868863"/>
            <a:ext cx="317500" cy="330200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</a:rPr>
              <a:t>e</a:t>
            </a:r>
            <a:r>
              <a:rPr lang="en-US" sz="1300" baseline="-25000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89838" y="4252913"/>
            <a:ext cx="3286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04888" y="4938713"/>
            <a:ext cx="3154362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0" y="4800600"/>
            <a:ext cx="11985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“</a:t>
            </a:r>
            <a:r>
              <a:rPr lang="en-US" altLang="ja-JP"/>
              <a:t>eigengap</a:t>
            </a:r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440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60" grpId="0"/>
      <p:bldP spid="2061" grpId="0"/>
      <p:bldP spid="20" grpId="0"/>
      <p:bldP spid="21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Some more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If A is an adjacency matrix (maybe weighted) and D is a (diagonal) matrix giving the degree of each node</a:t>
            </a:r>
          </a:p>
          <a:p>
            <a:pPr lvl="1">
              <a:defRPr/>
            </a:pPr>
            <a:r>
              <a:rPr lang="en-US" dirty="0" smtClean="0"/>
              <a:t>Then D-A is the </a:t>
            </a:r>
            <a:r>
              <a:rPr lang="en-US" i="1" dirty="0" smtClean="0"/>
              <a:t>(</a:t>
            </a:r>
            <a:r>
              <a:rPr lang="en-US" i="1" dirty="0" err="1" smtClean="0"/>
              <a:t>unnormalized</a:t>
            </a:r>
            <a:r>
              <a:rPr lang="en-US" i="1" dirty="0" smtClean="0"/>
              <a:t>) </a:t>
            </a:r>
            <a:r>
              <a:rPr lang="en-US" i="1" dirty="0" err="1" smtClean="0"/>
              <a:t>Laplacian</a:t>
            </a:r>
            <a:endParaRPr lang="en-US" i="1" dirty="0" smtClean="0"/>
          </a:p>
          <a:p>
            <a:pPr lvl="1">
              <a:defRPr/>
            </a:pPr>
            <a:r>
              <a:rPr lang="en-US" dirty="0" smtClean="0"/>
              <a:t>W=AD</a:t>
            </a:r>
            <a:r>
              <a:rPr lang="en-US" baseline="30000" dirty="0" smtClean="0"/>
              <a:t>-1 </a:t>
            </a:r>
            <a:r>
              <a:rPr lang="en-US" dirty="0" smtClean="0"/>
              <a:t>is a </a:t>
            </a:r>
            <a:r>
              <a:rPr lang="en-US" i="1" dirty="0" smtClean="0"/>
              <a:t>probabilistic adjacency matrix</a:t>
            </a:r>
          </a:p>
          <a:p>
            <a:pPr lvl="1">
              <a:defRPr/>
            </a:pPr>
            <a:r>
              <a:rPr lang="en-US" dirty="0" smtClean="0"/>
              <a:t>I-W is the </a:t>
            </a:r>
            <a:r>
              <a:rPr lang="en-US" i="1" dirty="0" smtClean="0"/>
              <a:t>(normalized or random-walk) </a:t>
            </a:r>
            <a:r>
              <a:rPr lang="en-US" i="1" dirty="0" err="1" smtClean="0"/>
              <a:t>Laplacian</a:t>
            </a:r>
            <a:endParaRPr lang="en-US" i="1" dirty="0" smtClean="0"/>
          </a:p>
          <a:p>
            <a:pPr lvl="1">
              <a:defRPr/>
            </a:pPr>
            <a:r>
              <a:rPr lang="en-US" dirty="0" smtClean="0"/>
              <a:t>etc….</a:t>
            </a:r>
          </a:p>
          <a:p>
            <a:pPr>
              <a:defRPr/>
            </a:pPr>
            <a:r>
              <a:rPr lang="en-US" dirty="0" smtClean="0"/>
              <a:t>The largest eigenvectors of W correspond to the smallest eigenvectors of I-W</a:t>
            </a:r>
          </a:p>
          <a:p>
            <a:pPr lvl="1">
              <a:defRPr/>
            </a:pPr>
            <a:r>
              <a:rPr lang="en-US" dirty="0" smtClean="0"/>
              <a:t>So sometimes people talk about “</a:t>
            </a:r>
            <a:r>
              <a:rPr lang="en-US" i="1" dirty="0" smtClean="0"/>
              <a:t>bottom eigenvectors of the </a:t>
            </a:r>
            <a:r>
              <a:rPr lang="en-US" i="1" dirty="0" err="1" smtClean="0"/>
              <a:t>Laplacian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0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0" t="40117" r="26666" b="4272"/>
          <a:stretch>
            <a:fillRect/>
          </a:stretch>
        </p:blipFill>
        <p:spPr bwMode="auto">
          <a:xfrm>
            <a:off x="304800" y="381000"/>
            <a:ext cx="7620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t="31516" r="62483" b="59831"/>
          <a:stretch>
            <a:fillRect/>
          </a:stretch>
        </p:blipFill>
        <p:spPr bwMode="auto">
          <a:xfrm>
            <a:off x="6019800" y="0"/>
            <a:ext cx="3124200" cy="17097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0" y="914400"/>
            <a:ext cx="33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A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0" y="1828800"/>
            <a:ext cx="417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W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0" y="3028950"/>
            <a:ext cx="33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A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0" y="3943350"/>
            <a:ext cx="417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W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7620000" y="1981200"/>
            <a:ext cx="121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K-nn graph</a:t>
            </a:r>
          </a:p>
          <a:p>
            <a:pPr eaLnBrk="1" hangingPunct="1"/>
            <a:r>
              <a:rPr lang="en-US"/>
              <a:t>(easy)</a:t>
            </a: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7543800" y="3124200"/>
            <a:ext cx="1600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Fully connected graph,</a:t>
            </a:r>
          </a:p>
          <a:p>
            <a:pPr eaLnBrk="1" hangingPunct="1"/>
            <a:r>
              <a:rPr lang="en-US" sz="2000"/>
              <a:t>weighted by distance</a:t>
            </a:r>
          </a:p>
        </p:txBody>
      </p:sp>
      <p:cxnSp>
        <p:nvCxnSpPr>
          <p:cNvPr id="13" name="Straight Arrow Connector 12"/>
          <p:cNvCxnSpPr>
            <a:stCxn id="26631" idx="1"/>
          </p:cNvCxnSpPr>
          <p:nvPr/>
        </p:nvCxnSpPr>
        <p:spPr>
          <a:xfrm rot="10800000">
            <a:off x="6858000" y="1828800"/>
            <a:ext cx="762000" cy="4762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6631" idx="1"/>
          </p:cNvCxnSpPr>
          <p:nvPr/>
        </p:nvCxnSpPr>
        <p:spPr>
          <a:xfrm rot="10800000">
            <a:off x="6781800" y="2209800"/>
            <a:ext cx="838200" cy="952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6632" idx="1"/>
          </p:cNvCxnSpPr>
          <p:nvPr/>
        </p:nvCxnSpPr>
        <p:spPr>
          <a:xfrm flipH="1" flipV="1">
            <a:off x="6934200" y="3352800"/>
            <a:ext cx="609600" cy="5873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632" idx="1"/>
          </p:cNvCxnSpPr>
          <p:nvPr/>
        </p:nvCxnSpPr>
        <p:spPr>
          <a:xfrm flipH="1">
            <a:off x="6858000" y="3940175"/>
            <a:ext cx="685800" cy="2508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9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What makes a good partition?</a:t>
            </a:r>
          </a:p>
          <a:p>
            <a:pPr lvl="1"/>
            <a:r>
              <a:rPr lang="en-US" dirty="0" smtClean="0"/>
              <a:t>Maximize the number of within-group </a:t>
            </a:r>
            <a:br>
              <a:rPr lang="en-US" dirty="0" smtClean="0"/>
            </a:br>
            <a:r>
              <a:rPr lang="en-US" dirty="0" smtClean="0"/>
              <a:t>connections</a:t>
            </a:r>
          </a:p>
          <a:p>
            <a:pPr lvl="1"/>
            <a:r>
              <a:rPr lang="en-US" dirty="0" smtClean="0"/>
              <a:t>Minimize the number of between-group connections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51" name="Straight Connector 50"/>
          <p:cNvCxnSpPr>
            <a:stCxn id="59" idx="3"/>
            <a:endCxn id="61" idx="7"/>
          </p:cNvCxnSpPr>
          <p:nvPr/>
        </p:nvCxnSpPr>
        <p:spPr>
          <a:xfrm rot="5400000">
            <a:off x="2839804" y="45162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1" idx="5"/>
            <a:endCxn id="60" idx="1"/>
          </p:cNvCxnSpPr>
          <p:nvPr/>
        </p:nvCxnSpPr>
        <p:spPr>
          <a:xfrm rot="16200000" flipH="1">
            <a:off x="2839804" y="49734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9" idx="4"/>
            <a:endCxn id="60" idx="0"/>
          </p:cNvCxnSpPr>
          <p:nvPr/>
        </p:nvCxnSpPr>
        <p:spPr>
          <a:xfrm rot="5400000">
            <a:off x="2971800" y="4914900"/>
            <a:ext cx="5334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9" idx="6"/>
            <a:endCxn id="62" idx="2"/>
          </p:cNvCxnSpPr>
          <p:nvPr/>
        </p:nvCxnSpPr>
        <p:spPr>
          <a:xfrm flipV="1">
            <a:off x="3429000" y="4305300"/>
            <a:ext cx="18288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0" idx="6"/>
            <a:endCxn id="63" idx="2"/>
          </p:cNvCxnSpPr>
          <p:nvPr/>
        </p:nvCxnSpPr>
        <p:spPr>
          <a:xfrm flipV="1">
            <a:off x="3429000" y="51435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2" idx="5"/>
            <a:endCxn id="64" idx="1"/>
          </p:cNvCxnSpPr>
          <p:nvPr/>
        </p:nvCxnSpPr>
        <p:spPr>
          <a:xfrm rot="16200000" flipH="1">
            <a:off x="5544904" y="44781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3" idx="6"/>
            <a:endCxn id="64" idx="2"/>
          </p:cNvCxnSpPr>
          <p:nvPr/>
        </p:nvCxnSpPr>
        <p:spPr>
          <a:xfrm flipV="1">
            <a:off x="5334000" y="49911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2" idx="3"/>
            <a:endCxn id="63" idx="0"/>
          </p:cNvCxnSpPr>
          <p:nvPr/>
        </p:nvCxnSpPr>
        <p:spPr>
          <a:xfrm rot="5400000">
            <a:off x="4972050" y="46114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048000" y="4267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048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438400" y="4724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57800" y="4114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53000" y="4953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867400" y="4800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4190999" y="3886199"/>
            <a:ext cx="457200" cy="2155825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1722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2815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2 at 4.0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1273892"/>
            <a:ext cx="7912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5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2 at 4.07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783596"/>
            <a:ext cx="54610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43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</a:rPr>
              <a:t>Spectral Clustering: Pros and Cons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Elegant, and well-founded mathematically</a:t>
            </a:r>
          </a:p>
          <a:p>
            <a:pPr eaLnBrk="1" hangingPunct="1">
              <a:defRPr/>
            </a:pPr>
            <a:r>
              <a:rPr lang="en-US" dirty="0" smtClean="0"/>
              <a:t>Works quite well when relations are approximately transitive (like similarity)</a:t>
            </a:r>
          </a:p>
          <a:p>
            <a:pPr eaLnBrk="1" hangingPunct="1">
              <a:defRPr/>
            </a:pPr>
            <a:r>
              <a:rPr lang="en-US" dirty="0" smtClean="0"/>
              <a:t>Very noisy datasets cause problems</a:t>
            </a:r>
          </a:p>
          <a:p>
            <a:pPr lvl="1" eaLnBrk="1" hangingPunct="1">
              <a:defRPr/>
            </a:pPr>
            <a:r>
              <a:rPr lang="en-US" dirty="0" smtClean="0"/>
              <a:t>“Informative” eigenvectors need not be in top few</a:t>
            </a:r>
          </a:p>
          <a:p>
            <a:pPr lvl="1" eaLnBrk="1" hangingPunct="1">
              <a:defRPr/>
            </a:pPr>
            <a:r>
              <a:rPr lang="en-US" dirty="0" smtClean="0"/>
              <a:t>Performance can drop suddenly from good to terrible</a:t>
            </a:r>
          </a:p>
          <a:p>
            <a:pPr eaLnBrk="1" hangingPunct="1">
              <a:defRPr/>
            </a:pPr>
            <a:r>
              <a:rPr lang="en-US" dirty="0" smtClean="0"/>
              <a:t>Expensive for very large datasets</a:t>
            </a:r>
          </a:p>
          <a:p>
            <a:pPr lvl="1" eaLnBrk="1" hangingPunct="1">
              <a:defRPr/>
            </a:pPr>
            <a:r>
              <a:rPr lang="en-US" dirty="0" smtClean="0"/>
              <a:t>Computing eigenvectors is the bottleneck</a:t>
            </a:r>
          </a:p>
        </p:txBody>
      </p:sp>
    </p:spTree>
    <p:extLst>
      <p:ext uri="{BB962C8B-B14F-4D97-AF65-F5344CB8AC3E}">
        <p14:creationId xmlns:p14="http://schemas.microsoft.com/office/powerpoint/2010/main" val="284685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4 at 10.0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38" y="1083772"/>
            <a:ext cx="1353262" cy="5808248"/>
          </a:xfrm>
          <a:prstGeom prst="rect">
            <a:avLst/>
          </a:prstGeom>
        </p:spPr>
      </p:pic>
      <p:pic>
        <p:nvPicPr>
          <p:cNvPr id="3" name="Picture 2" descr="Screen Shot 2015-02-04 at 10.03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34" y="1133582"/>
            <a:ext cx="1401165" cy="572441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 cases and runtimes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“Embarrassingly parallel”</a:t>
            </a:r>
          </a:p>
          <a:p>
            <a:pPr lvl="1"/>
            <a:r>
              <a:rPr lang="en-US" dirty="0" smtClean="0"/>
              <a:t>Not very useful on anisotropic data</a:t>
            </a:r>
          </a:p>
          <a:p>
            <a:r>
              <a:rPr lang="en-US" dirty="0" smtClean="0"/>
              <a:t>Spectral clustering</a:t>
            </a:r>
          </a:p>
          <a:p>
            <a:pPr lvl="1"/>
            <a:r>
              <a:rPr lang="en-US" dirty="0" smtClean="0"/>
              <a:t>Excellent quality under many different data forms</a:t>
            </a:r>
          </a:p>
          <a:p>
            <a:pPr lvl="1"/>
            <a:r>
              <a:rPr lang="en-US" dirty="0" smtClean="0"/>
              <a:t>Much slower than K-Means</a:t>
            </a:r>
          </a:p>
        </p:txBody>
      </p:sp>
    </p:spTree>
    <p:extLst>
      <p:ext uri="{BB962C8B-B14F-4D97-AF65-F5344CB8AC3E}">
        <p14:creationId xmlns:p14="http://schemas.microsoft.com/office/powerpoint/2010/main" val="2085555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Spectral </a:t>
            </a:r>
            <a:r>
              <a:rPr lang="en-US" dirty="0"/>
              <a:t>Clustering Tutorial: </a:t>
            </a:r>
            <a:r>
              <a:rPr lang="en-US" dirty="0">
                <a:hlinkClick r:id="rId2"/>
              </a:rPr>
              <a:t>http://www.informatik.uni-hamburg.de/ML/contents/people/luxburg/publications/</a:t>
            </a:r>
            <a:r>
              <a:rPr lang="en-US" dirty="0" smtClean="0">
                <a:hlinkClick r:id="rId2"/>
              </a:rPr>
              <a:t>Luxburg07_tutorial.pdf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6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3200400" y="4495800"/>
            <a:ext cx="1981200" cy="1524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38200" y="4637926"/>
            <a:ext cx="1981200" cy="1534274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78308" y="450607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5029200" y="4419600"/>
            <a:ext cx="38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Graph Cuts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E" b="1" dirty="0"/>
              <a:t>Express partitioning objectives as a </a:t>
            </a:r>
            <a:r>
              <a:rPr lang="en-IE" b="1" dirty="0" smtClean="0"/>
              <a:t>function </a:t>
            </a:r>
            <a:r>
              <a:rPr lang="en-IE" b="1" dirty="0"/>
              <a:t>of the “edge cut” of the partition</a:t>
            </a:r>
          </a:p>
          <a:p>
            <a:pPr>
              <a:spcBef>
                <a:spcPct val="30000"/>
              </a:spcBef>
              <a:defRPr/>
            </a:pPr>
            <a:r>
              <a:rPr lang="en-IE" b="1" dirty="0">
                <a:solidFill>
                  <a:srgbClr val="FF0066"/>
                </a:solidFill>
              </a:rPr>
              <a:t>Cut:</a:t>
            </a:r>
            <a:r>
              <a:rPr lang="en-IE" dirty="0">
                <a:solidFill>
                  <a:schemeClr val="accent3"/>
                </a:solidFill>
              </a:rPr>
              <a:t> </a:t>
            </a:r>
            <a:r>
              <a:rPr lang="en-IE" dirty="0"/>
              <a:t>Set of edges with only one vertex in a group:</a:t>
            </a:r>
          </a:p>
          <a:p>
            <a:endParaRPr lang="en-US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5510213" y="4824413"/>
            <a:ext cx="3022600" cy="630237"/>
            <a:chOff x="3471" y="3039"/>
            <a:chExt cx="1904" cy="397"/>
          </a:xfrm>
        </p:grpSpPr>
        <p:sp>
          <p:nvSpPr>
            <p:cNvPr id="2055" name="AutoShape 49"/>
            <p:cNvSpPr>
              <a:spLocks noChangeArrowheads="1"/>
            </p:cNvSpPr>
            <p:nvPr/>
          </p:nvSpPr>
          <p:spPr bwMode="auto">
            <a:xfrm>
              <a:off x="3471" y="3039"/>
              <a:ext cx="470" cy="397"/>
            </a:xfrm>
            <a:prstGeom prst="rightArrow">
              <a:avLst>
                <a:gd name="adj1" fmla="val 50000"/>
                <a:gd name="adj2" fmla="val 42475"/>
              </a:avLst>
            </a:prstGeom>
            <a:solidFill>
              <a:schemeClr val="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" name="Text Box 82"/>
            <p:cNvSpPr txBox="1">
              <a:spLocks noChangeArrowheads="1"/>
            </p:cNvSpPr>
            <p:nvPr/>
          </p:nvSpPr>
          <p:spPr bwMode="auto">
            <a:xfrm>
              <a:off x="4005" y="3089"/>
              <a:ext cx="137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IE" sz="2600" i="1" dirty="0">
                  <a:latin typeface="Times New Roman" pitchFamily="18" charset="0"/>
                </a:rPr>
                <a:t>cut(A,B) = </a:t>
              </a:r>
              <a:r>
                <a:rPr lang="en-IE" sz="2600" i="1" dirty="0" smtClean="0">
                  <a:latin typeface="Times New Roman" pitchFamily="18" charset="0"/>
                </a:rPr>
                <a:t>2</a:t>
              </a:r>
              <a:endParaRPr lang="el-GR" sz="2600" i="1" dirty="0">
                <a:latin typeface="Times New Roman" pitchFamily="18" charset="0"/>
              </a:endParaRPr>
            </a:p>
          </p:txBody>
        </p:sp>
      </p:grpSp>
      <p:cxnSp>
        <p:nvCxnSpPr>
          <p:cNvPr id="32" name="Straight Connector 31"/>
          <p:cNvCxnSpPr>
            <a:stCxn id="43" idx="3"/>
            <a:endCxn id="45" idx="7"/>
          </p:cNvCxnSpPr>
          <p:nvPr/>
        </p:nvCxnSpPr>
        <p:spPr>
          <a:xfrm flipH="1">
            <a:off x="1468204" y="5083735"/>
            <a:ext cx="340192" cy="1536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5" idx="5"/>
            <a:endCxn id="44" idx="1"/>
          </p:cNvCxnSpPr>
          <p:nvPr/>
        </p:nvCxnSpPr>
        <p:spPr>
          <a:xfrm rot="16200000" flipH="1">
            <a:off x="1544404" y="54306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3" idx="4"/>
            <a:endCxn id="44" idx="0"/>
          </p:cNvCxnSpPr>
          <p:nvPr/>
        </p:nvCxnSpPr>
        <p:spPr>
          <a:xfrm>
            <a:off x="1943100" y="5139531"/>
            <a:ext cx="0" cy="49926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3" idx="6"/>
            <a:endCxn id="46" idx="2"/>
          </p:cNvCxnSpPr>
          <p:nvPr/>
        </p:nvCxnSpPr>
        <p:spPr>
          <a:xfrm flipV="1">
            <a:off x="2133600" y="4762500"/>
            <a:ext cx="1828800" cy="186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4" idx="6"/>
            <a:endCxn id="47" idx="2"/>
          </p:cNvCxnSpPr>
          <p:nvPr/>
        </p:nvCxnSpPr>
        <p:spPr>
          <a:xfrm flipV="1">
            <a:off x="2133600" y="56007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6" idx="5"/>
            <a:endCxn id="48" idx="1"/>
          </p:cNvCxnSpPr>
          <p:nvPr/>
        </p:nvCxnSpPr>
        <p:spPr>
          <a:xfrm rot="16200000" flipH="1">
            <a:off x="4249504" y="49353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7" idx="6"/>
            <a:endCxn id="48" idx="2"/>
          </p:cNvCxnSpPr>
          <p:nvPr/>
        </p:nvCxnSpPr>
        <p:spPr>
          <a:xfrm flipV="1">
            <a:off x="4038600" y="54483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6" idx="3"/>
            <a:endCxn id="47" idx="0"/>
          </p:cNvCxnSpPr>
          <p:nvPr/>
        </p:nvCxnSpPr>
        <p:spPr>
          <a:xfrm rot="5400000">
            <a:off x="3676650" y="50686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752600" y="475853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52600" y="5638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43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962400" y="4572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657600" y="5410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572000" y="5257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5634787"/>
              </p:ext>
            </p:extLst>
          </p:nvPr>
        </p:nvGraphicFramePr>
        <p:xfrm>
          <a:off x="2368103" y="3124200"/>
          <a:ext cx="306977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28641614" imgH="8524943" progId="Equation.3">
                  <p:embed/>
                </p:oleObj>
              </mc:Choice>
              <mc:Fallback>
                <p:oleObj name="Equation" r:id="rId3" imgW="28641614" imgH="852494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103" y="3124200"/>
                        <a:ext cx="306977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02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Graph Cut Criterion</a:t>
            </a:r>
            <a:endParaRPr lang="en-IE" sz="2400" dirty="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IE" b="1" dirty="0" smtClean="0"/>
              <a:t>Criterion: </a:t>
            </a:r>
            <a:r>
              <a:rPr lang="en-IE" b="1" dirty="0" smtClean="0">
                <a:solidFill>
                  <a:srgbClr val="0000FF"/>
                </a:solidFill>
              </a:rPr>
              <a:t>Minimum-cut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IE" dirty="0" smtClean="0"/>
              <a:t>Minimize weight of connections between groups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IE" dirty="0" smtClean="0"/>
          </a:p>
          <a:p>
            <a:pPr>
              <a:lnSpc>
                <a:spcPct val="90000"/>
              </a:lnSpc>
              <a:defRPr/>
            </a:pPr>
            <a:r>
              <a:rPr lang="en-IE" b="1" dirty="0" smtClean="0">
                <a:solidFill>
                  <a:srgbClr val="0000FF"/>
                </a:solidFill>
              </a:rPr>
              <a:t>Degenerate case:</a:t>
            </a:r>
          </a:p>
          <a:p>
            <a:pPr>
              <a:lnSpc>
                <a:spcPct val="90000"/>
              </a:lnSpc>
              <a:defRPr/>
            </a:pPr>
            <a:endParaRPr lang="en-IE" dirty="0" smtClean="0"/>
          </a:p>
          <a:p>
            <a:pPr>
              <a:lnSpc>
                <a:spcPct val="90000"/>
              </a:lnSpc>
              <a:defRPr/>
            </a:pPr>
            <a:endParaRPr lang="en-IE" dirty="0" smtClean="0"/>
          </a:p>
          <a:p>
            <a:pPr>
              <a:lnSpc>
                <a:spcPct val="90000"/>
              </a:lnSpc>
              <a:defRPr/>
            </a:pPr>
            <a:endParaRPr lang="en-IE" dirty="0" smtClean="0"/>
          </a:p>
          <a:p>
            <a:pPr>
              <a:lnSpc>
                <a:spcPct val="90000"/>
              </a:lnSpc>
              <a:defRPr/>
            </a:pPr>
            <a:endParaRPr lang="en-IE" dirty="0" smtClean="0"/>
          </a:p>
          <a:p>
            <a:pPr>
              <a:lnSpc>
                <a:spcPct val="90000"/>
              </a:lnSpc>
              <a:defRPr/>
            </a:pPr>
            <a:r>
              <a:rPr lang="en-IE" b="1" dirty="0" smtClean="0">
                <a:solidFill>
                  <a:srgbClr val="FF0066"/>
                </a:solidFill>
              </a:rPr>
              <a:t>Problem: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 smtClean="0"/>
              <a:t>Only considers external cluster connections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 smtClean="0"/>
              <a:t>Does not consider internal cluster connectivity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4480560" y="3960598"/>
            <a:ext cx="17781" cy="5352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951327" y="3986213"/>
            <a:ext cx="43662" cy="4678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95800" y="3940755"/>
            <a:ext cx="390947" cy="36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495042" y="3686175"/>
            <a:ext cx="7937" cy="4968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486025" y="4159649"/>
            <a:ext cx="514350" cy="16946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0632" y="2234625"/>
            <a:ext cx="38588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3200" b="1" dirty="0" err="1">
                <a:latin typeface="Times New Roman" pitchFamily="18" charset="0"/>
              </a:rPr>
              <a:t>a</a:t>
            </a:r>
            <a:r>
              <a:rPr lang="en-IE" sz="3200" b="1" dirty="0" err="1" smtClean="0">
                <a:latin typeface="Times New Roman" pitchFamily="18" charset="0"/>
              </a:rPr>
              <a:t>rg</a:t>
            </a:r>
            <a:r>
              <a:rPr lang="en-IE" sz="3200" b="1" dirty="0" smtClean="0">
                <a:latin typeface="Times New Roman" pitchFamily="18" charset="0"/>
              </a:rPr>
              <a:t> </a:t>
            </a:r>
            <a:r>
              <a:rPr lang="en-IE" sz="3200" b="1" dirty="0" err="1" smtClean="0">
                <a:latin typeface="Times New Roman" pitchFamily="18" charset="0"/>
              </a:rPr>
              <a:t>min</a:t>
            </a:r>
            <a:r>
              <a:rPr lang="en-IE" sz="3200" b="1" baseline="-25000" dirty="0" err="1" smtClean="0">
                <a:latin typeface="Times New Roman" pitchFamily="18" charset="0"/>
              </a:rPr>
              <a:t>A,B</a:t>
            </a:r>
            <a:r>
              <a:rPr lang="en-IE" sz="3200" b="1" i="1" dirty="0" smtClean="0">
                <a:latin typeface="Times New Roman" pitchFamily="18" charset="0"/>
              </a:rPr>
              <a:t> </a:t>
            </a:r>
            <a:r>
              <a:rPr lang="en-IE" sz="3200" b="1" i="1" dirty="0">
                <a:latin typeface="Times New Roman" pitchFamily="18" charset="0"/>
              </a:rPr>
              <a:t>cut(A,B)</a:t>
            </a:r>
            <a:endParaRPr lang="el-GR" sz="3200" b="1" i="1" dirty="0">
              <a:latin typeface="Times New Roman" pitchFamily="18" charset="0"/>
            </a:endParaRPr>
          </a:p>
        </p:txBody>
      </p:sp>
      <p:sp>
        <p:nvSpPr>
          <p:cNvPr id="18463" name="Text Box 26"/>
          <p:cNvSpPr txBox="1">
            <a:spLocks noChangeArrowheads="1"/>
          </p:cNvSpPr>
          <p:nvPr/>
        </p:nvSpPr>
        <p:spPr bwMode="auto">
          <a:xfrm>
            <a:off x="3733800" y="3134576"/>
            <a:ext cx="1590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600" b="1" dirty="0" smtClean="0">
                <a:solidFill>
                  <a:srgbClr val="0000FF"/>
                </a:solidFill>
                <a:latin typeface="Tahoma" pitchFamily="34" charset="0"/>
              </a:rPr>
              <a:t>“Optimal cut”</a:t>
            </a:r>
            <a:endParaRPr lang="en-IE" sz="16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5415272" y="3386554"/>
            <a:ext cx="1519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600" b="1" dirty="0">
                <a:solidFill>
                  <a:srgbClr val="FF0000"/>
                </a:solidFill>
                <a:latin typeface="Tahoma" pitchFamily="34" charset="0"/>
              </a:rPr>
              <a:t>Minimum cut</a:t>
            </a:r>
          </a:p>
        </p:txBody>
      </p:sp>
      <p:sp>
        <p:nvSpPr>
          <p:cNvPr id="18452" name="Oval 18"/>
          <p:cNvSpPr>
            <a:spLocks noChangeArrowheads="1"/>
          </p:cNvSpPr>
          <p:nvPr/>
        </p:nvSpPr>
        <p:spPr bwMode="auto">
          <a:xfrm>
            <a:off x="4389120" y="3841750"/>
            <a:ext cx="182880" cy="18573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20"/>
          <p:cNvSpPr>
            <a:spLocks noChangeArrowheads="1"/>
          </p:cNvSpPr>
          <p:nvPr/>
        </p:nvSpPr>
        <p:spPr bwMode="auto">
          <a:xfrm>
            <a:off x="4857751" y="3843338"/>
            <a:ext cx="182880" cy="18573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Oval 21"/>
          <p:cNvSpPr>
            <a:spLocks noChangeArrowheads="1"/>
          </p:cNvSpPr>
          <p:nvPr/>
        </p:nvSpPr>
        <p:spPr bwMode="auto">
          <a:xfrm>
            <a:off x="5364164" y="4595813"/>
            <a:ext cx="182880" cy="18573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22"/>
          <p:cNvSpPr>
            <a:spLocks noChangeArrowheads="1"/>
          </p:cNvSpPr>
          <p:nvPr/>
        </p:nvSpPr>
        <p:spPr bwMode="auto">
          <a:xfrm>
            <a:off x="5665789" y="3906838"/>
            <a:ext cx="182880" cy="18573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457382" y="3988885"/>
            <a:ext cx="328407" cy="754643"/>
          </a:xfrm>
          <a:prstGeom prst="line">
            <a:avLst/>
          </a:prstGeom>
          <a:ln w="28575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38400" y="3737770"/>
            <a:ext cx="561975" cy="492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033714" y="3745494"/>
            <a:ext cx="436038" cy="5836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02758" y="3730625"/>
            <a:ext cx="3333" cy="688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513153" y="3899985"/>
            <a:ext cx="436038" cy="5836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400301" y="3749674"/>
            <a:ext cx="647699" cy="5937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38400" y="4114800"/>
            <a:ext cx="435498" cy="678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356325" y="4637882"/>
            <a:ext cx="539275" cy="1317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72137" y="4153113"/>
            <a:ext cx="211662" cy="5736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349103" y="4700801"/>
            <a:ext cx="308497" cy="1759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00375" y="4355017"/>
            <a:ext cx="399509" cy="5038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864804" y="4188330"/>
            <a:ext cx="669606" cy="59322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006091" y="3777166"/>
            <a:ext cx="510111" cy="4450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8" name="Oval 13"/>
          <p:cNvSpPr>
            <a:spLocks noChangeArrowheads="1"/>
          </p:cNvSpPr>
          <p:nvPr/>
        </p:nvSpPr>
        <p:spPr bwMode="auto">
          <a:xfrm>
            <a:off x="2773364" y="4676776"/>
            <a:ext cx="182880" cy="1857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6"/>
          <p:cNvSpPr>
            <a:spLocks noChangeArrowheads="1"/>
          </p:cNvSpPr>
          <p:nvPr/>
        </p:nvSpPr>
        <p:spPr bwMode="auto">
          <a:xfrm>
            <a:off x="3268664" y="4748213"/>
            <a:ext cx="182880" cy="1857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Oval 6"/>
          <p:cNvSpPr>
            <a:spLocks noChangeArrowheads="1"/>
          </p:cNvSpPr>
          <p:nvPr/>
        </p:nvSpPr>
        <p:spPr bwMode="auto">
          <a:xfrm>
            <a:off x="2352676" y="3644901"/>
            <a:ext cx="182880" cy="1857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4"/>
          <p:cNvSpPr>
            <a:spLocks noChangeArrowheads="1"/>
          </p:cNvSpPr>
          <p:nvPr/>
        </p:nvSpPr>
        <p:spPr bwMode="auto">
          <a:xfrm>
            <a:off x="3419476" y="3602038"/>
            <a:ext cx="182880" cy="1857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5"/>
          <p:cNvSpPr>
            <a:spLocks noChangeArrowheads="1"/>
          </p:cNvSpPr>
          <p:nvPr/>
        </p:nvSpPr>
        <p:spPr bwMode="auto">
          <a:xfrm>
            <a:off x="3560764" y="4606926"/>
            <a:ext cx="182880" cy="1857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>
            <a:off x="4498341" y="3962110"/>
            <a:ext cx="522811" cy="5784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949191" y="3926895"/>
            <a:ext cx="534659" cy="7538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421902" y="3996639"/>
            <a:ext cx="335327" cy="6951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022850" y="4542052"/>
            <a:ext cx="463550" cy="1823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535487" y="4475957"/>
            <a:ext cx="493713" cy="365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18449" idx="6"/>
          </p:cNvCxnSpPr>
          <p:nvPr/>
        </p:nvCxnSpPr>
        <p:spPr>
          <a:xfrm flipH="1" flipV="1">
            <a:off x="3602356" y="3694907"/>
            <a:ext cx="875880" cy="2397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3560764" y="4220950"/>
            <a:ext cx="875880" cy="2397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2464594" y="4370756"/>
            <a:ext cx="505459" cy="2549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53" name="Oval 19"/>
          <p:cNvSpPr>
            <a:spLocks noChangeArrowheads="1"/>
          </p:cNvSpPr>
          <p:nvPr/>
        </p:nvSpPr>
        <p:spPr bwMode="auto">
          <a:xfrm>
            <a:off x="4406901" y="4383088"/>
            <a:ext cx="182880" cy="18573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23"/>
          <p:cNvSpPr>
            <a:spLocks noChangeArrowheads="1"/>
          </p:cNvSpPr>
          <p:nvPr/>
        </p:nvSpPr>
        <p:spPr bwMode="auto">
          <a:xfrm>
            <a:off x="4900614" y="4419601"/>
            <a:ext cx="182880" cy="18573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18"/>
          <p:cNvSpPr>
            <a:spLocks noChangeArrowheads="1"/>
          </p:cNvSpPr>
          <p:nvPr/>
        </p:nvSpPr>
        <p:spPr bwMode="auto">
          <a:xfrm>
            <a:off x="4389120" y="3847886"/>
            <a:ext cx="182880" cy="18573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20"/>
          <p:cNvSpPr>
            <a:spLocks noChangeArrowheads="1"/>
          </p:cNvSpPr>
          <p:nvPr/>
        </p:nvSpPr>
        <p:spPr bwMode="auto">
          <a:xfrm>
            <a:off x="4857751" y="3849474"/>
            <a:ext cx="182880" cy="18573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21"/>
          <p:cNvSpPr>
            <a:spLocks noChangeArrowheads="1"/>
          </p:cNvSpPr>
          <p:nvPr/>
        </p:nvSpPr>
        <p:spPr bwMode="auto">
          <a:xfrm>
            <a:off x="5364164" y="4601949"/>
            <a:ext cx="182880" cy="18573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22"/>
          <p:cNvSpPr>
            <a:spLocks noChangeArrowheads="1"/>
          </p:cNvSpPr>
          <p:nvPr/>
        </p:nvSpPr>
        <p:spPr bwMode="auto">
          <a:xfrm>
            <a:off x="5665789" y="3912974"/>
            <a:ext cx="182880" cy="18573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0"/>
          <p:cNvSpPr>
            <a:spLocks noChangeArrowheads="1"/>
          </p:cNvSpPr>
          <p:nvPr/>
        </p:nvSpPr>
        <p:spPr bwMode="auto">
          <a:xfrm>
            <a:off x="2913064" y="4251326"/>
            <a:ext cx="182880" cy="1857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1"/>
          <p:cNvSpPr>
            <a:spLocks noChangeArrowheads="1"/>
          </p:cNvSpPr>
          <p:nvPr/>
        </p:nvSpPr>
        <p:spPr bwMode="auto">
          <a:xfrm>
            <a:off x="3411539" y="4098926"/>
            <a:ext cx="182880" cy="1857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2"/>
          <p:cNvSpPr>
            <a:spLocks noChangeArrowheads="1"/>
          </p:cNvSpPr>
          <p:nvPr/>
        </p:nvSpPr>
        <p:spPr bwMode="auto">
          <a:xfrm>
            <a:off x="2317751" y="4545013"/>
            <a:ext cx="182880" cy="1857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2474195" y="3809362"/>
            <a:ext cx="515937" cy="3698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3" name="Oval 8"/>
          <p:cNvSpPr>
            <a:spLocks noChangeArrowheads="1"/>
          </p:cNvSpPr>
          <p:nvPr/>
        </p:nvSpPr>
        <p:spPr bwMode="auto">
          <a:xfrm>
            <a:off x="2398714" y="4064001"/>
            <a:ext cx="182880" cy="1857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9"/>
          <p:cNvSpPr>
            <a:spLocks noChangeArrowheads="1"/>
          </p:cNvSpPr>
          <p:nvPr/>
        </p:nvSpPr>
        <p:spPr bwMode="auto">
          <a:xfrm>
            <a:off x="2914651" y="3694113"/>
            <a:ext cx="182880" cy="1857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57" name="Freeform 121856"/>
          <p:cNvSpPr/>
          <p:nvPr/>
        </p:nvSpPr>
        <p:spPr>
          <a:xfrm>
            <a:off x="5449542" y="3684655"/>
            <a:ext cx="1125302" cy="794387"/>
          </a:xfrm>
          <a:custGeom>
            <a:avLst/>
            <a:gdLst>
              <a:gd name="connsiteX0" fmla="*/ 9808 w 1054063"/>
              <a:gd name="connsiteY0" fmla="*/ 0 h 794387"/>
              <a:gd name="connsiteX1" fmla="*/ 20629 w 1054063"/>
              <a:gd name="connsiteY1" fmla="*/ 330049 h 794387"/>
              <a:gd name="connsiteX2" fmla="*/ 193770 w 1054063"/>
              <a:gd name="connsiteY2" fmla="*/ 633046 h 794387"/>
              <a:gd name="connsiteX3" fmla="*/ 567105 w 1054063"/>
              <a:gd name="connsiteY3" fmla="*/ 789955 h 794387"/>
              <a:gd name="connsiteX4" fmla="*/ 1054063 w 1054063"/>
              <a:gd name="connsiteY4" fmla="*/ 735848 h 79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063" h="794387">
                <a:moveTo>
                  <a:pt x="9808" y="0"/>
                </a:moveTo>
                <a:cubicBezTo>
                  <a:pt x="-112" y="112270"/>
                  <a:pt x="-10031" y="224541"/>
                  <a:pt x="20629" y="330049"/>
                </a:cubicBezTo>
                <a:cubicBezTo>
                  <a:pt x="51289" y="435557"/>
                  <a:pt x="102691" y="556395"/>
                  <a:pt x="193770" y="633046"/>
                </a:cubicBezTo>
                <a:cubicBezTo>
                  <a:pt x="284849" y="709697"/>
                  <a:pt x="423723" y="772821"/>
                  <a:pt x="567105" y="789955"/>
                </a:cubicBezTo>
                <a:cubicBezTo>
                  <a:pt x="710487" y="807089"/>
                  <a:pt x="882275" y="771468"/>
                  <a:pt x="1054063" y="735848"/>
                </a:cubicBezTo>
              </a:path>
            </a:pathLst>
          </a:custGeom>
          <a:noFill/>
          <a:ln w="38100" cap="sq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62" name="Freeform 121861"/>
          <p:cNvSpPr/>
          <p:nvPr/>
        </p:nvSpPr>
        <p:spPr>
          <a:xfrm>
            <a:off x="3956508" y="3446138"/>
            <a:ext cx="485634" cy="1367879"/>
          </a:xfrm>
          <a:custGeom>
            <a:avLst/>
            <a:gdLst>
              <a:gd name="connsiteX0" fmla="*/ 69013 w 485634"/>
              <a:gd name="connsiteY0" fmla="*/ 0 h 1504161"/>
              <a:gd name="connsiteX1" fmla="*/ 14907 w 485634"/>
              <a:gd name="connsiteY1" fmla="*/ 286765 h 1504161"/>
              <a:gd name="connsiteX2" fmla="*/ 4086 w 485634"/>
              <a:gd name="connsiteY2" fmla="*/ 703385 h 1504161"/>
              <a:gd name="connsiteX3" fmla="*/ 74424 w 485634"/>
              <a:gd name="connsiteY3" fmla="*/ 936043 h 1504161"/>
              <a:gd name="connsiteX4" fmla="*/ 290850 w 485634"/>
              <a:gd name="connsiteY4" fmla="*/ 1363484 h 1504161"/>
              <a:gd name="connsiteX5" fmla="*/ 485634 w 485634"/>
              <a:gd name="connsiteY5" fmla="*/ 1504161 h 150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634" h="1504161">
                <a:moveTo>
                  <a:pt x="69013" y="0"/>
                </a:moveTo>
                <a:cubicBezTo>
                  <a:pt x="47370" y="84767"/>
                  <a:pt x="25728" y="169534"/>
                  <a:pt x="14907" y="286765"/>
                </a:cubicBezTo>
                <a:cubicBezTo>
                  <a:pt x="4086" y="403996"/>
                  <a:pt x="-5833" y="595172"/>
                  <a:pt x="4086" y="703385"/>
                </a:cubicBezTo>
                <a:cubicBezTo>
                  <a:pt x="14005" y="811598"/>
                  <a:pt x="26630" y="826027"/>
                  <a:pt x="74424" y="936043"/>
                </a:cubicBezTo>
                <a:cubicBezTo>
                  <a:pt x="122218" y="1046060"/>
                  <a:pt x="222315" y="1268798"/>
                  <a:pt x="290850" y="1363484"/>
                </a:cubicBezTo>
                <a:cubicBezTo>
                  <a:pt x="359385" y="1458170"/>
                  <a:pt x="422509" y="1481165"/>
                  <a:pt x="485634" y="1504161"/>
                </a:cubicBezTo>
              </a:path>
            </a:pathLst>
          </a:custGeom>
          <a:noFill/>
          <a:ln w="38100" cap="sq">
            <a:solidFill>
              <a:srgbClr val="0000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Graph Cut Criteria</a:t>
            </a:r>
            <a:endParaRPr lang="en-IE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/>
                </a:pPr>
                <a:r>
                  <a:rPr lang="en-IE" b="1" dirty="0" smtClean="0"/>
                  <a:t>Criterion:</a:t>
                </a:r>
                <a:r>
                  <a:rPr lang="en-IE" dirty="0"/>
                  <a:t> </a:t>
                </a:r>
                <a:r>
                  <a:rPr lang="en-IE" b="1" dirty="0">
                    <a:solidFill>
                      <a:srgbClr val="0000FF"/>
                    </a:solidFill>
                  </a:rPr>
                  <a:t>Normalized-cut</a:t>
                </a:r>
                <a:r>
                  <a:rPr lang="en-IE" dirty="0"/>
                  <a:t> </a:t>
                </a:r>
                <a:r>
                  <a:rPr lang="en-IE" sz="2800" dirty="0">
                    <a:solidFill>
                      <a:schemeClr val="bg1">
                        <a:lumMod val="50000"/>
                      </a:schemeClr>
                    </a:solidFill>
                  </a:rPr>
                  <a:t>[Shi-Malik, ’97]</a:t>
                </a:r>
              </a:p>
              <a:p>
                <a:pPr lvl="1">
                  <a:defRPr/>
                </a:pPr>
                <a:r>
                  <a:rPr lang="en-IE" dirty="0"/>
                  <a:t>Connectivity between groups relative to the density of each group</a:t>
                </a:r>
              </a:p>
              <a:p>
                <a:pPr lvl="1">
                  <a:defRPr/>
                </a:pPr>
                <a:endParaRPr lang="en-IE" dirty="0"/>
              </a:p>
              <a:p>
                <a:pPr marL="2242566" lvl="8" indent="-285750">
                  <a:buSzPct val="70000"/>
                  <a:buFont typeface="Wingdings" pitchFamily="2" charset="2"/>
                  <a:buChar char="n"/>
                  <a:defRPr/>
                </a:pPr>
                <a:endParaRPr lang="en-IE" dirty="0"/>
              </a:p>
              <a:p>
                <a:pPr marL="1008126" lvl="2" indent="-285750">
                  <a:buSzPct val="70000"/>
                  <a:buNone/>
                  <a:defRPr/>
                </a:pPr>
                <a:r>
                  <a:rPr lang="en-IE" dirty="0"/>
                  <a:t>	</a:t>
                </a:r>
                <a:r>
                  <a:rPr lang="en-IE" b="1" dirty="0"/>
                  <a:t>:</a:t>
                </a:r>
                <a:r>
                  <a:rPr lang="en-IE" dirty="0"/>
                  <a:t> </a:t>
                </a:r>
                <a:r>
                  <a:rPr lang="en-IE" dirty="0" smtClean="0"/>
                  <a:t>total </a:t>
                </a:r>
                <a:r>
                  <a:rPr lang="en-IE" dirty="0"/>
                  <a:t>weight of the edges with at least </a:t>
                </a:r>
                <a:r>
                  <a:rPr lang="en-IE" dirty="0" smtClean="0"/>
                  <a:t/>
                </a:r>
                <a:br>
                  <a:rPr lang="en-IE" dirty="0" smtClean="0"/>
                </a:br>
                <a:r>
                  <a:rPr lang="en-IE" dirty="0" smtClean="0"/>
                  <a:t>one </a:t>
                </a:r>
                <a:r>
                  <a:rPr lang="en-IE" dirty="0"/>
                  <a:t>endpoint in : </a:t>
                </a:r>
                <a:endParaRPr lang="en-IE" b="1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0342" indent="-285750">
                  <a:buSzPct val="70000"/>
                  <a:buFont typeface="Wingdings" pitchFamily="2" charset="2"/>
                  <a:buChar char="n"/>
                  <a:defRPr/>
                </a:pPr>
                <a:r>
                  <a:rPr lang="en-US" b="1" dirty="0">
                    <a:solidFill>
                      <a:srgbClr val="0000FF"/>
                    </a:solidFill>
                  </a:rPr>
                  <a:t>Why use this criterion?</a:t>
                </a:r>
              </a:p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:r>
                  <a:rPr lang="en-US" dirty="0"/>
                  <a:t>Produces more balanced partitions</a:t>
                </a:r>
              </a:p>
              <a:p>
                <a:r>
                  <a:rPr lang="en-US" b="1" dirty="0" smtClean="0">
                    <a:solidFill>
                      <a:srgbClr val="D60093"/>
                    </a:solidFill>
                  </a:rPr>
                  <a:t>How </a:t>
                </a:r>
                <a:r>
                  <a:rPr lang="en-US" b="1" dirty="0">
                    <a:solidFill>
                      <a:srgbClr val="D60093"/>
                    </a:solidFill>
                  </a:rPr>
                  <a:t>do we efficiently find a good partition?</a:t>
                </a:r>
              </a:p>
              <a:p>
                <a:pPr lvl="1"/>
                <a:r>
                  <a:rPr lang="en-US" b="1" dirty="0"/>
                  <a:t>Problem:</a:t>
                </a:r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US" dirty="0"/>
                  <a:t>Computing optimal cut is </a:t>
                </a:r>
                <a:r>
                  <a:rPr lang="en-US" dirty="0" smtClean="0"/>
                  <a:t>NP-hard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 b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8026431" y="0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[Shi-</a:t>
            </a:r>
            <a:r>
              <a:rPr lang="en-US" sz="1600" dirty="0" err="1" smtClean="0">
                <a:solidFill>
                  <a:schemeClr val="bg1"/>
                </a:solidFill>
              </a:rPr>
              <a:t>Malik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80650197"/>
              </p:ext>
            </p:extLst>
          </p:nvPr>
        </p:nvGraphicFramePr>
        <p:xfrm>
          <a:off x="2438400" y="2895600"/>
          <a:ext cx="4204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2133360" imgH="419040" progId="Equation.3">
                  <p:embed/>
                </p:oleObj>
              </mc:Choice>
              <mc:Fallback>
                <p:oleObj name="Equation" r:id="rId4" imgW="2133360" imgH="419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95600"/>
                        <a:ext cx="42041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82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Graph Partitioning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582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smtClean="0"/>
                  <a:t>: adjacency matrix of undirected </a:t>
                </a:r>
                <a:r>
                  <a:rPr lang="en-US" b="1" dirty="0" smtClean="0"/>
                  <a:t>G</a:t>
                </a:r>
              </a:p>
              <a:p>
                <a:pPr lvl="1"/>
                <a:r>
                  <a:rPr lang="en-US" b="1" i="1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i="1" baseline="-25000" dirty="0" err="1" smtClean="0">
                    <a:latin typeface="Times New Roman" pitchFamily="18" charset="0"/>
                    <a:cs typeface="Times New Roman" pitchFamily="18" charset="0"/>
                  </a:rPr>
                  <a:t>ij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=1</a:t>
                </a:r>
                <a:r>
                  <a:rPr lang="en-US" dirty="0" smtClean="0"/>
                  <a:t> 	if  is an edge, else </a:t>
                </a:r>
                <a:r>
                  <a:rPr lang="en-US" b="1" dirty="0" smtClean="0"/>
                  <a:t>0</a:t>
                </a:r>
              </a:p>
              <a:p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is a vector in </a:t>
                </a:r>
                <a:r>
                  <a:rPr lang="en-US" dirty="0" smtClean="0">
                    <a:sym typeface="Symbol"/>
                  </a:rPr>
                  <a:t></a:t>
                </a:r>
                <a:r>
                  <a:rPr lang="en-US" i="1" baseline="30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smtClean="0"/>
                  <a:t> with components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 smtClean="0"/>
                  <a:t>Think of it as a label/value of each node of </a:t>
                </a:r>
                <a:endParaRPr lang="en-US" b="1" dirty="0" smtClean="0"/>
              </a:p>
              <a:p>
                <a:r>
                  <a:rPr lang="en-US" b="1" dirty="0" smtClean="0">
                    <a:solidFill>
                      <a:srgbClr val="0000FF"/>
                    </a:solidFill>
                  </a:rPr>
                  <a:t>What is the meaning of 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?</a:t>
                </a:r>
              </a:p>
              <a:p>
                <a:endParaRPr lang="en-US" dirty="0" smtClean="0">
                  <a:solidFill>
                    <a:schemeClr val="accent4"/>
                  </a:solidFill>
                </a:endParaRPr>
              </a:p>
              <a:p>
                <a:endParaRPr lang="en-US" dirty="0" smtClean="0">
                  <a:solidFill>
                    <a:schemeClr val="accent4"/>
                  </a:solidFill>
                </a:endParaRPr>
              </a:p>
              <a:p>
                <a:endParaRPr lang="en-US" dirty="0" smtClean="0">
                  <a:solidFill>
                    <a:schemeClr val="accent4"/>
                  </a:solidFill>
                </a:endParaRPr>
              </a:p>
              <a:p>
                <a:pPr lvl="5"/>
                <a:endParaRPr lang="en-US" dirty="0" smtClean="0">
                  <a:solidFill>
                    <a:schemeClr val="accent4"/>
                  </a:solidFill>
                </a:endParaRPr>
              </a:p>
              <a:p>
                <a:pPr lvl="8"/>
                <a:endParaRPr lang="en-US" dirty="0" smtClean="0">
                  <a:solidFill>
                    <a:schemeClr val="accent4"/>
                  </a:solidFill>
                </a:endParaRPr>
              </a:p>
              <a:p>
                <a:r>
                  <a:rPr lang="en-IE" b="1" dirty="0" smtClean="0">
                    <a:solidFill>
                      <a:srgbClr val="D60093"/>
                    </a:solidFill>
                  </a:rPr>
                  <a:t>Entry </a:t>
                </a:r>
                <a:r>
                  <a:rPr lang="en-IE" b="1" i="1" dirty="0" err="1" smtClean="0"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IE" b="1" i="1" baseline="-25000" dirty="0" err="1" smtClean="0"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E" b="1" dirty="0" smtClean="0">
                    <a:solidFill>
                      <a:srgbClr val="D60093"/>
                    </a:solidFill>
                  </a:rPr>
                  <a:t> is a sum of labels </a:t>
                </a:r>
                <a:r>
                  <a:rPr lang="en-IE" b="1" i="1" dirty="0" err="1" smtClean="0"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E" b="1" i="1" baseline="-25000" dirty="0" err="1" smtClean="0"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IE" b="1" dirty="0" smtClean="0">
                    <a:solidFill>
                      <a:srgbClr val="D60093"/>
                    </a:solidFill>
                  </a:rPr>
                  <a:t> of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neighbors of </a:t>
                </a:r>
                <a:r>
                  <a:rPr lang="en-IE" b="1" i="1" dirty="0" err="1" smtClean="0"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5410200"/>
              </a:xfrm>
              <a:blipFill rotWithShape="1">
                <a:blip r:embed="rId3"/>
                <a:stretch>
                  <a:fillRect t="-902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70585"/>
              </p:ext>
            </p:extLst>
          </p:nvPr>
        </p:nvGraphicFramePr>
        <p:xfrm>
          <a:off x="990600" y="4114800"/>
          <a:ext cx="40179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4" imgW="1663560" imgH="711000" progId="Equation.3">
                  <p:embed/>
                </p:oleObj>
              </mc:Choice>
              <mc:Fallback>
                <p:oleObj name="Equation" r:id="rId4" imgW="1663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4800"/>
                        <a:ext cx="401796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754994"/>
              </p:ext>
            </p:extLst>
          </p:nvPr>
        </p:nvGraphicFramePr>
        <p:xfrm>
          <a:off x="6067425" y="4572000"/>
          <a:ext cx="29448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6" imgW="1320480" imgH="444240" progId="Equation.3">
                  <p:embed/>
                </p:oleObj>
              </mc:Choice>
              <mc:Fallback>
                <p:oleObj name="Equation" r:id="rId6" imgW="1320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4572000"/>
                        <a:ext cx="294481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410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the meaning of </a:t>
            </a:r>
            <a:r>
              <a:rPr lang="en-IE" i="1" dirty="0" err="1" smtClean="0"/>
              <a:t>Ax</a:t>
            </a:r>
            <a:r>
              <a:rPr lang="en-IE" dirty="0" smtClean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IE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IE" b="1" i="1" baseline="30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IE" b="1" dirty="0" smtClean="0">
                    <a:solidFill>
                      <a:srgbClr val="0000FF"/>
                    </a:solidFill>
                  </a:rPr>
                  <a:t> coordinate of 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E" b="1" dirty="0" smtClean="0"/>
                  <a:t>:</a:t>
                </a:r>
                <a:r>
                  <a:rPr lang="en-IE" b="1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pPr lvl="1"/>
                <a:r>
                  <a:rPr lang="en-IE" dirty="0" smtClean="0"/>
                  <a:t>Sum of the </a:t>
                </a:r>
                <a:r>
                  <a:rPr lang="en-IE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E" dirty="0" smtClean="0"/>
                  <a:t>-values </a:t>
                </a:r>
                <a:br>
                  <a:rPr lang="en-IE" dirty="0" smtClean="0"/>
                </a:br>
                <a:r>
                  <a:rPr lang="en-IE" dirty="0" smtClean="0"/>
                  <a:t>of </a:t>
                </a:r>
                <a:r>
                  <a:rPr lang="en-US" dirty="0" smtClean="0"/>
                  <a:t>neighbors</a:t>
                </a:r>
                <a:r>
                  <a:rPr lang="en-IE" dirty="0" smtClean="0"/>
                  <a:t> of</a:t>
                </a:r>
                <a:r>
                  <a:rPr lang="en-IE" b="1" dirty="0" smtClean="0"/>
                  <a:t> </a:t>
                </a:r>
                <a:r>
                  <a:rPr lang="en-IE" b="1" i="1" dirty="0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lang="en-IE" b="1" dirty="0" smtClean="0"/>
              </a:p>
              <a:p>
                <a:pPr lvl="1"/>
                <a:r>
                  <a:rPr lang="en-IE" dirty="0" smtClean="0"/>
                  <a:t>Make this a new value at node </a:t>
                </a:r>
                <a:r>
                  <a:rPr lang="en-IE" b="1" i="1" dirty="0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lang="en-IE" b="1" dirty="0" smtClean="0"/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Spectral Graph Theory:</a:t>
                </a:r>
              </a:p>
              <a:p>
                <a:pPr lvl="1"/>
                <a:r>
                  <a:rPr lang="en-US" dirty="0" smtClean="0"/>
                  <a:t>Analyze the “spectrum” of matrix representing </a:t>
                </a:r>
                <a:endParaRPr lang="en-US" b="1" dirty="0" smtClean="0"/>
              </a:p>
              <a:p>
                <a:pPr lvl="1"/>
                <a:r>
                  <a:rPr lang="en-US" b="1" dirty="0" smtClean="0">
                    <a:solidFill>
                      <a:srgbClr val="D60093"/>
                    </a:solidFill>
                  </a:rPr>
                  <a:t>Spectrum:</a:t>
                </a:r>
                <a:r>
                  <a:rPr lang="en-US" dirty="0" smtClean="0"/>
                  <a:t> Eigenvectors  of a graph, ordered by the magnitude (strength) of their corresponding eigenvalues :</a:t>
                </a:r>
                <a:endParaRPr lang="en-IE" dirty="0" smtClean="0"/>
              </a:p>
              <a:p>
                <a:endParaRPr lang="en-IE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052442"/>
              </p:ext>
            </p:extLst>
          </p:nvPr>
        </p:nvGraphicFramePr>
        <p:xfrm>
          <a:off x="4997720" y="1219200"/>
          <a:ext cx="406055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4" imgW="1765080" imgH="711000" progId="Equation.3">
                  <p:embed/>
                </p:oleObj>
              </mc:Choice>
              <mc:Fallback>
                <p:oleObj name="Equation" r:id="rId4" imgW="1765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720" y="1219200"/>
                        <a:ext cx="4060556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200235"/>
              </p:ext>
            </p:extLst>
          </p:nvPr>
        </p:nvGraphicFramePr>
        <p:xfrm>
          <a:off x="6259362" y="3328166"/>
          <a:ext cx="302473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6" imgW="1104840" imgH="228600" progId="Equation.3">
                  <p:embed/>
                </p:oleObj>
              </mc:Choice>
              <mc:Fallback>
                <p:oleObj name="Equation" r:id="rId6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362" y="3328166"/>
                        <a:ext cx="302473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920457"/>
              </p:ext>
            </p:extLst>
          </p:nvPr>
        </p:nvGraphicFramePr>
        <p:xfrm>
          <a:off x="7000876" y="4063656"/>
          <a:ext cx="2057400" cy="4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8" imgW="977760" imgH="228600" progId="Equation.3">
                  <p:embed/>
                </p:oleObj>
              </mc:Choice>
              <mc:Fallback>
                <p:oleObj name="Equation" r:id="rId8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6" y="4063656"/>
                        <a:ext cx="2057400" cy="4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53200" y="2743200"/>
                <a:ext cx="24044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743200"/>
                <a:ext cx="240444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70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Matrix Representations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IE" b="1" dirty="0" smtClean="0">
                <a:solidFill>
                  <a:srgbClr val="0000FF"/>
                </a:solidFill>
              </a:rPr>
              <a:t>Adjacency matrix (</a:t>
            </a:r>
            <a:r>
              <a:rPr lang="en-IE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b="1" dirty="0" smtClean="0">
                <a:solidFill>
                  <a:srgbClr val="0000FF"/>
                </a:solidFill>
              </a:rPr>
              <a:t>):</a:t>
            </a:r>
          </a:p>
          <a:p>
            <a:pPr lvl="1">
              <a:spcBef>
                <a:spcPct val="5000"/>
              </a:spcBef>
              <a:defRPr/>
            </a:pP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dirty="0" smtClean="0"/>
              <a:t>matrix</a:t>
            </a:r>
          </a:p>
          <a:p>
            <a:pPr lvl="1">
              <a:spcBef>
                <a:spcPct val="5000"/>
              </a:spcBef>
              <a:defRPr/>
            </a:pP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A=[</a:t>
            </a:r>
            <a:r>
              <a:rPr lang="en-IE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b="1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b="1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dirty="0" smtClean="0"/>
              <a:t>if edge between node </a:t>
            </a:r>
            <a:r>
              <a:rPr lang="en-IE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dirty="0" smtClean="0"/>
              <a:t> and </a:t>
            </a:r>
            <a:r>
              <a:rPr lang="en-IE" b="1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IE" b="1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>
              <a:spcBef>
                <a:spcPct val="5000"/>
              </a:spcBef>
              <a:defRPr/>
            </a:pPr>
            <a:r>
              <a:rPr lang="en-US" b="1" dirty="0" smtClean="0">
                <a:solidFill>
                  <a:srgbClr val="D60093"/>
                </a:solidFill>
              </a:rPr>
              <a:t>Important properties: </a:t>
            </a:r>
          </a:p>
          <a:p>
            <a:pPr lvl="1">
              <a:spcBef>
                <a:spcPct val="5000"/>
              </a:spcBef>
              <a:defRPr/>
            </a:pPr>
            <a:r>
              <a:rPr lang="en-US" dirty="0" smtClean="0"/>
              <a:t>Symmetric matrix</a:t>
            </a:r>
          </a:p>
          <a:p>
            <a:pPr lvl="1">
              <a:spcBef>
                <a:spcPct val="5000"/>
              </a:spcBef>
              <a:defRPr/>
            </a:pPr>
            <a:r>
              <a:rPr lang="en-US" dirty="0" smtClean="0"/>
              <a:t> Eigenvectors are real and orthogonal</a:t>
            </a:r>
          </a:p>
          <a:p>
            <a:pPr>
              <a:spcBef>
                <a:spcPct val="5000"/>
              </a:spcBef>
              <a:defRPr/>
            </a:pPr>
            <a:endParaRPr lang="en-IE" dirty="0" smtClean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J. Leskovec, A. Rajaraman, J. Ullman: Mining of Massive Datasets, http://www.mmds.org</a:t>
            </a:r>
            <a:endParaRPr lang="en-IE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FEC7F-91ED-4963-9679-B59929A1CB23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  <p:sp>
        <p:nvSpPr>
          <p:cNvPr id="75125" name="AutoShape 373"/>
          <p:cNvSpPr>
            <a:spLocks noChangeArrowheads="1"/>
          </p:cNvSpPr>
          <p:nvPr/>
        </p:nvSpPr>
        <p:spPr bwMode="auto">
          <a:xfrm>
            <a:off x="4572000" y="3700463"/>
            <a:ext cx="746125" cy="549275"/>
          </a:xfrm>
          <a:prstGeom prst="rightArrow">
            <a:avLst>
              <a:gd name="adj1" fmla="val 50000"/>
              <a:gd name="adj2" fmla="val 33960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838200" y="3200400"/>
            <a:ext cx="3276600" cy="1447800"/>
            <a:chOff x="838200" y="3505200"/>
            <a:chExt cx="3276600" cy="1447800"/>
          </a:xfrm>
        </p:grpSpPr>
        <p:cxnSp>
          <p:nvCxnSpPr>
            <p:cNvPr id="25" name="Straight Connector 24"/>
            <p:cNvCxnSpPr>
              <a:stCxn id="33" idx="3"/>
              <a:endCxn id="38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8" idx="5"/>
              <a:endCxn id="37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3" idx="4"/>
              <a:endCxn id="37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3" idx="6"/>
              <a:endCxn id="39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5"/>
              <a:endCxn id="41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1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9" idx="3"/>
              <a:endCxn id="40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43" name="Group 3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365074"/>
              </p:ext>
            </p:extLst>
          </p:nvPr>
        </p:nvGraphicFramePr>
        <p:xfrm>
          <a:off x="5570538" y="2895600"/>
          <a:ext cx="3116262" cy="2561533"/>
        </p:xfrm>
        <a:graphic>
          <a:graphicData uri="http://schemas.openxmlformats.org/drawingml/2006/table">
            <a:tbl>
              <a:tblPr/>
              <a:tblGrid>
                <a:gridCol w="446087"/>
                <a:gridCol w="442913"/>
                <a:gridCol w="447675"/>
                <a:gridCol w="444500"/>
                <a:gridCol w="444500"/>
                <a:gridCol w="446087"/>
                <a:gridCol w="4445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90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1981</Words>
  <Application>Microsoft Macintosh PowerPoint</Application>
  <PresentationFormat>On-screen Show (4:3)</PresentationFormat>
  <Paragraphs>503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Spectral Clustering</vt:lpstr>
      <vt:lpstr>Graph Partitioning</vt:lpstr>
      <vt:lpstr>Graph Partitioning</vt:lpstr>
      <vt:lpstr>Graph Cuts</vt:lpstr>
      <vt:lpstr>Graph Cut Criterion</vt:lpstr>
      <vt:lpstr>Graph Cut Criteria</vt:lpstr>
      <vt:lpstr>Spectral Graph Partitioning</vt:lpstr>
      <vt:lpstr>What is the meaning of Ax?</vt:lpstr>
      <vt:lpstr>Matrix Representations</vt:lpstr>
      <vt:lpstr>Matrix Representations</vt:lpstr>
      <vt:lpstr>Matrix Representations</vt:lpstr>
      <vt:lpstr>Spectral Clustering: Graph = Matrix W*v1 = v2 “propogates weights from neighbors”</vt:lpstr>
      <vt:lpstr>Spectral Clustering: Graph = Matrix W*v1 = v2 “propagates weights from neighbors”</vt:lpstr>
      <vt:lpstr>Spectral Clustering: Graph = Matrix W*v1 = v2 “propagates weights from neighbors”</vt:lpstr>
      <vt:lpstr>Spectral Clustering: Graph = Matrix W*v1 = v2 “propogates weights from neighbors”</vt:lpstr>
      <vt:lpstr>PowerPoint Presentation</vt:lpstr>
      <vt:lpstr>So far…</vt:lpstr>
      <vt:lpstr>Spectral Clustering Algorithms</vt:lpstr>
      <vt:lpstr>Example: Spectral Partitioning</vt:lpstr>
      <vt:lpstr>Example: Spectral Partitioning</vt:lpstr>
      <vt:lpstr>Example: Spectral partitioning</vt:lpstr>
      <vt:lpstr>k-Way Spectral Clustering</vt:lpstr>
      <vt:lpstr>Why use multiple eigenvectors?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Some more terms</vt:lpstr>
      <vt:lpstr>PowerPoint Presentation</vt:lpstr>
      <vt:lpstr>PowerPoint Presentation</vt:lpstr>
      <vt:lpstr>PowerPoint Presentation</vt:lpstr>
      <vt:lpstr>Spectral Clustering: Pros and Cons</vt:lpstr>
      <vt:lpstr>Use cases and runtimes</vt:lpstr>
      <vt:lpstr>Further Reading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Shannon Quinn</cp:lastModifiedBy>
  <cp:revision>338</cp:revision>
  <dcterms:created xsi:type="dcterms:W3CDTF">2012-02-26T21:25:59Z</dcterms:created>
  <dcterms:modified xsi:type="dcterms:W3CDTF">2015-02-04T15:39:54Z</dcterms:modified>
</cp:coreProperties>
</file>