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70" r:id="rId3"/>
    <p:sldId id="276" r:id="rId4"/>
    <p:sldId id="277" r:id="rId5"/>
    <p:sldId id="278" r:id="rId6"/>
    <p:sldId id="279" r:id="rId7"/>
    <p:sldId id="257" r:id="rId8"/>
    <p:sldId id="259" r:id="rId9"/>
    <p:sldId id="258" r:id="rId10"/>
    <p:sldId id="280" r:id="rId11"/>
    <p:sldId id="386" r:id="rId12"/>
    <p:sldId id="281" r:id="rId13"/>
    <p:sldId id="370" r:id="rId14"/>
    <p:sldId id="371" r:id="rId15"/>
    <p:sldId id="372" r:id="rId16"/>
    <p:sldId id="383" r:id="rId17"/>
    <p:sldId id="373" r:id="rId18"/>
    <p:sldId id="374" r:id="rId19"/>
    <p:sldId id="375" r:id="rId20"/>
    <p:sldId id="376" r:id="rId21"/>
    <p:sldId id="377" r:id="rId22"/>
    <p:sldId id="384" r:id="rId23"/>
    <p:sldId id="385" r:id="rId24"/>
    <p:sldId id="378" r:id="rId25"/>
    <p:sldId id="289" r:id="rId26"/>
    <p:sldId id="303" r:id="rId27"/>
    <p:sldId id="304" r:id="rId28"/>
    <p:sldId id="305" r:id="rId29"/>
    <p:sldId id="306" r:id="rId30"/>
    <p:sldId id="307" r:id="rId31"/>
    <p:sldId id="308" r:id="rId32"/>
    <p:sldId id="30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8" autoAdjust="0"/>
    <p:restoredTop sz="88497" autoAdjust="0"/>
  </p:normalViewPr>
  <p:slideViewPr>
    <p:cSldViewPr snapToGrid="0" snapToObjects="1">
      <p:cViewPr varScale="1">
        <p:scale>
          <a:sx n="118" d="100"/>
          <a:sy n="118" d="100"/>
        </p:scale>
        <p:origin x="-145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097000" y="-11797393"/>
            <a:ext cx="16394906" cy="1249135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2/17/15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4442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 With 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Shannon Quinn</a:t>
            </a:r>
          </a:p>
          <a:p>
            <a:endParaRPr lang="en-US" dirty="0"/>
          </a:p>
          <a:p>
            <a:r>
              <a:rPr lang="en-US" dirty="0" smtClean="0"/>
              <a:t>(with thanks to William Cohen at CMU)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/HF/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7534615" cy="368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One definition [</a:t>
            </a:r>
            <a:r>
              <a:rPr lang="en-US" sz="2400" dirty="0" err="1" smtClean="0"/>
              <a:t>MacSkassy</a:t>
            </a:r>
            <a:r>
              <a:rPr lang="en-US" sz="2400" dirty="0" smtClean="0"/>
              <a:t> </a:t>
            </a:r>
            <a:r>
              <a:rPr lang="en-US" sz="2400" dirty="0" smtClean="0"/>
              <a:t>&amp; Provost, JMLR </a:t>
            </a:r>
            <a:r>
              <a:rPr lang="en-US" sz="2400" dirty="0" smtClean="0"/>
              <a:t>2007]</a:t>
            </a:r>
            <a:r>
              <a:rPr lang="en-US" sz="2400" dirty="0" smtClean="0"/>
              <a:t>:… </a:t>
            </a:r>
            <a:endParaRPr lang="en-US" sz="2400" dirty="0"/>
          </a:p>
        </p:txBody>
      </p:sp>
      <p:pic>
        <p:nvPicPr>
          <p:cNvPr id="5" name="Picture 4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78"/>
          <a:stretch/>
        </p:blipFill>
        <p:spPr>
          <a:xfrm>
            <a:off x="0" y="2436562"/>
            <a:ext cx="9144000" cy="687082"/>
          </a:xfrm>
          <a:prstGeom prst="rect">
            <a:avLst/>
          </a:prstGeom>
        </p:spPr>
      </p:pic>
      <p:pic>
        <p:nvPicPr>
          <p:cNvPr id="6" name="Picture 5" descr="Screen Shot 2012-03-16 at 3.19.2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2580" r="29183"/>
          <a:stretch/>
        </p:blipFill>
        <p:spPr>
          <a:xfrm>
            <a:off x="407380" y="3247807"/>
            <a:ext cx="8219947" cy="16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4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 smtClean="0"/>
              <a:t>/HF/</a:t>
            </a:r>
            <a:r>
              <a:rPr lang="en-US" dirty="0" err="1" smtClean="0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7534615" cy="205735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Another definition in [X. Zhu, Z. </a:t>
            </a:r>
            <a:r>
              <a:rPr lang="en-US" sz="2400" dirty="0" err="1" smtClean="0"/>
              <a:t>Ghahramani</a:t>
            </a:r>
            <a:r>
              <a:rPr lang="en-US" sz="2400" dirty="0" smtClean="0"/>
              <a:t>, and J. Lafferty, ICML 2003]</a:t>
            </a:r>
          </a:p>
          <a:p>
            <a:pPr lvl="1"/>
            <a:r>
              <a:rPr lang="en-US" sz="2400" dirty="0"/>
              <a:t>A harmonic field – the score of each node in the graph is the </a:t>
            </a:r>
            <a:r>
              <a:rPr lang="en-US" sz="2400" dirty="0" smtClean="0"/>
              <a:t>harmonic, or linearly weighted, </a:t>
            </a:r>
            <a:r>
              <a:rPr lang="en-US" sz="2400" dirty="0"/>
              <a:t>average of its neighbors’ </a:t>
            </a:r>
            <a:r>
              <a:rPr lang="en-US" sz="2400" dirty="0" smtClean="0"/>
              <a:t>scores (harmonic field, HF)</a:t>
            </a:r>
            <a:endParaRPr lang="en-US" sz="2400" dirty="0"/>
          </a:p>
        </p:txBody>
      </p:sp>
      <p:pic>
        <p:nvPicPr>
          <p:cNvPr id="4" name="Picture 3" descr="Screen Shot 2015-02-18 at 10.5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3" y="3569672"/>
            <a:ext cx="3118550" cy="2478498"/>
          </a:xfrm>
          <a:prstGeom prst="rect">
            <a:avLst/>
          </a:prstGeom>
        </p:spPr>
      </p:pic>
      <p:pic>
        <p:nvPicPr>
          <p:cNvPr id="8" name="Picture 7" descr="Screen Shot 2015-02-18 at 10.5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828" y="3817182"/>
            <a:ext cx="5603172" cy="22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1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CoEM</a:t>
            </a:r>
            <a:r>
              <a:rPr lang="en-US" dirty="0"/>
              <a:t>/HF/</a:t>
            </a:r>
            <a:r>
              <a:rPr lang="en-US" dirty="0" err="1"/>
              <a:t>wvRN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257300"/>
            <a:ext cx="2969766" cy="368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Another justification of the same algorithm….</a:t>
            </a:r>
          </a:p>
          <a:p>
            <a:endParaRPr lang="en-US" dirty="0"/>
          </a:p>
          <a:p>
            <a:r>
              <a:rPr lang="en-US" dirty="0" smtClean="0"/>
              <a:t>… start with co-training with a naïve Bayes learner</a:t>
            </a:r>
            <a:endParaRPr lang="en-US" dirty="0"/>
          </a:p>
        </p:txBody>
      </p:sp>
      <p:pic>
        <p:nvPicPr>
          <p:cNvPr id="4" name="Picture 3" descr="Screen Shot 2012-03-16 at 1.5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69" y="936053"/>
            <a:ext cx="5116404" cy="57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3-19 at 5.38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84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1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3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65"/>
            <a:ext cx="9144000" cy="66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9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36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0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3"/>
          <a:stretch/>
        </p:blipFill>
        <p:spPr>
          <a:xfrm>
            <a:off x="0" y="0"/>
            <a:ext cx="9144000" cy="2762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615" y="2861537"/>
            <a:ext cx="81069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to do this minimization?</a:t>
            </a:r>
          </a:p>
          <a:p>
            <a:r>
              <a:rPr lang="en-US" sz="2400" dirty="0" smtClean="0"/>
              <a:t>First, differentiate to find min is at </a:t>
            </a:r>
          </a:p>
          <a:p>
            <a:endParaRPr lang="en-US" sz="2400" dirty="0"/>
          </a:p>
          <a:p>
            <a:endParaRPr lang="en-US" sz="2400" b="1" dirty="0" smtClean="0"/>
          </a:p>
          <a:p>
            <a:r>
              <a:rPr lang="en-US" sz="2400" b="1" dirty="0" smtClean="0"/>
              <a:t>Jacobi method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 solve Ax=b for x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Iterate: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… or: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Screen Shot 2013-03-19 at 5.55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80" y="5202583"/>
            <a:ext cx="3538018" cy="539983"/>
          </a:xfrm>
          <a:prstGeom prst="rect">
            <a:avLst/>
          </a:prstGeom>
        </p:spPr>
      </p:pic>
      <p:pic>
        <p:nvPicPr>
          <p:cNvPr id="5" name="Picture 4" descr="Screen Shot 2013-03-19 at 5.5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81" y="5755954"/>
            <a:ext cx="4923535" cy="799246"/>
          </a:xfrm>
          <a:prstGeom prst="rect">
            <a:avLst/>
          </a:prstGeom>
        </p:spPr>
      </p:pic>
      <p:pic>
        <p:nvPicPr>
          <p:cNvPr id="6" name="Picture 5" descr="Screen Shot 2013-03-19 at 5.57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142" y="3687280"/>
            <a:ext cx="4484374" cy="6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080"/>
            <a:ext cx="9144000" cy="54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" y="116109"/>
            <a:ext cx="8780835" cy="5939706"/>
          </a:xfrm>
          <a:prstGeom prst="rect">
            <a:avLst/>
          </a:prstGeom>
        </p:spPr>
      </p:pic>
      <p:pic>
        <p:nvPicPr>
          <p:cNvPr id="3" name="Picture 2" descr="Screen Shot 2013-03-19 at 5.42.5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9445" r="4216" b="26084"/>
          <a:stretch/>
        </p:blipFill>
        <p:spPr>
          <a:xfrm>
            <a:off x="4558332" y="5447433"/>
            <a:ext cx="4460507" cy="139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3" y="0"/>
            <a:ext cx="8364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9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pool of labeled examples L</a:t>
            </a:r>
          </a:p>
          <a:p>
            <a:r>
              <a:rPr lang="en-US" sz="2800" dirty="0" smtClean="0"/>
              <a:t>A (usually larger) pool of unlabeled examples U</a:t>
            </a:r>
          </a:p>
          <a:p>
            <a:r>
              <a:rPr lang="en-US" sz="2800" dirty="0" smtClean="0"/>
              <a:t>Can you improve accuracy somehow using U?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163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" y="0"/>
            <a:ext cx="890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1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2"/>
            <a:ext cx="9144000" cy="67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58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25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6.0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2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3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19 at 5.4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95"/>
            <a:ext cx="9144000" cy="67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2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SemiSupervised</a:t>
            </a:r>
            <a:r>
              <a:rPr lang="en-US" dirty="0" smtClean="0"/>
              <a:t> to Unsupervised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Spectral Clustering: Graph = Matrix</a:t>
            </a:r>
            <a:br>
              <a:rPr lang="en-US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M*v</a:t>
            </a:r>
            <a:r>
              <a:rPr lang="en-US" sz="2800" baseline="-25000">
                <a:latin typeface="Comic Sans MS" charset="0"/>
                <a:cs typeface="Arial" charset="0"/>
              </a:rPr>
              <a:t>1</a:t>
            </a:r>
            <a:r>
              <a:rPr lang="en-US" sz="2800">
                <a:latin typeface="Comic Sans MS" charset="0"/>
                <a:cs typeface="Arial" charset="0"/>
              </a:rPr>
              <a:t> = v</a:t>
            </a:r>
            <a:r>
              <a:rPr lang="en-US" sz="2800" baseline="-25000">
                <a:latin typeface="Comic Sans MS" charset="0"/>
                <a:cs typeface="Arial" charset="0"/>
              </a:rPr>
              <a:t>2</a:t>
            </a:r>
            <a:r>
              <a:rPr lang="en-US" sz="2800">
                <a:latin typeface="Comic Sans MS" charset="0"/>
                <a:cs typeface="Arial" charset="0"/>
              </a:rPr>
              <a:t> </a:t>
            </a:r>
            <a:r>
              <a:rPr lang="ja-JP" altLang="en-US" sz="2800">
                <a:latin typeface="Comic Sans MS" charset="0"/>
                <a:cs typeface="Arial" charset="0"/>
              </a:rPr>
              <a:t>“</a:t>
            </a:r>
            <a:r>
              <a:rPr lang="en-US" sz="28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8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sp>
        <p:nvSpPr>
          <p:cNvPr id="24579" name="Oval 12"/>
          <p:cNvSpPr>
            <a:spLocks noChangeArrowheads="1"/>
          </p:cNvSpPr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rgbClr val="F2F2F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296" tIns="41148" rIns="82296" bIns="41148"/>
          <a:lstStyle/>
          <a:p>
            <a:pPr defTabSz="411163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>
                <a:latin typeface="Times New Roman" charset="0"/>
              </a:rPr>
              <a:t>H</a:t>
            </a:r>
            <a:endParaRPr lang="en-US" sz="2200">
              <a:latin typeface="Times New Roman" charset="0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2" cy="4033843"/>
        </p:xfrm>
        <a:graphic>
          <a:graphicData uri="http://schemas.openxmlformats.org/drawingml/2006/table">
            <a:tbl>
              <a:tblPr/>
              <a:tblGrid>
                <a:gridCol w="355600"/>
                <a:gridCol w="354012"/>
                <a:gridCol w="357188"/>
                <a:gridCol w="355600"/>
                <a:gridCol w="355600"/>
                <a:gridCol w="354012"/>
                <a:gridCol w="355600"/>
                <a:gridCol w="355600"/>
                <a:gridCol w="357188"/>
                <a:gridCol w="354012"/>
                <a:gridCol w="3556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grpSp>
        <p:nvGrpSpPr>
          <p:cNvPr id="24726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24810" name="Oval 3"/>
            <p:cNvSpPr>
              <a:spLocks noChangeArrowheads="1"/>
            </p:cNvSpPr>
            <p:nvPr/>
          </p:nvSpPr>
          <p:spPr bwMode="auto">
            <a:xfrm>
              <a:off x="6755606" y="3048279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A</a:t>
              </a:r>
            </a:p>
          </p:txBody>
        </p:sp>
        <p:sp>
          <p:nvSpPr>
            <p:cNvPr id="24811" name="Oval 4"/>
            <p:cNvSpPr>
              <a:spLocks noChangeArrowheads="1"/>
            </p:cNvSpPr>
            <p:nvPr/>
          </p:nvSpPr>
          <p:spPr bwMode="auto">
            <a:xfrm>
              <a:off x="5841206" y="3352908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B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2" name="Oval 5"/>
            <p:cNvSpPr>
              <a:spLocks noChangeArrowheads="1"/>
            </p:cNvSpPr>
            <p:nvPr/>
          </p:nvSpPr>
          <p:spPr bwMode="auto">
            <a:xfrm>
              <a:off x="6374606" y="2134394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C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3" name="Oval 6"/>
            <p:cNvSpPr>
              <a:spLocks noChangeArrowheads="1"/>
            </p:cNvSpPr>
            <p:nvPr/>
          </p:nvSpPr>
          <p:spPr bwMode="auto">
            <a:xfrm>
              <a:off x="6908006" y="4648651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F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4" name="Oval 7"/>
            <p:cNvSpPr>
              <a:spLocks noChangeArrowheads="1"/>
            </p:cNvSpPr>
            <p:nvPr/>
          </p:nvSpPr>
          <p:spPr bwMode="auto">
            <a:xfrm>
              <a:off x="5993606" y="4953279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D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5" name="Oval 8"/>
            <p:cNvSpPr>
              <a:spLocks noChangeArrowheads="1"/>
            </p:cNvSpPr>
            <p:nvPr/>
          </p:nvSpPr>
          <p:spPr bwMode="auto">
            <a:xfrm>
              <a:off x="7289006" y="5410221"/>
              <a:ext cx="533400" cy="534173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E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6" name="Oval 10"/>
            <p:cNvSpPr>
              <a:spLocks noChangeArrowheads="1"/>
            </p:cNvSpPr>
            <p:nvPr/>
          </p:nvSpPr>
          <p:spPr bwMode="auto">
            <a:xfrm>
              <a:off x="8965406" y="3352908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>
                  <a:latin typeface="Times New Roman" charset="0"/>
                </a:rPr>
                <a:t>G</a:t>
              </a:r>
            </a:p>
          </p:txBody>
        </p:sp>
        <p:sp>
          <p:nvSpPr>
            <p:cNvPr id="24817" name="Oval 11"/>
            <p:cNvSpPr>
              <a:spLocks noChangeArrowheads="1"/>
            </p:cNvSpPr>
            <p:nvPr/>
          </p:nvSpPr>
          <p:spPr bwMode="auto">
            <a:xfrm>
              <a:off x="8051006" y="3657536"/>
              <a:ext cx="533400" cy="534172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600">
                  <a:latin typeface="Times New Roman" charset="0"/>
                </a:rPr>
                <a:t>I</a:t>
              </a:r>
              <a:endParaRPr lang="en-US" sz="2200">
                <a:latin typeface="Times New Roman" charset="0"/>
              </a:endParaRPr>
            </a:p>
          </p:txBody>
        </p:sp>
        <p:sp>
          <p:nvSpPr>
            <p:cNvPr id="24818" name="Oval 13"/>
            <p:cNvSpPr>
              <a:spLocks noChangeArrowheads="1"/>
            </p:cNvSpPr>
            <p:nvPr/>
          </p:nvSpPr>
          <p:spPr bwMode="auto">
            <a:xfrm>
              <a:off x="8432006" y="4421252"/>
              <a:ext cx="533400" cy="532027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2296" tIns="41148" rIns="82296" bIns="41148"/>
            <a:lstStyle/>
            <a:p>
              <a:pPr defTabSz="411163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200">
                  <a:latin typeface="Times New Roman" charset="0"/>
                </a:rPr>
                <a:t>J</a:t>
              </a:r>
            </a:p>
          </p:txBody>
        </p:sp>
        <p:cxnSp>
          <p:nvCxnSpPr>
            <p:cNvPr id="24819" name="Straight Connector 15"/>
            <p:cNvCxnSpPr>
              <a:cxnSpLocks noChangeShapeType="1"/>
              <a:stCxn id="24811" idx="0"/>
              <a:endCxn id="24812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0" name="Straight Connector 18"/>
            <p:cNvCxnSpPr>
              <a:cxnSpLocks noChangeShapeType="1"/>
              <a:stCxn id="24810" idx="2"/>
              <a:endCxn id="24811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1" name="Straight Connector 25"/>
            <p:cNvCxnSpPr>
              <a:cxnSpLocks noChangeShapeType="1"/>
              <a:stCxn id="24810" idx="5"/>
              <a:endCxn id="24817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2" name="Straight Connector 28"/>
            <p:cNvCxnSpPr>
              <a:cxnSpLocks noChangeShapeType="1"/>
              <a:stCxn id="24817" idx="6"/>
              <a:endCxn id="24579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3" name="Straight Connector 32"/>
            <p:cNvCxnSpPr>
              <a:cxnSpLocks noChangeShapeType="1"/>
              <a:stCxn id="24816" idx="2"/>
              <a:endCxn id="24817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4" name="Straight Connector 34"/>
            <p:cNvCxnSpPr>
              <a:cxnSpLocks noChangeShapeType="1"/>
              <a:stCxn id="24818" idx="0"/>
              <a:endCxn id="24817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5" name="Straight Connector 37"/>
            <p:cNvCxnSpPr>
              <a:cxnSpLocks noChangeShapeType="1"/>
              <a:stCxn id="24814" idx="6"/>
              <a:endCxn id="24813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6" name="Straight Connector 39"/>
            <p:cNvCxnSpPr>
              <a:cxnSpLocks noChangeShapeType="1"/>
              <a:stCxn id="24813" idx="5"/>
              <a:endCxn id="24815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7" name="Straight Connector 43"/>
            <p:cNvCxnSpPr>
              <a:cxnSpLocks noChangeShapeType="1"/>
              <a:stCxn id="24810" idx="4"/>
              <a:endCxn id="24813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8" name="Straight Connector 45"/>
            <p:cNvCxnSpPr>
              <a:cxnSpLocks noChangeShapeType="1"/>
              <a:stCxn id="24818" idx="7"/>
              <a:endCxn id="24579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29" name="Straight Connector 26"/>
            <p:cNvCxnSpPr>
              <a:cxnSpLocks noChangeShapeType="1"/>
              <a:stCxn id="24812" idx="5"/>
              <a:endCxn id="24810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30" name="Straight Connector 30"/>
            <p:cNvCxnSpPr>
              <a:cxnSpLocks noChangeShapeType="1"/>
              <a:stCxn id="24814" idx="5"/>
              <a:endCxn id="24815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831" name="Straight Connector 33"/>
            <p:cNvCxnSpPr>
              <a:cxnSpLocks noChangeShapeType="1"/>
              <a:stCxn id="24816" idx="4"/>
              <a:endCxn id="24818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09612" cy="4033843"/>
        </p:xfrm>
        <a:graphic>
          <a:graphicData uri="http://schemas.openxmlformats.org/drawingml/2006/table">
            <a:tbl>
              <a:tblPr/>
              <a:tblGrid>
                <a:gridCol w="355600"/>
                <a:gridCol w="35401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476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solidFill>
                  <a:schemeClr val="bg1"/>
                </a:solidFill>
                <a:latin typeface="Times New Roman" charset="0"/>
              </a:rPr>
              <a:t>M</a:t>
            </a:r>
          </a:p>
        </p:txBody>
      </p:sp>
      <p:sp>
        <p:nvSpPr>
          <p:cNvPr id="24766" name="TextBox 47"/>
          <p:cNvSpPr txBox="1">
            <a:spLocks noChangeArrowheads="1"/>
          </p:cNvSpPr>
          <p:nvPr/>
        </p:nvSpPr>
        <p:spPr bwMode="auto">
          <a:xfrm>
            <a:off x="3748088" y="1404938"/>
            <a:ext cx="558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M</a:t>
            </a:r>
            <a:endParaRPr lang="en-US" sz="2200" b="1">
              <a:latin typeface="Times New Roman" charset="0"/>
            </a:endParaRPr>
          </a:p>
        </p:txBody>
      </p:sp>
      <p:sp>
        <p:nvSpPr>
          <p:cNvPr id="24767" name="TextBox 48"/>
          <p:cNvSpPr txBox="1">
            <a:spLocks noChangeArrowheads="1"/>
          </p:cNvSpPr>
          <p:nvPr/>
        </p:nvSpPr>
        <p:spPr bwMode="auto">
          <a:xfrm>
            <a:off x="4814888" y="1373188"/>
            <a:ext cx="512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v</a:t>
            </a:r>
            <a:r>
              <a:rPr lang="en-US" sz="3200" b="1" baseline="-25000">
                <a:latin typeface="Times New Roman" charset="0"/>
              </a:rPr>
              <a:t>1</a:t>
            </a:r>
            <a:endParaRPr lang="en-US" sz="2200" b="1" baseline="-25000">
              <a:latin typeface="Times New Roman" charset="0"/>
            </a:endParaRPr>
          </a:p>
        </p:txBody>
      </p:sp>
      <p:graphicFrame>
        <p:nvGraphicFramePr>
          <p:cNvPr id="726230" name="Group 214"/>
          <p:cNvGraphicFramePr>
            <a:graphicFrameLocks noGrp="1"/>
          </p:cNvGraphicFramePr>
          <p:nvPr/>
        </p:nvGraphicFramePr>
        <p:xfrm>
          <a:off x="5645150" y="1920875"/>
          <a:ext cx="984250" cy="3641728"/>
        </p:xfrm>
        <a:graphic>
          <a:graphicData uri="http://schemas.openxmlformats.org/drawingml/2006/table">
            <a:tbl>
              <a:tblPr/>
              <a:tblGrid>
                <a:gridCol w="450850"/>
                <a:gridCol w="533400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B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J</a:t>
                      </a: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4806" name="TextBox 44"/>
          <p:cNvSpPr txBox="1">
            <a:spLocks noChangeArrowheads="1"/>
          </p:cNvSpPr>
          <p:nvPr/>
        </p:nvSpPr>
        <p:spPr bwMode="auto">
          <a:xfrm>
            <a:off x="5818188" y="1373188"/>
            <a:ext cx="514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v</a:t>
            </a:r>
            <a:r>
              <a:rPr lang="en-US" sz="3200" b="1" baseline="-25000">
                <a:latin typeface="Times New Roman" charset="0"/>
              </a:rPr>
              <a:t>2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7" name="TextBox 53"/>
          <p:cNvSpPr txBox="1">
            <a:spLocks noChangeArrowheads="1"/>
          </p:cNvSpPr>
          <p:nvPr/>
        </p:nvSpPr>
        <p:spPr bwMode="auto">
          <a:xfrm>
            <a:off x="4297363" y="1373188"/>
            <a:ext cx="3746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*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8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latin typeface="Times New Roman" charset="0"/>
              </a:rPr>
              <a:t>=</a:t>
            </a:r>
            <a:endParaRPr lang="en-US" sz="2200" b="1" baseline="-25000">
              <a:latin typeface="Times New Roman" charset="0"/>
            </a:endParaRPr>
          </a:p>
        </p:txBody>
      </p:sp>
      <p:sp>
        <p:nvSpPr>
          <p:cNvPr id="24809" name="Oval 255"/>
          <p:cNvSpPr>
            <a:spLocks noChangeArrowheads="1"/>
          </p:cNvSpPr>
          <p:nvPr/>
        </p:nvSpPr>
        <p:spPr bwMode="auto">
          <a:xfrm>
            <a:off x="7239000" y="1600200"/>
            <a:ext cx="1676400" cy="1981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Repeated averaging with neighbors as a clustering method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Pick a vector v</a:t>
            </a:r>
            <a:r>
              <a:rPr lang="en-US" sz="2400" baseline="30000">
                <a:latin typeface="Comic Sans MS" charset="0"/>
                <a:cs typeface="Arial" charset="0"/>
              </a:rPr>
              <a:t>0 </a:t>
            </a:r>
            <a:r>
              <a:rPr lang="en-US" sz="1800">
                <a:latin typeface="Comic Sans MS" charset="0"/>
                <a:cs typeface="Arial" charset="0"/>
              </a:rPr>
              <a:t>(maybe at random)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Compute v</a:t>
            </a:r>
            <a:r>
              <a:rPr lang="en-US" sz="2400" baseline="30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Wv</a:t>
            </a:r>
            <a:r>
              <a:rPr lang="en-US" sz="2400" baseline="30000">
                <a:latin typeface="Comic Sans MS" charset="0"/>
                <a:cs typeface="Arial" charset="0"/>
              </a:rPr>
              <a:t>0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i.e., replace v</a:t>
            </a:r>
            <a:r>
              <a:rPr lang="en-US" sz="2000" baseline="30000">
                <a:latin typeface="Comic Sans MS" charset="0"/>
                <a:cs typeface="Arial" charset="0"/>
              </a:rPr>
              <a:t>0</a:t>
            </a:r>
            <a:r>
              <a:rPr lang="en-US" sz="2000">
                <a:latin typeface="Comic Sans MS" charset="0"/>
                <a:cs typeface="Arial" charset="0"/>
              </a:rPr>
              <a:t>[x] with </a:t>
            </a:r>
            <a:r>
              <a:rPr lang="en-US" sz="2000" i="1">
                <a:latin typeface="Comic Sans MS" charset="0"/>
                <a:cs typeface="Arial" charset="0"/>
              </a:rPr>
              <a:t>weighted average</a:t>
            </a:r>
            <a:r>
              <a:rPr lang="en-US" sz="2000">
                <a:latin typeface="Comic Sans MS" charset="0"/>
                <a:cs typeface="Arial" charset="0"/>
              </a:rPr>
              <a:t> of v</a:t>
            </a:r>
            <a:r>
              <a:rPr lang="en-US" sz="2000" baseline="30000">
                <a:latin typeface="Comic Sans MS" charset="0"/>
                <a:cs typeface="Arial" charset="0"/>
              </a:rPr>
              <a:t>0</a:t>
            </a:r>
            <a:r>
              <a:rPr lang="en-US" sz="2000">
                <a:latin typeface="Comic Sans MS" charset="0"/>
                <a:cs typeface="Arial" charset="0"/>
              </a:rPr>
              <a:t>[y] for the neighbors y of x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Plot v</a:t>
            </a:r>
            <a:r>
              <a:rPr lang="en-US" sz="2400" baseline="30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[x] for each x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 for v</a:t>
            </a:r>
            <a:r>
              <a:rPr lang="en-US" sz="2400" baseline="30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, v</a:t>
            </a:r>
            <a:r>
              <a:rPr lang="en-US" sz="2400" baseline="30000">
                <a:latin typeface="Comic Sans MS" charset="0"/>
                <a:cs typeface="Arial" charset="0"/>
              </a:rPr>
              <a:t>3</a:t>
            </a:r>
            <a:r>
              <a:rPr lang="en-US" sz="2400">
                <a:latin typeface="Comic Sans MS" charset="0"/>
                <a:cs typeface="Arial" charset="0"/>
              </a:rPr>
              <a:t>, …</a:t>
            </a:r>
          </a:p>
          <a:p>
            <a:pPr eaLnBrk="1" hangingPunct="1"/>
            <a:endParaRPr lang="en-US" sz="2800">
              <a:latin typeface="Comic Sans MS" charset="0"/>
              <a:cs typeface="Arial" charset="0"/>
            </a:endParaRP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Variants widely used for </a:t>
            </a:r>
            <a:r>
              <a:rPr lang="en-US" sz="2400" i="1">
                <a:latin typeface="Comic Sans MS" charset="0"/>
                <a:cs typeface="Arial" charset="0"/>
              </a:rPr>
              <a:t>semi-supervised</a:t>
            </a:r>
            <a:r>
              <a:rPr lang="en-US" sz="2400">
                <a:latin typeface="Comic Sans MS" charset="0"/>
                <a:cs typeface="Arial" charset="0"/>
              </a:rPr>
              <a:t> learning</a:t>
            </a:r>
          </a:p>
          <a:p>
            <a:pPr lvl="1" eaLnBrk="1" hangingPunct="1"/>
            <a:r>
              <a:rPr lang="en-US" sz="2000">
                <a:latin typeface="Comic Sans MS" charset="0"/>
                <a:cs typeface="Arial" charset="0"/>
              </a:rPr>
              <a:t>clamping of labels for nodes with known labels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Without clamping, will converge to constant v</a:t>
            </a:r>
            <a:r>
              <a:rPr lang="en-US" sz="2400" baseline="30000">
                <a:latin typeface="Comic Sans MS" charset="0"/>
                <a:cs typeface="Arial" charset="0"/>
              </a:rPr>
              <a:t>t</a:t>
            </a:r>
          </a:p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What are the </a:t>
            </a:r>
            <a:r>
              <a:rPr lang="en-US" sz="2400" i="1">
                <a:latin typeface="Comic Sans MS" charset="0"/>
                <a:cs typeface="Arial" charset="0"/>
              </a:rPr>
              <a:t>dynamics</a:t>
            </a:r>
            <a:r>
              <a:rPr lang="en-US" sz="2400">
                <a:latin typeface="Comic Sans MS" charset="0"/>
                <a:cs typeface="Arial" charset="0"/>
              </a:rPr>
              <a:t> of this process?</a:t>
            </a:r>
          </a:p>
        </p:txBody>
      </p:sp>
      <p:cxnSp>
        <p:nvCxnSpPr>
          <p:cNvPr id="25604" name="Straight Arrow Connector 4"/>
          <p:cNvCxnSpPr>
            <a:cxnSpLocks noChangeShapeType="1"/>
          </p:cNvCxnSpPr>
          <p:nvPr/>
        </p:nvCxnSpPr>
        <p:spPr bwMode="auto">
          <a:xfrm rot="5400000">
            <a:off x="8813007" y="5258594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5"/>
          <p:cNvCxnSpPr>
            <a:cxnSpLocks noChangeShapeType="1"/>
          </p:cNvCxnSpPr>
          <p:nvPr/>
        </p:nvCxnSpPr>
        <p:spPr bwMode="auto">
          <a:xfrm rot="5400000">
            <a:off x="8887619" y="2667794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85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229600" cy="838200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43156" b="35074"/>
          <a:stretch>
            <a:fillRect/>
          </a:stretch>
        </p:blipFill>
        <p:spPr>
          <a:xfrm>
            <a:off x="73025" y="1509713"/>
            <a:ext cx="4194175" cy="2071687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648200" y="1524000"/>
            <a:ext cx="4114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/>
              <a:t> Create a graph, connecting all points in the 2-D initial space to all other points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ea typeface="ＭＳ Ｐゴシック" charset="0"/>
              </a:rPr>
              <a:t> Weighted by distance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Run power iteration for 10 steps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Plot node id x vs v</a:t>
            </a:r>
            <a:r>
              <a:rPr lang="en-US" baseline="30000"/>
              <a:t>10</a:t>
            </a:r>
            <a:r>
              <a:rPr lang="en-US"/>
              <a:t>(x)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>
                <a:ea typeface="ＭＳ Ｐゴシック" charset="0"/>
              </a:rPr>
              <a:t> nodes are ordered by actual cluster number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637" name="TextBox 135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6638" name="TextBox 136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6639" name="TextBox 137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</p:spTree>
    <p:extLst>
      <p:ext uri="{BB962C8B-B14F-4D97-AF65-F5344CB8AC3E}">
        <p14:creationId xmlns:p14="http://schemas.microsoft.com/office/powerpoint/2010/main" val="235070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34302"/>
          <a:stretch>
            <a:fillRect/>
          </a:stretch>
        </p:blipFill>
        <p:spPr>
          <a:xfrm>
            <a:off x="0" y="1524000"/>
            <a:ext cx="8324850" cy="2133600"/>
          </a:xfrm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286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667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200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22852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5"/>
          <p:cNvCxnSpPr>
            <a:cxnSpLocks noChangeShapeType="1"/>
          </p:cNvCxnSpPr>
          <p:nvPr/>
        </p:nvCxnSpPr>
        <p:spPr bwMode="auto">
          <a:xfrm rot="5400000">
            <a:off x="1316832" y="2361406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 rot="-5400000">
            <a:off x="7916069" y="2186781"/>
            <a:ext cx="996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smaller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-5400000">
            <a:off x="1328738" y="2095500"/>
            <a:ext cx="804862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73945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89444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Learning/Self-training</a:t>
            </a:r>
            <a:endParaRPr lang="en-US" dirty="0">
              <a:latin typeface="Comic Sans MS" charset="0"/>
              <a:cs typeface="ＭＳ Ｐゴシック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04800" y="2438400"/>
            <a:ext cx="1223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Paris</a:t>
            </a:r>
          </a:p>
          <a:p>
            <a:pPr algn="ctr"/>
            <a:r>
              <a:rPr lang="en-US"/>
              <a:t>Pittsburgh</a:t>
            </a:r>
          </a:p>
          <a:p>
            <a:pPr algn="ctr"/>
            <a:r>
              <a:rPr lang="en-US"/>
              <a:t>Seattle</a:t>
            </a:r>
          </a:p>
          <a:p>
            <a:pPr algn="ctr"/>
            <a:r>
              <a:rPr lang="en-US"/>
              <a:t>Cupertino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524000" y="4724400"/>
            <a:ext cx="167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arg1</a:t>
            </a:r>
          </a:p>
          <a:p>
            <a:pPr algn="ctr"/>
            <a:r>
              <a:rPr lang="en-US"/>
              <a:t>live in  arg1</a:t>
            </a:r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1044575" y="3776663"/>
            <a:ext cx="804863" cy="860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 flipV="1">
            <a:off x="30813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>
            <a:off x="4727575" y="3776663"/>
            <a:ext cx="684213" cy="727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San Francisco</a:t>
            </a:r>
          </a:p>
          <a:p>
            <a:pPr algn="ctr"/>
            <a:r>
              <a:rPr lang="en-US"/>
              <a:t>Austin</a:t>
            </a:r>
          </a:p>
          <a:p>
            <a:pPr algn="ctr"/>
            <a:r>
              <a:rPr lang="en-US"/>
              <a:t>denial</a:t>
            </a:r>
          </a:p>
        </p:txBody>
      </p:sp>
      <p:sp>
        <p:nvSpPr>
          <p:cNvPr id="20490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arg1 is home of</a:t>
            </a:r>
          </a:p>
          <a:p>
            <a:pPr algn="ctr"/>
            <a:r>
              <a:rPr lang="en-US"/>
              <a:t>traits such as arg1</a:t>
            </a:r>
          </a:p>
        </p:txBody>
      </p:sp>
      <p:sp>
        <p:nvSpPr>
          <p:cNvPr id="20491" name="Rectangle 4"/>
          <p:cNvSpPr>
            <a:spLocks noChangeArrowheads="1"/>
          </p:cNvSpPr>
          <p:nvPr/>
        </p:nvSpPr>
        <p:spPr bwMode="auto">
          <a:xfrm>
            <a:off x="6858000" y="2743200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anxiety</a:t>
            </a:r>
          </a:p>
          <a:p>
            <a:pPr algn="ctr"/>
            <a:r>
              <a:rPr lang="en-US"/>
              <a:t>selfishness</a:t>
            </a:r>
          </a:p>
          <a:p>
            <a:pPr algn="ctr"/>
            <a:r>
              <a:rPr lang="en-US"/>
              <a:t>Berlin</a:t>
            </a:r>
          </a:p>
        </p:txBody>
      </p:sp>
      <p:sp>
        <p:nvSpPr>
          <p:cNvPr id="20492" name="Rectangle 4"/>
          <p:cNvSpPr>
            <a:spLocks noChangeArrowheads="1"/>
          </p:cNvSpPr>
          <p:nvPr/>
        </p:nvSpPr>
        <p:spPr bwMode="auto">
          <a:xfrm>
            <a:off x="0" y="18288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u="sng"/>
              <a:t>Extract cities:</a:t>
            </a:r>
          </a:p>
        </p:txBody>
      </p:sp>
    </p:spTree>
    <p:extLst>
      <p:ext uri="{BB962C8B-B14F-4D97-AF65-F5344CB8AC3E}">
        <p14:creationId xmlns:p14="http://schemas.microsoft.com/office/powerpoint/2010/main" val="3881978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2362200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2743200" y="3609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3276600" y="3609975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31813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912813" y="36099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1446213" y="3609975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4267200" y="3657600"/>
            <a:ext cx="4648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Repeated averaging with neighbors on a sample problem…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46474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 rot="-5400000">
            <a:off x="7739856" y="4548982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very small</a:t>
            </a:r>
          </a:p>
        </p:txBody>
      </p:sp>
    </p:spTree>
    <p:extLst>
      <p:ext uri="{BB962C8B-B14F-4D97-AF65-F5344CB8AC3E}">
        <p14:creationId xmlns:p14="http://schemas.microsoft.com/office/powerpoint/2010/main" val="321774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PIC: Power Iteration Clustering</a:t>
            </a:r>
            <a:br>
              <a:rPr lang="en-US" sz="2800">
                <a:latin typeface="Comic Sans MS" charset="0"/>
                <a:cs typeface="Arial" charset="0"/>
              </a:rPr>
            </a:br>
            <a:r>
              <a:rPr lang="en-US" sz="2000">
                <a:latin typeface="Comic Sans MS" charset="0"/>
                <a:cs typeface="Arial" charset="0"/>
              </a:rPr>
              <a:t>run power iteration (repeated averaging w/ neighbors) with early stopping</a:t>
            </a:r>
            <a:endParaRPr lang="en-US" sz="2800">
              <a:latin typeface="Comic Sans MS" charset="0"/>
              <a:cs typeface="Arial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04800" y="4114800"/>
            <a:ext cx="813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</a:t>
            </a:r>
            <a:r>
              <a:rPr lang="en-US" sz="2000" baseline="30000">
                <a:solidFill>
                  <a:srgbClr val="333333"/>
                </a:solidFill>
                <a:latin typeface="Comic Sans MS" charset="0"/>
              </a:rPr>
              <a:t>0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: random start, or 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“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degree matrix</a:t>
            </a:r>
            <a:r>
              <a:rPr lang="ja-JP" altLang="en-US" sz="2000">
                <a:solidFill>
                  <a:srgbClr val="333333"/>
                </a:solidFill>
                <a:latin typeface="Comic Sans MS" charset="0"/>
              </a:rPr>
              <a:t>”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D, or …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Easy to implement and efficient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Very easily parallelized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1700">
              <a:solidFill>
                <a:srgbClr val="333333"/>
              </a:solidFill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Experimentally, often </a:t>
            </a:r>
            <a:r>
              <a:rPr lang="en-US" sz="2000" b="1">
                <a:solidFill>
                  <a:srgbClr val="333333"/>
                </a:solidFill>
                <a:latin typeface="Comic Sans MS" charset="0"/>
              </a:rPr>
              <a:t>better than</a:t>
            </a:r>
            <a:r>
              <a:rPr lang="en-US" sz="2000">
                <a:solidFill>
                  <a:srgbClr val="333333"/>
                </a:solidFill>
                <a:latin typeface="Comic Sans MS" charset="0"/>
              </a:rPr>
              <a:t> traditional spectral methods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2000">
              <a:solidFill>
                <a:srgbClr val="333333"/>
              </a:solidFill>
              <a:latin typeface="Comic Sans MS" charset="0"/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>
                <a:solidFill>
                  <a:srgbClr val="333333"/>
                </a:solidFill>
                <a:latin typeface="Comic Sans MS" charset="0"/>
              </a:rPr>
              <a:t>Surprising since the embedded space is 1-dimensional!</a:t>
            </a:r>
          </a:p>
        </p:txBody>
      </p:sp>
    </p:spTree>
    <p:extLst>
      <p:ext uri="{BB962C8B-B14F-4D97-AF65-F5344CB8AC3E}">
        <p14:creationId xmlns:p14="http://schemas.microsoft.com/office/powerpoint/2010/main" val="396857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866562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28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4" grpId="0"/>
      <p:bldP spid="15" grpId="0" animBg="1"/>
      <p:bldP spid="22" grpId="0"/>
      <p:bldP spid="23" grpId="0"/>
      <p:bldP spid="13" grpId="0"/>
      <p:bldP spid="16" grpId="0"/>
      <p:bldP spid="19" grpId="0" animBg="1"/>
      <p:bldP spid="21" grpId="0"/>
      <p:bldP spid="24" grpId="0" animBg="1"/>
      <p:bldP spid="25" grpId="0" animBg="1"/>
      <p:bldP spid="26" grpId="0"/>
      <p:bldP spid="27" grpId="0" animBg="1"/>
      <p:bldP spid="32" grpId="0"/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charset="0"/>
                <a:cs typeface="ＭＳ Ｐゴシック" charset="0"/>
              </a:rPr>
              <a:t>Semi-Supervised Bootstrapped </a:t>
            </a:r>
            <a:r>
              <a:rPr lang="en-US" dirty="0" smtClean="0">
                <a:latin typeface="Comic Sans MS" charset="0"/>
                <a:cs typeface="ＭＳ Ｐゴシック" charset="0"/>
              </a:rPr>
              <a:t>Learning via </a:t>
            </a:r>
            <a:r>
              <a:rPr lang="en-US" dirty="0">
                <a:latin typeface="Comic Sans MS" charset="0"/>
                <a:cs typeface="ＭＳ Ｐゴシック" charset="0"/>
              </a:rPr>
              <a:t>Label Propagation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43600" y="2590800"/>
            <a:ext cx="2743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400"/>
              <a:t>Information from other categories tells you </a:t>
            </a:r>
            <a:r>
              <a:rPr lang="ja-JP" altLang="en-US" sz="2400"/>
              <a:t>“</a:t>
            </a:r>
            <a:r>
              <a:rPr lang="en-US" sz="2400"/>
              <a:t>how far</a:t>
            </a:r>
            <a:r>
              <a:rPr lang="ja-JP" altLang="en-US" sz="2400"/>
              <a:t>”</a:t>
            </a:r>
            <a:r>
              <a:rPr lang="en-US" sz="2400"/>
              <a:t> (when to </a:t>
            </a:r>
            <a:r>
              <a:rPr lang="en-US" sz="2400" i="1"/>
              <a:t>stop</a:t>
            </a:r>
            <a:r>
              <a:rPr lang="en-US" sz="2400"/>
              <a:t> propagating)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</p:spTree>
    <p:extLst>
      <p:ext uri="{BB962C8B-B14F-4D97-AF65-F5344CB8AC3E}">
        <p14:creationId xmlns:p14="http://schemas.microsoft.com/office/powerpoint/2010/main" val="61648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2" grpId="0" animBg="1"/>
      <p:bldP spid="43" grpId="0"/>
      <p:bldP spid="45" grpId="0" animBg="1"/>
      <p:bldP spid="46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charset="0"/>
                <a:cs typeface="ＭＳ Ｐゴシック" charset="0"/>
              </a:rPr>
              <a:t>Semi-Supervised Learning as Label Propagation on a (Bipartite) Graph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3565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3567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3570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3581" name="TextBox 28"/>
          <p:cNvSpPr txBox="1">
            <a:spLocks noChangeArrowheads="1"/>
          </p:cNvSpPr>
          <p:nvPr/>
        </p:nvSpPr>
        <p:spPr bwMode="auto">
          <a:xfrm>
            <a:off x="4724400" y="3200400"/>
            <a:ext cx="4191000" cy="3170238"/>
          </a:xfrm>
          <a:prstGeom prst="rect">
            <a:avLst/>
          </a:prstGeom>
          <a:solidFill>
            <a:srgbClr val="C5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US"/>
              <a:t> </a:t>
            </a:r>
            <a:r>
              <a:rPr lang="en-US" sz="2000"/>
              <a:t>Propagate labels to </a:t>
            </a:r>
            <a:r>
              <a:rPr lang="en-US" sz="2000" i="1"/>
              <a:t>nearby </a:t>
            </a:r>
            <a:r>
              <a:rPr lang="en-US" sz="2000"/>
              <a:t>nodes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000"/>
              <a:t> X is </a:t>
            </a:r>
            <a:r>
              <a:rPr lang="ja-JP" altLang="en-US" sz="2000"/>
              <a:t>“</a:t>
            </a:r>
            <a:r>
              <a:rPr lang="en-US" sz="2000"/>
              <a:t>near</a:t>
            </a:r>
            <a:r>
              <a:rPr lang="ja-JP" altLang="en-US" sz="2000"/>
              <a:t>”</a:t>
            </a:r>
            <a:r>
              <a:rPr lang="en-US" sz="2000"/>
              <a:t> Y if there is a high probability of reaching X from Y with a random walk where each step is either (a)  move to a random neighbor or (b) jump back to start node Y, if you</a:t>
            </a:r>
            <a:r>
              <a:rPr lang="ja-JP" altLang="en-US" sz="2000"/>
              <a:t>’</a:t>
            </a:r>
            <a:r>
              <a:rPr lang="en-US" sz="2000"/>
              <a:t>re at an NP node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rewards multiple paths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penalizes long paths</a:t>
            </a:r>
          </a:p>
          <a:p>
            <a:pPr lvl="1" algn="l" eaLnBrk="1" hangingPunct="1">
              <a:buFont typeface="Arial" charset="0"/>
              <a:buChar char="•"/>
            </a:pPr>
            <a:r>
              <a:rPr lang="en-US" sz="2000">
                <a:ea typeface="ＭＳ Ｐゴシック" charset="0"/>
              </a:rPr>
              <a:t> penalizes high-fanout paths 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905000" y="59436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I like  </a:t>
            </a:r>
            <a:r>
              <a:rPr lang="en-US" u="sng"/>
              <a:t>arg1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1219200" y="5908675"/>
            <a:ext cx="685800" cy="187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3200400" y="6019800"/>
            <a:ext cx="1143000" cy="1174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>
            <a:off x="3048000" y="6400800"/>
            <a:ext cx="990600" cy="2286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3276600" y="6248400"/>
            <a:ext cx="1066800" cy="1524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V="1">
            <a:off x="3124200" y="5791200"/>
            <a:ext cx="1066800" cy="2286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2743200" y="6324600"/>
            <a:ext cx="228600" cy="3048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514600" y="6324600"/>
            <a:ext cx="76200" cy="3810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10"/>
          <p:cNvSpPr>
            <a:spLocks noChangeShapeType="1"/>
          </p:cNvSpPr>
          <p:nvPr/>
        </p:nvSpPr>
        <p:spPr bwMode="auto">
          <a:xfrm flipV="1">
            <a:off x="2971800" y="3429000"/>
            <a:ext cx="1143000" cy="24384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8600" y="6519863"/>
            <a:ext cx="2743200" cy="33813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ea typeface="+mn-ea"/>
              </a:rPr>
              <a:t>beer</a:t>
            </a:r>
          </a:p>
        </p:txBody>
      </p:sp>
      <p:sp>
        <p:nvSpPr>
          <p:cNvPr id="23592" name="TextBox 50"/>
          <p:cNvSpPr txBox="1">
            <a:spLocks noChangeArrowheads="1"/>
          </p:cNvSpPr>
          <p:nvPr/>
        </p:nvSpPr>
        <p:spPr bwMode="auto">
          <a:xfrm>
            <a:off x="4724400" y="1828800"/>
            <a:ext cx="4191000" cy="1323975"/>
          </a:xfrm>
          <a:prstGeom prst="rect">
            <a:avLst/>
          </a:prstGeom>
          <a:solidFill>
            <a:srgbClr val="C5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2000"/>
              <a:t>Propagation methods:  </a:t>
            </a:r>
            <a:r>
              <a:rPr lang="ja-JP" altLang="en-US" sz="2000"/>
              <a:t>“</a:t>
            </a:r>
            <a:r>
              <a:rPr lang="en-US" sz="2000"/>
              <a:t>personalized PageRank</a:t>
            </a:r>
            <a:r>
              <a:rPr lang="ja-JP" altLang="en-US" sz="2000"/>
              <a:t>”</a:t>
            </a:r>
            <a:r>
              <a:rPr lang="en-US" sz="2000"/>
              <a:t> (aka damped PageRank, random-walk-with-reset)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77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6 at 1.2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31"/>
            <a:ext cx="9144000" cy="2107406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2"/>
          <a:stretch>
            <a:fillRect/>
          </a:stretch>
        </p:blipFill>
        <p:spPr bwMode="auto">
          <a:xfrm>
            <a:off x="518075" y="2324775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0163" y="3693018"/>
            <a:ext cx="403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ASONAM-2010 (Advances in Social Networks Analysis and Mining)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326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Network Datasets with Known Classes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235195" y="1181100"/>
            <a:ext cx="2311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err="1" smtClean="0"/>
              <a:t>UBMCBlog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AGBlog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err="1" smtClean="0"/>
              <a:t>MSPBlog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Cora</a:t>
            </a:r>
          </a:p>
          <a:p>
            <a:pPr>
              <a:buFont typeface="Arial"/>
              <a:buChar char="•"/>
            </a:pPr>
            <a:r>
              <a:rPr lang="en-US" sz="2400" dirty="0" err="1" smtClean="0"/>
              <a:t>Citeseer</a:t>
            </a:r>
            <a:endParaRPr lang="en-US" sz="2400" dirty="0"/>
          </a:p>
        </p:txBody>
      </p:sp>
      <p:pic>
        <p:nvPicPr>
          <p:cNvPr id="4" name="Picture 3" descr="citeseer.png"/>
          <p:cNvPicPr>
            <a:picLocks noChangeAspect="1"/>
          </p:cNvPicPr>
          <p:nvPr/>
        </p:nvPicPr>
        <p:blipFill>
          <a:blip r:embed="rId2"/>
          <a:srcRect l="12500" t="12177" r="13333" b="12177"/>
          <a:stretch>
            <a:fillRect/>
          </a:stretch>
        </p:blipFill>
        <p:spPr>
          <a:xfrm>
            <a:off x="4768811" y="3535971"/>
            <a:ext cx="4375189" cy="3047885"/>
          </a:xfrm>
          <a:prstGeom prst="rect">
            <a:avLst/>
          </a:prstGeom>
        </p:spPr>
      </p:pic>
      <p:pic>
        <p:nvPicPr>
          <p:cNvPr id="5" name="Picture 4" descr="blogs.png"/>
          <p:cNvPicPr>
            <a:picLocks noChangeAspect="1"/>
          </p:cNvPicPr>
          <p:nvPr/>
        </p:nvPicPr>
        <p:blipFill>
          <a:blip r:embed="rId3"/>
          <a:srcRect t="10298" r="8701"/>
          <a:stretch>
            <a:fillRect/>
          </a:stretch>
        </p:blipFill>
        <p:spPr>
          <a:xfrm>
            <a:off x="194381" y="4077769"/>
            <a:ext cx="3770988" cy="27723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5389" t="21323" r="14454" b="18029"/>
          <a:stretch>
            <a:fillRect/>
          </a:stretch>
        </p:blipFill>
        <p:spPr bwMode="auto">
          <a:xfrm>
            <a:off x="456173" y="1181100"/>
            <a:ext cx="4763576" cy="285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383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3-16 at 1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5" y="509543"/>
            <a:ext cx="6083300" cy="4381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4306" y="2780386"/>
            <a:ext cx="2762171" cy="1155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2-03-16 at 1.29.5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13583"/>
          <a:stretch/>
        </p:blipFill>
        <p:spPr>
          <a:xfrm>
            <a:off x="6166551" y="3050257"/>
            <a:ext cx="2436876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552" y="2963457"/>
            <a:ext cx="243687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RWR - </a:t>
            </a:r>
            <a:r>
              <a:rPr lang="en-US" dirty="0" err="1" smtClean="0"/>
              <a:t>fixpoint</a:t>
            </a:r>
            <a:r>
              <a:rPr lang="en-US" dirty="0" smtClean="0"/>
              <a:t> of: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28400" y="3723357"/>
            <a:ext cx="23453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4975" y="5263283"/>
            <a:ext cx="78696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Seed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order by PageRank, degree, or randomly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down list until you have at least </a:t>
            </a:r>
            <a:r>
              <a:rPr lang="en-US" sz="2400" i="1" dirty="0" smtClean="0"/>
              <a:t>k</a:t>
            </a:r>
            <a:r>
              <a:rPr lang="en-US" sz="2400" dirty="0" smtClean="0"/>
              <a:t> examples/class</a:t>
            </a:r>
          </a:p>
        </p:txBody>
      </p:sp>
    </p:spTree>
    <p:extLst>
      <p:ext uri="{BB962C8B-B14F-4D97-AF65-F5344CB8AC3E}">
        <p14:creationId xmlns:p14="http://schemas.microsoft.com/office/powerpoint/2010/main" val="62166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864</Words>
  <Application>Microsoft Macintosh PowerPoint</Application>
  <PresentationFormat>On-screen Show (4:3)</PresentationFormat>
  <Paragraphs>285</Paragraphs>
  <Slides>32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Semi-Supervised Learning With Graphs</vt:lpstr>
      <vt:lpstr>Semi-supervised learning</vt:lpstr>
      <vt:lpstr>Semi-Supervised Bootstrapped Learning/Self-training</vt:lpstr>
      <vt:lpstr>Semi-Supervised Bootstrapped Learning via Label Propagation</vt:lpstr>
      <vt:lpstr>Semi-Supervised Bootstrapped Learning via Label Propagation</vt:lpstr>
      <vt:lpstr>Semi-Supervised Learning as Label Propagation on a (Bipartite) Graph</vt:lpstr>
      <vt:lpstr>PowerPoint Presentation</vt:lpstr>
      <vt:lpstr>Network Datasets with Known Classes</vt:lpstr>
      <vt:lpstr>PowerPoint Presentation</vt:lpstr>
      <vt:lpstr>CoEM/HF/wvRN</vt:lpstr>
      <vt:lpstr>CoEM/HF/wvRN</vt:lpstr>
      <vt:lpstr>CoEM/HF/wvRN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SemiSupervised to Unsupervised Learning</vt:lpstr>
      <vt:lpstr>Spectral Clustering: Graph = Matrix M*v1 = v2 “propogates weights from neighbors”</vt:lpstr>
      <vt:lpstr>Repeated averaging with neighbors as a clustering method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PIC: Power Iteration Clustering run power iteration (repeated averaging w/ neighbors) with early stopping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Shannon Quinn</cp:lastModifiedBy>
  <cp:revision>352</cp:revision>
  <dcterms:created xsi:type="dcterms:W3CDTF">2012-03-21T14:52:10Z</dcterms:created>
  <dcterms:modified xsi:type="dcterms:W3CDTF">2015-02-18T15:56:27Z</dcterms:modified>
</cp:coreProperties>
</file>