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31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35" r:id="rId19"/>
    <p:sldId id="336" r:id="rId20"/>
    <p:sldId id="337" r:id="rId21"/>
    <p:sldId id="338" r:id="rId22"/>
    <p:sldId id="339" r:id="rId23"/>
    <p:sldId id="340" r:id="rId24"/>
    <p:sldId id="345" r:id="rId25"/>
    <p:sldId id="346" r:id="rId26"/>
    <p:sldId id="371" r:id="rId27"/>
    <p:sldId id="372" r:id="rId28"/>
    <p:sldId id="259" r:id="rId29"/>
    <p:sldId id="265" r:id="rId30"/>
    <p:sldId id="266" r:id="rId31"/>
    <p:sldId id="268" r:id="rId32"/>
    <p:sldId id="269" r:id="rId33"/>
    <p:sldId id="270" r:id="rId34"/>
    <p:sldId id="273" r:id="rId35"/>
    <p:sldId id="271" r:id="rId36"/>
    <p:sldId id="278" r:id="rId37"/>
    <p:sldId id="279" r:id="rId38"/>
    <p:sldId id="280" r:id="rId39"/>
    <p:sldId id="281" r:id="rId40"/>
    <p:sldId id="282" r:id="rId41"/>
    <p:sldId id="283" r:id="rId42"/>
    <p:sldId id="286" r:id="rId43"/>
    <p:sldId id="293" r:id="rId44"/>
    <p:sldId id="295" r:id="rId45"/>
    <p:sldId id="294" r:id="rId46"/>
    <p:sldId id="296" r:id="rId47"/>
    <p:sldId id="297" r:id="rId48"/>
    <p:sldId id="298" r:id="rId49"/>
    <p:sldId id="299" r:id="rId50"/>
    <p:sldId id="300" r:id="rId51"/>
    <p:sldId id="307" r:id="rId52"/>
    <p:sldId id="308" r:id="rId53"/>
    <p:sldId id="349" r:id="rId54"/>
    <p:sldId id="350" r:id="rId55"/>
    <p:sldId id="351" r:id="rId56"/>
    <p:sldId id="360" r:id="rId57"/>
    <p:sldId id="362" r:id="rId58"/>
    <p:sldId id="363" r:id="rId59"/>
    <p:sldId id="364" r:id="rId60"/>
    <p:sldId id="365" r:id="rId61"/>
    <p:sldId id="366" r:id="rId62"/>
    <p:sldId id="368" r:id="rId63"/>
    <p:sldId id="369" r:id="rId64"/>
    <p:sldId id="370" r:id="rId65"/>
    <p:sldId id="373"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8" autoAdjust="0"/>
    <p:restoredTop sz="87703" autoAdjust="0"/>
  </p:normalViewPr>
  <p:slideViewPr>
    <p:cSldViewPr snapToGrid="0" snapToObjects="1">
      <p:cViewPr>
        <p:scale>
          <a:sx n="108" d="100"/>
          <a:sy n="108" d="100"/>
        </p:scale>
        <p:origin x="-1432" y="-264"/>
      </p:cViewPr>
      <p:guideLst>
        <p:guide orient="horz" pos="2160"/>
        <p:guide pos="2880"/>
      </p:guideLst>
    </p:cSldViewPr>
  </p:slideViewPr>
  <p:outlineViewPr>
    <p:cViewPr>
      <p:scale>
        <a:sx n="33" d="100"/>
        <a:sy n="33" d="100"/>
      </p:scale>
      <p:origin x="0" y="65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3C4F9-F37E-4225-8EDE-0041EBD1A368}" type="datetimeFigureOut">
              <a:rPr lang="en-US" smtClean="0"/>
              <a:pPr/>
              <a:t>2/23/15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F8AD2-6882-4531-8560-2C8EEF2B5B25}" type="slidenum">
              <a:rPr lang="en-US" smtClean="0"/>
              <a:pPr/>
              <a:t>‹#›</a:t>
            </a:fld>
            <a:endParaRPr lang="en-US"/>
          </a:p>
        </p:txBody>
      </p:sp>
    </p:spTree>
    <p:extLst>
      <p:ext uri="{BB962C8B-B14F-4D97-AF65-F5344CB8AC3E}">
        <p14:creationId xmlns:p14="http://schemas.microsoft.com/office/powerpoint/2010/main" val="1205781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Faloutsos</a:t>
            </a:r>
          </a:p>
        </p:txBody>
      </p:sp>
      <p:sp>
        <p:nvSpPr>
          <p:cNvPr id="7" name="Rectangle 7"/>
          <p:cNvSpPr>
            <a:spLocks noGrp="1" noChangeArrowheads="1"/>
          </p:cNvSpPr>
          <p:nvPr>
            <p:ph type="sldNum" sz="quarter" idx="5"/>
          </p:nvPr>
        </p:nvSpPr>
        <p:spPr>
          <a:ln/>
        </p:spPr>
        <p:txBody>
          <a:bodyPr/>
          <a:lstStyle/>
          <a:p>
            <a:fld id="{98D1660F-E8BB-4AFA-AF58-39DB8CCF09FC}" type="slidenum">
              <a:rPr lang="en-US"/>
              <a:pPr/>
              <a:t>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Faloutsos</a:t>
            </a:r>
          </a:p>
        </p:txBody>
      </p:sp>
      <p:sp>
        <p:nvSpPr>
          <p:cNvPr id="7" name="Rectangle 7"/>
          <p:cNvSpPr>
            <a:spLocks noGrp="1" noChangeArrowheads="1"/>
          </p:cNvSpPr>
          <p:nvPr>
            <p:ph type="sldNum" sz="quarter" idx="5"/>
          </p:nvPr>
        </p:nvSpPr>
        <p:spPr>
          <a:ln/>
        </p:spPr>
        <p:txBody>
          <a:bodyPr/>
          <a:lstStyle/>
          <a:p>
            <a:fld id="{D533D358-4D76-46D6-9782-08150E55FE91}" type="slidenum">
              <a:rPr lang="en-US"/>
              <a:pPr/>
              <a:t>9</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L-BFGS</a:t>
            </a:r>
          </a:p>
          <a:p>
            <a:r>
              <a:rPr lang="en-US" dirty="0" smtClean="0"/>
              <a:t>-iterative quasi-Newton optimization</a:t>
            </a:r>
            <a:r>
              <a:rPr lang="en-US" baseline="0" dirty="0" smtClean="0"/>
              <a:t> algorithm for nonlinear unconstrained problems</a:t>
            </a:r>
          </a:p>
          <a:p>
            <a:r>
              <a:rPr lang="en-US" baseline="0" dirty="0" smtClean="0"/>
              <a:t>-</a:t>
            </a:r>
            <a:r>
              <a:rPr lang="en-US" dirty="0" smtClean="0"/>
              <a:t>approximates an inverse Hessian and takes a step</a:t>
            </a:r>
            <a:endParaRPr lang="en-US" dirty="0"/>
          </a:p>
        </p:txBody>
      </p:sp>
      <p:sp>
        <p:nvSpPr>
          <p:cNvPr id="4" name="Slide Number Placeholder 3"/>
          <p:cNvSpPr>
            <a:spLocks noGrp="1"/>
          </p:cNvSpPr>
          <p:nvPr>
            <p:ph type="sldNum" sz="quarter" idx="10"/>
          </p:nvPr>
        </p:nvSpPr>
        <p:spPr/>
        <p:txBody>
          <a:bodyPr/>
          <a:lstStyle/>
          <a:p>
            <a:fld id="{00CF8AD2-6882-4531-8560-2C8EEF2B5B25}" type="slidenum">
              <a:rPr lang="en-US" smtClean="0"/>
              <a:pPr/>
              <a:t>35</a:t>
            </a:fld>
            <a:endParaRPr lang="en-US"/>
          </a:p>
        </p:txBody>
      </p:sp>
    </p:spTree>
    <p:extLst>
      <p:ext uri="{BB962C8B-B14F-4D97-AF65-F5344CB8AC3E}">
        <p14:creationId xmlns:p14="http://schemas.microsoft.com/office/powerpoint/2010/main" val="1546361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of U are orthonormal eigenvectors of AAT</a:t>
            </a:r>
          </a:p>
          <a:p>
            <a:r>
              <a:rPr lang="en-US" dirty="0" smtClean="0"/>
              <a:t>the</a:t>
            </a:r>
            <a:r>
              <a:rPr lang="en-US" baseline="0" dirty="0" smtClean="0"/>
              <a:t> </a:t>
            </a:r>
            <a:r>
              <a:rPr lang="en-US" dirty="0" smtClean="0"/>
              <a:t>columns of V are orthonormal eigenvectors of ATA, </a:t>
            </a:r>
          </a:p>
          <a:p>
            <a:r>
              <a:rPr lang="en-US" dirty="0" smtClean="0"/>
              <a:t>S is a diagonal matrix containing</a:t>
            </a:r>
            <a:r>
              <a:rPr lang="en-US" baseline="0" dirty="0" smtClean="0"/>
              <a:t> </a:t>
            </a:r>
            <a:r>
              <a:rPr lang="en-US" dirty="0" smtClean="0"/>
              <a:t>the square roots of eigenvalues from U or V in descending order.</a:t>
            </a:r>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54</a:t>
            </a:fld>
            <a:endParaRPr lang="en-US"/>
          </a:p>
        </p:txBody>
      </p:sp>
    </p:spTree>
    <p:extLst>
      <p:ext uri="{BB962C8B-B14F-4D97-AF65-F5344CB8AC3E}">
        <p14:creationId xmlns:p14="http://schemas.microsoft.com/office/powerpoint/2010/main" val="3614911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columns of U are orthonormal eigenvectors of AAT</a:t>
            </a:r>
          </a:p>
          <a:p>
            <a:r>
              <a:rPr lang="en-US" dirty="0" smtClean="0"/>
              <a:t>the</a:t>
            </a:r>
            <a:r>
              <a:rPr lang="en-US" baseline="0" dirty="0" smtClean="0"/>
              <a:t> </a:t>
            </a:r>
            <a:r>
              <a:rPr lang="en-US" dirty="0" smtClean="0"/>
              <a:t>columns of V are orthonormal eigenvectors of ATA, </a:t>
            </a:r>
          </a:p>
          <a:p>
            <a:r>
              <a:rPr lang="en-US" dirty="0" smtClean="0"/>
              <a:t>S is a diagonal matrix containing</a:t>
            </a:r>
            <a:r>
              <a:rPr lang="en-US" baseline="0" dirty="0" smtClean="0"/>
              <a:t> </a:t>
            </a:r>
            <a:r>
              <a:rPr lang="en-US" dirty="0" smtClean="0"/>
              <a:t>the square roots of eigenvalues from U or V in descending order.</a:t>
            </a:r>
          </a:p>
          <a:p>
            <a:endParaRPr lang="en-US" dirty="0" smtClean="0"/>
          </a:p>
          <a:p>
            <a:r>
              <a:rPr lang="en-US" dirty="0" smtClean="0"/>
              <a:t>If A = A^T</a:t>
            </a:r>
            <a:r>
              <a:rPr lang="en-US" baseline="0" dirty="0" smtClean="0"/>
              <a:t> </a:t>
            </a:r>
            <a:r>
              <a:rPr lang="en-US" dirty="0" smtClean="0"/>
              <a:t>is a symmetric matrix, its singular values are the</a:t>
            </a:r>
            <a:r>
              <a:rPr lang="en-US" baseline="0" dirty="0" smtClean="0"/>
              <a:t> </a:t>
            </a:r>
            <a:r>
              <a:rPr lang="en-US" dirty="0" smtClean="0"/>
              <a:t>absolute values of its nonzero eigenvalues: </a:t>
            </a:r>
            <a:r>
              <a:rPr lang="en-US" dirty="0" err="1" smtClean="0"/>
              <a:t>σi</a:t>
            </a:r>
            <a:r>
              <a:rPr lang="en-US" dirty="0" smtClean="0"/>
              <a:t> = | </a:t>
            </a:r>
            <a:r>
              <a:rPr lang="en-US" dirty="0" err="1" smtClean="0"/>
              <a:t>λi</a:t>
            </a:r>
            <a:r>
              <a:rPr lang="en-US" smtClean="0"/>
              <a:t>| </a:t>
            </a:r>
            <a:r>
              <a:rPr lang="en-US" dirty="0" smtClean="0"/>
              <a:t>&gt; 0; its singular vectors </a:t>
            </a:r>
            <a:r>
              <a:rPr lang="en-US" smtClean="0"/>
              <a:t>coincide with</a:t>
            </a:r>
            <a:r>
              <a:rPr lang="en-US" baseline="0" smtClean="0"/>
              <a:t> </a:t>
            </a:r>
            <a:r>
              <a:rPr lang="en-US" smtClean="0"/>
              <a:t>the </a:t>
            </a:r>
            <a:r>
              <a:rPr lang="en-US" dirty="0" smtClean="0"/>
              <a:t>associated non-null eigenvectors.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55</a:t>
            </a:fld>
            <a:endParaRPr lang="en-US"/>
          </a:p>
        </p:txBody>
      </p:sp>
    </p:spTree>
    <p:extLst>
      <p:ext uri="{BB962C8B-B14F-4D97-AF65-F5344CB8AC3E}">
        <p14:creationId xmlns:p14="http://schemas.microsoft.com/office/powerpoint/2010/main" val="3614911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dirty="0" smtClean="0">
                <a:solidFill>
                  <a:srgbClr val="008000"/>
                </a:solidFill>
              </a:rPr>
              <a:t>HOW TO PICK NUMBER of COS/ROWS In practice. Mahoney’s slides say pick 4k cols/rows</a:t>
            </a:r>
          </a:p>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59</a:t>
            </a:fld>
            <a:endParaRPr lang="en-US"/>
          </a:p>
        </p:txBody>
      </p:sp>
    </p:spTree>
    <p:extLst>
      <p:ext uri="{BB962C8B-B14F-4D97-AF65-F5344CB8AC3E}">
        <p14:creationId xmlns:p14="http://schemas.microsoft.com/office/powerpoint/2010/main" val="340832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rgbClr val="0070C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FC35801-B62B-1347-8D7D-E1D9FD950611}"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C35801-B62B-1347-8D7D-E1D9FD950611}"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9400" y="292100"/>
            <a:ext cx="8648700" cy="804862"/>
          </a:xfrm>
        </p:spPr>
        <p:txBody>
          <a:bodyPr>
            <a:normAutofit/>
          </a:bodyPr>
          <a:lstStyle>
            <a:lvl1pPr algn="l">
              <a:defRPr sz="4000"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9400" y="1257300"/>
            <a:ext cx="8648700" cy="5099050"/>
          </a:xfrm>
        </p:spPr>
        <p:txBody>
          <a:bodyPr/>
          <a:lstStyle>
            <a:lvl1pPr>
              <a:defRPr sz="3200"/>
            </a:lvl1pPr>
            <a:lvl2pPr>
              <a:defRPr sz="3200"/>
            </a:lvl2pPr>
            <a:lvl3pPr>
              <a:defRPr sz="28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304800" y="6445250"/>
            <a:ext cx="2133600" cy="365125"/>
          </a:xfrm>
        </p:spPr>
        <p:txBody>
          <a:bodyPr/>
          <a:lstStyle/>
          <a:p>
            <a:fld id="{4FC35801-B62B-1347-8D7D-E1D9FD950611}" type="datetimeFigureOut">
              <a:rPr lang="en-US" smtClean="0"/>
              <a:pPr/>
              <a:t>2/23/15</a:t>
            </a:fld>
            <a:endParaRPr lang="en-US"/>
          </a:p>
        </p:txBody>
      </p:sp>
      <p:sp>
        <p:nvSpPr>
          <p:cNvPr id="5" name="Footer Placeholder 4"/>
          <p:cNvSpPr>
            <a:spLocks noGrp="1"/>
          </p:cNvSpPr>
          <p:nvPr>
            <p:ph type="ftr" sz="quarter" idx="11"/>
          </p:nvPr>
        </p:nvSpPr>
        <p:spPr>
          <a:xfrm>
            <a:off x="3124200" y="6445250"/>
            <a:ext cx="2895600" cy="365125"/>
          </a:xfrm>
        </p:spPr>
        <p:txBody>
          <a:bodyPr/>
          <a:lstStyle/>
          <a:p>
            <a:endParaRPr lang="en-US"/>
          </a:p>
        </p:txBody>
      </p:sp>
      <p:sp>
        <p:nvSpPr>
          <p:cNvPr id="6" name="Slide Number Placeholder 5"/>
          <p:cNvSpPr>
            <a:spLocks noGrp="1"/>
          </p:cNvSpPr>
          <p:nvPr>
            <p:ph type="sldNum" sz="quarter" idx="12"/>
          </p:nvPr>
        </p:nvSpPr>
        <p:spPr>
          <a:xfrm>
            <a:off x="6781800" y="6445250"/>
            <a:ext cx="2133600" cy="365125"/>
          </a:xfrm>
        </p:spPr>
        <p:txBody>
          <a:bodyPr/>
          <a:lstStyle/>
          <a:p>
            <a:fld id="{85BFDCA1-C2F8-BA4E-82CE-5B3B1AA6CE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6187"/>
            <a:ext cx="7772400" cy="1362075"/>
          </a:xfrm>
        </p:spPr>
        <p:txBody>
          <a:bodyPr anchor="t">
            <a:normAutofit/>
          </a:bodyPr>
          <a:lstStyle>
            <a:lvl1pPr algn="ctr">
              <a:defRPr sz="3200" b="1" cap="all">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10160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35801-B62B-1347-8D7D-E1D9FD950611}" type="datetimeFigureOut">
              <a:rPr lang="en-US" smtClean="0"/>
              <a:pPr/>
              <a:t>2/23/15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b="1">
                <a:solidFill>
                  <a:srgbClr val="0070C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FC35801-B62B-1347-8D7D-E1D9FD950611}" type="datetimeFigureOut">
              <a:rPr lang="en-US" smtClean="0"/>
              <a:pPr/>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2177"/>
          </a:xfrm>
        </p:spPr>
        <p:txBody>
          <a:bodyPr>
            <a:normAutofit/>
          </a:bodyPr>
          <a:lstStyle>
            <a:lvl1pPr>
              <a:defRPr sz="3600" b="1">
                <a:solidFill>
                  <a:srgbClr val="0070C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033969"/>
            <a:ext cx="4040188"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73731"/>
            <a:ext cx="4040188" cy="4551222"/>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033969"/>
            <a:ext cx="4041775" cy="639762"/>
          </a:xfrm>
        </p:spPr>
        <p:txBody>
          <a:bodyPr anchor="b"/>
          <a:lstStyle>
            <a:lvl1pPr marL="0" indent="0" algn="ctr">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3730"/>
            <a:ext cx="4041775" cy="4551223"/>
          </a:xfrm>
        </p:spPr>
        <p:txBody>
          <a:bodyPr/>
          <a:lstStyle>
            <a:lvl1pPr>
              <a:defRPr sz="2400"/>
            </a:lvl1pPr>
            <a:lvl2pPr>
              <a:defRPr sz="24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FC35801-B62B-1347-8D7D-E1D9FD950611}" type="datetimeFigureOut">
              <a:rPr lang="en-US" smtClean="0"/>
              <a:pPr/>
              <a:t>2/23/15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6462"/>
          </a:xfrm>
        </p:spPr>
        <p:txBody>
          <a:bodyPr>
            <a:normAutofit/>
          </a:bodyPr>
          <a:lstStyle>
            <a:lvl1pPr>
              <a:defRPr sz="4000" b="1">
                <a:solidFill>
                  <a:srgbClr val="0070C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FC35801-B62B-1347-8D7D-E1D9FD950611}" type="datetimeFigureOut">
              <a:rPr lang="en-US" smtClean="0"/>
              <a:pPr/>
              <a:t>2/23/15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35801-B62B-1347-8D7D-E1D9FD950611}" type="datetimeFigureOut">
              <a:rPr lang="en-US" smtClean="0"/>
              <a:pPr/>
              <a:t>2/23/15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FC35801-B62B-1347-8D7D-E1D9FD950611}" type="datetimeFigureOut">
              <a:rPr lang="en-US" smtClean="0"/>
              <a:pPr/>
              <a:t>2/23/15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BFDCA1-C2F8-BA4E-82CE-5B3B1AA6CE7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35801-B62B-1347-8D7D-E1D9FD950611}" type="datetimeFigureOut">
              <a:rPr lang="en-US" smtClean="0"/>
              <a:pPr/>
              <a:t>2/23/15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BFDCA1-C2F8-BA4E-82CE-5B3B1AA6C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rgbClr val="0070C0"/>
          </a:solidFill>
          <a:latin typeface="Cambria Math"/>
          <a:ea typeface="+mj-ea"/>
          <a:cs typeface="+mj-cs"/>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Cambria Math"/>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mbria Math"/>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Cambria Math"/>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Cambria Math"/>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mbria Math"/>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5.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39.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5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4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3.png"/><Relationship Id="rId1" Type="http://schemas.openxmlformats.org/officeDocument/2006/relationships/tags" Target="../tags/tag1.xml"/><Relationship Id="rId2" Type="http://schemas.openxmlformats.org/officeDocument/2006/relationships/tags" Target="../tags/tag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3.png"/><Relationship Id="rId1" Type="http://schemas.openxmlformats.org/officeDocument/2006/relationships/tags" Target="../tags/tag3.xml"/><Relationship Id="rId2"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Dimensionality Reduction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Shannon Quinn</a:t>
            </a:r>
          </a:p>
          <a:p>
            <a:endParaRPr lang="en-US" dirty="0"/>
          </a:p>
          <a:p>
            <a:r>
              <a:rPr lang="en-US" dirty="0"/>
              <a:t>(with thanks to William Cohen of Carnegie Mellon University, and J. </a:t>
            </a:r>
            <a:r>
              <a:rPr lang="en-US" dirty="0" err="1"/>
              <a:t>Leskovec</a:t>
            </a:r>
            <a:r>
              <a:rPr lang="en-US" dirty="0"/>
              <a:t>, A. </a:t>
            </a:r>
            <a:r>
              <a:rPr lang="en-US" dirty="0" err="1"/>
              <a:t>Rajaraman</a:t>
            </a:r>
            <a:r>
              <a:rPr lang="en-US" dirty="0"/>
              <a:t>, and J. Ullman of Stanford University)</a:t>
            </a:r>
          </a:p>
          <a:p>
            <a:endParaRPr lang="en-US" dirty="0"/>
          </a:p>
        </p:txBody>
      </p:sp>
    </p:spTree>
    <p:extLst>
      <p:ext uri="{BB962C8B-B14F-4D97-AF65-F5344CB8AC3E}">
        <p14:creationId xmlns:p14="http://schemas.microsoft.com/office/powerpoint/2010/main" val="2916682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6258" name="Rectangle 1026"/>
          <p:cNvSpPr>
            <a:spLocks noGrp="1" noChangeArrowheads="1"/>
          </p:cNvSpPr>
          <p:nvPr>
            <p:ph type="title"/>
          </p:nvPr>
        </p:nvSpPr>
        <p:spPr/>
        <p:txBody>
          <a:bodyPr/>
          <a:lstStyle/>
          <a:p>
            <a:r>
              <a:rPr lang="en-US"/>
              <a:t>SVD - Properties</a:t>
            </a:r>
          </a:p>
        </p:txBody>
      </p:sp>
      <p:sp>
        <p:nvSpPr>
          <p:cNvPr id="1376259" name="Rectangle 1027"/>
          <p:cNvSpPr>
            <a:spLocks noGrp="1" noChangeArrowheads="1"/>
          </p:cNvSpPr>
          <p:nvPr>
            <p:ph idx="1"/>
          </p:nvPr>
        </p:nvSpPr>
        <p:spPr/>
        <p:txBody>
          <a:bodyPr>
            <a:normAutofit lnSpcReduction="10000"/>
          </a:bodyPr>
          <a:lstStyle/>
          <a:p>
            <a:pPr>
              <a:buFontTx/>
              <a:buNone/>
            </a:pPr>
            <a:r>
              <a:rPr lang="en-US" dirty="0" smtClean="0">
                <a:solidFill>
                  <a:srgbClr val="0000FF"/>
                </a:solidFill>
              </a:rPr>
              <a:t>It is </a:t>
            </a:r>
            <a:r>
              <a:rPr lang="en-US" b="1" dirty="0" smtClean="0">
                <a:solidFill>
                  <a:srgbClr val="0000FF"/>
                </a:solidFill>
              </a:rPr>
              <a:t>always</a:t>
            </a:r>
            <a:r>
              <a:rPr lang="en-US" dirty="0" smtClean="0">
                <a:solidFill>
                  <a:srgbClr val="0000FF"/>
                </a:solidFill>
              </a:rPr>
              <a:t> </a:t>
            </a:r>
            <a:r>
              <a:rPr lang="en-US" dirty="0">
                <a:solidFill>
                  <a:srgbClr val="0000FF"/>
                </a:solidFill>
              </a:rPr>
              <a:t>possible to decompose </a:t>
            </a:r>
            <a:r>
              <a:rPr lang="en-US" dirty="0" smtClean="0">
                <a:solidFill>
                  <a:srgbClr val="0000FF"/>
                </a:solidFill>
              </a:rPr>
              <a:t>a real </a:t>
            </a:r>
            <a:br>
              <a:rPr lang="en-US" dirty="0" smtClean="0">
                <a:solidFill>
                  <a:srgbClr val="0000FF"/>
                </a:solidFill>
              </a:rPr>
            </a:br>
            <a:r>
              <a:rPr lang="en-US" dirty="0" smtClean="0">
                <a:solidFill>
                  <a:srgbClr val="0000FF"/>
                </a:solidFill>
              </a:rPr>
              <a:t>matrix </a:t>
            </a:r>
            <a:r>
              <a:rPr lang="en-US" b="1" i="1" dirty="0">
                <a:solidFill>
                  <a:srgbClr val="0000FF"/>
                </a:solidFill>
              </a:rPr>
              <a:t>A</a:t>
            </a:r>
            <a:r>
              <a:rPr lang="en-US" dirty="0">
                <a:solidFill>
                  <a:srgbClr val="0000FF"/>
                </a:solidFill>
              </a:rPr>
              <a:t> into </a:t>
            </a:r>
            <a:r>
              <a:rPr lang="en-US" b="1" i="1" dirty="0">
                <a:solidFill>
                  <a:srgbClr val="0000FF"/>
                </a:solidFill>
              </a:rPr>
              <a:t>A = U </a:t>
            </a:r>
            <a:r>
              <a:rPr lang="en-US" b="1" dirty="0" smtClean="0">
                <a:solidFill>
                  <a:srgbClr val="0000FF"/>
                </a:solidFill>
                <a:sym typeface="Symbol"/>
              </a:rPr>
              <a:t></a:t>
            </a:r>
            <a:r>
              <a:rPr lang="en-US" b="1" dirty="0" smtClean="0">
                <a:solidFill>
                  <a:srgbClr val="0000FF"/>
                </a:solidFill>
              </a:rPr>
              <a:t> </a:t>
            </a:r>
            <a:r>
              <a:rPr lang="en-US" b="1" i="1" dirty="0">
                <a:solidFill>
                  <a:srgbClr val="0000FF"/>
                </a:solidFill>
              </a:rPr>
              <a:t>V</a:t>
            </a:r>
            <a:r>
              <a:rPr lang="en-US" b="1" baseline="30000" dirty="0">
                <a:solidFill>
                  <a:srgbClr val="0000FF"/>
                </a:solidFill>
              </a:rPr>
              <a:t>T</a:t>
            </a:r>
            <a:r>
              <a:rPr lang="en-US" dirty="0">
                <a:solidFill>
                  <a:srgbClr val="0000FF"/>
                </a:solidFill>
              </a:rPr>
              <a:t> , </a:t>
            </a:r>
            <a:r>
              <a:rPr lang="en-US" dirty="0" smtClean="0">
                <a:solidFill>
                  <a:srgbClr val="0000FF"/>
                </a:solidFill>
              </a:rPr>
              <a:t>where</a:t>
            </a:r>
          </a:p>
          <a:p>
            <a:r>
              <a:rPr lang="en-US" b="1" i="1" dirty="0" smtClean="0"/>
              <a:t>U, </a:t>
            </a:r>
            <a:r>
              <a:rPr lang="en-US" b="1" dirty="0" smtClean="0">
                <a:sym typeface="Symbol"/>
              </a:rPr>
              <a:t></a:t>
            </a:r>
            <a:r>
              <a:rPr lang="en-US" b="1" i="1" dirty="0" smtClean="0"/>
              <a:t>, V</a:t>
            </a:r>
            <a:r>
              <a:rPr lang="en-US" dirty="0" smtClean="0"/>
              <a:t>: </a:t>
            </a:r>
            <a:r>
              <a:rPr lang="en-US" dirty="0" smtClean="0">
                <a:solidFill>
                  <a:srgbClr val="D60093"/>
                </a:solidFill>
              </a:rPr>
              <a:t>unique</a:t>
            </a:r>
          </a:p>
          <a:p>
            <a:r>
              <a:rPr lang="en-US" b="1" i="1" dirty="0" smtClean="0"/>
              <a:t>U</a:t>
            </a:r>
            <a:r>
              <a:rPr lang="en-US" b="1" i="1" dirty="0"/>
              <a:t>, V</a:t>
            </a:r>
            <a:r>
              <a:rPr lang="en-US" dirty="0"/>
              <a:t>: </a:t>
            </a:r>
            <a:r>
              <a:rPr lang="en-US" dirty="0">
                <a:solidFill>
                  <a:srgbClr val="D60093"/>
                </a:solidFill>
              </a:rPr>
              <a:t>column </a:t>
            </a:r>
            <a:r>
              <a:rPr lang="en-US" dirty="0" smtClean="0">
                <a:solidFill>
                  <a:srgbClr val="D60093"/>
                </a:solidFill>
              </a:rPr>
              <a:t>orthonormal</a:t>
            </a:r>
          </a:p>
          <a:p>
            <a:pPr lvl="1"/>
            <a:r>
              <a:rPr lang="en-US" b="1" i="1" dirty="0" smtClean="0"/>
              <a:t>U</a:t>
            </a:r>
            <a:r>
              <a:rPr lang="en-US" b="1" i="1" baseline="30000" dirty="0" smtClean="0"/>
              <a:t>T</a:t>
            </a:r>
            <a:r>
              <a:rPr lang="en-US" b="1" i="1" dirty="0" smtClean="0"/>
              <a:t> U = I</a:t>
            </a:r>
            <a:r>
              <a:rPr lang="en-US" i="1" dirty="0" smtClean="0"/>
              <a:t>; </a:t>
            </a:r>
            <a:r>
              <a:rPr lang="en-US" b="1" i="1" dirty="0" smtClean="0"/>
              <a:t>V</a:t>
            </a:r>
            <a:r>
              <a:rPr lang="en-US" b="1" i="1" baseline="30000" dirty="0" smtClean="0"/>
              <a:t>T</a:t>
            </a:r>
            <a:r>
              <a:rPr lang="en-US" b="1" i="1" dirty="0" smtClean="0"/>
              <a:t> V = I</a:t>
            </a:r>
            <a:r>
              <a:rPr lang="en-US" i="1" dirty="0" smtClean="0"/>
              <a:t>  </a:t>
            </a:r>
            <a:r>
              <a:rPr lang="en-US" dirty="0" smtClean="0"/>
              <a:t>(</a:t>
            </a:r>
            <a:r>
              <a:rPr lang="en-US" b="1" i="1" dirty="0" smtClean="0"/>
              <a:t>I</a:t>
            </a:r>
            <a:r>
              <a:rPr lang="en-US" dirty="0" smtClean="0"/>
              <a:t>: identity matrix)</a:t>
            </a:r>
          </a:p>
          <a:p>
            <a:pPr lvl="1"/>
            <a:r>
              <a:rPr lang="en-US" dirty="0" smtClean="0"/>
              <a:t>(Columns are orthogonal unit vectors)</a:t>
            </a:r>
          </a:p>
          <a:p>
            <a:r>
              <a:rPr lang="en-US" b="1" dirty="0" smtClean="0">
                <a:sym typeface="Symbol"/>
              </a:rPr>
              <a:t></a:t>
            </a:r>
            <a:r>
              <a:rPr lang="en-US" dirty="0" smtClean="0"/>
              <a:t>: </a:t>
            </a:r>
            <a:r>
              <a:rPr lang="en-US" dirty="0" smtClean="0">
                <a:solidFill>
                  <a:srgbClr val="D60093"/>
                </a:solidFill>
              </a:rPr>
              <a:t>diagonal</a:t>
            </a:r>
          </a:p>
          <a:p>
            <a:pPr lvl="1"/>
            <a:r>
              <a:rPr lang="en-US" dirty="0" smtClean="0"/>
              <a:t>Entries (</a:t>
            </a:r>
            <a:r>
              <a:rPr lang="en-US" b="1" dirty="0" smtClean="0">
                <a:solidFill>
                  <a:srgbClr val="008000"/>
                </a:solidFill>
              </a:rPr>
              <a:t>singular values</a:t>
            </a:r>
            <a:r>
              <a:rPr lang="en-US" dirty="0" smtClean="0"/>
              <a:t>) </a:t>
            </a:r>
            <a:r>
              <a:rPr lang="en-US" dirty="0"/>
              <a:t>are </a:t>
            </a:r>
            <a:r>
              <a:rPr lang="en-US" dirty="0">
                <a:solidFill>
                  <a:srgbClr val="008000"/>
                </a:solidFill>
              </a:rPr>
              <a:t>positive</a:t>
            </a:r>
            <a:r>
              <a:rPr lang="en-US" dirty="0"/>
              <a:t>, </a:t>
            </a:r>
            <a:r>
              <a:rPr lang="en-US" dirty="0" smtClean="0"/>
              <a:t/>
            </a:r>
            <a:br>
              <a:rPr lang="en-US" dirty="0" smtClean="0"/>
            </a:br>
            <a:r>
              <a:rPr lang="en-US" dirty="0" smtClean="0"/>
              <a:t>and </a:t>
            </a:r>
            <a:r>
              <a:rPr lang="en-US" dirty="0"/>
              <a:t>sorted in decreasing </a:t>
            </a:r>
            <a:r>
              <a:rPr lang="en-US" dirty="0" smtClean="0"/>
              <a:t>order (</a:t>
            </a:r>
            <a:r>
              <a:rPr lang="el-GR" b="1" dirty="0" smtClean="0">
                <a:latin typeface="Times New Roman"/>
                <a:cs typeface="Times New Roman"/>
              </a:rPr>
              <a:t>σ</a:t>
            </a:r>
            <a:r>
              <a:rPr lang="en-US" b="1" baseline="-25000" dirty="0" smtClean="0"/>
              <a:t>1</a:t>
            </a:r>
            <a:r>
              <a:rPr lang="en-US" b="1" dirty="0" smtClean="0"/>
              <a:t> </a:t>
            </a:r>
            <a:r>
              <a:rPr lang="en-US" b="1" dirty="0" smtClean="0">
                <a:sym typeface="Symbol"/>
              </a:rPr>
              <a:t></a:t>
            </a:r>
            <a:r>
              <a:rPr lang="en-US" b="1" dirty="0" smtClean="0"/>
              <a:t> </a:t>
            </a:r>
            <a:r>
              <a:rPr lang="el-GR" b="1" dirty="0" smtClean="0">
                <a:latin typeface="Times New Roman"/>
                <a:cs typeface="Times New Roman"/>
              </a:rPr>
              <a:t>σ</a:t>
            </a:r>
            <a:r>
              <a:rPr lang="en-US" b="1" baseline="-25000" dirty="0" smtClean="0"/>
              <a:t>2</a:t>
            </a:r>
            <a:r>
              <a:rPr lang="en-US" b="1" dirty="0" smtClean="0"/>
              <a:t> </a:t>
            </a:r>
            <a:r>
              <a:rPr lang="en-US" b="1" dirty="0" smtClean="0">
                <a:sym typeface="Symbol"/>
              </a:rPr>
              <a:t> </a:t>
            </a:r>
            <a:r>
              <a:rPr lang="en-US" b="1" dirty="0" smtClean="0"/>
              <a:t>... </a:t>
            </a:r>
            <a:r>
              <a:rPr lang="en-US" b="1" dirty="0">
                <a:sym typeface="Symbol"/>
              </a:rPr>
              <a:t> </a:t>
            </a:r>
            <a:r>
              <a:rPr lang="en-US" b="1" dirty="0" smtClean="0"/>
              <a:t>0</a:t>
            </a:r>
            <a:r>
              <a:rPr lang="en-US" dirty="0" smtClean="0"/>
              <a:t>)</a:t>
            </a:r>
          </a:p>
          <a:p>
            <a:pPr lvl="1"/>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FCE1C96C-E71B-41BA-8399-68A08BB3010E}" type="slidenum">
              <a:rPr lang="en-US"/>
              <a:pPr/>
              <a:t>10</a:t>
            </a:fld>
            <a:endParaRPr lang="en-US"/>
          </a:p>
        </p:txBody>
      </p:sp>
      <p:sp>
        <p:nvSpPr>
          <p:cNvPr id="2" name="Rectangle 1"/>
          <p:cNvSpPr/>
          <p:nvPr/>
        </p:nvSpPr>
        <p:spPr>
          <a:xfrm>
            <a:off x="685800" y="6214646"/>
            <a:ext cx="8077200" cy="338554"/>
          </a:xfrm>
          <a:prstGeom prst="rect">
            <a:avLst/>
          </a:prstGeom>
        </p:spPr>
        <p:txBody>
          <a:bodyPr wrap="square">
            <a:spAutoFit/>
          </a:bodyPr>
          <a:lstStyle/>
          <a:p>
            <a:r>
              <a:rPr lang="en-US" sz="1600" dirty="0" smtClean="0"/>
              <a:t>Nice proof of uniqueness: http</a:t>
            </a:r>
            <a:r>
              <a:rPr lang="en-US" sz="1600" dirty="0"/>
              <a:t>://www.mpi-inf.mpg.de/~bast/ir-seminar-ws04/lecture2.pdf</a:t>
            </a:r>
          </a:p>
        </p:txBody>
      </p:sp>
    </p:spTree>
    <p:extLst>
      <p:ext uri="{BB962C8B-B14F-4D97-AF65-F5344CB8AC3E}">
        <p14:creationId xmlns:p14="http://schemas.microsoft.com/office/powerpoint/2010/main" val="636649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Movies</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11</a:t>
            </a:fld>
            <a:endParaRPr lang="en-US"/>
          </a:p>
        </p:txBody>
      </p:sp>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4998418"/>
            <a:ext cx="1055021" cy="369332"/>
          </a:xfrm>
          <a:prstGeom prst="rect">
            <a:avLst/>
          </a:prstGeom>
          <a:noFill/>
          <a:ln w="15875">
            <a:noFill/>
            <a:miter lim="800000"/>
            <a:headEnd type="none" w="sm" len="sm"/>
            <a:tailEnd/>
          </a:ln>
          <a:effectLst/>
        </p:spPr>
        <p:txBody>
          <a:bodyPr wrap="none" anchor="ctr">
            <a:spAutoFit/>
          </a:bodyPr>
          <a:lstStyle/>
          <a:p>
            <a:r>
              <a:rPr lang="en-US" dirty="0" smtClean="0">
                <a:solidFill>
                  <a:srgbClr val="008000"/>
                </a:solidFill>
              </a:rPr>
              <a:t>Romance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54" name="Rectangle 2"/>
          <p:cNvSpPr>
            <a:spLocks noChangeArrowheads="1"/>
          </p:cNvSpPr>
          <p:nvPr/>
        </p:nvSpPr>
        <p:spPr bwMode="auto">
          <a:xfrm>
            <a:off x="4178300" y="34544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55" name="Rectangle 10"/>
          <p:cNvSpPr>
            <a:spLocks noChangeArrowheads="1"/>
          </p:cNvSpPr>
          <p:nvPr/>
        </p:nvSpPr>
        <p:spPr bwMode="auto">
          <a:xfrm>
            <a:off x="4175125" y="38115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56" name="Group 11"/>
          <p:cNvGrpSpPr>
            <a:grpSpLocks/>
          </p:cNvGrpSpPr>
          <p:nvPr/>
        </p:nvGrpSpPr>
        <p:grpSpPr bwMode="auto">
          <a:xfrm>
            <a:off x="3200400" y="3448050"/>
            <a:ext cx="468312" cy="1752600"/>
            <a:chOff x="1663" y="1551"/>
            <a:chExt cx="295" cy="1104"/>
          </a:xfrm>
        </p:grpSpPr>
        <p:sp>
          <p:nvSpPr>
            <p:cNvPr id="57"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58"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59" name="Group 14"/>
          <p:cNvGrpSpPr>
            <a:grpSpLocks/>
          </p:cNvGrpSpPr>
          <p:nvPr/>
        </p:nvGrpSpPr>
        <p:grpSpPr bwMode="auto">
          <a:xfrm>
            <a:off x="4670425" y="2749550"/>
            <a:ext cx="1066800" cy="660400"/>
            <a:chOff x="2589" y="1111"/>
            <a:chExt cx="672" cy="416"/>
          </a:xfrm>
        </p:grpSpPr>
        <p:sp>
          <p:nvSpPr>
            <p:cNvPr id="60"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61"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62" name="Rectangle 17"/>
          <p:cNvSpPr>
            <a:spLocks noChangeArrowheads="1"/>
          </p:cNvSpPr>
          <p:nvPr/>
        </p:nvSpPr>
        <p:spPr bwMode="auto">
          <a:xfrm>
            <a:off x="3709987" y="51958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63" name="AutoShape 18"/>
          <p:cNvSpPr>
            <a:spLocks noChangeArrowheads="1"/>
          </p:cNvSpPr>
          <p:nvPr/>
        </p:nvSpPr>
        <p:spPr bwMode="auto">
          <a:xfrm rot="16200000">
            <a:off x="2912269" y="42806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64" name="AutoShape 19"/>
          <p:cNvSpPr>
            <a:spLocks noChangeArrowheads="1"/>
          </p:cNvSpPr>
          <p:nvPr/>
        </p:nvSpPr>
        <p:spPr bwMode="auto">
          <a:xfrm rot="16200000">
            <a:off x="4167187" y="34591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65" name="Rectangle 20"/>
          <p:cNvSpPr>
            <a:spLocks noChangeArrowheads="1"/>
          </p:cNvSpPr>
          <p:nvPr/>
        </p:nvSpPr>
        <p:spPr bwMode="auto">
          <a:xfrm>
            <a:off x="4940300" y="37734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66" name="Rectangle 22"/>
          <p:cNvSpPr>
            <a:spLocks noChangeArrowheads="1"/>
          </p:cNvSpPr>
          <p:nvPr/>
        </p:nvSpPr>
        <p:spPr bwMode="auto">
          <a:xfrm>
            <a:off x="3903662" y="34448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7" name="Rectangle 23"/>
          <p:cNvSpPr>
            <a:spLocks noChangeArrowheads="1"/>
          </p:cNvSpPr>
          <p:nvPr/>
        </p:nvSpPr>
        <p:spPr bwMode="auto">
          <a:xfrm>
            <a:off x="4343400" y="36242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68" name="AutoShape 24"/>
          <p:cNvSpPr>
            <a:spLocks noChangeArrowheads="1"/>
          </p:cNvSpPr>
          <p:nvPr/>
        </p:nvSpPr>
        <p:spPr bwMode="auto">
          <a:xfrm>
            <a:off x="4627562" y="34655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69" name="Rectangle 25"/>
          <p:cNvSpPr>
            <a:spLocks noChangeArrowheads="1"/>
          </p:cNvSpPr>
          <p:nvPr/>
        </p:nvSpPr>
        <p:spPr bwMode="auto">
          <a:xfrm>
            <a:off x="4625975" y="36337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70" name="Text Box 31"/>
          <p:cNvSpPr txBox="1">
            <a:spLocks noChangeArrowheads="1"/>
          </p:cNvSpPr>
          <p:nvPr/>
        </p:nvSpPr>
        <p:spPr bwMode="auto">
          <a:xfrm>
            <a:off x="5381773" y="5401270"/>
            <a:ext cx="2536272" cy="923330"/>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“Concepts” </a:t>
            </a:r>
            <a:br>
              <a:rPr lang="en-US" b="1" dirty="0" smtClean="0">
                <a:solidFill>
                  <a:srgbClr val="0000FF"/>
                </a:solidFill>
              </a:rPr>
            </a:br>
            <a:r>
              <a:rPr lang="en-US" b="1" dirty="0" smtClean="0">
                <a:solidFill>
                  <a:srgbClr val="0000FF"/>
                </a:solidFill>
              </a:rPr>
              <a:t>AKA</a:t>
            </a:r>
            <a:r>
              <a:rPr lang="en-US" b="1" dirty="0">
                <a:solidFill>
                  <a:srgbClr val="0000FF"/>
                </a:solidFill>
              </a:rPr>
              <a:t> </a:t>
            </a:r>
            <a:r>
              <a:rPr lang="en-US" b="1" dirty="0" smtClean="0">
                <a:solidFill>
                  <a:srgbClr val="0000FF"/>
                </a:solidFill>
              </a:rPr>
              <a:t>Latent dimensions</a:t>
            </a:r>
            <a:br>
              <a:rPr lang="en-US" b="1" dirty="0" smtClean="0">
                <a:solidFill>
                  <a:srgbClr val="0000FF"/>
                </a:solidFill>
              </a:rPr>
            </a:br>
            <a:r>
              <a:rPr lang="en-US" b="1" dirty="0" smtClean="0">
                <a:solidFill>
                  <a:srgbClr val="0000FF"/>
                </a:solidFill>
              </a:rPr>
              <a:t>AKA Latent factors</a:t>
            </a:r>
            <a:endParaRPr lang="en-US" b="1" dirty="0">
              <a:solidFill>
                <a:srgbClr val="0000FF"/>
              </a:solidFill>
            </a:endParaRPr>
          </a:p>
        </p:txBody>
      </p:sp>
      <p:sp>
        <p:nvSpPr>
          <p:cNvPr id="71" name="Line 33"/>
          <p:cNvSpPr>
            <a:spLocks noChangeShapeType="1"/>
          </p:cNvSpPr>
          <p:nvPr/>
        </p:nvSpPr>
        <p:spPr bwMode="auto">
          <a:xfrm flipH="1" flipV="1">
            <a:off x="4149725" y="4648200"/>
            <a:ext cx="1262276" cy="88346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2" name="Line 33"/>
          <p:cNvSpPr>
            <a:spLocks noChangeShapeType="1"/>
          </p:cNvSpPr>
          <p:nvPr/>
        </p:nvSpPr>
        <p:spPr bwMode="auto">
          <a:xfrm flipH="1" flipV="1">
            <a:off x="5638800" y="3811586"/>
            <a:ext cx="228600" cy="1589684"/>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pic>
        <p:nvPicPr>
          <p:cNvPr id="73" name="Picture 2"/>
          <p:cNvPicPr>
            <a:picLocks noChangeAspect="1" noChangeArrowheads="1"/>
          </p:cNvPicPr>
          <p:nvPr/>
        </p:nvPicPr>
        <p:blipFill rotWithShape="1">
          <a:blip r:embed="rId2" cstate="print"/>
          <a:srcRect l="36826"/>
          <a:stretch/>
        </p:blipFill>
        <p:spPr bwMode="auto">
          <a:xfrm>
            <a:off x="6248400" y="3201651"/>
            <a:ext cx="2796275" cy="1960712"/>
          </a:xfrm>
          <a:prstGeom prst="rect">
            <a:avLst/>
          </a:prstGeom>
          <a:noFill/>
          <a:ln w="9525">
            <a:noFill/>
            <a:miter lim="800000"/>
            <a:headEnd/>
            <a:tailEnd/>
          </a:ln>
        </p:spPr>
      </p:pic>
      <p:sp>
        <p:nvSpPr>
          <p:cNvPr id="74" name="Line 33"/>
          <p:cNvSpPr>
            <a:spLocks noChangeShapeType="1"/>
          </p:cNvSpPr>
          <p:nvPr/>
        </p:nvSpPr>
        <p:spPr bwMode="auto">
          <a:xfrm flipV="1">
            <a:off x="6248400" y="4199628"/>
            <a:ext cx="381000" cy="1201642"/>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75" name="Line 33"/>
          <p:cNvSpPr>
            <a:spLocks noChangeShapeType="1"/>
          </p:cNvSpPr>
          <p:nvPr/>
        </p:nvSpPr>
        <p:spPr bwMode="auto">
          <a:xfrm flipV="1">
            <a:off x="7086600" y="4868019"/>
            <a:ext cx="559936" cy="587423"/>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Tree>
    <p:extLst>
      <p:ext uri="{BB962C8B-B14F-4D97-AF65-F5344CB8AC3E}">
        <p14:creationId xmlns:p14="http://schemas.microsoft.com/office/powerpoint/2010/main" val="2903261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a:t>
            </a:r>
            <a:r>
              <a:rPr lang="en-US" sz="3600" b="1" dirty="0" smtClean="0"/>
              <a:t>Movies</a:t>
            </a:r>
            <a:endParaRPr lang="en-US" sz="3600" b="1" dirty="0" smtClean="0">
              <a:solidFill>
                <a:srgbClr val="FF0066"/>
              </a:solidFill>
            </a:endParaRP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12</a:t>
            </a:fld>
            <a:endParaRPr lang="en-US"/>
          </a:p>
        </p:txBody>
      </p:sp>
      <p:grpSp>
        <p:nvGrpSpPr>
          <p:cNvPr id="3" name="Group 2"/>
          <p:cNvGrpSpPr/>
          <p:nvPr/>
        </p:nvGrpSpPr>
        <p:grpSpPr>
          <a:xfrm>
            <a:off x="-76200" y="1828801"/>
            <a:ext cx="9220200" cy="4934128"/>
            <a:chOff x="-76200" y="1828801"/>
            <a:chExt cx="9220200" cy="4934128"/>
          </a:xfrm>
        </p:grpSpPr>
        <p:sp>
          <p:nvSpPr>
            <p:cNvPr id="1404936"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39"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14049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1404954"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5"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1404956"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1404958"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59"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0"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3"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140496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6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TextBox 33"/>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30" name="Rectangle 29"/>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2" name="Group 1"/>
            <p:cNvGrpSpPr/>
            <p:nvPr/>
          </p:nvGrpSpPr>
          <p:grpSpPr>
            <a:xfrm>
              <a:off x="2895600" y="3018528"/>
              <a:ext cx="2514600" cy="2677656"/>
              <a:chOff x="2971800" y="3018528"/>
              <a:chExt cx="2514600" cy="2677656"/>
            </a:xfrm>
          </p:grpSpPr>
          <p:sp>
            <p:nvSpPr>
              <p:cNvPr id="140494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0494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5" name="Rectangle 3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36" name="Rectangle 35"/>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37" name="Rectangle 36"/>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5964820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 </a:t>
            </a:r>
            <a:r>
              <a:rPr lang="en-US" sz="3600" b="1" dirty="0"/>
              <a:t>Users to </a:t>
            </a:r>
            <a:r>
              <a:rPr lang="en-US" sz="3600" b="1" dirty="0" smtClean="0"/>
              <a:t>Movies</a:t>
            </a:r>
            <a:endParaRPr lang="en-US" sz="3600"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13</a:t>
            </a:fld>
            <a:endParaRPr lang="en-US"/>
          </a:p>
        </p:txBody>
      </p:sp>
      <p:sp>
        <p:nvSpPr>
          <p:cNvPr id="38" name="Text Box 31"/>
          <p:cNvSpPr txBox="1">
            <a:spLocks noChangeArrowheads="1"/>
          </p:cNvSpPr>
          <p:nvPr/>
        </p:nvSpPr>
        <p:spPr bwMode="auto">
          <a:xfrm>
            <a:off x="2815441" y="2057400"/>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39"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0" name="Line 33"/>
          <p:cNvSpPr>
            <a:spLocks noChangeShapeType="1"/>
          </p:cNvSpPr>
          <p:nvPr/>
        </p:nvSpPr>
        <p:spPr bwMode="auto">
          <a:xfrm>
            <a:off x="3505200" y="2363510"/>
            <a:ext cx="0" cy="6858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1"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grpSp>
        <p:nvGrpSpPr>
          <p:cNvPr id="42" name="Group 41"/>
          <p:cNvGrpSpPr/>
          <p:nvPr/>
        </p:nvGrpSpPr>
        <p:grpSpPr>
          <a:xfrm>
            <a:off x="-76200" y="1828801"/>
            <a:ext cx="9220200" cy="4934128"/>
            <a:chOff x="-76200" y="1828801"/>
            <a:chExt cx="9220200" cy="4934128"/>
          </a:xfrm>
        </p:grpSpPr>
        <p:sp>
          <p:nvSpPr>
            <p:cNvPr id="43"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4"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5"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46"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47"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48"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49"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0"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1"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2"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5"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Box 57"/>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59" name="Rectangle 58"/>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895600" y="3018528"/>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3728442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14</a:t>
            </a:fld>
            <a:endParaRPr lang="en-US"/>
          </a:p>
        </p:txBody>
      </p:sp>
      <p:sp>
        <p:nvSpPr>
          <p:cNvPr id="39" name="Text Box 32"/>
          <p:cNvSpPr txBox="1">
            <a:spLocks noChangeArrowheads="1"/>
          </p:cNvSpPr>
          <p:nvPr/>
        </p:nvSpPr>
        <p:spPr bwMode="auto">
          <a:xfrm>
            <a:off x="4415641" y="2362200"/>
            <a:ext cx="1985159"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Romance-concept</a:t>
            </a:r>
            <a:endParaRPr lang="en-US" b="1" dirty="0">
              <a:solidFill>
                <a:srgbClr val="0000FF"/>
              </a:solidFill>
            </a:endParaRPr>
          </a:p>
        </p:txBody>
      </p:sp>
      <p:sp>
        <p:nvSpPr>
          <p:cNvPr id="41" name="Line 34"/>
          <p:cNvSpPr>
            <a:spLocks noChangeShapeType="1"/>
          </p:cNvSpPr>
          <p:nvPr/>
        </p:nvSpPr>
        <p:spPr bwMode="auto">
          <a:xfrm flipH="1">
            <a:off x="4267200" y="2668310"/>
            <a:ext cx="533400" cy="3810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2" name="Text Box 36"/>
          <p:cNvSpPr txBox="1">
            <a:spLocks noChangeArrowheads="1"/>
          </p:cNvSpPr>
          <p:nvPr/>
        </p:nvSpPr>
        <p:spPr bwMode="auto">
          <a:xfrm>
            <a:off x="5486400" y="1295400"/>
            <a:ext cx="3666388" cy="954107"/>
          </a:xfrm>
          <a:prstGeom prst="rect">
            <a:avLst/>
          </a:prstGeom>
          <a:noFill/>
          <a:ln w="15875">
            <a:noFill/>
            <a:miter lim="800000"/>
            <a:headEnd type="none" w="sm" len="sm"/>
            <a:tailEnd/>
          </a:ln>
          <a:effectLst/>
        </p:spPr>
        <p:txBody>
          <a:bodyPr wrap="none" anchor="ctr">
            <a:spAutoFit/>
          </a:bodyPr>
          <a:lstStyle/>
          <a:p>
            <a:pPr algn="l"/>
            <a:r>
              <a:rPr lang="en-US" sz="2800" b="1" i="1" dirty="0" smtClean="0">
                <a:solidFill>
                  <a:srgbClr val="008000"/>
                </a:solidFill>
              </a:rPr>
              <a:t>U</a:t>
            </a:r>
            <a:r>
              <a:rPr lang="en-US" sz="2800" b="1" dirty="0" smtClean="0">
                <a:solidFill>
                  <a:srgbClr val="008000"/>
                </a:solidFill>
              </a:rPr>
              <a:t> is “user-to-concept” </a:t>
            </a:r>
            <a:endParaRPr lang="en-US" sz="2800" b="1" dirty="0">
              <a:solidFill>
                <a:srgbClr val="008000"/>
              </a:solidFill>
            </a:endParaRPr>
          </a:p>
          <a:p>
            <a:pPr algn="l"/>
            <a:r>
              <a:rPr lang="en-US" sz="2800" b="1" dirty="0">
                <a:solidFill>
                  <a:srgbClr val="008000"/>
                </a:solidFill>
              </a:rPr>
              <a:t>similarity matrix</a:t>
            </a:r>
          </a:p>
        </p:txBody>
      </p:sp>
      <p:sp>
        <p:nvSpPr>
          <p:cNvPr id="3" name="Oval 2"/>
          <p:cNvSpPr/>
          <p:nvPr/>
        </p:nvSpPr>
        <p:spPr>
          <a:xfrm>
            <a:off x="3029712" y="3018528"/>
            <a:ext cx="762000" cy="486672"/>
          </a:xfrm>
          <a:prstGeom prst="ellipse">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4"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grpSp>
        <p:nvGrpSpPr>
          <p:cNvPr id="69" name="Group 68"/>
          <p:cNvGrpSpPr/>
          <p:nvPr/>
        </p:nvGrpSpPr>
        <p:grpSpPr>
          <a:xfrm>
            <a:off x="-76200" y="1828801"/>
            <a:ext cx="9220200" cy="4934128"/>
            <a:chOff x="-76200" y="1828801"/>
            <a:chExt cx="9220200" cy="4934128"/>
          </a:xfrm>
        </p:grpSpPr>
        <p:sp>
          <p:nvSpPr>
            <p:cNvPr id="70"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1"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2"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73"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74"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75"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76"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77"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78"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79"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0"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1"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82"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83"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4"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85" name="TextBox 84"/>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86" name="Rectangle 85"/>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87" name="Group 86"/>
            <p:cNvGrpSpPr/>
            <p:nvPr/>
          </p:nvGrpSpPr>
          <p:grpSpPr>
            <a:xfrm>
              <a:off x="2895600" y="3018528"/>
              <a:ext cx="2514600" cy="2677656"/>
              <a:chOff x="2971800" y="3018528"/>
              <a:chExt cx="2514600" cy="2677656"/>
            </a:xfrm>
          </p:grpSpPr>
          <p:sp>
            <p:nvSpPr>
              <p:cNvPr id="9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9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92" name="Rectangle 9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88" name="Rectangle 87"/>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89" name="Rectangle 8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8394466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D073BEF0-3123-4184-98D7-FBB99C137BD3}" type="slidenum">
              <a:rPr lang="en-US" smtClean="0"/>
              <a:pPr/>
              <a:t>15</a:t>
            </a:fld>
            <a:endParaRPr lang="en-US"/>
          </a:p>
        </p:txBody>
      </p:sp>
      <p:sp>
        <p:nvSpPr>
          <p:cNvPr id="14049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t>SciFi</a:t>
            </a:r>
            <a:endParaRPr lang="en-US" dirty="0"/>
          </a:p>
        </p:txBody>
      </p:sp>
      <p:sp>
        <p:nvSpPr>
          <p:cNvPr id="1404953"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t>Romnce</a:t>
            </a:r>
            <a:endParaRPr lang="en-US" dirty="0"/>
          </a:p>
        </p:txBody>
      </p:sp>
      <p:sp>
        <p:nvSpPr>
          <p:cNvPr id="38"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0"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43" name="Text Box 35"/>
          <p:cNvSpPr txBox="1">
            <a:spLocks noChangeArrowheads="1"/>
          </p:cNvSpPr>
          <p:nvPr/>
        </p:nvSpPr>
        <p:spPr bwMode="auto">
          <a:xfrm>
            <a:off x="5627026" y="2731532"/>
            <a:ext cx="3271217" cy="369332"/>
          </a:xfrm>
          <a:prstGeom prst="rect">
            <a:avLst/>
          </a:prstGeom>
          <a:noFill/>
          <a:ln w="15875">
            <a:noFill/>
            <a:miter lim="800000"/>
            <a:headEnd type="none" w="sm" len="sm"/>
            <a:tailEnd/>
          </a:ln>
          <a:effectLst/>
        </p:spPr>
        <p:txBody>
          <a:bodyPr wrap="none" anchor="ctr">
            <a:spAutoFit/>
          </a:bodyPr>
          <a:lstStyle/>
          <a:p>
            <a:r>
              <a:rPr lang="en-US" b="1" dirty="0" smtClean="0">
                <a:solidFill>
                  <a:srgbClr val="0000FF"/>
                </a:solidFill>
              </a:rPr>
              <a:t>“strength” of the </a:t>
            </a:r>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4" name="Oval 37"/>
          <p:cNvSpPr>
            <a:spLocks noChangeArrowheads="1"/>
          </p:cNvSpPr>
          <p:nvPr/>
        </p:nvSpPr>
        <p:spPr bwMode="auto">
          <a:xfrm>
            <a:off x="6128290" y="3608832"/>
            <a:ext cx="729710" cy="533400"/>
          </a:xfrm>
          <a:prstGeom prst="ellipse">
            <a:avLst/>
          </a:prstGeom>
          <a:noFill/>
          <a:ln w="38100">
            <a:solidFill>
              <a:srgbClr val="0000FF"/>
            </a:solidFill>
            <a:round/>
            <a:headEnd type="none" w="sm" len="sm"/>
            <a:tailEnd/>
          </a:ln>
          <a:effectLst/>
        </p:spPr>
        <p:txBody>
          <a:bodyPr wrap="none" anchor="ctr"/>
          <a:lstStyle/>
          <a:p>
            <a:endParaRPr lang="en-US">
              <a:solidFill>
                <a:schemeClr val="accent3"/>
              </a:solidFill>
            </a:endParaRPr>
          </a:p>
        </p:txBody>
      </p:sp>
      <p:sp>
        <p:nvSpPr>
          <p:cNvPr id="45" name="Line 36"/>
          <p:cNvSpPr>
            <a:spLocks noChangeShapeType="1"/>
          </p:cNvSpPr>
          <p:nvPr/>
        </p:nvSpPr>
        <p:spPr bwMode="auto">
          <a:xfrm flipH="1">
            <a:off x="6585490" y="3097096"/>
            <a:ext cx="272510" cy="484303"/>
          </a:xfrm>
          <a:prstGeom prst="line">
            <a:avLst/>
          </a:prstGeom>
          <a:noFill/>
          <a:ln w="15875">
            <a:solidFill>
              <a:srgbClr val="0000FF"/>
            </a:solidFill>
            <a:round/>
            <a:headEnd type="none" w="sm" len="sm"/>
            <a:tailEnd type="triangle" w="med" len="med"/>
          </a:ln>
          <a:effectLst/>
        </p:spPr>
        <p:txBody>
          <a:bodyPr wrap="none" anchor="ctr"/>
          <a:lstStyle/>
          <a:p>
            <a:endParaRPr lang="en-US"/>
          </a:p>
        </p:txBody>
      </p:sp>
      <p:grpSp>
        <p:nvGrpSpPr>
          <p:cNvPr id="46" name="Group 45"/>
          <p:cNvGrpSpPr/>
          <p:nvPr/>
        </p:nvGrpSpPr>
        <p:grpSpPr>
          <a:xfrm>
            <a:off x="-76200" y="1828801"/>
            <a:ext cx="9220200" cy="4934128"/>
            <a:chOff x="-76200" y="1828801"/>
            <a:chExt cx="9220200" cy="4934128"/>
          </a:xfrm>
        </p:grpSpPr>
        <p:sp>
          <p:nvSpPr>
            <p:cNvPr id="47"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51"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52"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53"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4"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5"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6"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7"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9"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0"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2" name="TextBox 61"/>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3" name="Rectangle 62"/>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4" name="Group 63"/>
            <p:cNvGrpSpPr/>
            <p:nvPr/>
          </p:nvGrpSpPr>
          <p:grpSpPr>
            <a:xfrm>
              <a:off x="2895600" y="3018528"/>
              <a:ext cx="2514600" cy="2677656"/>
              <a:chOff x="2971800" y="3018528"/>
              <a:chExt cx="2514600" cy="2677656"/>
            </a:xfrm>
          </p:grpSpPr>
          <p:sp>
            <p:nvSpPr>
              <p:cNvPr id="67"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8"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9" name="Rectangle 68"/>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5" name="Rectangle 64"/>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6" name="Rectangle 65"/>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772858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0" name="Rectangle 2"/>
          <p:cNvSpPr>
            <a:spLocks noGrp="1" noChangeArrowheads="1"/>
          </p:cNvSpPr>
          <p:nvPr>
            <p:ph type="title"/>
          </p:nvPr>
        </p:nvSpPr>
        <p:spPr/>
        <p:txBody>
          <a:bodyPr/>
          <a:lstStyle/>
          <a:p>
            <a:r>
              <a:rPr lang="en-US" dirty="0" smtClean="0"/>
              <a:t>SVD – Example: Users-to-Movies</a:t>
            </a:r>
            <a:endParaRPr lang="en-US" dirty="0"/>
          </a:p>
        </p:txBody>
      </p:sp>
      <p:sp>
        <p:nvSpPr>
          <p:cNvPr id="1404931" name="Rectangle 3"/>
          <p:cNvSpPr>
            <a:spLocks noGrp="1" noChangeArrowheads="1"/>
          </p:cNvSpPr>
          <p:nvPr>
            <p:ph type="body" idx="1"/>
          </p:nvPr>
        </p:nvSpPr>
        <p:spPr>
          <a:xfrm>
            <a:off x="457200" y="1295401"/>
            <a:ext cx="8229600" cy="1167548"/>
          </a:xfrm>
        </p:spPr>
        <p:txBody>
          <a:bodyPr/>
          <a:lstStyle/>
          <a:p>
            <a:r>
              <a:rPr lang="en-US" sz="3600" b="1" dirty="0" smtClean="0">
                <a:solidFill>
                  <a:srgbClr val="FF0066"/>
                </a:solidFill>
              </a:rPr>
              <a:t>A = U </a:t>
            </a:r>
            <a:r>
              <a:rPr lang="en-US" sz="3600" b="1" dirty="0" smtClean="0">
                <a:solidFill>
                  <a:srgbClr val="FF0066"/>
                </a:solidFill>
                <a:sym typeface="Symbol"/>
              </a:rPr>
              <a:t></a:t>
            </a:r>
            <a:r>
              <a:rPr lang="en-US" sz="3600" b="1" dirty="0" smtClean="0">
                <a:solidFill>
                  <a:srgbClr val="FF0066"/>
                </a:solidFill>
              </a:rPr>
              <a:t> V</a:t>
            </a:r>
            <a:r>
              <a:rPr lang="en-US" sz="3600" b="1" baseline="30000" dirty="0" smtClean="0">
                <a:solidFill>
                  <a:srgbClr val="FF0066"/>
                </a:solidFill>
              </a:rPr>
              <a:t>T</a:t>
            </a:r>
            <a:r>
              <a:rPr lang="en-US" sz="3600" b="1" dirty="0" smtClean="0">
                <a:solidFill>
                  <a:srgbClr val="FF0066"/>
                </a:solidFill>
              </a:rPr>
              <a:t> - example:</a:t>
            </a:r>
          </a:p>
          <a:p>
            <a:endParaRPr lang="en-US" dirty="0">
              <a:solidFill>
                <a:schemeClr val="accent2"/>
              </a:solidFill>
            </a:endParaRPr>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33" name="Slide Number Placeholder 5"/>
          <p:cNvSpPr>
            <a:spLocks noGrp="1"/>
          </p:cNvSpPr>
          <p:nvPr>
            <p:ph type="sldNum" sz="quarter" idx="12"/>
          </p:nvPr>
        </p:nvSpPr>
        <p:spPr/>
        <p:txBody>
          <a:bodyPr/>
          <a:lstStyle/>
          <a:p>
            <a:fld id="{D073BEF0-3123-4184-98D7-FBB99C137BD3}" type="slidenum">
              <a:rPr lang="en-US" smtClean="0"/>
              <a:pPr/>
              <a:t>16</a:t>
            </a:fld>
            <a:endParaRPr lang="en-US"/>
          </a:p>
        </p:txBody>
      </p:sp>
      <p:sp>
        <p:nvSpPr>
          <p:cNvPr id="38" name="Text Box 31"/>
          <p:cNvSpPr txBox="1">
            <a:spLocks noChangeArrowheads="1"/>
          </p:cNvSpPr>
          <p:nvPr/>
        </p:nvSpPr>
        <p:spPr bwMode="auto">
          <a:xfrm>
            <a:off x="2815441" y="2373868"/>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0" name="Line 33"/>
          <p:cNvSpPr>
            <a:spLocks noChangeShapeType="1"/>
          </p:cNvSpPr>
          <p:nvPr/>
        </p:nvSpPr>
        <p:spPr bwMode="auto">
          <a:xfrm>
            <a:off x="3505200" y="2706410"/>
            <a:ext cx="0" cy="342900"/>
          </a:xfrm>
          <a:prstGeom prst="line">
            <a:avLst/>
          </a:prstGeom>
          <a:noFill/>
          <a:ln w="28575">
            <a:solidFill>
              <a:srgbClr val="0000FF"/>
            </a:solidFill>
            <a:round/>
            <a:headEnd type="none" w="sm" len="sm"/>
            <a:tailEnd type="triangle" w="med" len="med"/>
          </a:ln>
          <a:effectLst/>
        </p:spPr>
        <p:txBody>
          <a:bodyPr wrap="none" anchor="ctr"/>
          <a:lstStyle/>
          <a:p>
            <a:endParaRPr lang="en-US">
              <a:solidFill>
                <a:srgbClr val="0000FF"/>
              </a:solidFill>
            </a:endParaRPr>
          </a:p>
        </p:txBody>
      </p:sp>
      <p:sp>
        <p:nvSpPr>
          <p:cNvPr id="39" name="Text Box 31"/>
          <p:cNvSpPr txBox="1">
            <a:spLocks noChangeArrowheads="1"/>
          </p:cNvSpPr>
          <p:nvPr/>
        </p:nvSpPr>
        <p:spPr bwMode="auto">
          <a:xfrm>
            <a:off x="5275633" y="1865293"/>
            <a:ext cx="3868367" cy="954107"/>
          </a:xfrm>
          <a:prstGeom prst="rect">
            <a:avLst/>
          </a:prstGeom>
          <a:noFill/>
          <a:ln w="15875">
            <a:noFill/>
            <a:miter lim="800000"/>
            <a:headEnd type="none" w="sm" len="sm"/>
            <a:tailEnd/>
          </a:ln>
          <a:effectLst/>
        </p:spPr>
        <p:txBody>
          <a:bodyPr wrap="none" anchor="ctr">
            <a:spAutoFit/>
          </a:bodyPr>
          <a:lstStyle/>
          <a:p>
            <a:pPr algn="l"/>
            <a:r>
              <a:rPr lang="en-US" sz="2800" b="1" i="1" dirty="0" smtClean="0">
                <a:solidFill>
                  <a:srgbClr val="0000FF"/>
                </a:solidFill>
              </a:rPr>
              <a:t>V</a:t>
            </a:r>
            <a:r>
              <a:rPr lang="en-US" sz="2800" b="1" dirty="0" smtClean="0">
                <a:solidFill>
                  <a:srgbClr val="0000FF"/>
                </a:solidFill>
              </a:rPr>
              <a:t> is “movie-to-concept”</a:t>
            </a:r>
            <a:endParaRPr lang="en-US" sz="2800" b="1" dirty="0">
              <a:solidFill>
                <a:srgbClr val="0000FF"/>
              </a:solidFill>
            </a:endParaRPr>
          </a:p>
          <a:p>
            <a:pPr algn="l"/>
            <a:r>
              <a:rPr lang="en-US" sz="2800" b="1" dirty="0">
                <a:solidFill>
                  <a:srgbClr val="0000FF"/>
                </a:solidFill>
              </a:rPr>
              <a:t>similarity matrix</a:t>
            </a:r>
          </a:p>
        </p:txBody>
      </p:sp>
      <p:sp>
        <p:nvSpPr>
          <p:cNvPr id="41" name="Text Box 34"/>
          <p:cNvSpPr txBox="1">
            <a:spLocks noChangeArrowheads="1"/>
          </p:cNvSpPr>
          <p:nvPr/>
        </p:nvSpPr>
        <p:spPr bwMode="auto">
          <a:xfrm>
            <a:off x="2972213" y="6024586"/>
            <a:ext cx="1523174" cy="369332"/>
          </a:xfrm>
          <a:prstGeom prst="rect">
            <a:avLst/>
          </a:prstGeom>
          <a:noFill/>
          <a:ln w="15875">
            <a:noFill/>
            <a:miter lim="800000"/>
            <a:headEnd type="none" w="sm" len="sm"/>
            <a:tailEnd/>
          </a:ln>
          <a:effectLst/>
        </p:spPr>
        <p:txBody>
          <a:bodyPr wrap="none" anchor="ctr">
            <a:spAutoFit/>
          </a:bodyPr>
          <a:lstStyle/>
          <a:p>
            <a:r>
              <a:rPr lang="en-US" b="1" dirty="0" err="1" smtClean="0">
                <a:solidFill>
                  <a:srgbClr val="0000FF"/>
                </a:solidFill>
              </a:rPr>
              <a:t>SciFi</a:t>
            </a:r>
            <a:r>
              <a:rPr lang="en-US" b="1" dirty="0" smtClean="0">
                <a:solidFill>
                  <a:srgbClr val="0000FF"/>
                </a:solidFill>
              </a:rPr>
              <a:t>-concept</a:t>
            </a:r>
            <a:endParaRPr lang="en-US" b="1" dirty="0">
              <a:solidFill>
                <a:srgbClr val="0000FF"/>
              </a:solidFill>
            </a:endParaRPr>
          </a:p>
        </p:txBody>
      </p:sp>
      <p:sp>
        <p:nvSpPr>
          <p:cNvPr id="42" name="Freeform 35"/>
          <p:cNvSpPr>
            <a:spLocks/>
          </p:cNvSpPr>
          <p:nvPr/>
        </p:nvSpPr>
        <p:spPr bwMode="auto">
          <a:xfrm flipV="1">
            <a:off x="3733800" y="5813076"/>
            <a:ext cx="1524000" cy="211510"/>
          </a:xfrm>
          <a:custGeom>
            <a:avLst/>
            <a:gdLst/>
            <a:ahLst/>
            <a:cxnLst>
              <a:cxn ang="0">
                <a:pos x="0" y="0"/>
              </a:cxn>
              <a:cxn ang="0">
                <a:pos x="0" y="1056"/>
              </a:cxn>
              <a:cxn ang="0">
                <a:pos x="240" y="1056"/>
              </a:cxn>
            </a:cxnLst>
            <a:rect l="0" t="0" r="r" b="b"/>
            <a:pathLst>
              <a:path w="240" h="1056">
                <a:moveTo>
                  <a:pt x="0" y="0"/>
                </a:moveTo>
                <a:lnTo>
                  <a:pt x="0" y="1056"/>
                </a:lnTo>
                <a:lnTo>
                  <a:pt x="240" y="1056"/>
                </a:lnTo>
              </a:path>
            </a:pathLst>
          </a:custGeom>
          <a:noFill/>
          <a:ln w="28575" cap="flat" cmpd="sng">
            <a:solidFill>
              <a:srgbClr val="0000FF"/>
            </a:solidFill>
            <a:prstDash val="solid"/>
            <a:round/>
            <a:headEnd type="none" w="sm" len="sm"/>
            <a:tailEnd type="arrow" w="med" len="med"/>
          </a:ln>
          <a:effectLst/>
        </p:spPr>
        <p:txBody>
          <a:bodyPr wrap="none" anchor="ctr"/>
          <a:lstStyle/>
          <a:p>
            <a:endParaRPr lang="en-US"/>
          </a:p>
        </p:txBody>
      </p:sp>
      <p:sp>
        <p:nvSpPr>
          <p:cNvPr id="46" name="Line 36"/>
          <p:cNvSpPr>
            <a:spLocks noChangeShapeType="1"/>
          </p:cNvSpPr>
          <p:nvPr/>
        </p:nvSpPr>
        <p:spPr bwMode="auto">
          <a:xfrm>
            <a:off x="990600" y="3351490"/>
            <a:ext cx="4572000" cy="2284262"/>
          </a:xfrm>
          <a:prstGeom prst="line">
            <a:avLst/>
          </a:prstGeom>
          <a:noFill/>
          <a:ln w="28575">
            <a:solidFill>
              <a:srgbClr val="0000FF"/>
            </a:solidFill>
            <a:round/>
            <a:headEnd type="none" w="sm" len="sm"/>
            <a:tailEnd type="triangle" w="med" len="med"/>
          </a:ln>
          <a:effectLst/>
        </p:spPr>
        <p:txBody>
          <a:bodyPr wrap="none" anchor="ctr"/>
          <a:lstStyle/>
          <a:p>
            <a:endParaRPr lang="en-US"/>
          </a:p>
        </p:txBody>
      </p:sp>
      <p:sp>
        <p:nvSpPr>
          <p:cNvPr id="47" name="Line 37"/>
          <p:cNvSpPr>
            <a:spLocks noChangeShapeType="1"/>
          </p:cNvSpPr>
          <p:nvPr/>
        </p:nvSpPr>
        <p:spPr bwMode="auto">
          <a:xfrm>
            <a:off x="1447800" y="3351490"/>
            <a:ext cx="4876800" cy="2284262"/>
          </a:xfrm>
          <a:prstGeom prst="line">
            <a:avLst/>
          </a:prstGeom>
          <a:noFill/>
          <a:ln w="28575">
            <a:solidFill>
              <a:srgbClr val="0000FF"/>
            </a:solidFill>
            <a:round/>
            <a:headEnd type="none" w="sm" len="sm"/>
            <a:tailEnd type="triangle" w="med" len="med"/>
          </a:ln>
          <a:effectLst/>
        </p:spPr>
        <p:txBody>
          <a:bodyPr wrap="none" anchor="ctr"/>
          <a:lstStyle/>
          <a:p>
            <a:endParaRPr lang="en-US"/>
          </a:p>
        </p:txBody>
      </p:sp>
      <p:sp>
        <p:nvSpPr>
          <p:cNvPr id="48" name="Oval 37"/>
          <p:cNvSpPr>
            <a:spLocks noChangeArrowheads="1"/>
          </p:cNvSpPr>
          <p:nvPr/>
        </p:nvSpPr>
        <p:spPr bwMode="auto">
          <a:xfrm>
            <a:off x="5353336" y="5502132"/>
            <a:ext cx="729710" cy="533400"/>
          </a:xfrm>
          <a:prstGeom prst="ellipse">
            <a:avLst/>
          </a:prstGeom>
          <a:noFill/>
          <a:ln w="38100">
            <a:solidFill>
              <a:srgbClr val="0000FF"/>
            </a:solidFill>
            <a:round/>
            <a:headEnd type="none" w="sm" len="sm"/>
            <a:tailEnd/>
          </a:ln>
          <a:effectLst/>
        </p:spPr>
        <p:txBody>
          <a:bodyPr wrap="none" anchor="ctr"/>
          <a:lstStyle/>
          <a:p>
            <a:endParaRPr lang="en-US">
              <a:solidFill>
                <a:schemeClr val="accent3"/>
              </a:solidFill>
            </a:endParaRPr>
          </a:p>
        </p:txBody>
      </p:sp>
      <p:grpSp>
        <p:nvGrpSpPr>
          <p:cNvPr id="49" name="Group 48"/>
          <p:cNvGrpSpPr/>
          <p:nvPr/>
        </p:nvGrpSpPr>
        <p:grpSpPr>
          <a:xfrm>
            <a:off x="-76200" y="1828801"/>
            <a:ext cx="9220200" cy="4934128"/>
            <a:chOff x="-76200" y="1828801"/>
            <a:chExt cx="9220200" cy="4934128"/>
          </a:xfrm>
        </p:grpSpPr>
        <p:sp>
          <p:nvSpPr>
            <p:cNvPr id="50" name="Freeform 8"/>
            <p:cNvSpPr>
              <a:spLocks/>
            </p:cNvSpPr>
            <p:nvPr/>
          </p:nvSpPr>
          <p:spPr bwMode="auto">
            <a:xfrm>
              <a:off x="79524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2456408" y="3018528"/>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21"/>
            <p:cNvSpPr txBox="1">
              <a:spLocks noChangeArrowheads="1"/>
            </p:cNvSpPr>
            <p:nvPr/>
          </p:nvSpPr>
          <p:spPr bwMode="auto">
            <a:xfrm>
              <a:off x="2679192" y="3941426"/>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3" name="Line 22"/>
            <p:cNvSpPr>
              <a:spLocks noChangeShapeType="1"/>
            </p:cNvSpPr>
            <p:nvPr/>
          </p:nvSpPr>
          <p:spPr bwMode="auto">
            <a:xfrm flipV="1">
              <a:off x="304800" y="3018528"/>
              <a:ext cx="0" cy="533400"/>
            </a:xfrm>
            <a:prstGeom prst="line">
              <a:avLst/>
            </a:prstGeom>
            <a:noFill/>
            <a:ln w="15875">
              <a:solidFill>
                <a:srgbClr val="008000"/>
              </a:solidFill>
              <a:round/>
              <a:headEnd/>
              <a:tailEnd type="arrow" w="med" len="med"/>
            </a:ln>
            <a:effectLst/>
          </p:spPr>
          <p:txBody>
            <a:bodyPr wrap="none" anchor="ctr"/>
            <a:lstStyle/>
            <a:p>
              <a:endParaRPr lang="en-US">
                <a:solidFill>
                  <a:srgbClr val="008000"/>
                </a:solidFill>
              </a:endParaRPr>
            </a:p>
          </p:txBody>
        </p:sp>
        <p:sp>
          <p:nvSpPr>
            <p:cNvPr id="54" name="Text Box 23"/>
            <p:cNvSpPr txBox="1">
              <a:spLocks noChangeArrowheads="1"/>
            </p:cNvSpPr>
            <p:nvPr/>
          </p:nvSpPr>
          <p:spPr bwMode="auto">
            <a:xfrm>
              <a:off x="0" y="3596656"/>
              <a:ext cx="635110"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SciFi</a:t>
              </a:r>
              <a:endParaRPr lang="en-US" dirty="0">
                <a:solidFill>
                  <a:srgbClr val="008000"/>
                </a:solidFill>
              </a:endParaRPr>
            </a:p>
          </p:txBody>
        </p:sp>
        <p:sp>
          <p:nvSpPr>
            <p:cNvPr id="55" name="Text Box 25"/>
            <p:cNvSpPr txBox="1">
              <a:spLocks noChangeArrowheads="1"/>
            </p:cNvSpPr>
            <p:nvPr/>
          </p:nvSpPr>
          <p:spPr bwMode="auto">
            <a:xfrm>
              <a:off x="-76200" y="4998418"/>
              <a:ext cx="968855" cy="369332"/>
            </a:xfrm>
            <a:prstGeom prst="rect">
              <a:avLst/>
            </a:prstGeom>
            <a:noFill/>
            <a:ln w="15875">
              <a:noFill/>
              <a:miter lim="800000"/>
              <a:headEnd type="none" w="sm" len="sm"/>
              <a:tailEnd/>
            </a:ln>
            <a:effectLst/>
          </p:spPr>
          <p:txBody>
            <a:bodyPr wrap="none" anchor="ctr">
              <a:spAutoFit/>
            </a:bodyPr>
            <a:lstStyle/>
            <a:p>
              <a:r>
                <a:rPr lang="en-US" dirty="0" err="1" smtClean="0">
                  <a:solidFill>
                    <a:srgbClr val="008000"/>
                  </a:solidFill>
                </a:rPr>
                <a:t>Romnce</a:t>
              </a:r>
              <a:endParaRPr lang="en-US" dirty="0">
                <a:solidFill>
                  <a:srgbClr val="008000"/>
                </a:solidFill>
              </a:endParaRPr>
            </a:p>
          </p:txBody>
        </p:sp>
        <p:sp>
          <p:nvSpPr>
            <p:cNvPr id="56" name="Line 26"/>
            <p:cNvSpPr>
              <a:spLocks noChangeShapeType="1"/>
            </p:cNvSpPr>
            <p:nvPr/>
          </p:nvSpPr>
          <p:spPr bwMode="auto">
            <a:xfrm>
              <a:off x="304800" y="40853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7" name="Line 27"/>
            <p:cNvSpPr>
              <a:spLocks noChangeShapeType="1"/>
            </p:cNvSpPr>
            <p:nvPr/>
          </p:nvSpPr>
          <p:spPr bwMode="auto">
            <a:xfrm flipV="1">
              <a:off x="304800" y="4542528"/>
              <a:ext cx="0" cy="457200"/>
            </a:xfrm>
            <a:prstGeom prst="line">
              <a:avLst/>
            </a:prstGeom>
            <a:noFill/>
            <a:ln w="15875">
              <a:solidFill>
                <a:srgbClr val="008000"/>
              </a:solidFill>
              <a:round/>
              <a:headEnd type="none" w="sm" len="sm"/>
              <a:tailEnd type="arrow" w="med" len="med"/>
            </a:ln>
            <a:effectLst/>
          </p:spPr>
          <p:txBody>
            <a:bodyPr wrap="none" anchor="ctr"/>
            <a:lstStyle/>
            <a:p>
              <a:endParaRPr lang="en-US">
                <a:solidFill>
                  <a:srgbClr val="008000"/>
                </a:solidFill>
              </a:endParaRPr>
            </a:p>
          </p:txBody>
        </p:sp>
        <p:sp>
          <p:nvSpPr>
            <p:cNvPr id="58" name="Line 28"/>
            <p:cNvSpPr>
              <a:spLocks noChangeShapeType="1"/>
            </p:cNvSpPr>
            <p:nvPr/>
          </p:nvSpPr>
          <p:spPr bwMode="auto">
            <a:xfrm>
              <a:off x="304800" y="5380728"/>
              <a:ext cx="0" cy="228600"/>
            </a:xfrm>
            <a:prstGeom prst="line">
              <a:avLst/>
            </a:prstGeom>
            <a:noFill/>
            <a:ln w="15875">
              <a:solidFill>
                <a:srgbClr val="008000"/>
              </a:solidFill>
              <a:round/>
              <a:headEnd type="none" w="sm" len="sm"/>
              <a:tailEnd type="arrow" w="med" len="med"/>
            </a:ln>
            <a:effectLst/>
          </p:spPr>
          <p:txBody>
            <a:bodyPr wrap="none" anchor="ctr"/>
            <a:lstStyle/>
            <a:p>
              <a:endParaRPr lang="en-US"/>
            </a:p>
          </p:txBody>
        </p:sp>
        <p:sp>
          <p:nvSpPr>
            <p:cNvPr id="59" name="Freeform 30"/>
            <p:cNvSpPr>
              <a:spLocks/>
            </p:cNvSpPr>
            <p:nvPr/>
          </p:nvSpPr>
          <p:spPr bwMode="auto">
            <a:xfrm>
              <a:off x="6096000" y="36764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0" name="Freeform 31"/>
            <p:cNvSpPr>
              <a:spLocks/>
            </p:cNvSpPr>
            <p:nvPr/>
          </p:nvSpPr>
          <p:spPr bwMode="auto">
            <a:xfrm flipH="1">
              <a:off x="7620000" y="36764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Text Box 32"/>
            <p:cNvSpPr txBox="1">
              <a:spLocks noChangeArrowheads="1"/>
            </p:cNvSpPr>
            <p:nvPr/>
          </p:nvSpPr>
          <p:spPr bwMode="auto">
            <a:xfrm>
              <a:off x="5467932" y="40135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2" name="Text Box 35"/>
            <p:cNvSpPr txBox="1">
              <a:spLocks noChangeArrowheads="1"/>
            </p:cNvSpPr>
            <p:nvPr/>
          </p:nvSpPr>
          <p:spPr bwMode="auto">
            <a:xfrm>
              <a:off x="8204353" y="40209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63"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TextBox 64"/>
            <p:cNvSpPr txBox="1"/>
            <p:nvPr/>
          </p:nvSpPr>
          <p:spPr>
            <a:xfrm rot="16200000">
              <a:off x="1063987" y="1447286"/>
              <a:ext cx="1268296" cy="2031325"/>
            </a:xfrm>
            <a:prstGeom prst="rect">
              <a:avLst/>
            </a:prstGeom>
            <a:noFill/>
          </p:spPr>
          <p:txBody>
            <a:bodyPr wrap="none" rtlCol="0">
              <a:spAutoFit/>
            </a:bodyPr>
            <a:lstStyle/>
            <a:p>
              <a:pPr>
                <a:lnSpc>
                  <a:spcPct val="140000"/>
                </a:lnSpc>
              </a:pPr>
              <a:r>
                <a:rPr lang="en-US" dirty="0" smtClean="0">
                  <a:solidFill>
                    <a:srgbClr val="008000"/>
                  </a:solidFill>
                </a:rPr>
                <a:t> Matrix</a:t>
              </a:r>
            </a:p>
            <a:p>
              <a:pPr>
                <a:lnSpc>
                  <a:spcPct val="140000"/>
                </a:lnSpc>
              </a:pPr>
              <a:r>
                <a:rPr lang="en-US" dirty="0" smtClean="0">
                  <a:solidFill>
                    <a:srgbClr val="008000"/>
                  </a:solidFill>
                </a:rPr>
                <a:t>Alien</a:t>
              </a:r>
            </a:p>
            <a:p>
              <a:pPr>
                <a:lnSpc>
                  <a:spcPct val="140000"/>
                </a:lnSpc>
              </a:pPr>
              <a:r>
                <a:rPr lang="en-US" dirty="0" smtClean="0">
                  <a:solidFill>
                    <a:srgbClr val="008000"/>
                  </a:solidFill>
                </a:rPr>
                <a:t>Serenity</a:t>
              </a:r>
            </a:p>
            <a:p>
              <a:pPr>
                <a:lnSpc>
                  <a:spcPct val="140000"/>
                </a:lnSpc>
              </a:pPr>
              <a:r>
                <a:rPr lang="en-US" dirty="0" smtClean="0">
                  <a:solidFill>
                    <a:srgbClr val="008000"/>
                  </a:solidFill>
                </a:rPr>
                <a:t>Casablanca</a:t>
              </a:r>
            </a:p>
            <a:p>
              <a:pPr>
                <a:lnSpc>
                  <a:spcPct val="140000"/>
                </a:lnSpc>
              </a:pPr>
              <a:r>
                <a:rPr lang="en-US" dirty="0" smtClean="0">
                  <a:solidFill>
                    <a:srgbClr val="008000"/>
                  </a:solidFill>
                </a:rPr>
                <a:t> </a:t>
              </a:r>
              <a:r>
                <a:rPr lang="en-US" dirty="0" err="1" smtClean="0">
                  <a:solidFill>
                    <a:srgbClr val="008000"/>
                  </a:solidFill>
                </a:rPr>
                <a:t>Amelie</a:t>
              </a:r>
              <a:endParaRPr lang="en-US" dirty="0">
                <a:solidFill>
                  <a:srgbClr val="008000"/>
                </a:solidFill>
              </a:endParaRPr>
            </a:p>
          </p:txBody>
        </p:sp>
        <p:sp>
          <p:nvSpPr>
            <p:cNvPr id="66" name="Rectangle 65"/>
            <p:cNvSpPr/>
            <p:nvPr/>
          </p:nvSpPr>
          <p:spPr>
            <a:xfrm>
              <a:off x="758672" y="3018528"/>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7" name="Group 66"/>
            <p:cNvGrpSpPr/>
            <p:nvPr/>
          </p:nvGrpSpPr>
          <p:grpSpPr>
            <a:xfrm>
              <a:off x="2895600" y="3018528"/>
              <a:ext cx="2514600" cy="2677656"/>
              <a:chOff x="2971800" y="3018528"/>
              <a:chExt cx="2514600" cy="2677656"/>
            </a:xfrm>
          </p:grpSpPr>
          <p:sp>
            <p:nvSpPr>
              <p:cNvPr id="7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72" name="Rectangle 7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smtClean="0">
                    <a:latin typeface="Times New Roman" pitchFamily="18" charset="0"/>
                    <a:cs typeface="Times New Roman" pitchFamily="18" charset="0"/>
                  </a:rPr>
                  <a:t>0.15  </a:t>
                </a:r>
                <a:r>
                  <a:rPr lang="en-US" sz="2400" b="1" dirty="0" smtClean="0">
                    <a:latin typeface="Times New Roman" pitchFamily="18" charset="0"/>
                    <a:cs typeface="Times New Roman" pitchFamily="18" charset="0"/>
                  </a:rPr>
                  <a:t>-0.59</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0.65</a:t>
                </a:r>
              </a:p>
              <a:p>
                <a:pPr algn="ctr"/>
                <a:r>
                  <a:rPr lang="en-US" sz="2400" dirty="0" smtClean="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8" name="Rectangle 67"/>
            <p:cNvSpPr/>
            <p:nvPr/>
          </p:nvSpPr>
          <p:spPr>
            <a:xfrm>
              <a:off x="6076950" y="36764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9" name="Rectangle 6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268074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31DA76BA-728A-4B72-824D-A8F7CD9C9268}" type="slidenum">
              <a:rPr lang="en-US"/>
              <a:pPr/>
              <a:t>17</a:t>
            </a:fld>
            <a:endParaRPr lang="en-US"/>
          </a:p>
        </p:txBody>
      </p:sp>
      <p:sp>
        <p:nvSpPr>
          <p:cNvPr id="1377282" name="Rectangle 1026"/>
          <p:cNvSpPr>
            <a:spLocks noGrp="1" noChangeArrowheads="1"/>
          </p:cNvSpPr>
          <p:nvPr>
            <p:ph type="title"/>
          </p:nvPr>
        </p:nvSpPr>
        <p:spPr/>
        <p:txBody>
          <a:bodyPr/>
          <a:lstStyle/>
          <a:p>
            <a:r>
              <a:rPr lang="en-US"/>
              <a:t>SVD - Interpretation #1</a:t>
            </a:r>
          </a:p>
        </p:txBody>
      </p:sp>
      <p:sp>
        <p:nvSpPr>
          <p:cNvPr id="1377283" name="Rectangle 1027"/>
          <p:cNvSpPr>
            <a:spLocks noGrp="1" noChangeArrowheads="1"/>
          </p:cNvSpPr>
          <p:nvPr>
            <p:ph type="body" idx="1"/>
          </p:nvPr>
        </p:nvSpPr>
        <p:spPr>
          <a:xfrm>
            <a:off x="685800" y="1752600"/>
            <a:ext cx="7772400" cy="4114800"/>
          </a:xfrm>
        </p:spPr>
        <p:txBody>
          <a:bodyPr/>
          <a:lstStyle/>
          <a:p>
            <a:pPr>
              <a:lnSpc>
                <a:spcPct val="90000"/>
              </a:lnSpc>
              <a:buFontTx/>
              <a:buNone/>
            </a:pPr>
            <a:r>
              <a:rPr lang="en-US" sz="3600" dirty="0" smtClean="0"/>
              <a:t>‘</a:t>
            </a:r>
            <a:r>
              <a:rPr lang="en-US" sz="3600" b="1" dirty="0" smtClean="0">
                <a:solidFill>
                  <a:srgbClr val="D60093"/>
                </a:solidFill>
              </a:rPr>
              <a:t>movies</a:t>
            </a:r>
            <a:r>
              <a:rPr lang="en-US" sz="3600" dirty="0" smtClean="0"/>
              <a:t>’, ‘</a:t>
            </a:r>
            <a:r>
              <a:rPr lang="en-US" sz="3600" b="1" dirty="0" smtClean="0">
                <a:solidFill>
                  <a:srgbClr val="D60093"/>
                </a:solidFill>
              </a:rPr>
              <a:t>users</a:t>
            </a:r>
            <a:r>
              <a:rPr lang="en-US" sz="3600" dirty="0" smtClean="0"/>
              <a:t>’ </a:t>
            </a:r>
            <a:r>
              <a:rPr lang="en-US" sz="3600" dirty="0"/>
              <a:t>and ‘</a:t>
            </a:r>
            <a:r>
              <a:rPr lang="en-US" sz="3600" b="1" dirty="0">
                <a:solidFill>
                  <a:srgbClr val="D60093"/>
                </a:solidFill>
              </a:rPr>
              <a:t>concepts</a:t>
            </a:r>
            <a:r>
              <a:rPr lang="en-US" sz="3600" dirty="0" smtClean="0"/>
              <a:t>’:</a:t>
            </a:r>
            <a:endParaRPr lang="en-US" sz="3600" dirty="0"/>
          </a:p>
          <a:p>
            <a:pPr>
              <a:lnSpc>
                <a:spcPct val="90000"/>
              </a:lnSpc>
            </a:pPr>
            <a:r>
              <a:rPr lang="en-US" b="1" i="1" dirty="0"/>
              <a:t>U</a:t>
            </a:r>
            <a:r>
              <a:rPr lang="en-US" dirty="0"/>
              <a:t>: </a:t>
            </a:r>
            <a:r>
              <a:rPr lang="en-US" dirty="0" smtClean="0"/>
              <a:t>user-to-concept </a:t>
            </a:r>
            <a:r>
              <a:rPr lang="en-US" dirty="0"/>
              <a:t>similarity matrix</a:t>
            </a:r>
          </a:p>
          <a:p>
            <a:pPr lvl="6">
              <a:lnSpc>
                <a:spcPct val="90000"/>
              </a:lnSpc>
            </a:pPr>
            <a:endParaRPr lang="en-US" b="1" i="1" dirty="0" smtClean="0"/>
          </a:p>
          <a:p>
            <a:pPr>
              <a:lnSpc>
                <a:spcPct val="90000"/>
              </a:lnSpc>
            </a:pPr>
            <a:r>
              <a:rPr lang="en-US" b="1" i="1" dirty="0" smtClean="0"/>
              <a:t>V</a:t>
            </a:r>
            <a:r>
              <a:rPr lang="en-US" dirty="0"/>
              <a:t>: </a:t>
            </a:r>
            <a:r>
              <a:rPr lang="en-US" dirty="0" smtClean="0"/>
              <a:t>movie-to-concept similarity </a:t>
            </a:r>
            <a:r>
              <a:rPr lang="en-US" dirty="0"/>
              <a:t>matrix</a:t>
            </a:r>
          </a:p>
          <a:p>
            <a:pPr lvl="5">
              <a:lnSpc>
                <a:spcPct val="90000"/>
              </a:lnSpc>
            </a:pPr>
            <a:endParaRPr lang="en-US" dirty="0" smtClean="0"/>
          </a:p>
          <a:p>
            <a:pPr>
              <a:lnSpc>
                <a:spcPct val="90000"/>
              </a:lnSpc>
            </a:pPr>
            <a:r>
              <a:rPr lang="en-US" b="1" dirty="0" smtClean="0">
                <a:latin typeface="Symbol" pitchFamily="18" charset="2"/>
                <a:sym typeface="Symbol"/>
              </a:rPr>
              <a:t></a:t>
            </a:r>
            <a:r>
              <a:rPr lang="en-US" dirty="0" smtClean="0"/>
              <a:t>: </a:t>
            </a:r>
            <a:r>
              <a:rPr lang="en-US" dirty="0"/>
              <a:t>its diagonal elements: </a:t>
            </a:r>
            <a:r>
              <a:rPr lang="en-US" dirty="0" smtClean="0"/>
              <a:t/>
            </a:r>
            <a:br>
              <a:rPr lang="en-US" dirty="0" smtClean="0"/>
            </a:br>
            <a:r>
              <a:rPr lang="en-US" dirty="0" smtClean="0"/>
              <a:t>	‘</a:t>
            </a:r>
            <a:r>
              <a:rPr lang="en-US" dirty="0"/>
              <a:t>strength’ of each concept</a:t>
            </a:r>
          </a:p>
          <a:p>
            <a:pPr>
              <a:lnSpc>
                <a:spcPct val="90000"/>
              </a:lnSpc>
            </a:pPr>
            <a:endParaRPr lang="en-US" dirty="0"/>
          </a:p>
        </p:txBody>
      </p:sp>
    </p:spTree>
    <p:extLst>
      <p:ext uri="{BB962C8B-B14F-4D97-AF65-F5344CB8AC3E}">
        <p14:creationId xmlns:p14="http://schemas.microsoft.com/office/powerpoint/2010/main" val="12228112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18</a:t>
            </a:fld>
            <a:endParaRPr lang="en-US"/>
          </a:p>
        </p:txBody>
      </p:sp>
      <p:grpSp>
        <p:nvGrpSpPr>
          <p:cNvPr id="43" name="Group 42"/>
          <p:cNvGrpSpPr/>
          <p:nvPr/>
        </p:nvGrpSpPr>
        <p:grpSpPr>
          <a:xfrm>
            <a:off x="6629400" y="4876800"/>
            <a:ext cx="342900" cy="424428"/>
            <a:chOff x="6629400" y="4876800"/>
            <a:chExt cx="342900" cy="424428"/>
          </a:xfrm>
        </p:grpSpPr>
        <p:sp>
          <p:nvSpPr>
            <p:cNvPr id="44"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5"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6" name="Group 45"/>
          <p:cNvGrpSpPr/>
          <p:nvPr/>
        </p:nvGrpSpPr>
        <p:grpSpPr>
          <a:xfrm>
            <a:off x="228600" y="3494544"/>
            <a:ext cx="8915400" cy="3268385"/>
            <a:chOff x="228600" y="3494544"/>
            <a:chExt cx="8915400" cy="3268385"/>
          </a:xfrm>
        </p:grpSpPr>
        <p:sp>
          <p:nvSpPr>
            <p:cNvPr id="47"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8"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9" name="Text Box 21"/>
            <p:cNvSpPr txBox="1">
              <a:spLocks noChangeArrowheads="1"/>
            </p:cNvSpPr>
            <p:nvPr/>
          </p:nvSpPr>
          <p:spPr bwMode="auto">
            <a:xfrm>
              <a:off x="2149120" y="4417442"/>
              <a:ext cx="401072"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a:t>
              </a:r>
            </a:p>
          </p:txBody>
        </p:sp>
        <p:sp>
          <p:nvSpPr>
            <p:cNvPr id="50"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3"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4"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6" name="Rectangle 55"/>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57" name="Group 56"/>
            <p:cNvGrpSpPr/>
            <p:nvPr/>
          </p:nvGrpSpPr>
          <p:grpSpPr>
            <a:xfrm>
              <a:off x="2365528" y="3494544"/>
              <a:ext cx="2514600" cy="2677656"/>
              <a:chOff x="2971800" y="3018528"/>
              <a:chExt cx="2514600" cy="2677656"/>
            </a:xfrm>
          </p:grpSpPr>
          <p:sp>
            <p:nvSpPr>
              <p:cNvPr id="60"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1"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2" name="Rectangle 61"/>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58" name="Rectangle 57"/>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59" name="Rectangle 58"/>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Tree>
    <p:extLst>
      <p:ext uri="{BB962C8B-B14F-4D97-AF65-F5344CB8AC3E}">
        <p14:creationId xmlns:p14="http://schemas.microsoft.com/office/powerpoint/2010/main" val="2883835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19</a:t>
            </a:fld>
            <a:endParaRPr lang="en-US"/>
          </a:p>
        </p:txBody>
      </p:sp>
      <p:grpSp>
        <p:nvGrpSpPr>
          <p:cNvPr id="46" name="Group 45"/>
          <p:cNvGrpSpPr/>
          <p:nvPr/>
        </p:nvGrpSpPr>
        <p:grpSpPr>
          <a:xfrm>
            <a:off x="6629400" y="4876800"/>
            <a:ext cx="342900" cy="424428"/>
            <a:chOff x="6629400" y="4876800"/>
            <a:chExt cx="342900" cy="424428"/>
          </a:xfrm>
        </p:grpSpPr>
        <p:sp>
          <p:nvSpPr>
            <p:cNvPr id="47"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8"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9" name="Group 48"/>
          <p:cNvGrpSpPr/>
          <p:nvPr/>
        </p:nvGrpSpPr>
        <p:grpSpPr>
          <a:xfrm>
            <a:off x="228600" y="3494544"/>
            <a:ext cx="8915400" cy="3268385"/>
            <a:chOff x="228600" y="3494544"/>
            <a:chExt cx="8915400" cy="3268385"/>
          </a:xfrm>
        </p:grpSpPr>
        <p:sp>
          <p:nvSpPr>
            <p:cNvPr id="50"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1"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365528" y="3494544"/>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25960102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a:xfrm>
            <a:off x="457200" y="4419600"/>
            <a:ext cx="8229600" cy="2286000"/>
          </a:xfrm>
        </p:spPr>
        <p:txBody>
          <a:bodyPr>
            <a:normAutofit/>
          </a:bodyPr>
          <a:lstStyle/>
          <a:p>
            <a:r>
              <a:rPr lang="en-US" b="1" dirty="0" smtClean="0">
                <a:solidFill>
                  <a:srgbClr val="0000FF"/>
                </a:solidFill>
              </a:rPr>
              <a:t>Assumption:</a:t>
            </a:r>
            <a:r>
              <a:rPr lang="en-US" dirty="0" smtClean="0"/>
              <a:t> Data lies on or near a low </a:t>
            </a:r>
            <a:br>
              <a:rPr lang="en-US" dirty="0" smtClean="0"/>
            </a:br>
            <a:r>
              <a:rPr lang="en-US" i="1" dirty="0" smtClean="0"/>
              <a:t>d</a:t>
            </a:r>
            <a:r>
              <a:rPr lang="en-US" dirty="0" smtClean="0"/>
              <a:t>-dimensional subspace</a:t>
            </a:r>
          </a:p>
          <a:p>
            <a:r>
              <a:rPr lang="en-US" b="1" dirty="0" smtClean="0">
                <a:solidFill>
                  <a:srgbClr val="FF0066"/>
                </a:solidFill>
              </a:rPr>
              <a:t>Axes of this subspace are effective representation of the data</a:t>
            </a:r>
            <a:endParaRPr lang="en-US" b="1" dirty="0">
              <a:solidFill>
                <a:srgbClr val="FF0066"/>
              </a:solidFill>
            </a:endParaRP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a:t>
            </a:fld>
            <a:endParaRPr lang="en-US"/>
          </a:p>
        </p:txBody>
      </p:sp>
      <p:pic>
        <p:nvPicPr>
          <p:cNvPr id="66562" name="Picture 2"/>
          <p:cNvPicPr>
            <a:picLocks noChangeAspect="1" noChangeArrowheads="1"/>
          </p:cNvPicPr>
          <p:nvPr/>
        </p:nvPicPr>
        <p:blipFill>
          <a:blip r:embed="rId2" cstate="print"/>
          <a:srcRect/>
          <a:stretch>
            <a:fillRect/>
          </a:stretch>
        </p:blipFill>
        <p:spPr bwMode="auto">
          <a:xfrm>
            <a:off x="838200" y="1198188"/>
            <a:ext cx="7272338" cy="3221412"/>
          </a:xfrm>
          <a:prstGeom prst="rect">
            <a:avLst/>
          </a:prstGeom>
          <a:noFill/>
          <a:ln w="9525">
            <a:noFill/>
            <a:miter lim="800000"/>
            <a:headEnd/>
            <a:tailEnd/>
          </a:ln>
        </p:spPr>
      </p:pic>
    </p:spTree>
    <p:extLst>
      <p:ext uri="{BB962C8B-B14F-4D97-AF65-F5344CB8AC3E}">
        <p14:creationId xmlns:p14="http://schemas.microsoft.com/office/powerpoint/2010/main" val="63804904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20</a:t>
            </a:fld>
            <a:endParaRPr lang="en-US"/>
          </a:p>
        </p:txBody>
      </p:sp>
      <p:grpSp>
        <p:nvGrpSpPr>
          <p:cNvPr id="41" name="Group 40"/>
          <p:cNvGrpSpPr/>
          <p:nvPr/>
        </p:nvGrpSpPr>
        <p:grpSpPr>
          <a:xfrm>
            <a:off x="6629400" y="4876800"/>
            <a:ext cx="342900" cy="424428"/>
            <a:chOff x="6629400" y="4876800"/>
            <a:chExt cx="342900" cy="424428"/>
          </a:xfrm>
        </p:grpSpPr>
        <p:sp>
          <p:nvSpPr>
            <p:cNvPr id="42" name="Line 19"/>
            <p:cNvSpPr>
              <a:spLocks noChangeShapeType="1"/>
            </p:cNvSpPr>
            <p:nvPr/>
          </p:nvSpPr>
          <p:spPr bwMode="auto">
            <a:xfrm flipV="1">
              <a:off x="6705600" y="4876800"/>
              <a:ext cx="266700" cy="424428"/>
            </a:xfrm>
            <a:prstGeom prst="line">
              <a:avLst/>
            </a:prstGeom>
            <a:noFill/>
            <a:ln w="38100">
              <a:solidFill>
                <a:srgbClr val="FF0000"/>
              </a:solidFill>
              <a:round/>
              <a:headEnd type="none" w="sm" len="sm"/>
              <a:tailEnd/>
            </a:ln>
            <a:effectLst/>
          </p:spPr>
          <p:txBody>
            <a:bodyPr wrap="none" anchor="ctr"/>
            <a:lstStyle/>
            <a:p>
              <a:endParaRPr lang="en-US"/>
            </a:p>
          </p:txBody>
        </p:sp>
        <p:sp>
          <p:nvSpPr>
            <p:cNvPr id="43" name="Line 21"/>
            <p:cNvSpPr>
              <a:spLocks noChangeShapeType="1"/>
            </p:cNvSpPr>
            <p:nvPr/>
          </p:nvSpPr>
          <p:spPr bwMode="auto">
            <a:xfrm>
              <a:off x="6629400" y="4920228"/>
              <a:ext cx="342900" cy="337572"/>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4" name="Group 43"/>
          <p:cNvGrpSpPr/>
          <p:nvPr/>
        </p:nvGrpSpPr>
        <p:grpSpPr>
          <a:xfrm>
            <a:off x="4191000" y="3606368"/>
            <a:ext cx="460528" cy="2498300"/>
            <a:chOff x="6613700" y="4876800"/>
            <a:chExt cx="533400" cy="424428"/>
          </a:xfrm>
        </p:grpSpPr>
        <p:sp>
          <p:nvSpPr>
            <p:cNvPr id="45"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6"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47" name="Group 46"/>
          <p:cNvGrpSpPr/>
          <p:nvPr/>
        </p:nvGrpSpPr>
        <p:grpSpPr>
          <a:xfrm rot="16200000">
            <a:off x="7108893" y="4672157"/>
            <a:ext cx="230265" cy="3687552"/>
            <a:chOff x="6613700" y="4876800"/>
            <a:chExt cx="533400" cy="424428"/>
          </a:xfrm>
        </p:grpSpPr>
        <p:sp>
          <p:nvSpPr>
            <p:cNvPr id="48" name="Line 19"/>
            <p:cNvSpPr>
              <a:spLocks noChangeShapeType="1"/>
            </p:cNvSpPr>
            <p:nvPr/>
          </p:nvSpPr>
          <p:spPr bwMode="auto">
            <a:xfrm flipV="1">
              <a:off x="6629400" y="4876800"/>
              <a:ext cx="419100" cy="421145"/>
            </a:xfrm>
            <a:prstGeom prst="line">
              <a:avLst/>
            </a:prstGeom>
            <a:noFill/>
            <a:ln w="38100">
              <a:solidFill>
                <a:srgbClr val="FF0000"/>
              </a:solidFill>
              <a:round/>
              <a:headEnd type="none" w="sm" len="sm"/>
              <a:tailEnd/>
            </a:ln>
            <a:effectLst/>
          </p:spPr>
          <p:txBody>
            <a:bodyPr wrap="none" anchor="ctr"/>
            <a:lstStyle/>
            <a:p>
              <a:endParaRPr lang="en-US"/>
            </a:p>
          </p:txBody>
        </p:sp>
        <p:sp>
          <p:nvSpPr>
            <p:cNvPr id="49" name="Line 21"/>
            <p:cNvSpPr>
              <a:spLocks noChangeShapeType="1"/>
            </p:cNvSpPr>
            <p:nvPr/>
          </p:nvSpPr>
          <p:spPr bwMode="auto">
            <a:xfrm>
              <a:off x="6613700" y="4885504"/>
              <a:ext cx="533400" cy="415724"/>
            </a:xfrm>
            <a:prstGeom prst="line">
              <a:avLst/>
            </a:prstGeom>
            <a:noFill/>
            <a:ln w="38100">
              <a:solidFill>
                <a:srgbClr val="FF0000"/>
              </a:solidFill>
              <a:round/>
              <a:headEnd type="none" w="sm" len="sm"/>
              <a:tailEnd/>
            </a:ln>
            <a:effectLst/>
          </p:spPr>
          <p:txBody>
            <a:bodyPr wrap="none" anchor="ctr"/>
            <a:lstStyle/>
            <a:p>
              <a:endParaRPr lang="en-US"/>
            </a:p>
          </p:txBody>
        </p:sp>
      </p:grpSp>
      <p:grpSp>
        <p:nvGrpSpPr>
          <p:cNvPr id="50" name="Group 49"/>
          <p:cNvGrpSpPr/>
          <p:nvPr/>
        </p:nvGrpSpPr>
        <p:grpSpPr>
          <a:xfrm>
            <a:off x="228600" y="3494544"/>
            <a:ext cx="8915400" cy="3268385"/>
            <a:chOff x="228600" y="3494544"/>
            <a:chExt cx="8915400" cy="3268385"/>
          </a:xfrm>
        </p:grpSpPr>
        <p:sp>
          <p:nvSpPr>
            <p:cNvPr id="51"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2"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3"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4"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5"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6"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57"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8"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59" name="Rectangle 58"/>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60" name="Group 59"/>
            <p:cNvGrpSpPr/>
            <p:nvPr/>
          </p:nvGrpSpPr>
          <p:grpSpPr>
            <a:xfrm>
              <a:off x="2365528" y="3494544"/>
              <a:ext cx="2514600" cy="2677656"/>
              <a:chOff x="2971800" y="3018528"/>
              <a:chExt cx="2514600" cy="2677656"/>
            </a:xfrm>
          </p:grpSpPr>
          <p:sp>
            <p:nvSpPr>
              <p:cNvPr id="63"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4"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65" name="Rectangle 64"/>
              <p:cNvSpPr/>
              <p:nvPr/>
            </p:nvSpPr>
            <p:spPr>
              <a:xfrm>
                <a:off x="2971800" y="3018528"/>
                <a:ext cx="2514600" cy="2677656"/>
              </a:xfrm>
              <a:prstGeom prst="rect">
                <a:avLst/>
              </a:prstGeom>
            </p:spPr>
            <p:txBody>
              <a:bodyPr wrap="square">
                <a:spAutoFit/>
              </a:bodyPr>
              <a:lstStyle/>
              <a:p>
                <a:pPr algn="ctr"/>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0.02  -0.01</a:t>
                </a:r>
              </a:p>
              <a:p>
                <a:pPr algn="ctr"/>
                <a:r>
                  <a:rPr lang="en-US" sz="2400" b="1" dirty="0">
                    <a:latin typeface="Times New Roman" pitchFamily="18" charset="0"/>
                    <a:cs typeface="Times New Roman" pitchFamily="18" charset="0"/>
                  </a:rPr>
                  <a:t>0.41</a:t>
                </a:r>
                <a:r>
                  <a:rPr lang="en-US" sz="2400" dirty="0">
                    <a:latin typeface="Times New Roman" pitchFamily="18" charset="0"/>
                    <a:cs typeface="Times New Roman" pitchFamily="18" charset="0"/>
                  </a:rPr>
                  <a:t>   0.07  -0.03</a:t>
                </a:r>
              </a:p>
              <a:p>
                <a:pPr algn="ctr"/>
                <a:r>
                  <a:rPr lang="en-US" sz="2400" b="1" dirty="0">
                    <a:latin typeface="Times New Roman" pitchFamily="18" charset="0"/>
                    <a:cs typeface="Times New Roman" pitchFamily="18" charset="0"/>
                  </a:rPr>
                  <a:t>0.55</a:t>
                </a:r>
                <a:r>
                  <a:rPr lang="en-US" sz="2400" dirty="0">
                    <a:latin typeface="Times New Roman" pitchFamily="18" charset="0"/>
                    <a:cs typeface="Times New Roman" pitchFamily="18" charset="0"/>
                  </a:rPr>
                  <a:t>   0.09  -0.04</a:t>
                </a:r>
              </a:p>
              <a:p>
                <a:pPr algn="ctr"/>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0.11  -0.05</a:t>
                </a:r>
              </a:p>
              <a:p>
                <a:pPr algn="ctr"/>
                <a:r>
                  <a:rPr lang="en-US" sz="2400" dirty="0">
                    <a:latin typeface="Times New Roman" pitchFamily="18" charset="0"/>
                    <a:cs typeface="Times New Roman" pitchFamily="18" charset="0"/>
                  </a:rPr>
                  <a:t>0.15  </a:t>
                </a:r>
                <a:r>
                  <a:rPr lang="en-US" sz="2400" b="1" dirty="0">
                    <a:latin typeface="Times New Roman" pitchFamily="18" charset="0"/>
                    <a:cs typeface="Times New Roman" pitchFamily="18" charset="0"/>
                  </a:rPr>
                  <a:t>-0.59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0.65</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-0.73</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-0.67</a:t>
                </a:r>
              </a:p>
              <a:p>
                <a:pPr algn="ctr"/>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-0.29</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0.32</a:t>
                </a:r>
              </a:p>
            </p:txBody>
          </p:sp>
        </p:grpSp>
        <p:sp>
          <p:nvSpPr>
            <p:cNvPr id="61" name="Rectangle 60"/>
            <p:cNvSpPr/>
            <p:nvPr/>
          </p:nvSpPr>
          <p:spPr>
            <a:xfrm>
              <a:off x="5409618" y="4133671"/>
              <a:ext cx="1984528" cy="1200329"/>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0     0</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a:t>
              </a:r>
              <a:r>
                <a:rPr lang="en-US" sz="2400" dirty="0" smtClean="0">
                  <a:latin typeface="Times New Roman" pitchFamily="18" charset="0"/>
                  <a:cs typeface="Times New Roman" pitchFamily="18" charset="0"/>
                </a:rPr>
                <a:t>  0</a:t>
              </a:r>
            </a:p>
            <a:p>
              <a:r>
                <a:rPr lang="en-US" sz="2400" dirty="0" smtClean="0">
                  <a:latin typeface="Times New Roman" pitchFamily="18" charset="0"/>
                  <a:cs typeface="Times New Roman" pitchFamily="18" charset="0"/>
                </a:rPr>
                <a:t>0       0     </a:t>
              </a:r>
              <a:r>
                <a:rPr lang="en-U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62" name="Rectangle 61"/>
            <p:cNvSpPr/>
            <p:nvPr/>
          </p:nvSpPr>
          <p:spPr>
            <a:xfrm>
              <a:off x="5334000" y="5562600"/>
              <a:ext cx="3810000" cy="1200329"/>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a:t>
              </a:r>
              <a:r>
                <a:rPr lang="en-US" sz="2400" b="1" dirty="0">
                  <a:latin typeface="Times New Roman" pitchFamily="18" charset="0"/>
                  <a:cs typeface="Times New Roman" pitchFamily="18" charset="0"/>
                </a:rPr>
                <a:t>0.69</a:t>
              </a:r>
            </a:p>
            <a:p>
              <a:r>
                <a:rPr lang="en-US" sz="2400" dirty="0">
                  <a:latin typeface="Times New Roman" pitchFamily="18" charset="0"/>
                  <a:cs typeface="Times New Roman" pitchFamily="18" charset="0"/>
                </a:rPr>
                <a:t>0.40  </a:t>
              </a:r>
              <a:r>
                <a:rPr lang="en-US" sz="2400" b="1" dirty="0">
                  <a:latin typeface="Times New Roman" pitchFamily="18" charset="0"/>
                  <a:cs typeface="Times New Roman" pitchFamily="18" charset="0"/>
                </a:rPr>
                <a:t>-0.80</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0.40 </a:t>
              </a:r>
              <a:r>
                <a:rPr lang="en-US" sz="2400" dirty="0" smtClean="0">
                  <a:latin typeface="Times New Roman" pitchFamily="18" charset="0"/>
                  <a:cs typeface="Times New Roman" pitchFamily="18" charset="0"/>
                </a:rPr>
                <a:t>  0.09    0.09</a:t>
              </a:r>
              <a:endParaRPr lang="en-US" sz="2400" dirty="0">
                <a:latin typeface="Times New Roman" pitchFamily="18" charset="0"/>
                <a:cs typeface="Times New Roman" pitchFamily="18" charset="0"/>
              </a:endParaRPr>
            </a:p>
          </p:txBody>
        </p:sp>
      </p:grpSp>
      <p:sp>
        <p:nvSpPr>
          <p:cNvPr id="66"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Tree>
    <p:extLst>
      <p:ext uri="{BB962C8B-B14F-4D97-AF65-F5344CB8AC3E}">
        <p14:creationId xmlns:p14="http://schemas.microsoft.com/office/powerpoint/2010/main" val="41204771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21</a:t>
            </a:fld>
            <a:endParaRPr lang="en-US"/>
          </a:p>
        </p:txBody>
      </p:sp>
      <p:grpSp>
        <p:nvGrpSpPr>
          <p:cNvPr id="24" name="Group 23"/>
          <p:cNvGrpSpPr/>
          <p:nvPr/>
        </p:nvGrpSpPr>
        <p:grpSpPr>
          <a:xfrm>
            <a:off x="228600" y="3494544"/>
            <a:ext cx="8915400" cy="3202841"/>
            <a:chOff x="228600" y="3494544"/>
            <a:chExt cx="8915400" cy="3202841"/>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096574"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28" name="Freeform 30"/>
            <p:cNvSpPr>
              <a:spLocks/>
            </p:cNvSpPr>
            <p:nvPr/>
          </p:nvSpPr>
          <p:spPr bwMode="auto">
            <a:xfrm>
              <a:off x="5428668" y="4133670"/>
              <a:ext cx="228600" cy="1200329"/>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9" name="Freeform 31"/>
            <p:cNvSpPr>
              <a:spLocks/>
            </p:cNvSpPr>
            <p:nvPr/>
          </p:nvSpPr>
          <p:spPr bwMode="auto">
            <a:xfrm flipH="1">
              <a:off x="6952668" y="4133670"/>
              <a:ext cx="228600" cy="120033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0" name="Text Box 32"/>
            <p:cNvSpPr txBox="1">
              <a:spLocks noChangeArrowheads="1"/>
            </p:cNvSpPr>
            <p:nvPr/>
          </p:nvSpPr>
          <p:spPr bwMode="auto">
            <a:xfrm>
              <a:off x="4800600" y="447076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1" name="Text Box 35"/>
            <p:cNvSpPr txBox="1">
              <a:spLocks noChangeArrowheads="1"/>
            </p:cNvSpPr>
            <p:nvPr/>
          </p:nvSpPr>
          <p:spPr bwMode="auto">
            <a:xfrm>
              <a:off x="7537021" y="4478122"/>
              <a:ext cx="399468" cy="584775"/>
            </a:xfrm>
            <a:prstGeom prst="rect">
              <a:avLst/>
            </a:prstGeom>
            <a:noFill/>
            <a:ln w="15875">
              <a:noFill/>
              <a:miter lim="800000"/>
              <a:headEnd type="none" w="sm" len="sm"/>
              <a:tailEnd/>
            </a:ln>
            <a:effectLst/>
          </p:spPr>
          <p:txBody>
            <a:bodyPr wrap="none" anchor="ctr">
              <a:spAutoFit/>
            </a:bodyPr>
            <a:lstStyle/>
            <a:p>
              <a:r>
                <a:rPr lang="en-US" sz="3200" b="1" dirty="0">
                  <a:solidFill>
                    <a:srgbClr val="008000"/>
                  </a:solidFill>
                </a:rPr>
                <a:t>x</a:t>
              </a:r>
            </a:p>
          </p:txBody>
        </p:sp>
        <p:sp>
          <p:nvSpPr>
            <p:cNvPr id="32" name="Freeform 36"/>
            <p:cNvSpPr>
              <a:spLocks/>
            </p:cNvSpPr>
            <p:nvPr/>
          </p:nvSpPr>
          <p:spPr bwMode="auto">
            <a:xfrm>
              <a:off x="5330672" y="5648873"/>
              <a:ext cx="155728" cy="1037856"/>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3" name="Freeform 37"/>
            <p:cNvSpPr>
              <a:spLocks/>
            </p:cNvSpPr>
            <p:nvPr/>
          </p:nvSpPr>
          <p:spPr bwMode="auto">
            <a:xfrm flipH="1">
              <a:off x="8915400" y="5590457"/>
              <a:ext cx="152400" cy="1106928"/>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2496312" y="3494544"/>
              <a:ext cx="2514600" cy="2677656"/>
              <a:chOff x="3102584" y="3018528"/>
              <a:chExt cx="2514600" cy="2677656"/>
            </a:xfrm>
          </p:grpSpPr>
          <p:sp>
            <p:nvSpPr>
              <p:cNvPr id="38" name="Freeform 19"/>
              <p:cNvSpPr>
                <a:spLocks/>
              </p:cNvSpPr>
              <p:nvPr/>
            </p:nvSpPr>
            <p:spPr bwMode="auto">
              <a:xfrm flipH="1">
                <a:off x="5181600"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105912"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102584" y="3018528"/>
                <a:ext cx="2514600" cy="2677656"/>
              </a:xfrm>
              <a:prstGeom prst="rect">
                <a:avLst/>
              </a:prstGeom>
            </p:spPr>
            <p:txBody>
              <a:bodyPr wrap="square">
                <a:spAutoFit/>
              </a:bodyPr>
              <a:lstStyle/>
              <a:p>
                <a:r>
                  <a:rPr lang="en-US" sz="2400" b="1" dirty="0">
                    <a:latin typeface="Times New Roman" pitchFamily="18" charset="0"/>
                    <a:cs typeface="Times New Roman" pitchFamily="18" charset="0"/>
                  </a:rPr>
                  <a:t>0.13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0.02</a:t>
                </a:r>
              </a:p>
              <a:p>
                <a:r>
                  <a:rPr lang="en-US" sz="2400" b="1" dirty="0" smtClean="0">
                    <a:latin typeface="Times New Roman" pitchFamily="18" charset="0"/>
                    <a:cs typeface="Times New Roman" pitchFamily="18" charset="0"/>
                  </a:rPr>
                  <a:t>0.41</a:t>
                </a:r>
                <a:r>
                  <a:rPr lang="en-US" sz="2400" dirty="0" smtClean="0">
                    <a:latin typeface="Times New Roman" pitchFamily="18" charset="0"/>
                    <a:cs typeface="Times New Roman" pitchFamily="18" charset="0"/>
                  </a:rPr>
                  <a:t>   0.07</a:t>
                </a:r>
              </a:p>
              <a:p>
                <a:r>
                  <a:rPr lang="en-US" sz="2400" b="1" dirty="0" smtClean="0">
                    <a:latin typeface="Times New Roman" pitchFamily="18" charset="0"/>
                    <a:cs typeface="Times New Roman" pitchFamily="18" charset="0"/>
                  </a:rPr>
                  <a:t>0.55</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0.68</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0.11</a:t>
                </a:r>
              </a:p>
              <a:p>
                <a:r>
                  <a:rPr lang="en-US" sz="2400" dirty="0" smtClean="0">
                    <a:latin typeface="Times New Roman" pitchFamily="18" charset="0"/>
                    <a:cs typeface="Times New Roman" pitchFamily="18" charset="0"/>
                  </a:rPr>
                  <a:t>0.15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0.59</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0.73</a:t>
                </a:r>
                <a:endParaRPr lang="en-US" sz="2400" b="1" dirty="0">
                  <a:latin typeface="Times New Roman" pitchFamily="18" charset="0"/>
                  <a:cs typeface="Times New Roman" pitchFamily="18" charset="0"/>
                </a:endParaRPr>
              </a:p>
              <a:p>
                <a:r>
                  <a:rPr lang="en-US" sz="2400" dirty="0">
                    <a:latin typeface="Times New Roman" pitchFamily="18" charset="0"/>
                    <a:cs typeface="Times New Roman" pitchFamily="18" charset="0"/>
                  </a:rPr>
                  <a:t>0.07  </a:t>
                </a:r>
                <a:r>
                  <a:rPr lang="en-US" sz="2400" b="1" dirty="0">
                    <a:latin typeface="Times New Roman" pitchFamily="18" charset="0"/>
                    <a:cs typeface="Times New Roman" pitchFamily="18" charset="0"/>
                  </a:rPr>
                  <a:t>-</a:t>
                </a:r>
                <a:r>
                  <a:rPr lang="en-US" sz="2400" b="1" dirty="0" smtClean="0">
                    <a:latin typeface="Times New Roman" pitchFamily="18" charset="0"/>
                    <a:cs typeface="Times New Roman" pitchFamily="18" charset="0"/>
                  </a:rPr>
                  <a:t>0.29</a:t>
                </a:r>
                <a:endParaRPr lang="en-US" sz="2400" b="1" dirty="0">
                  <a:latin typeface="Times New Roman" pitchFamily="18" charset="0"/>
                  <a:cs typeface="Times New Roman" pitchFamily="18" charset="0"/>
                </a:endParaRPr>
              </a:p>
            </p:txBody>
          </p:sp>
        </p:grpSp>
        <p:sp>
          <p:nvSpPr>
            <p:cNvPr id="36" name="Rectangle 35"/>
            <p:cNvSpPr/>
            <p:nvPr/>
          </p:nvSpPr>
          <p:spPr>
            <a:xfrm>
              <a:off x="5409618" y="4133671"/>
              <a:ext cx="1984528" cy="830997"/>
            </a:xfrm>
            <a:prstGeom prst="rect">
              <a:avLst/>
            </a:prstGeom>
          </p:spPr>
          <p:txBody>
            <a:bodyPr wrap="square">
              <a:spAutoFit/>
            </a:bodyPr>
            <a:lstStyle/>
            <a:p>
              <a:r>
                <a:rPr lang="en-US" sz="2400" b="1" dirty="0" smtClean="0">
                  <a:latin typeface="Times New Roman" pitchFamily="18" charset="0"/>
                  <a:cs typeface="Times New Roman" pitchFamily="18" charset="0"/>
                </a:rPr>
                <a:t>12.4</a:t>
              </a:r>
              <a:r>
                <a:rPr lang="en-US" sz="2400" dirty="0" smtClean="0">
                  <a:latin typeface="Times New Roman" pitchFamily="18" charset="0"/>
                  <a:cs typeface="Times New Roman" pitchFamily="18" charset="0"/>
                </a:rPr>
                <a:t>  0     </a:t>
              </a:r>
            </a:p>
            <a:p>
              <a:r>
                <a:rPr lang="en-US" sz="2400" dirty="0" smtClean="0">
                  <a:latin typeface="Times New Roman" pitchFamily="18" charset="0"/>
                  <a:cs typeface="Times New Roman" pitchFamily="18" charset="0"/>
                </a:rPr>
                <a:t>0       </a:t>
              </a:r>
              <a:r>
                <a:rPr lang="en-US" sz="2400" b="1" dirty="0" smtClean="0">
                  <a:latin typeface="Times New Roman" pitchFamily="18" charset="0"/>
                  <a:cs typeface="Times New Roman" pitchFamily="18" charset="0"/>
                </a:rPr>
                <a:t>9.5  </a:t>
              </a:r>
            </a:p>
          </p:txBody>
        </p:sp>
        <p:sp>
          <p:nvSpPr>
            <p:cNvPr id="37" name="Rectangle 36"/>
            <p:cNvSpPr/>
            <p:nvPr/>
          </p:nvSpPr>
          <p:spPr>
            <a:xfrm>
              <a:off x="5334000" y="5562600"/>
              <a:ext cx="3810000" cy="830997"/>
            </a:xfrm>
            <a:prstGeom prst="rect">
              <a:avLst/>
            </a:prstGeom>
          </p:spPr>
          <p:txBody>
            <a:bodyPr wrap="square">
              <a:spAutoFit/>
            </a:bodyPr>
            <a:lstStyle/>
            <a:p>
              <a:r>
                <a:rPr lang="en-US" sz="2400" b="1" dirty="0">
                  <a:latin typeface="Times New Roman" pitchFamily="18" charset="0"/>
                  <a:cs typeface="Times New Roman" pitchFamily="18" charset="0"/>
                </a:rPr>
                <a:t>0.56   0.59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0.56</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0.09  </a:t>
              </a:r>
              <a:r>
                <a:rPr lang="en-US" sz="2400" dirty="0" smtClean="0">
                  <a:latin typeface="Times New Roman" pitchFamily="18" charset="0"/>
                  <a:cs typeface="Times New Roman" pitchFamily="18" charset="0"/>
                </a:rPr>
                <a:t>  0.09</a:t>
              </a:r>
              <a:endParaRPr lang="en-US" sz="2400" dirty="0">
                <a:latin typeface="Times New Roman" pitchFamily="18" charset="0"/>
                <a:cs typeface="Times New Roman" pitchFamily="18" charset="0"/>
              </a:endParaRPr>
            </a:p>
            <a:p>
              <a:r>
                <a:rPr lang="en-US" sz="2400" dirty="0">
                  <a:latin typeface="Times New Roman" pitchFamily="18" charset="0"/>
                  <a:cs typeface="Times New Roman" pitchFamily="18" charset="0"/>
                </a:rPr>
                <a:t>0.12  -0.02 </a:t>
              </a:r>
              <a:r>
                <a:rPr lang="en-US" sz="2400" dirty="0" smtClean="0">
                  <a:latin typeface="Times New Roman" pitchFamily="18" charset="0"/>
                  <a:cs typeface="Times New Roman" pitchFamily="18" charset="0"/>
                </a:rPr>
                <a:t> 0.12  </a:t>
              </a:r>
              <a:r>
                <a:rPr lang="en-US" sz="2400" b="1" dirty="0" smtClean="0">
                  <a:latin typeface="Times New Roman" pitchFamily="18" charset="0"/>
                  <a:cs typeface="Times New Roman" pitchFamily="18" charset="0"/>
                </a:rPr>
                <a:t>-0.69  -0.69</a:t>
              </a:r>
              <a:endParaRPr lang="en-US" sz="2400" b="1" dirty="0">
                <a:latin typeface="Times New Roman" pitchFamily="18" charset="0"/>
                <a:cs typeface="Times New Roman" pitchFamily="18" charset="0"/>
              </a:endParaRPr>
            </a:p>
          </p:txBody>
        </p:sp>
      </p:grpSp>
    </p:spTree>
    <p:extLst>
      <p:ext uri="{BB962C8B-B14F-4D97-AF65-F5344CB8AC3E}">
        <p14:creationId xmlns:p14="http://schemas.microsoft.com/office/powerpoint/2010/main" val="17843722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2" name="Rectangle 2"/>
          <p:cNvSpPr>
            <a:spLocks noGrp="1" noChangeArrowheads="1"/>
          </p:cNvSpPr>
          <p:nvPr>
            <p:ph type="title"/>
          </p:nvPr>
        </p:nvSpPr>
        <p:spPr/>
        <p:txBody>
          <a:bodyPr/>
          <a:lstStyle/>
          <a:p>
            <a:r>
              <a:rPr lang="en-US"/>
              <a:t>SVD - Interpretation #2</a:t>
            </a:r>
          </a:p>
        </p:txBody>
      </p:sp>
      <p:sp>
        <p:nvSpPr>
          <p:cNvPr id="1423363" name="Rectangle 3"/>
          <p:cNvSpPr>
            <a:spLocks noGrp="1" noChangeArrowheads="1"/>
          </p:cNvSpPr>
          <p:nvPr>
            <p:ph idx="1"/>
          </p:nvPr>
        </p:nvSpPr>
        <p:spPr/>
        <p:txBody>
          <a:bodyPr/>
          <a:lstStyle/>
          <a:p>
            <a:pPr>
              <a:lnSpc>
                <a:spcPct val="90000"/>
              </a:lnSpc>
              <a:buNone/>
            </a:pPr>
            <a:r>
              <a:rPr lang="en-US" b="1" dirty="0">
                <a:solidFill>
                  <a:srgbClr val="0000FF"/>
                </a:solidFill>
              </a:rPr>
              <a:t>More details</a:t>
            </a:r>
          </a:p>
          <a:p>
            <a:pPr>
              <a:lnSpc>
                <a:spcPct val="90000"/>
              </a:lnSpc>
            </a:pPr>
            <a:r>
              <a:rPr lang="en-US" b="1" dirty="0">
                <a:solidFill>
                  <a:schemeClr val="accent3"/>
                </a:solidFill>
              </a:rPr>
              <a:t>Q:</a:t>
            </a:r>
            <a:r>
              <a:rPr lang="en-US" b="1" dirty="0"/>
              <a:t> </a:t>
            </a:r>
            <a:r>
              <a:rPr lang="en-US" b="1" dirty="0" smtClean="0"/>
              <a:t>How </a:t>
            </a:r>
            <a:r>
              <a:rPr lang="en-US" b="1" dirty="0"/>
              <a:t>exactly is dim. reduction done?</a:t>
            </a:r>
          </a:p>
          <a:p>
            <a:pPr>
              <a:lnSpc>
                <a:spcPct val="90000"/>
              </a:lnSpc>
            </a:pPr>
            <a:r>
              <a:rPr lang="en-US" b="1" dirty="0">
                <a:solidFill>
                  <a:srgbClr val="008000"/>
                </a:solidFill>
              </a:rPr>
              <a:t>A: Set </a:t>
            </a:r>
            <a:r>
              <a:rPr lang="en-US" b="1" dirty="0" smtClean="0">
                <a:solidFill>
                  <a:srgbClr val="008000"/>
                </a:solidFill>
              </a:rPr>
              <a:t>smallest </a:t>
            </a:r>
            <a:r>
              <a:rPr lang="en-US" b="1" dirty="0">
                <a:solidFill>
                  <a:srgbClr val="008000"/>
                </a:solidFill>
              </a:rPr>
              <a:t>singular values to zero</a:t>
            </a:r>
          </a:p>
          <a:p>
            <a:pPr marL="118872" indent="0">
              <a:lnSpc>
                <a:spcPct val="90000"/>
              </a:lnSpc>
              <a:buNone/>
            </a:pPr>
            <a:endParaRPr lang="en-US" dirty="0"/>
          </a:p>
        </p:txBody>
      </p:sp>
      <p:sp>
        <p:nvSpPr>
          <p:cNvPr id="21"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2" name="Slide Number Placeholder 5"/>
          <p:cNvSpPr>
            <a:spLocks noGrp="1"/>
          </p:cNvSpPr>
          <p:nvPr>
            <p:ph type="sldNum" sz="quarter" idx="12"/>
          </p:nvPr>
        </p:nvSpPr>
        <p:spPr/>
        <p:txBody>
          <a:bodyPr/>
          <a:lstStyle/>
          <a:p>
            <a:fld id="{288EFEB7-45B7-4865-8B6A-776BB49F2829}" type="slidenum">
              <a:rPr lang="en-US"/>
              <a:pPr/>
              <a:t>22</a:t>
            </a:fld>
            <a:endParaRPr lang="en-US"/>
          </a:p>
        </p:txBody>
      </p:sp>
      <p:grpSp>
        <p:nvGrpSpPr>
          <p:cNvPr id="24" name="Group 23"/>
          <p:cNvGrpSpPr/>
          <p:nvPr/>
        </p:nvGrpSpPr>
        <p:grpSpPr>
          <a:xfrm>
            <a:off x="228600" y="2819400"/>
            <a:ext cx="7162800" cy="2677656"/>
            <a:chOff x="228600" y="3494544"/>
            <a:chExt cx="7162800" cy="2677656"/>
          </a:xfrm>
        </p:grpSpPr>
        <p:sp>
          <p:nvSpPr>
            <p:cNvPr id="25" name="Freeform 8"/>
            <p:cNvSpPr>
              <a:spLocks/>
            </p:cNvSpPr>
            <p:nvPr/>
          </p:nvSpPr>
          <p:spPr bwMode="auto">
            <a:xfrm>
              <a:off x="26517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6" name="Freeform 11"/>
            <p:cNvSpPr>
              <a:spLocks/>
            </p:cNvSpPr>
            <p:nvPr/>
          </p:nvSpPr>
          <p:spPr bwMode="auto">
            <a:xfrm flipH="1">
              <a:off x="1926336" y="3494544"/>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27" name="Text Box 21"/>
            <p:cNvSpPr txBox="1">
              <a:spLocks noChangeArrowheads="1"/>
            </p:cNvSpPr>
            <p:nvPr/>
          </p:nvSpPr>
          <p:spPr bwMode="auto">
            <a:xfrm>
              <a:off x="2352606" y="4355887"/>
              <a:ext cx="466794" cy="707886"/>
            </a:xfrm>
            <a:prstGeom prst="rect">
              <a:avLst/>
            </a:prstGeom>
            <a:noFill/>
            <a:ln w="15875">
              <a:noFill/>
              <a:miter lim="800000"/>
              <a:headEnd type="none" w="sm" len="sm"/>
              <a:tailEnd/>
            </a:ln>
            <a:effectLst/>
          </p:spPr>
          <p:txBody>
            <a:bodyPr wrap="none" anchor="ctr">
              <a:spAutoFit/>
            </a:bodyPr>
            <a:lstStyle/>
            <a:p>
              <a:r>
                <a:rPr lang="en-US" sz="4000" b="1" dirty="0" smtClean="0">
                  <a:solidFill>
                    <a:srgbClr val="FF0000"/>
                  </a:solidFill>
                  <a:sym typeface="Symbol"/>
                </a:rPr>
                <a:t></a:t>
              </a:r>
              <a:endParaRPr lang="en-US" sz="4000" b="1" dirty="0">
                <a:solidFill>
                  <a:srgbClr val="FF0000"/>
                </a:solidFill>
              </a:endParaRPr>
            </a:p>
          </p:txBody>
        </p:sp>
        <p:sp>
          <p:nvSpPr>
            <p:cNvPr id="34" name="Rectangle 33"/>
            <p:cNvSpPr/>
            <p:nvPr/>
          </p:nvSpPr>
          <p:spPr>
            <a:xfrm>
              <a:off x="228600" y="34945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grpSp>
          <p:nvGrpSpPr>
            <p:cNvPr id="35" name="Group 34"/>
            <p:cNvGrpSpPr/>
            <p:nvPr/>
          </p:nvGrpSpPr>
          <p:grpSpPr>
            <a:xfrm>
              <a:off x="3048000" y="3494544"/>
              <a:ext cx="4343400" cy="2677656"/>
              <a:chOff x="3654272" y="3018528"/>
              <a:chExt cx="4343400" cy="2677656"/>
            </a:xfrm>
          </p:grpSpPr>
          <p:sp>
            <p:nvSpPr>
              <p:cNvPr id="38" name="Freeform 19"/>
              <p:cNvSpPr>
                <a:spLocks/>
              </p:cNvSpPr>
              <p:nvPr/>
            </p:nvSpPr>
            <p:spPr bwMode="auto">
              <a:xfrm flipH="1">
                <a:off x="7311872" y="3055104"/>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39" name="Freeform 20"/>
              <p:cNvSpPr>
                <a:spLocks/>
              </p:cNvSpPr>
              <p:nvPr/>
            </p:nvSpPr>
            <p:spPr bwMode="auto">
              <a:xfrm>
                <a:off x="3657600" y="3044952"/>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40" name="Rectangle 39"/>
              <p:cNvSpPr/>
              <p:nvPr/>
            </p:nvSpPr>
            <p:spPr>
              <a:xfrm>
                <a:off x="3654272" y="3018528"/>
                <a:ext cx="4343400" cy="2677656"/>
              </a:xfrm>
              <a:prstGeom prst="rect">
                <a:avLst/>
              </a:prstGeom>
            </p:spPr>
            <p:txBody>
              <a:bodyPr wrap="square">
                <a:spAutoFit/>
              </a:bodyPr>
              <a:lstStyle/>
              <a:p>
                <a:r>
                  <a:rPr lang="en-US" sz="2400" b="1" dirty="0">
                    <a:latin typeface="Times New Roman" pitchFamily="18" charset="0"/>
                    <a:cs typeface="Times New Roman" pitchFamily="18" charset="0"/>
                  </a:rPr>
                  <a:t> 0.92  0.95   0.92   </a:t>
                </a:r>
                <a:r>
                  <a:rPr lang="en-US" sz="2400" dirty="0">
                    <a:latin typeface="Times New Roman" pitchFamily="18" charset="0"/>
                    <a:cs typeface="Times New Roman" pitchFamily="18" charset="0"/>
                  </a:rPr>
                  <a:t>0.01   </a:t>
                </a:r>
                <a:r>
                  <a:rPr lang="en-US" sz="2400" dirty="0" smtClean="0">
                    <a:latin typeface="Times New Roman" pitchFamily="18" charset="0"/>
                    <a:cs typeface="Times New Roman" pitchFamily="18" charset="0"/>
                  </a:rPr>
                  <a:t>0.01</a:t>
                </a:r>
                <a:endParaRPr lang="en-US" sz="2400" dirty="0">
                  <a:latin typeface="Times New Roman" pitchFamily="18" charset="0"/>
                  <a:cs typeface="Times New Roman" pitchFamily="18" charset="0"/>
                </a:endParaRPr>
              </a:p>
              <a:p>
                <a:r>
                  <a:rPr lang="en-US" sz="2400" b="1" dirty="0">
                    <a:latin typeface="Times New Roman" pitchFamily="18" charset="0"/>
                    <a:cs typeface="Times New Roman" pitchFamily="18" charset="0"/>
                  </a:rPr>
                  <a:t> 2.91  3.01   2.91</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0.01  </a:t>
                </a:r>
                <a:r>
                  <a:rPr lang="en-US" sz="2400" dirty="0">
                    <a:latin typeface="Times New Roman" pitchFamily="18" charset="0"/>
                    <a:cs typeface="Times New Roman" pitchFamily="18" charset="0"/>
                  </a:rPr>
                  <a:t>-0.01</a:t>
                </a:r>
              </a:p>
              <a:p>
                <a:r>
                  <a:rPr lang="en-US" sz="2400" b="1" dirty="0">
                    <a:latin typeface="Times New Roman" pitchFamily="18" charset="0"/>
                    <a:cs typeface="Times New Roman" pitchFamily="18" charset="0"/>
                  </a:rPr>
                  <a:t> 3.90  4.04   3.90</a:t>
                </a:r>
                <a:r>
                  <a:rPr lang="en-US" sz="2400" dirty="0">
                    <a:latin typeface="Times New Roman" pitchFamily="18" charset="0"/>
                    <a:cs typeface="Times New Roman" pitchFamily="18" charset="0"/>
                  </a:rPr>
                  <a:t>   0.01   0.01</a:t>
                </a:r>
              </a:p>
              <a:p>
                <a:r>
                  <a:rPr lang="en-US" sz="2400" b="1" dirty="0">
                    <a:latin typeface="Times New Roman" pitchFamily="18" charset="0"/>
                    <a:cs typeface="Times New Roman" pitchFamily="18" charset="0"/>
                  </a:rPr>
                  <a:t> 4.82  5.00   4.82</a:t>
                </a:r>
                <a:r>
                  <a:rPr lang="en-US" sz="2400" dirty="0">
                    <a:latin typeface="Times New Roman" pitchFamily="18" charset="0"/>
                    <a:cs typeface="Times New Roman" pitchFamily="18" charset="0"/>
                  </a:rPr>
                  <a:t>   0.03   0.03</a:t>
                </a:r>
              </a:p>
              <a:p>
                <a:r>
                  <a:rPr lang="en-US" sz="2400" dirty="0">
                    <a:latin typeface="Times New Roman" pitchFamily="18" charset="0"/>
                    <a:cs typeface="Times New Roman" pitchFamily="18" charset="0"/>
                  </a:rPr>
                  <a:t> 0.70  </a:t>
                </a:r>
                <a:r>
                  <a:rPr lang="en-US" sz="2400" b="1" dirty="0">
                    <a:latin typeface="Times New Roman" pitchFamily="18" charset="0"/>
                    <a:cs typeface="Times New Roman" pitchFamily="18" charset="0"/>
                  </a:rPr>
                  <a:t>0.53</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0.70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4.11   4.11</a:t>
                </a:r>
              </a:p>
              <a:p>
                <a:r>
                  <a:rPr lang="en-US" sz="2400" dirty="0">
                    <a:latin typeface="Times New Roman" pitchFamily="18" charset="0"/>
                    <a:cs typeface="Times New Roman" pitchFamily="18" charset="0"/>
                  </a:rPr>
                  <a:t>-0.69 </a:t>
                </a:r>
                <a:r>
                  <a:rPr lang="en-US" sz="2400" dirty="0" smtClean="0">
                    <a:latin typeface="Times New Roman" pitchFamily="18" charset="0"/>
                    <a:cs typeface="Times New Roman" pitchFamily="18" charset="0"/>
                  </a:rPr>
                  <a:t> 1.34  </a:t>
                </a:r>
                <a:r>
                  <a:rPr lang="en-US" sz="2400" dirty="0">
                    <a:latin typeface="Times New Roman" pitchFamily="18" charset="0"/>
                    <a:cs typeface="Times New Roman" pitchFamily="18" charset="0"/>
                  </a:rPr>
                  <a:t>-0.69 </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4.78   </a:t>
                </a:r>
                <a:r>
                  <a:rPr lang="en-US" sz="2400" b="1" dirty="0">
                    <a:latin typeface="Times New Roman" pitchFamily="18" charset="0"/>
                    <a:cs typeface="Times New Roman" pitchFamily="18" charset="0"/>
                  </a:rPr>
                  <a:t>4.78</a:t>
                </a:r>
              </a:p>
              <a:p>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0.23</a:t>
                </a:r>
                <a:r>
                  <a:rPr lang="en-US" sz="2400" dirty="0">
                    <a:latin typeface="Times New Roman" pitchFamily="18" charset="0"/>
                    <a:cs typeface="Times New Roman" pitchFamily="18" charset="0"/>
                  </a:rPr>
                  <a:t>   0.32   </a:t>
                </a:r>
                <a:r>
                  <a:rPr lang="en-US" sz="2400" b="1" dirty="0">
                    <a:latin typeface="Times New Roman" pitchFamily="18" charset="0"/>
                    <a:cs typeface="Times New Roman" pitchFamily="18" charset="0"/>
                  </a:rPr>
                  <a:t>2.01   2.01</a:t>
                </a:r>
              </a:p>
            </p:txBody>
          </p:sp>
        </p:grpSp>
      </p:grpSp>
      <p:sp>
        <p:nvSpPr>
          <p:cNvPr id="41" name="TextBox 40"/>
          <p:cNvSpPr txBox="1"/>
          <p:nvPr/>
        </p:nvSpPr>
        <p:spPr>
          <a:xfrm>
            <a:off x="693612" y="5715000"/>
            <a:ext cx="2664512" cy="954107"/>
          </a:xfrm>
          <a:prstGeom prst="rect">
            <a:avLst/>
          </a:prstGeom>
          <a:noFill/>
        </p:spPr>
        <p:txBody>
          <a:bodyPr wrap="none" rtlCol="0">
            <a:spAutoFit/>
          </a:bodyPr>
          <a:lstStyle/>
          <a:p>
            <a:r>
              <a:rPr lang="en-US" sz="2400" b="1" dirty="0" err="1" smtClean="0">
                <a:solidFill>
                  <a:srgbClr val="008000"/>
                </a:solidFill>
              </a:rPr>
              <a:t>Frobenius</a:t>
            </a:r>
            <a:r>
              <a:rPr lang="en-US" sz="2400" b="1" dirty="0" smtClean="0">
                <a:solidFill>
                  <a:srgbClr val="008000"/>
                </a:solidFill>
              </a:rPr>
              <a:t> norm:</a:t>
            </a:r>
          </a:p>
          <a:p>
            <a:r>
              <a:rPr lang="en-US" sz="3200" dirty="0" err="1" smtClean="0">
                <a:solidFill>
                  <a:srgbClr val="008000"/>
                </a:solidFill>
                <a:latin typeface="Times New Roman"/>
                <a:cs typeface="Times New Roman"/>
              </a:rPr>
              <a:t>ǁ</a:t>
            </a:r>
            <a:r>
              <a:rPr lang="en-US" sz="3200" dirty="0" err="1" smtClean="0">
                <a:solidFill>
                  <a:srgbClr val="008000"/>
                </a:solidFill>
                <a:latin typeface="Times New Roman" pitchFamily="18" charset="0"/>
                <a:cs typeface="Times New Roman" pitchFamily="18" charset="0"/>
              </a:rPr>
              <a:t>M</a:t>
            </a:r>
            <a:r>
              <a:rPr lang="en-US" sz="3200" dirty="0" err="1" smtClean="0">
                <a:solidFill>
                  <a:srgbClr val="008000"/>
                </a:solidFill>
                <a:latin typeface="Times New Roman"/>
                <a:cs typeface="Times New Roman"/>
              </a:rPr>
              <a:t>ǁ</a:t>
            </a:r>
            <a:r>
              <a:rPr lang="en-US" sz="3200" baseline="-25000" dirty="0" err="1" smtClean="0">
                <a:solidFill>
                  <a:srgbClr val="008000"/>
                </a:solidFill>
                <a:latin typeface="Times New Roman"/>
                <a:cs typeface="Times New Roman"/>
              </a:rPr>
              <a:t>F</a:t>
            </a:r>
            <a:r>
              <a:rPr lang="en-US" sz="3200" baseline="-25000" dirty="0" smtClean="0">
                <a:solidFill>
                  <a:srgbClr val="008000"/>
                </a:solidFill>
                <a:latin typeface="Times New Roman"/>
                <a:cs typeface="Times New Roman"/>
              </a:rPr>
              <a:t> </a:t>
            </a:r>
            <a:r>
              <a:rPr lang="en-US" sz="3200" dirty="0" smtClean="0">
                <a:solidFill>
                  <a:srgbClr val="008000"/>
                </a:solidFill>
              </a:rPr>
              <a:t>= </a:t>
            </a:r>
            <a:r>
              <a:rPr lang="en-US" sz="3200" dirty="0" smtClean="0">
                <a:solidFill>
                  <a:srgbClr val="008000"/>
                </a:solidFill>
                <a:sym typeface="Symbol"/>
              </a:rPr>
              <a:t></a:t>
            </a:r>
            <a:r>
              <a:rPr lang="el-GR" sz="3200" dirty="0" smtClean="0">
                <a:solidFill>
                  <a:srgbClr val="008000"/>
                </a:solidFill>
                <a:latin typeface="Times New Roman"/>
                <a:cs typeface="Times New Roman"/>
              </a:rPr>
              <a:t>Σ</a:t>
            </a:r>
            <a:r>
              <a:rPr lang="en-US" sz="3200" baseline="-25000" dirty="0" err="1" smtClean="0">
                <a:solidFill>
                  <a:srgbClr val="008000"/>
                </a:solidFill>
                <a:latin typeface="Times New Roman"/>
                <a:cs typeface="Times New Roman"/>
              </a:rPr>
              <a:t>ij</a:t>
            </a:r>
            <a:r>
              <a:rPr lang="en-US" sz="3200" dirty="0" smtClean="0">
                <a:solidFill>
                  <a:srgbClr val="008000"/>
                </a:solidFill>
                <a:latin typeface="Times New Roman"/>
                <a:cs typeface="Times New Roman"/>
              </a:rPr>
              <a:t> M</a:t>
            </a:r>
            <a:r>
              <a:rPr lang="en-US" sz="3200" baseline="-25000" dirty="0" smtClean="0">
                <a:solidFill>
                  <a:srgbClr val="008000"/>
                </a:solidFill>
                <a:latin typeface="Times New Roman"/>
                <a:cs typeface="Times New Roman"/>
              </a:rPr>
              <a:t>ij</a:t>
            </a:r>
            <a:r>
              <a:rPr lang="en-US" sz="3200" baseline="30000" dirty="0" smtClean="0">
                <a:solidFill>
                  <a:srgbClr val="008000"/>
                </a:solidFill>
                <a:latin typeface="Times New Roman"/>
                <a:cs typeface="Times New Roman"/>
              </a:rPr>
              <a:t>2</a:t>
            </a:r>
            <a:endParaRPr lang="en-US" sz="3200" baseline="30000" dirty="0">
              <a:solidFill>
                <a:srgbClr val="008000"/>
              </a:solidFill>
            </a:endParaRPr>
          </a:p>
        </p:txBody>
      </p:sp>
      <p:sp>
        <p:nvSpPr>
          <p:cNvPr id="42" name="Rectangle 41"/>
          <p:cNvSpPr/>
          <p:nvPr/>
        </p:nvSpPr>
        <p:spPr>
          <a:xfrm>
            <a:off x="5715000" y="5903893"/>
            <a:ext cx="3395481" cy="954107"/>
          </a:xfrm>
          <a:prstGeom prst="rect">
            <a:avLst/>
          </a:prstGeom>
        </p:spPr>
        <p:txBody>
          <a:bodyPr wrap="none">
            <a:spAutoFit/>
          </a:bodyPr>
          <a:lstStyle/>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A-B</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a:solidFill>
                  <a:srgbClr val="008000"/>
                </a:solidFill>
                <a:latin typeface="Times New Roman"/>
                <a:cs typeface="Times New Roman"/>
              </a:rPr>
              <a:t>ij</a:t>
            </a:r>
            <a:r>
              <a:rPr lang="en-US" sz="2800" dirty="0">
                <a:solidFill>
                  <a:srgbClr val="008000"/>
                </a:solidFill>
                <a:latin typeface="Times New Roman"/>
                <a:cs typeface="Times New Roman"/>
              </a:rPr>
              <a:t> </a:t>
            </a:r>
            <a:r>
              <a:rPr lang="en-US" sz="2800" dirty="0" smtClean="0">
                <a:solidFill>
                  <a:srgbClr val="008000"/>
                </a:solidFill>
                <a:latin typeface="Times New Roman"/>
                <a:cs typeface="Times New Roman"/>
              </a:rPr>
              <a:t>(</a:t>
            </a:r>
            <a:r>
              <a:rPr lang="en-US" sz="2800" dirty="0" err="1" smtClean="0">
                <a:solidFill>
                  <a:srgbClr val="008000"/>
                </a:solidFill>
                <a:latin typeface="Times New Roman"/>
                <a:cs typeface="Times New Roman"/>
              </a:rPr>
              <a:t>A</a:t>
            </a:r>
            <a:r>
              <a:rPr lang="en-US" sz="2800" baseline="-25000" dirty="0" err="1" smtClean="0">
                <a:solidFill>
                  <a:srgbClr val="008000"/>
                </a:solidFill>
                <a:latin typeface="Times New Roman"/>
                <a:cs typeface="Times New Roman"/>
              </a:rPr>
              <a:t>ij</a:t>
            </a:r>
            <a:r>
              <a:rPr lang="en-US" sz="2800" dirty="0" err="1" smtClean="0">
                <a:solidFill>
                  <a:srgbClr val="008000"/>
                </a:solidFill>
                <a:latin typeface="Times New Roman"/>
                <a:cs typeface="Times New Roman"/>
              </a:rPr>
              <a:t>-B</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a:t>
            </a:r>
            <a:r>
              <a:rPr lang="en-US" sz="2800" baseline="30000" dirty="0" smtClean="0">
                <a:solidFill>
                  <a:srgbClr val="008000"/>
                </a:solidFill>
                <a:latin typeface="Times New Roman"/>
                <a:cs typeface="Times New Roman"/>
              </a:rPr>
              <a:t>2</a:t>
            </a:r>
          </a:p>
          <a:p>
            <a:r>
              <a:rPr lang="en-US" sz="2800" baseline="30000" dirty="0" smtClean="0">
                <a:solidFill>
                  <a:srgbClr val="008000"/>
                </a:solidFill>
                <a:latin typeface="Calibri" pitchFamily="34" charset="0"/>
                <a:cs typeface="Calibri" pitchFamily="34" charset="0"/>
              </a:rPr>
              <a:t>is “small”</a:t>
            </a:r>
            <a:endParaRPr lang="en-US" dirty="0">
              <a:solidFill>
                <a:srgbClr val="008000"/>
              </a:solidFill>
              <a:latin typeface="Calibri" pitchFamily="34" charset="0"/>
              <a:cs typeface="Calibri" pitchFamily="34" charset="0"/>
            </a:endParaRPr>
          </a:p>
        </p:txBody>
      </p:sp>
      <p:cxnSp>
        <p:nvCxnSpPr>
          <p:cNvPr id="3" name="Straight Connector 2"/>
          <p:cNvCxnSpPr/>
          <p:nvPr/>
        </p:nvCxnSpPr>
        <p:spPr>
          <a:xfrm>
            <a:off x="2111081" y="6144768"/>
            <a:ext cx="1010692"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a:off x="7252521" y="5964853"/>
            <a:ext cx="1739079"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5870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5029200" y="5529262"/>
            <a:ext cx="2895600" cy="4572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8" name="Rectangle 27"/>
          <p:cNvSpPr/>
          <p:nvPr/>
        </p:nvSpPr>
        <p:spPr>
          <a:xfrm>
            <a:off x="3200400" y="4178998"/>
            <a:ext cx="381000" cy="1807464"/>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Rectangle 23"/>
          <p:cNvSpPr/>
          <p:nvPr/>
        </p:nvSpPr>
        <p:spPr>
          <a:xfrm>
            <a:off x="4038600" y="4562475"/>
            <a:ext cx="381000" cy="3429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p:cNvSpPr/>
          <p:nvPr/>
        </p:nvSpPr>
        <p:spPr>
          <a:xfrm>
            <a:off x="4419600" y="4219575"/>
            <a:ext cx="381000" cy="685800"/>
          </a:xfrm>
          <a:prstGeom prst="rect">
            <a:avLst/>
          </a:prstGeom>
          <a:solidFill>
            <a:schemeClr val="bg1">
              <a:lumMod val="50000"/>
            </a:schemeClr>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 name="Title 1"/>
          <p:cNvSpPr>
            <a:spLocks noGrp="1"/>
          </p:cNvSpPr>
          <p:nvPr>
            <p:ph type="title"/>
          </p:nvPr>
        </p:nvSpPr>
        <p:spPr/>
        <p:txBody>
          <a:bodyPr/>
          <a:lstStyle/>
          <a:p>
            <a:r>
              <a:rPr lang="en-US" dirty="0"/>
              <a:t>SVD – Best Low Rank Approx.</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23</a:t>
            </a:fld>
            <a:endParaRPr lang="en-US"/>
          </a:p>
        </p:txBody>
      </p:sp>
      <p:sp>
        <p:nvSpPr>
          <p:cNvPr id="8" name="Rectangle 7"/>
          <p:cNvSpPr/>
          <p:nvPr/>
        </p:nvSpPr>
        <p:spPr>
          <a:xfrm>
            <a:off x="381000" y="1600200"/>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smtClean="0"/>
              <a:t>A</a:t>
            </a:r>
            <a:endParaRPr lang="en-US" sz="3200" b="1" dirty="0"/>
          </a:p>
        </p:txBody>
      </p:sp>
      <p:sp>
        <p:nvSpPr>
          <p:cNvPr id="9" name="Rectangle 8"/>
          <p:cNvSpPr/>
          <p:nvPr/>
        </p:nvSpPr>
        <p:spPr>
          <a:xfrm>
            <a:off x="2819400" y="1538287"/>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0" name="Rectangle 9"/>
          <p:cNvSpPr/>
          <p:nvPr/>
        </p:nvSpPr>
        <p:spPr>
          <a:xfrm>
            <a:off x="4038600" y="1600200"/>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smtClean="0"/>
              <a:t>Sigma</a:t>
            </a:r>
            <a:endParaRPr lang="en-US" sz="1600" dirty="0"/>
          </a:p>
        </p:txBody>
      </p:sp>
      <p:sp>
        <p:nvSpPr>
          <p:cNvPr id="11" name="Rectangle 10"/>
          <p:cNvSpPr/>
          <p:nvPr/>
        </p:nvSpPr>
        <p:spPr>
          <a:xfrm>
            <a:off x="5029200" y="2452687"/>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smtClean="0"/>
              <a:t>V</a:t>
            </a:r>
            <a:r>
              <a:rPr lang="en-US" sz="3200" baseline="30000" dirty="0" smtClean="0"/>
              <a:t>T</a:t>
            </a:r>
            <a:endParaRPr lang="en-US" sz="3200" baseline="30000" dirty="0"/>
          </a:p>
        </p:txBody>
      </p:sp>
      <p:sp>
        <p:nvSpPr>
          <p:cNvPr id="12" name="TextBox 11"/>
          <p:cNvSpPr txBox="1"/>
          <p:nvPr/>
        </p:nvSpPr>
        <p:spPr>
          <a:xfrm>
            <a:off x="2119082" y="2514600"/>
            <a:ext cx="319318" cy="369332"/>
          </a:xfrm>
          <a:prstGeom prst="rect">
            <a:avLst/>
          </a:prstGeom>
          <a:noFill/>
        </p:spPr>
        <p:txBody>
          <a:bodyPr wrap="none" rtlCol="0">
            <a:spAutoFit/>
          </a:bodyPr>
          <a:lstStyle/>
          <a:p>
            <a:r>
              <a:rPr lang="en-US" dirty="0" smtClean="0">
                <a:latin typeface="Arial" pitchFamily="34" charset="0"/>
                <a:cs typeface="Arial" pitchFamily="34" charset="0"/>
              </a:rPr>
              <a:t>=</a:t>
            </a:r>
          </a:p>
        </p:txBody>
      </p:sp>
      <p:sp>
        <p:nvSpPr>
          <p:cNvPr id="13" name="Rectangle 12"/>
          <p:cNvSpPr/>
          <p:nvPr/>
        </p:nvSpPr>
        <p:spPr>
          <a:xfrm>
            <a:off x="304800" y="4114800"/>
            <a:ext cx="1524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smtClean="0"/>
              <a:t>B</a:t>
            </a:r>
            <a:endParaRPr lang="en-US" sz="3200" b="1" dirty="0"/>
          </a:p>
        </p:txBody>
      </p:sp>
      <p:sp>
        <p:nvSpPr>
          <p:cNvPr id="14" name="Rectangle 13"/>
          <p:cNvSpPr/>
          <p:nvPr/>
        </p:nvSpPr>
        <p:spPr>
          <a:xfrm>
            <a:off x="2819400" y="4157662"/>
            <a:ext cx="762000" cy="1828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b="1" dirty="0"/>
              <a:t>U</a:t>
            </a:r>
          </a:p>
        </p:txBody>
      </p:sp>
      <p:sp>
        <p:nvSpPr>
          <p:cNvPr id="15" name="Rectangle 14"/>
          <p:cNvSpPr/>
          <p:nvPr/>
        </p:nvSpPr>
        <p:spPr>
          <a:xfrm>
            <a:off x="4038600" y="4219575"/>
            <a:ext cx="762000" cy="6858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1600" dirty="0" smtClean="0"/>
              <a:t>Sigma</a:t>
            </a:r>
            <a:endParaRPr lang="en-US" sz="1600" dirty="0"/>
          </a:p>
        </p:txBody>
      </p:sp>
      <p:sp>
        <p:nvSpPr>
          <p:cNvPr id="16" name="Rectangle 15"/>
          <p:cNvSpPr/>
          <p:nvPr/>
        </p:nvSpPr>
        <p:spPr>
          <a:xfrm>
            <a:off x="5029200" y="5072062"/>
            <a:ext cx="2895600" cy="914400"/>
          </a:xfrm>
          <a:prstGeom prst="rect">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r>
              <a:rPr lang="en-US" sz="3200" dirty="0" smtClean="0"/>
              <a:t>V</a:t>
            </a:r>
            <a:r>
              <a:rPr lang="en-US" sz="3200" baseline="30000" dirty="0" smtClean="0"/>
              <a:t>T</a:t>
            </a:r>
            <a:endParaRPr lang="en-US" sz="3200" baseline="30000" dirty="0"/>
          </a:p>
        </p:txBody>
      </p:sp>
      <p:cxnSp>
        <p:nvCxnSpPr>
          <p:cNvPr id="18" name="Straight Connector 17"/>
          <p:cNvCxnSpPr>
            <a:stCxn id="14" idx="0"/>
            <a:endCxn id="14" idx="2"/>
          </p:cNvCxnSpPr>
          <p:nvPr/>
        </p:nvCxnSpPr>
        <p:spPr>
          <a:xfrm>
            <a:off x="3200400" y="4157662"/>
            <a:ext cx="0" cy="1828800"/>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Straight Connector 18"/>
          <p:cNvCxnSpPr>
            <a:stCxn id="16" idx="3"/>
            <a:endCxn id="16" idx="1"/>
          </p:cNvCxnSpPr>
          <p:nvPr/>
        </p:nvCxnSpPr>
        <p:spPr>
          <a:xfrm flipH="1">
            <a:off x="5029200" y="5529262"/>
            <a:ext cx="2895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a:stCxn id="15" idx="0"/>
          </p:cNvCxnSpPr>
          <p:nvPr/>
        </p:nvCxnSpPr>
        <p:spPr>
          <a:xfrm>
            <a:off x="4419600" y="4219575"/>
            <a:ext cx="0" cy="342900"/>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p:cNvCxnSpPr>
            <a:stCxn id="15" idx="1"/>
          </p:cNvCxnSpPr>
          <p:nvPr/>
        </p:nvCxnSpPr>
        <p:spPr>
          <a:xfrm>
            <a:off x="4038600" y="4562475"/>
            <a:ext cx="381000" cy="0"/>
          </a:xfrm>
          <a:prstGeom prst="line">
            <a:avLst/>
          </a:prstGeom>
          <a:ln w="28575"/>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2111823" y="4905375"/>
            <a:ext cx="319318" cy="369332"/>
          </a:xfrm>
          <a:prstGeom prst="rect">
            <a:avLst/>
          </a:prstGeom>
          <a:noFill/>
        </p:spPr>
        <p:txBody>
          <a:bodyPr wrap="none" rtlCol="0">
            <a:spAutoFit/>
          </a:bodyPr>
          <a:lstStyle/>
          <a:p>
            <a:r>
              <a:rPr lang="en-US" dirty="0" smtClean="0">
                <a:latin typeface="Arial" pitchFamily="34" charset="0"/>
                <a:cs typeface="Arial" pitchFamily="34" charset="0"/>
              </a:rPr>
              <a:t>=</a:t>
            </a:r>
          </a:p>
        </p:txBody>
      </p:sp>
      <p:sp>
        <p:nvSpPr>
          <p:cNvPr id="27" name="TextBox 26"/>
          <p:cNvSpPr txBox="1"/>
          <p:nvPr/>
        </p:nvSpPr>
        <p:spPr>
          <a:xfrm>
            <a:off x="304800" y="3505200"/>
            <a:ext cx="5143844" cy="523220"/>
          </a:xfrm>
          <a:prstGeom prst="rect">
            <a:avLst/>
          </a:prstGeom>
          <a:noFill/>
        </p:spPr>
        <p:txBody>
          <a:bodyPr wrap="none" rtlCol="0">
            <a:spAutoFit/>
          </a:bodyPr>
          <a:lstStyle/>
          <a:p>
            <a:r>
              <a:rPr lang="en-US" sz="2800" b="1" dirty="0" smtClean="0">
                <a:solidFill>
                  <a:srgbClr val="0000FF"/>
                </a:solidFill>
                <a:latin typeface="Arial" pitchFamily="34" charset="0"/>
                <a:cs typeface="Arial" pitchFamily="34" charset="0"/>
              </a:rPr>
              <a:t>B is best approximation of  A</a:t>
            </a:r>
          </a:p>
        </p:txBody>
      </p:sp>
    </p:spTree>
    <p:extLst>
      <p:ext uri="{BB962C8B-B14F-4D97-AF65-F5344CB8AC3E}">
        <p14:creationId xmlns:p14="http://schemas.microsoft.com/office/powerpoint/2010/main" val="387213702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8" name="Slide Number Placeholder 5"/>
          <p:cNvSpPr>
            <a:spLocks noGrp="1"/>
          </p:cNvSpPr>
          <p:nvPr>
            <p:ph type="sldNum" sz="quarter" idx="12"/>
          </p:nvPr>
        </p:nvSpPr>
        <p:spPr/>
        <p:txBody>
          <a:bodyPr/>
          <a:lstStyle/>
          <a:p>
            <a:fld id="{DCCB4F96-4838-45FE-8D5E-BF71C9380907}" type="slidenum">
              <a:rPr lang="en-US"/>
              <a:pPr/>
              <a:t>24</a:t>
            </a:fld>
            <a:endParaRPr lang="en-US"/>
          </a:p>
        </p:txBody>
      </p:sp>
      <p:sp>
        <p:nvSpPr>
          <p:cNvPr id="1430530" name="Rectangle 2"/>
          <p:cNvSpPr>
            <a:spLocks noGrp="1" noChangeArrowheads="1"/>
          </p:cNvSpPr>
          <p:nvPr>
            <p:ph type="title"/>
          </p:nvPr>
        </p:nvSpPr>
        <p:spPr/>
        <p:txBody>
          <a:bodyPr/>
          <a:lstStyle/>
          <a:p>
            <a:r>
              <a:rPr lang="en-US" dirty="0"/>
              <a:t>SVD - Interpretation </a:t>
            </a:r>
            <a:r>
              <a:rPr lang="en-US" dirty="0" smtClean="0"/>
              <a:t>#2</a:t>
            </a:r>
            <a:endParaRPr lang="en-US" dirty="0"/>
          </a:p>
        </p:txBody>
      </p:sp>
      <p:sp>
        <p:nvSpPr>
          <p:cNvPr id="1430531"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en-US" b="1" dirty="0" smtClean="0">
                <a:solidFill>
                  <a:srgbClr val="D60093"/>
                </a:solidFill>
              </a:rPr>
              <a:t>Equivalent</a:t>
            </a:r>
            <a:r>
              <a:rPr lang="en-US" b="1" dirty="0">
                <a:solidFill>
                  <a:srgbClr val="D60093"/>
                </a:solidFill>
              </a:rPr>
              <a:t>:</a:t>
            </a:r>
          </a:p>
          <a:p>
            <a:pPr>
              <a:lnSpc>
                <a:spcPct val="90000"/>
              </a:lnSpc>
              <a:buFontTx/>
              <a:buNone/>
            </a:pPr>
            <a:r>
              <a:rPr lang="en-US" b="1" dirty="0"/>
              <a:t>‘spectral decomposition’ of the matrix:</a:t>
            </a:r>
          </a:p>
        </p:txBody>
      </p:sp>
      <p:sp>
        <p:nvSpPr>
          <p:cNvPr id="1430533" name="Freeform 5"/>
          <p:cNvSpPr>
            <a:spLocks/>
          </p:cNvSpPr>
          <p:nvPr/>
        </p:nvSpPr>
        <p:spPr bwMode="auto">
          <a:xfrm>
            <a:off x="8382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4" name="Freeform 6"/>
          <p:cNvSpPr>
            <a:spLocks/>
          </p:cNvSpPr>
          <p:nvPr/>
        </p:nvSpPr>
        <p:spPr bwMode="auto">
          <a:xfrm flipH="1">
            <a:off x="25908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6" name="Freeform 8"/>
          <p:cNvSpPr>
            <a:spLocks/>
          </p:cNvSpPr>
          <p:nvPr/>
        </p:nvSpPr>
        <p:spPr bwMode="auto">
          <a:xfrm flipH="1">
            <a:off x="4572000" y="3352800"/>
            <a:ext cx="1524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7" name="Freeform 9"/>
          <p:cNvSpPr>
            <a:spLocks/>
          </p:cNvSpPr>
          <p:nvPr/>
        </p:nvSpPr>
        <p:spPr bwMode="auto">
          <a:xfrm>
            <a:off x="3276600" y="3352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38" name="Text Box 10"/>
          <p:cNvSpPr txBox="1">
            <a:spLocks noChangeArrowheads="1"/>
          </p:cNvSpPr>
          <p:nvPr/>
        </p:nvSpPr>
        <p:spPr bwMode="auto">
          <a:xfrm>
            <a:off x="2895600" y="4267200"/>
            <a:ext cx="384175" cy="519113"/>
          </a:xfrm>
          <a:prstGeom prst="rect">
            <a:avLst/>
          </a:prstGeom>
          <a:noFill/>
          <a:ln w="15875">
            <a:noFill/>
            <a:miter lim="800000"/>
            <a:headEnd type="none" w="sm" len="sm"/>
            <a:tailEnd/>
          </a:ln>
          <a:effectLst/>
        </p:spPr>
        <p:txBody>
          <a:bodyPr wrap="none" anchor="ctr">
            <a:spAutoFit/>
          </a:bodyPr>
          <a:lstStyle/>
          <a:p>
            <a:r>
              <a:rPr lang="en-US"/>
              <a:t>=</a:t>
            </a:r>
          </a:p>
        </p:txBody>
      </p:sp>
      <p:sp>
        <p:nvSpPr>
          <p:cNvPr id="1430540" name="Freeform 12"/>
          <p:cNvSpPr>
            <a:spLocks/>
          </p:cNvSpPr>
          <p:nvPr/>
        </p:nvSpPr>
        <p:spPr bwMode="auto">
          <a:xfrm>
            <a:off x="5181600" y="4038600"/>
            <a:ext cx="228600" cy="9906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1" name="Freeform 13"/>
          <p:cNvSpPr>
            <a:spLocks/>
          </p:cNvSpPr>
          <p:nvPr/>
        </p:nvSpPr>
        <p:spPr bwMode="auto">
          <a:xfrm flipH="1">
            <a:off x="6400800" y="4038600"/>
            <a:ext cx="228600" cy="9906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2" name="Text Box 14"/>
          <p:cNvSpPr txBox="1">
            <a:spLocks noChangeArrowheads="1"/>
          </p:cNvSpPr>
          <p:nvPr/>
        </p:nvSpPr>
        <p:spPr bwMode="auto">
          <a:xfrm>
            <a:off x="4800600" y="4191000"/>
            <a:ext cx="361950" cy="519113"/>
          </a:xfrm>
          <a:prstGeom prst="rect">
            <a:avLst/>
          </a:prstGeom>
          <a:noFill/>
          <a:ln w="15875">
            <a:noFill/>
            <a:miter lim="800000"/>
            <a:headEnd type="none" w="sm" len="sm"/>
            <a:tailEnd/>
          </a:ln>
          <a:effectLst/>
        </p:spPr>
        <p:txBody>
          <a:bodyPr wrap="none" anchor="ctr">
            <a:spAutoFit/>
          </a:bodyPr>
          <a:lstStyle/>
          <a:p>
            <a:r>
              <a:rPr lang="en-US"/>
              <a:t>x</a:t>
            </a:r>
          </a:p>
        </p:txBody>
      </p:sp>
      <p:sp>
        <p:nvSpPr>
          <p:cNvPr id="1430544" name="Text Box 16"/>
          <p:cNvSpPr txBox="1">
            <a:spLocks noChangeArrowheads="1"/>
          </p:cNvSpPr>
          <p:nvPr/>
        </p:nvSpPr>
        <p:spPr bwMode="auto">
          <a:xfrm>
            <a:off x="6858000" y="4191000"/>
            <a:ext cx="361950" cy="519113"/>
          </a:xfrm>
          <a:prstGeom prst="rect">
            <a:avLst/>
          </a:prstGeom>
          <a:noFill/>
          <a:ln w="15875">
            <a:noFill/>
            <a:miter lim="800000"/>
            <a:headEnd type="none" w="sm" len="sm"/>
            <a:tailEnd/>
          </a:ln>
          <a:effectLst/>
        </p:spPr>
        <p:txBody>
          <a:bodyPr wrap="none" anchor="ctr">
            <a:spAutoFit/>
          </a:bodyPr>
          <a:lstStyle/>
          <a:p>
            <a:r>
              <a:rPr lang="en-US"/>
              <a:t>x</a:t>
            </a:r>
          </a:p>
        </p:txBody>
      </p:sp>
      <p:sp>
        <p:nvSpPr>
          <p:cNvPr id="1430545" name="Freeform 17"/>
          <p:cNvSpPr>
            <a:spLocks/>
          </p:cNvSpPr>
          <p:nvPr/>
        </p:nvSpPr>
        <p:spPr bwMode="auto">
          <a:xfrm>
            <a:off x="5562600" y="5334000"/>
            <a:ext cx="152400" cy="7620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6" name="Freeform 18"/>
          <p:cNvSpPr>
            <a:spLocks/>
          </p:cNvSpPr>
          <p:nvPr/>
        </p:nvSpPr>
        <p:spPr bwMode="auto">
          <a:xfrm flipH="1">
            <a:off x="8534400" y="5410200"/>
            <a:ext cx="152400" cy="7620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0547" name="Text Box 19"/>
          <p:cNvSpPr txBox="1">
            <a:spLocks noChangeArrowheads="1"/>
          </p:cNvSpPr>
          <p:nvPr/>
        </p:nvSpPr>
        <p:spPr bwMode="auto">
          <a:xfrm>
            <a:off x="3381375" y="4343400"/>
            <a:ext cx="482600" cy="519113"/>
          </a:xfrm>
          <a:prstGeom prst="rect">
            <a:avLst/>
          </a:prstGeom>
          <a:noFill/>
          <a:ln w="15875">
            <a:noFill/>
            <a:miter lim="800000"/>
            <a:headEnd type="none" w="sm" len="sm"/>
            <a:tailEnd/>
          </a:ln>
          <a:effectLst/>
        </p:spPr>
        <p:txBody>
          <a:bodyPr wrap="none" anchor="ctr">
            <a:spAutoFit/>
          </a:bodyPr>
          <a:lstStyle/>
          <a:p>
            <a:r>
              <a:rPr lang="en-US"/>
              <a:t>u</a:t>
            </a:r>
            <a:r>
              <a:rPr lang="en-US" baseline="-25000"/>
              <a:t>1</a:t>
            </a:r>
            <a:endParaRPr lang="en-US"/>
          </a:p>
        </p:txBody>
      </p:sp>
      <p:sp>
        <p:nvSpPr>
          <p:cNvPr id="1430548" name="Text Box 20"/>
          <p:cNvSpPr txBox="1">
            <a:spLocks noChangeArrowheads="1"/>
          </p:cNvSpPr>
          <p:nvPr/>
        </p:nvSpPr>
        <p:spPr bwMode="auto">
          <a:xfrm>
            <a:off x="4067175" y="4343400"/>
            <a:ext cx="482600" cy="519113"/>
          </a:xfrm>
          <a:prstGeom prst="rect">
            <a:avLst/>
          </a:prstGeom>
          <a:noFill/>
          <a:ln w="15875">
            <a:noFill/>
            <a:miter lim="800000"/>
            <a:headEnd type="none" w="sm" len="sm"/>
            <a:tailEnd/>
          </a:ln>
          <a:effectLst/>
        </p:spPr>
        <p:txBody>
          <a:bodyPr wrap="none" anchor="ctr">
            <a:spAutoFit/>
          </a:bodyPr>
          <a:lstStyle/>
          <a:p>
            <a:r>
              <a:rPr lang="en-US"/>
              <a:t>u</a:t>
            </a:r>
            <a:r>
              <a:rPr lang="en-US" baseline="-25000"/>
              <a:t>2</a:t>
            </a:r>
            <a:endParaRPr lang="en-US"/>
          </a:p>
        </p:txBody>
      </p:sp>
      <p:sp>
        <p:nvSpPr>
          <p:cNvPr id="1430549" name="Line 21"/>
          <p:cNvSpPr>
            <a:spLocks noChangeShapeType="1"/>
          </p:cNvSpPr>
          <p:nvPr/>
        </p:nvSpPr>
        <p:spPr bwMode="auto">
          <a:xfrm flipV="1">
            <a:off x="3581400" y="3429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0" name="Line 22"/>
          <p:cNvSpPr>
            <a:spLocks noChangeShapeType="1"/>
          </p:cNvSpPr>
          <p:nvPr/>
        </p:nvSpPr>
        <p:spPr bwMode="auto">
          <a:xfrm>
            <a:off x="3581400" y="4953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1" name="Line 23"/>
          <p:cNvSpPr>
            <a:spLocks noChangeShapeType="1"/>
          </p:cNvSpPr>
          <p:nvPr/>
        </p:nvSpPr>
        <p:spPr bwMode="auto">
          <a:xfrm>
            <a:off x="4267200" y="4953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2" name="Line 24"/>
          <p:cNvSpPr>
            <a:spLocks noChangeShapeType="1"/>
          </p:cNvSpPr>
          <p:nvPr/>
        </p:nvSpPr>
        <p:spPr bwMode="auto">
          <a:xfrm flipV="1">
            <a:off x="4191000" y="3429000"/>
            <a:ext cx="0" cy="914400"/>
          </a:xfrm>
          <a:prstGeom prst="line">
            <a:avLst/>
          </a:prstGeom>
          <a:noFill/>
          <a:ln w="15875">
            <a:solidFill>
              <a:schemeClr val="tx1"/>
            </a:solidFill>
            <a:round/>
            <a:headEnd type="none" w="sm" len="sm"/>
            <a:tailEnd/>
          </a:ln>
          <a:effectLst/>
        </p:spPr>
        <p:txBody>
          <a:bodyPr wrap="none" anchor="ctr"/>
          <a:lstStyle/>
          <a:p>
            <a:endParaRPr lang="en-US"/>
          </a:p>
        </p:txBody>
      </p:sp>
      <p:sp>
        <p:nvSpPr>
          <p:cNvPr id="1430553" name="Text Box 25"/>
          <p:cNvSpPr txBox="1">
            <a:spLocks noChangeArrowheads="1"/>
          </p:cNvSpPr>
          <p:nvPr/>
        </p:nvSpPr>
        <p:spPr bwMode="auto">
          <a:xfrm>
            <a:off x="5334000" y="4113490"/>
            <a:ext cx="609600" cy="369332"/>
          </a:xfrm>
          <a:prstGeom prst="rect">
            <a:avLst/>
          </a:prstGeom>
          <a:noFill/>
          <a:ln w="15875">
            <a:noFill/>
            <a:miter lim="800000"/>
            <a:headEnd type="none" w="sm" len="sm"/>
            <a:tailEnd/>
          </a:ln>
          <a:effectLst/>
        </p:spPr>
        <p:txBody>
          <a:bodyPr anchor="ctr">
            <a:spAutoFit/>
          </a:bodyPr>
          <a:lstStyle/>
          <a:p>
            <a:r>
              <a:rPr lang="el-GR" dirty="0" smtClean="0">
                <a:latin typeface="Times New Roman"/>
                <a:cs typeface="Times New Roman"/>
              </a:rPr>
              <a:t>σ</a:t>
            </a:r>
            <a:r>
              <a:rPr lang="en-US" baseline="-25000" dirty="0" smtClean="0"/>
              <a:t>1</a:t>
            </a:r>
            <a:endParaRPr lang="en-US" dirty="0"/>
          </a:p>
        </p:txBody>
      </p:sp>
      <p:sp>
        <p:nvSpPr>
          <p:cNvPr id="1430554" name="Text Box 26"/>
          <p:cNvSpPr txBox="1">
            <a:spLocks noChangeArrowheads="1"/>
          </p:cNvSpPr>
          <p:nvPr/>
        </p:nvSpPr>
        <p:spPr bwMode="auto">
          <a:xfrm>
            <a:off x="5867400" y="4570690"/>
            <a:ext cx="609600" cy="369332"/>
          </a:xfrm>
          <a:prstGeom prst="rect">
            <a:avLst/>
          </a:prstGeom>
          <a:noFill/>
          <a:ln w="15875">
            <a:noFill/>
            <a:miter lim="800000"/>
            <a:headEnd type="none" w="sm" len="sm"/>
            <a:tailEnd/>
          </a:ln>
          <a:effectLst/>
        </p:spPr>
        <p:txBody>
          <a:bodyPr anchor="ctr">
            <a:spAutoFit/>
          </a:bodyPr>
          <a:lstStyle/>
          <a:p>
            <a:r>
              <a:rPr lang="el-GR" dirty="0" smtClean="0">
                <a:latin typeface="Times New Roman"/>
                <a:cs typeface="Times New Roman"/>
              </a:rPr>
              <a:t>σ</a:t>
            </a:r>
            <a:r>
              <a:rPr lang="en-US" baseline="-25000" dirty="0" smtClean="0"/>
              <a:t>2</a:t>
            </a:r>
            <a:endParaRPr lang="en-US" dirty="0"/>
          </a:p>
        </p:txBody>
      </p:sp>
      <p:grpSp>
        <p:nvGrpSpPr>
          <p:cNvPr id="2" name="Group 30"/>
          <p:cNvGrpSpPr>
            <a:grpSpLocks/>
          </p:cNvGrpSpPr>
          <p:nvPr/>
        </p:nvGrpSpPr>
        <p:grpSpPr bwMode="auto">
          <a:xfrm>
            <a:off x="6096000" y="4114800"/>
            <a:ext cx="381000" cy="304800"/>
            <a:chOff x="3840" y="2592"/>
            <a:chExt cx="240" cy="192"/>
          </a:xfrm>
        </p:grpSpPr>
        <p:sp>
          <p:nvSpPr>
            <p:cNvPr id="1430555" name="Oval 27"/>
            <p:cNvSpPr>
              <a:spLocks noChangeArrowheads="1"/>
            </p:cNvSpPr>
            <p:nvPr/>
          </p:nvSpPr>
          <p:spPr bwMode="auto">
            <a:xfrm>
              <a:off x="3840" y="2592"/>
              <a:ext cx="192" cy="192"/>
            </a:xfrm>
            <a:prstGeom prst="ellipse">
              <a:avLst/>
            </a:prstGeom>
            <a:noFill/>
            <a:ln w="15875">
              <a:solidFill>
                <a:schemeClr val="tx1"/>
              </a:solidFill>
              <a:round/>
              <a:headEnd type="none" w="sm" len="sm"/>
              <a:tailEnd/>
            </a:ln>
            <a:effectLst/>
          </p:spPr>
          <p:txBody>
            <a:bodyPr wrap="none" anchor="ctr"/>
            <a:lstStyle/>
            <a:p>
              <a:endParaRPr lang="en-US"/>
            </a:p>
          </p:txBody>
        </p:sp>
        <p:sp>
          <p:nvSpPr>
            <p:cNvPr id="1430556" name="Line 28"/>
            <p:cNvSpPr>
              <a:spLocks noChangeShapeType="1"/>
            </p:cNvSpPr>
            <p:nvPr/>
          </p:nvSpPr>
          <p:spPr bwMode="auto">
            <a:xfrm flipH="1">
              <a:off x="3840" y="2592"/>
              <a:ext cx="240" cy="192"/>
            </a:xfrm>
            <a:prstGeom prst="line">
              <a:avLst/>
            </a:prstGeom>
            <a:noFill/>
            <a:ln w="15875">
              <a:solidFill>
                <a:schemeClr val="tx1"/>
              </a:solidFill>
              <a:round/>
              <a:headEnd type="none" w="sm" len="sm"/>
              <a:tailEnd/>
            </a:ln>
            <a:effectLst/>
          </p:spPr>
          <p:txBody>
            <a:bodyPr wrap="none" anchor="ctr"/>
            <a:lstStyle/>
            <a:p>
              <a:endParaRPr lang="en-US"/>
            </a:p>
          </p:txBody>
        </p:sp>
      </p:grpSp>
      <p:grpSp>
        <p:nvGrpSpPr>
          <p:cNvPr id="3" name="Group 31"/>
          <p:cNvGrpSpPr>
            <a:grpSpLocks/>
          </p:cNvGrpSpPr>
          <p:nvPr/>
        </p:nvGrpSpPr>
        <p:grpSpPr bwMode="auto">
          <a:xfrm>
            <a:off x="5410200" y="4648200"/>
            <a:ext cx="381000" cy="304800"/>
            <a:chOff x="3840" y="2592"/>
            <a:chExt cx="240" cy="192"/>
          </a:xfrm>
        </p:grpSpPr>
        <p:sp>
          <p:nvSpPr>
            <p:cNvPr id="1430560" name="Oval 32"/>
            <p:cNvSpPr>
              <a:spLocks noChangeArrowheads="1"/>
            </p:cNvSpPr>
            <p:nvPr/>
          </p:nvSpPr>
          <p:spPr bwMode="auto">
            <a:xfrm>
              <a:off x="3840" y="2592"/>
              <a:ext cx="192" cy="192"/>
            </a:xfrm>
            <a:prstGeom prst="ellipse">
              <a:avLst/>
            </a:prstGeom>
            <a:noFill/>
            <a:ln w="15875">
              <a:solidFill>
                <a:schemeClr val="tx1"/>
              </a:solidFill>
              <a:round/>
              <a:headEnd type="none" w="sm" len="sm"/>
              <a:tailEnd/>
            </a:ln>
            <a:effectLst/>
          </p:spPr>
          <p:txBody>
            <a:bodyPr wrap="none" anchor="ctr"/>
            <a:lstStyle/>
            <a:p>
              <a:endParaRPr lang="en-US"/>
            </a:p>
          </p:txBody>
        </p:sp>
        <p:sp>
          <p:nvSpPr>
            <p:cNvPr id="1430561" name="Line 33"/>
            <p:cNvSpPr>
              <a:spLocks noChangeShapeType="1"/>
            </p:cNvSpPr>
            <p:nvPr/>
          </p:nvSpPr>
          <p:spPr bwMode="auto">
            <a:xfrm flipH="1">
              <a:off x="3840" y="2592"/>
              <a:ext cx="240" cy="192"/>
            </a:xfrm>
            <a:prstGeom prst="line">
              <a:avLst/>
            </a:prstGeom>
            <a:noFill/>
            <a:ln w="15875">
              <a:solidFill>
                <a:schemeClr val="tx1"/>
              </a:solidFill>
              <a:round/>
              <a:headEnd type="none" w="sm" len="sm"/>
              <a:tailEnd/>
            </a:ln>
            <a:effectLst/>
          </p:spPr>
          <p:txBody>
            <a:bodyPr wrap="none" anchor="ctr"/>
            <a:lstStyle/>
            <a:p>
              <a:endParaRPr lang="en-US"/>
            </a:p>
          </p:txBody>
        </p:sp>
      </p:grpSp>
      <p:sp>
        <p:nvSpPr>
          <p:cNvPr id="1430562" name="Text Box 34"/>
          <p:cNvSpPr txBox="1">
            <a:spLocks noChangeArrowheads="1"/>
          </p:cNvSpPr>
          <p:nvPr/>
        </p:nvSpPr>
        <p:spPr bwMode="auto">
          <a:xfrm>
            <a:off x="6629400" y="5181600"/>
            <a:ext cx="482600" cy="519113"/>
          </a:xfrm>
          <a:prstGeom prst="rect">
            <a:avLst/>
          </a:prstGeom>
          <a:noFill/>
          <a:ln w="15875">
            <a:noFill/>
            <a:miter lim="800000"/>
            <a:headEnd type="none" w="sm" len="sm"/>
            <a:tailEnd/>
          </a:ln>
          <a:effectLst/>
        </p:spPr>
        <p:txBody>
          <a:bodyPr wrap="none" anchor="ctr">
            <a:spAutoFit/>
          </a:bodyPr>
          <a:lstStyle/>
          <a:p>
            <a:r>
              <a:rPr lang="en-US"/>
              <a:t>v</a:t>
            </a:r>
            <a:r>
              <a:rPr lang="en-US" baseline="-25000"/>
              <a:t>1</a:t>
            </a:r>
            <a:endParaRPr lang="en-US"/>
          </a:p>
        </p:txBody>
      </p:sp>
      <p:sp>
        <p:nvSpPr>
          <p:cNvPr id="1430564" name="Text Box 36"/>
          <p:cNvSpPr txBox="1">
            <a:spLocks noChangeArrowheads="1"/>
          </p:cNvSpPr>
          <p:nvPr/>
        </p:nvSpPr>
        <p:spPr bwMode="auto">
          <a:xfrm>
            <a:off x="6629400" y="5715000"/>
            <a:ext cx="482600" cy="519113"/>
          </a:xfrm>
          <a:prstGeom prst="rect">
            <a:avLst/>
          </a:prstGeom>
          <a:noFill/>
          <a:ln w="15875">
            <a:noFill/>
            <a:miter lim="800000"/>
            <a:headEnd type="none" w="sm" len="sm"/>
            <a:tailEnd/>
          </a:ln>
          <a:effectLst/>
        </p:spPr>
        <p:txBody>
          <a:bodyPr wrap="none" anchor="ctr">
            <a:spAutoFit/>
          </a:bodyPr>
          <a:lstStyle/>
          <a:p>
            <a:r>
              <a:rPr lang="en-US"/>
              <a:t>v</a:t>
            </a:r>
            <a:r>
              <a:rPr lang="en-US" baseline="-25000"/>
              <a:t>2</a:t>
            </a:r>
            <a:endParaRPr lang="en-US"/>
          </a:p>
        </p:txBody>
      </p:sp>
      <p:sp>
        <p:nvSpPr>
          <p:cNvPr id="1430565" name="Line 37"/>
          <p:cNvSpPr>
            <a:spLocks noChangeShapeType="1"/>
          </p:cNvSpPr>
          <p:nvPr/>
        </p:nvSpPr>
        <p:spPr bwMode="auto">
          <a:xfrm>
            <a:off x="5715000" y="5486400"/>
            <a:ext cx="9144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6" name="Line 38"/>
          <p:cNvSpPr>
            <a:spLocks noChangeShapeType="1"/>
          </p:cNvSpPr>
          <p:nvPr/>
        </p:nvSpPr>
        <p:spPr bwMode="auto">
          <a:xfrm>
            <a:off x="7162800" y="5486400"/>
            <a:ext cx="12954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7" name="Line 39"/>
          <p:cNvSpPr>
            <a:spLocks noChangeShapeType="1"/>
          </p:cNvSpPr>
          <p:nvPr/>
        </p:nvSpPr>
        <p:spPr bwMode="auto">
          <a:xfrm>
            <a:off x="5715000" y="5943600"/>
            <a:ext cx="838200" cy="0"/>
          </a:xfrm>
          <a:prstGeom prst="line">
            <a:avLst/>
          </a:prstGeom>
          <a:noFill/>
          <a:ln w="15875">
            <a:solidFill>
              <a:schemeClr val="tx1"/>
            </a:solidFill>
            <a:round/>
            <a:headEnd type="none" w="sm" len="sm"/>
            <a:tailEnd/>
          </a:ln>
          <a:effectLst/>
        </p:spPr>
        <p:txBody>
          <a:bodyPr wrap="none" anchor="ctr"/>
          <a:lstStyle/>
          <a:p>
            <a:endParaRPr lang="en-US"/>
          </a:p>
        </p:txBody>
      </p:sp>
      <p:sp>
        <p:nvSpPr>
          <p:cNvPr id="1430568" name="Line 40"/>
          <p:cNvSpPr>
            <a:spLocks noChangeShapeType="1"/>
          </p:cNvSpPr>
          <p:nvPr/>
        </p:nvSpPr>
        <p:spPr bwMode="auto">
          <a:xfrm>
            <a:off x="7162800" y="5943600"/>
            <a:ext cx="1295400" cy="0"/>
          </a:xfrm>
          <a:prstGeom prst="line">
            <a:avLst/>
          </a:prstGeom>
          <a:noFill/>
          <a:ln w="15875">
            <a:solidFill>
              <a:schemeClr val="tx1"/>
            </a:solidFill>
            <a:round/>
            <a:headEnd type="none" w="sm" len="sm"/>
            <a:tailEnd/>
          </a:ln>
          <a:effectLst/>
        </p:spPr>
        <p:txBody>
          <a:bodyPr wrap="none" anchor="ctr"/>
          <a:lstStyle/>
          <a:p>
            <a:endParaRPr lang="en-US"/>
          </a:p>
        </p:txBody>
      </p:sp>
      <p:sp>
        <p:nvSpPr>
          <p:cNvPr id="39" name="Rectangle 38"/>
          <p:cNvSpPr/>
          <p:nvPr/>
        </p:nvSpPr>
        <p:spPr>
          <a:xfrm>
            <a:off x="911072" y="33421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13744463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78" name="Rectangle 2"/>
          <p:cNvSpPr>
            <a:spLocks noGrp="1" noChangeArrowheads="1"/>
          </p:cNvSpPr>
          <p:nvPr>
            <p:ph type="title"/>
          </p:nvPr>
        </p:nvSpPr>
        <p:spPr/>
        <p:txBody>
          <a:bodyPr/>
          <a:lstStyle/>
          <a:p>
            <a:r>
              <a:rPr lang="en-US" dirty="0"/>
              <a:t>SVD - Interpretation </a:t>
            </a:r>
            <a:r>
              <a:rPr lang="en-US" dirty="0" smtClean="0"/>
              <a:t>#2</a:t>
            </a:r>
            <a:endParaRPr lang="en-US" dirty="0"/>
          </a:p>
        </p:txBody>
      </p:sp>
      <p:sp>
        <p:nvSpPr>
          <p:cNvPr id="1432579" name="Rectangle 3"/>
          <p:cNvSpPr>
            <a:spLocks noGrp="1" noChangeArrowheads="1"/>
          </p:cNvSpPr>
          <p:nvPr>
            <p:ph idx="1"/>
          </p:nvPr>
        </p:nvSpPr>
        <p:spPr/>
        <p:txBody>
          <a:bodyPr/>
          <a:lstStyle/>
          <a:p>
            <a:pPr>
              <a:lnSpc>
                <a:spcPct val="90000"/>
              </a:lnSpc>
              <a:buFontTx/>
              <a:buNone/>
            </a:pPr>
            <a:r>
              <a:rPr lang="en-US" b="1" dirty="0" smtClean="0">
                <a:solidFill>
                  <a:srgbClr val="D60093"/>
                </a:solidFill>
              </a:rPr>
              <a:t>Equivalent</a:t>
            </a:r>
            <a:r>
              <a:rPr lang="en-US" b="1" dirty="0">
                <a:solidFill>
                  <a:srgbClr val="D60093"/>
                </a:solidFill>
              </a:rPr>
              <a:t>:</a:t>
            </a:r>
          </a:p>
          <a:p>
            <a:pPr>
              <a:lnSpc>
                <a:spcPct val="90000"/>
              </a:lnSpc>
              <a:buFontTx/>
              <a:buNone/>
            </a:pPr>
            <a:r>
              <a:rPr lang="en-US" b="1" dirty="0"/>
              <a:t>‘spectral decomposition’ of the </a:t>
            </a:r>
            <a:r>
              <a:rPr lang="en-US" b="1" dirty="0" smtClean="0"/>
              <a:t>matrix</a:t>
            </a:r>
            <a:endParaRPr lang="en-US" b="1" dirty="0"/>
          </a:p>
        </p:txBody>
      </p:sp>
      <p:sp>
        <p:nvSpPr>
          <p:cNvPr id="32"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33" name="Slide Number Placeholder 5"/>
          <p:cNvSpPr>
            <a:spLocks noGrp="1"/>
          </p:cNvSpPr>
          <p:nvPr>
            <p:ph type="sldNum" sz="quarter" idx="12"/>
          </p:nvPr>
        </p:nvSpPr>
        <p:spPr/>
        <p:txBody>
          <a:bodyPr/>
          <a:lstStyle/>
          <a:p>
            <a:fld id="{337C8EA9-B1DD-4990-80EA-169813804030}" type="slidenum">
              <a:rPr lang="en-US"/>
              <a:pPr/>
              <a:t>25</a:t>
            </a:fld>
            <a:endParaRPr lang="en-US"/>
          </a:p>
        </p:txBody>
      </p:sp>
      <p:sp>
        <p:nvSpPr>
          <p:cNvPr id="1432581" name="Freeform 5"/>
          <p:cNvSpPr>
            <a:spLocks/>
          </p:cNvSpPr>
          <p:nvPr/>
        </p:nvSpPr>
        <p:spPr bwMode="auto">
          <a:xfrm>
            <a:off x="838200" y="2590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2582" name="Freeform 6"/>
          <p:cNvSpPr>
            <a:spLocks/>
          </p:cNvSpPr>
          <p:nvPr/>
        </p:nvSpPr>
        <p:spPr bwMode="auto">
          <a:xfrm flipH="1">
            <a:off x="2590800" y="25908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2583" name="Text Box 7"/>
          <p:cNvSpPr txBox="1">
            <a:spLocks noChangeArrowheads="1"/>
          </p:cNvSpPr>
          <p:nvPr/>
        </p:nvSpPr>
        <p:spPr bwMode="auto">
          <a:xfrm>
            <a:off x="2895600" y="2971800"/>
            <a:ext cx="401072" cy="584775"/>
          </a:xfrm>
          <a:prstGeom prst="rect">
            <a:avLst/>
          </a:prstGeom>
          <a:noFill/>
          <a:ln w="15875">
            <a:noFill/>
            <a:miter lim="800000"/>
            <a:headEnd type="none" w="sm" len="sm"/>
            <a:tailEnd/>
          </a:ln>
          <a:effectLst/>
        </p:spPr>
        <p:txBody>
          <a:bodyPr wrap="none" anchor="ctr">
            <a:spAutoFit/>
          </a:bodyPr>
          <a:lstStyle/>
          <a:p>
            <a:r>
              <a:rPr lang="en-US" sz="3200" b="1" dirty="0"/>
              <a:t>=</a:t>
            </a:r>
          </a:p>
        </p:txBody>
      </p:sp>
      <p:grpSp>
        <p:nvGrpSpPr>
          <p:cNvPr id="2" name="Group 8"/>
          <p:cNvGrpSpPr>
            <a:grpSpLocks/>
          </p:cNvGrpSpPr>
          <p:nvPr/>
        </p:nvGrpSpPr>
        <p:grpSpPr bwMode="auto">
          <a:xfrm>
            <a:off x="3505200" y="3033205"/>
            <a:ext cx="1776413" cy="461963"/>
            <a:chOff x="2208" y="2706"/>
            <a:chExt cx="1119" cy="291"/>
          </a:xfrm>
        </p:grpSpPr>
        <p:sp>
          <p:nvSpPr>
            <p:cNvPr id="1432585" name="Text Box 9"/>
            <p:cNvSpPr txBox="1">
              <a:spLocks noChangeArrowheads="1"/>
            </p:cNvSpPr>
            <p:nvPr/>
          </p:nvSpPr>
          <p:spPr bwMode="auto">
            <a:xfrm>
              <a:off x="2640" y="2706"/>
              <a:ext cx="286"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1</a:t>
              </a:r>
              <a:endParaRPr lang="en-US" sz="2400" b="1"/>
            </a:p>
          </p:txBody>
        </p:sp>
        <p:sp>
          <p:nvSpPr>
            <p:cNvPr id="1432586" name="Text Box 10"/>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1</a:t>
              </a:r>
              <a:endParaRPr lang="en-US" sz="2400" b="1" dirty="0"/>
            </a:p>
          </p:txBody>
        </p:sp>
        <p:sp>
          <p:nvSpPr>
            <p:cNvPr id="1432587" name="Text Box 11"/>
            <p:cNvSpPr txBox="1">
              <a:spLocks noChangeArrowheads="1"/>
            </p:cNvSpPr>
            <p:nvPr/>
          </p:nvSpPr>
          <p:spPr bwMode="auto">
            <a:xfrm>
              <a:off x="2978" y="2706"/>
              <a:ext cx="349"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1</a:t>
              </a:r>
              <a:endParaRPr lang="en-US" sz="2400" b="1"/>
            </a:p>
          </p:txBody>
        </p:sp>
      </p:grpSp>
      <p:grpSp>
        <p:nvGrpSpPr>
          <p:cNvPr id="3" name="Group 12"/>
          <p:cNvGrpSpPr>
            <a:grpSpLocks/>
          </p:cNvGrpSpPr>
          <p:nvPr/>
        </p:nvGrpSpPr>
        <p:grpSpPr bwMode="auto">
          <a:xfrm>
            <a:off x="5867401" y="3033205"/>
            <a:ext cx="1778001" cy="461963"/>
            <a:chOff x="2208" y="2706"/>
            <a:chExt cx="1120" cy="291"/>
          </a:xfrm>
        </p:grpSpPr>
        <p:sp>
          <p:nvSpPr>
            <p:cNvPr id="1432589" name="Text Box 13"/>
            <p:cNvSpPr txBox="1">
              <a:spLocks noChangeArrowheads="1"/>
            </p:cNvSpPr>
            <p:nvPr/>
          </p:nvSpPr>
          <p:spPr bwMode="auto">
            <a:xfrm>
              <a:off x="2640" y="2706"/>
              <a:ext cx="287"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2</a:t>
              </a:r>
              <a:endParaRPr lang="en-US" sz="2400" b="1"/>
            </a:p>
          </p:txBody>
        </p:sp>
        <p:sp>
          <p:nvSpPr>
            <p:cNvPr id="1432590" name="Text Box 14"/>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2</a:t>
              </a:r>
              <a:endParaRPr lang="en-US" sz="2400" b="1" dirty="0"/>
            </a:p>
          </p:txBody>
        </p:sp>
        <p:sp>
          <p:nvSpPr>
            <p:cNvPr id="1432591" name="Text Box 15"/>
            <p:cNvSpPr txBox="1">
              <a:spLocks noChangeArrowheads="1"/>
            </p:cNvSpPr>
            <p:nvPr/>
          </p:nvSpPr>
          <p:spPr bwMode="auto">
            <a:xfrm>
              <a:off x="2978" y="2706"/>
              <a:ext cx="350"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2</a:t>
              </a:r>
              <a:endParaRPr lang="en-US" sz="2400" b="1"/>
            </a:p>
          </p:txBody>
        </p:sp>
      </p:grpSp>
      <p:sp>
        <p:nvSpPr>
          <p:cNvPr id="1432592" name="Text Box 16"/>
          <p:cNvSpPr txBox="1">
            <a:spLocks noChangeArrowheads="1"/>
          </p:cNvSpPr>
          <p:nvPr/>
        </p:nvSpPr>
        <p:spPr bwMode="auto">
          <a:xfrm>
            <a:off x="5334000" y="3033354"/>
            <a:ext cx="346570"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2593" name="Text Box 17"/>
          <p:cNvSpPr txBox="1">
            <a:spLocks noChangeArrowheads="1"/>
          </p:cNvSpPr>
          <p:nvPr/>
        </p:nvSpPr>
        <p:spPr bwMode="auto">
          <a:xfrm>
            <a:off x="7639050" y="3109554"/>
            <a:ext cx="615874"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2594" name="Text Box 18"/>
          <p:cNvSpPr txBox="1">
            <a:spLocks noChangeArrowheads="1"/>
          </p:cNvSpPr>
          <p:nvPr/>
        </p:nvSpPr>
        <p:spPr bwMode="auto">
          <a:xfrm>
            <a:off x="381000" y="3854728"/>
            <a:ext cx="31290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n</a:t>
            </a:r>
          </a:p>
        </p:txBody>
      </p:sp>
      <p:sp>
        <p:nvSpPr>
          <p:cNvPr id="1432595" name="Text Box 19"/>
          <p:cNvSpPr txBox="1">
            <a:spLocks noChangeArrowheads="1"/>
          </p:cNvSpPr>
          <p:nvPr/>
        </p:nvSpPr>
        <p:spPr bwMode="auto">
          <a:xfrm>
            <a:off x="1446213" y="2178328"/>
            <a:ext cx="38183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m</a:t>
            </a:r>
          </a:p>
        </p:txBody>
      </p:sp>
      <p:sp>
        <p:nvSpPr>
          <p:cNvPr id="1432596" name="Line 20"/>
          <p:cNvSpPr>
            <a:spLocks noChangeShapeType="1"/>
          </p:cNvSpPr>
          <p:nvPr/>
        </p:nvSpPr>
        <p:spPr bwMode="auto">
          <a:xfrm>
            <a:off x="2057400" y="2362200"/>
            <a:ext cx="685800" cy="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7" name="Line 21"/>
          <p:cNvSpPr>
            <a:spLocks noChangeShapeType="1"/>
          </p:cNvSpPr>
          <p:nvPr/>
        </p:nvSpPr>
        <p:spPr bwMode="auto">
          <a:xfrm flipH="1">
            <a:off x="914400" y="2362200"/>
            <a:ext cx="457200" cy="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8" name="Line 22"/>
          <p:cNvSpPr>
            <a:spLocks noChangeShapeType="1"/>
          </p:cNvSpPr>
          <p:nvPr/>
        </p:nvSpPr>
        <p:spPr bwMode="auto">
          <a:xfrm flipV="1">
            <a:off x="485775" y="2590800"/>
            <a:ext cx="0" cy="114300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599" name="Line 23"/>
          <p:cNvSpPr>
            <a:spLocks noChangeShapeType="1"/>
          </p:cNvSpPr>
          <p:nvPr/>
        </p:nvSpPr>
        <p:spPr bwMode="auto">
          <a:xfrm>
            <a:off x="485775" y="4343400"/>
            <a:ext cx="0" cy="914400"/>
          </a:xfrm>
          <a:prstGeom prst="line">
            <a:avLst/>
          </a:prstGeom>
          <a:noFill/>
          <a:ln w="15875">
            <a:solidFill>
              <a:schemeClr val="tx1"/>
            </a:solidFill>
            <a:round/>
            <a:headEnd type="none" w="sm" len="sm"/>
            <a:tailEnd type="triangle" w="med" len="med"/>
          </a:ln>
          <a:effectLst/>
        </p:spPr>
        <p:txBody>
          <a:bodyPr wrap="none" anchor="ctr"/>
          <a:lstStyle/>
          <a:p>
            <a:endParaRPr lang="en-US" b="1">
              <a:solidFill>
                <a:srgbClr val="0000FF"/>
              </a:solidFill>
            </a:endParaRPr>
          </a:p>
        </p:txBody>
      </p:sp>
      <p:sp>
        <p:nvSpPr>
          <p:cNvPr id="1432600" name="Text Box 24"/>
          <p:cNvSpPr txBox="1">
            <a:spLocks noChangeArrowheads="1"/>
          </p:cNvSpPr>
          <p:nvPr/>
        </p:nvSpPr>
        <p:spPr bwMode="auto">
          <a:xfrm>
            <a:off x="3581400" y="3591580"/>
            <a:ext cx="1006475" cy="523220"/>
          </a:xfrm>
          <a:prstGeom prst="rect">
            <a:avLst/>
          </a:prstGeom>
          <a:noFill/>
          <a:ln w="15875">
            <a:noFill/>
            <a:miter lim="800000"/>
            <a:headEnd type="none" w="sm" len="sm"/>
            <a:tailEnd/>
          </a:ln>
          <a:effectLst/>
        </p:spPr>
        <p:txBody>
          <a:bodyPr wrap="square" anchor="ctr">
            <a:spAutoFit/>
          </a:bodyPr>
          <a:lstStyle/>
          <a:p>
            <a:r>
              <a:rPr lang="en-US" sz="2800" b="1" dirty="0">
                <a:solidFill>
                  <a:srgbClr val="0000FF"/>
                </a:solidFill>
              </a:rPr>
              <a:t>n x 1</a:t>
            </a:r>
            <a:endParaRPr lang="en-US" sz="2000" b="1" dirty="0">
              <a:solidFill>
                <a:srgbClr val="0000FF"/>
              </a:solidFill>
            </a:endParaRPr>
          </a:p>
        </p:txBody>
      </p:sp>
      <p:sp>
        <p:nvSpPr>
          <p:cNvPr id="1432601" name="Line 25"/>
          <p:cNvSpPr>
            <a:spLocks noChangeShapeType="1"/>
          </p:cNvSpPr>
          <p:nvPr/>
        </p:nvSpPr>
        <p:spPr bwMode="auto">
          <a:xfrm flipV="1">
            <a:off x="4114800" y="3371343"/>
            <a:ext cx="228600" cy="304800"/>
          </a:xfrm>
          <a:prstGeom prst="line">
            <a:avLst/>
          </a:prstGeom>
          <a:noFill/>
          <a:ln w="15875">
            <a:solidFill>
              <a:srgbClr val="0000FF"/>
            </a:solidFill>
            <a:round/>
            <a:headEnd type="none" w="sm" len="sm"/>
            <a:tailEnd type="triangle" w="med" len="med"/>
          </a:ln>
          <a:effectLst/>
        </p:spPr>
        <p:txBody>
          <a:bodyPr wrap="none" anchor="ctr"/>
          <a:lstStyle/>
          <a:p>
            <a:endParaRPr lang="en-US" b="1"/>
          </a:p>
        </p:txBody>
      </p:sp>
      <p:sp>
        <p:nvSpPr>
          <p:cNvPr id="1432602" name="Text Box 26"/>
          <p:cNvSpPr txBox="1">
            <a:spLocks noChangeArrowheads="1"/>
          </p:cNvSpPr>
          <p:nvPr/>
        </p:nvSpPr>
        <p:spPr bwMode="auto">
          <a:xfrm>
            <a:off x="4759325" y="3499878"/>
            <a:ext cx="1003801" cy="523220"/>
          </a:xfrm>
          <a:prstGeom prst="rect">
            <a:avLst/>
          </a:prstGeom>
          <a:noFill/>
          <a:ln w="15875">
            <a:noFill/>
            <a:miter lim="800000"/>
            <a:headEnd type="none" w="sm" len="sm"/>
            <a:tailEnd/>
          </a:ln>
          <a:effectLst/>
        </p:spPr>
        <p:txBody>
          <a:bodyPr wrap="none" anchor="ctr">
            <a:spAutoFit/>
          </a:bodyPr>
          <a:lstStyle/>
          <a:p>
            <a:r>
              <a:rPr lang="en-US" sz="2800" b="1" dirty="0">
                <a:solidFill>
                  <a:srgbClr val="0000FF"/>
                </a:solidFill>
              </a:rPr>
              <a:t>1 x m</a:t>
            </a:r>
            <a:endParaRPr lang="en-US" sz="2000" b="1" dirty="0">
              <a:solidFill>
                <a:srgbClr val="0000FF"/>
              </a:solidFill>
            </a:endParaRPr>
          </a:p>
        </p:txBody>
      </p:sp>
      <p:sp>
        <p:nvSpPr>
          <p:cNvPr id="1432603" name="Line 27"/>
          <p:cNvSpPr>
            <a:spLocks noChangeShapeType="1"/>
          </p:cNvSpPr>
          <p:nvPr/>
        </p:nvSpPr>
        <p:spPr bwMode="auto">
          <a:xfrm flipH="1" flipV="1">
            <a:off x="4876800" y="3447543"/>
            <a:ext cx="152400" cy="228600"/>
          </a:xfrm>
          <a:prstGeom prst="line">
            <a:avLst/>
          </a:prstGeom>
          <a:noFill/>
          <a:ln w="15875">
            <a:solidFill>
              <a:srgbClr val="0000FF"/>
            </a:solidFill>
            <a:round/>
            <a:headEnd type="none" w="sm" len="sm"/>
            <a:tailEnd type="triangle" w="med" len="med"/>
          </a:ln>
          <a:effectLst/>
        </p:spPr>
        <p:txBody>
          <a:bodyPr wrap="none" anchor="ctr"/>
          <a:lstStyle/>
          <a:p>
            <a:endParaRPr lang="en-US" b="1"/>
          </a:p>
        </p:txBody>
      </p:sp>
      <p:sp>
        <p:nvSpPr>
          <p:cNvPr id="1432604" name="Text Box 28"/>
          <p:cNvSpPr txBox="1">
            <a:spLocks noChangeArrowheads="1"/>
          </p:cNvSpPr>
          <p:nvPr/>
        </p:nvSpPr>
        <p:spPr bwMode="auto">
          <a:xfrm>
            <a:off x="5356225" y="2602468"/>
            <a:ext cx="981359"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k</a:t>
            </a:r>
            <a:r>
              <a:rPr lang="en-US" b="1" dirty="0" smtClean="0">
                <a:solidFill>
                  <a:srgbClr val="0000FF"/>
                </a:solidFill>
              </a:rPr>
              <a:t>  terms</a:t>
            </a:r>
            <a:endParaRPr lang="en-US" b="1" dirty="0">
              <a:solidFill>
                <a:srgbClr val="0000FF"/>
              </a:solidFill>
            </a:endParaRPr>
          </a:p>
        </p:txBody>
      </p:sp>
      <p:sp>
        <p:nvSpPr>
          <p:cNvPr id="1432605" name="Line 29"/>
          <p:cNvSpPr>
            <a:spLocks noChangeShapeType="1"/>
          </p:cNvSpPr>
          <p:nvPr/>
        </p:nvSpPr>
        <p:spPr bwMode="auto">
          <a:xfrm flipH="1">
            <a:off x="3581400" y="2819400"/>
            <a:ext cx="1447800" cy="0"/>
          </a:xfrm>
          <a:prstGeom prst="line">
            <a:avLst/>
          </a:prstGeom>
          <a:noFill/>
          <a:ln w="15875">
            <a:solidFill>
              <a:schemeClr val="tx1"/>
            </a:solidFill>
            <a:round/>
            <a:headEnd type="none" w="sm" len="sm"/>
            <a:tailEnd type="triangle" w="med" len="med"/>
          </a:ln>
          <a:effectLst/>
        </p:spPr>
        <p:txBody>
          <a:bodyPr wrap="none" anchor="ctr"/>
          <a:lstStyle/>
          <a:p>
            <a:endParaRPr lang="en-US" b="1"/>
          </a:p>
        </p:txBody>
      </p:sp>
      <p:sp>
        <p:nvSpPr>
          <p:cNvPr id="1432606" name="Line 30"/>
          <p:cNvSpPr>
            <a:spLocks noChangeShapeType="1"/>
          </p:cNvSpPr>
          <p:nvPr/>
        </p:nvSpPr>
        <p:spPr bwMode="auto">
          <a:xfrm>
            <a:off x="6629400" y="2819400"/>
            <a:ext cx="1752600" cy="0"/>
          </a:xfrm>
          <a:prstGeom prst="line">
            <a:avLst/>
          </a:prstGeom>
          <a:noFill/>
          <a:ln w="15875">
            <a:solidFill>
              <a:schemeClr val="tx1"/>
            </a:solidFill>
            <a:round/>
            <a:headEnd type="none" w="sm" len="sm"/>
            <a:tailEnd type="triangle" w="med" len="med"/>
          </a:ln>
          <a:effectLst/>
        </p:spPr>
        <p:txBody>
          <a:bodyPr wrap="none" anchor="ctr"/>
          <a:lstStyle/>
          <a:p>
            <a:endParaRPr lang="en-US" b="1"/>
          </a:p>
        </p:txBody>
      </p:sp>
      <p:sp>
        <p:nvSpPr>
          <p:cNvPr id="34" name="Text Box 32"/>
          <p:cNvSpPr txBox="1">
            <a:spLocks noChangeArrowheads="1"/>
          </p:cNvSpPr>
          <p:nvPr/>
        </p:nvSpPr>
        <p:spPr bwMode="auto">
          <a:xfrm>
            <a:off x="3200400" y="4004102"/>
            <a:ext cx="3778599" cy="461665"/>
          </a:xfrm>
          <a:prstGeom prst="rect">
            <a:avLst/>
          </a:prstGeom>
          <a:noFill/>
          <a:ln w="15875">
            <a:noFill/>
            <a:miter lim="800000"/>
            <a:headEnd type="none" w="sm" len="sm"/>
            <a:tailEnd/>
          </a:ln>
          <a:effectLst/>
        </p:spPr>
        <p:txBody>
          <a:bodyPr wrap="none" anchor="ctr">
            <a:spAutoFit/>
          </a:bodyPr>
          <a:lstStyle/>
          <a:p>
            <a:r>
              <a:rPr lang="en-US" sz="2400" b="1" dirty="0" smtClean="0">
                <a:solidFill>
                  <a:srgbClr val="0000FF"/>
                </a:solidFill>
              </a:rPr>
              <a:t>Assume</a:t>
            </a:r>
            <a:r>
              <a:rPr lang="en-US" sz="2400" b="1" dirty="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1</a:t>
            </a:r>
            <a:r>
              <a:rPr lang="en-US" sz="2400" b="1" dirty="0" smtClean="0">
                <a:solidFill>
                  <a:srgbClr val="0000FF"/>
                </a:solidFill>
              </a:rPr>
              <a:t> </a:t>
            </a:r>
            <a:r>
              <a:rPr lang="en-US" sz="2400" b="1" dirty="0" smtClean="0">
                <a:solidFill>
                  <a:srgbClr val="0000FF"/>
                </a:solidFill>
                <a:sym typeface="Symbol"/>
              </a:rPr>
              <a:t></a:t>
            </a:r>
            <a:r>
              <a:rPr lang="en-US" sz="2400" b="1" dirty="0" smtClean="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2</a:t>
            </a:r>
            <a:r>
              <a:rPr lang="en-US" sz="2400" b="1" dirty="0" smtClean="0">
                <a:solidFill>
                  <a:srgbClr val="0000FF"/>
                </a:solidFill>
              </a:rPr>
              <a:t> </a:t>
            </a:r>
            <a:r>
              <a:rPr lang="en-US" sz="2400" b="1" dirty="0" smtClean="0">
                <a:solidFill>
                  <a:srgbClr val="0000FF"/>
                </a:solidFill>
                <a:sym typeface="Symbol"/>
              </a:rPr>
              <a:t></a:t>
            </a:r>
            <a:r>
              <a:rPr lang="en-US" sz="2400" b="1" dirty="0" smtClean="0">
                <a:solidFill>
                  <a:srgbClr val="0000FF"/>
                </a:solidFill>
              </a:rPr>
              <a:t> </a:t>
            </a:r>
            <a:r>
              <a:rPr lang="el-GR" sz="2400" b="1" dirty="0" smtClean="0">
                <a:solidFill>
                  <a:srgbClr val="0000FF"/>
                </a:solidFill>
                <a:latin typeface="Times New Roman"/>
                <a:cs typeface="Times New Roman"/>
              </a:rPr>
              <a:t>σ</a:t>
            </a:r>
            <a:r>
              <a:rPr lang="en-US" sz="2400" b="1" baseline="-25000" dirty="0" smtClean="0">
                <a:solidFill>
                  <a:srgbClr val="0000FF"/>
                </a:solidFill>
              </a:rPr>
              <a:t>3 </a:t>
            </a:r>
            <a:r>
              <a:rPr lang="en-US" sz="2400" b="1" dirty="0" smtClean="0">
                <a:solidFill>
                  <a:srgbClr val="0000FF"/>
                </a:solidFill>
                <a:sym typeface="Symbol"/>
              </a:rPr>
              <a:t> </a:t>
            </a:r>
            <a:r>
              <a:rPr lang="en-US" sz="2400" b="1" dirty="0" smtClean="0">
                <a:solidFill>
                  <a:srgbClr val="0000FF"/>
                </a:solidFill>
              </a:rPr>
              <a:t>... </a:t>
            </a:r>
            <a:r>
              <a:rPr lang="en-US" sz="2400" b="1" dirty="0">
                <a:solidFill>
                  <a:srgbClr val="0000FF"/>
                </a:solidFill>
                <a:sym typeface="Symbol"/>
              </a:rPr>
              <a:t> </a:t>
            </a:r>
            <a:r>
              <a:rPr lang="en-US" sz="2400" b="1" dirty="0" smtClean="0">
                <a:solidFill>
                  <a:srgbClr val="0000FF"/>
                </a:solidFill>
                <a:latin typeface="Times New Roman" pitchFamily="18" charset="0"/>
                <a:cs typeface="Times New Roman" pitchFamily="18" charset="0"/>
              </a:rPr>
              <a:t>0</a:t>
            </a:r>
            <a:endParaRPr lang="en-US" sz="2400" b="1" dirty="0">
              <a:solidFill>
                <a:srgbClr val="0000FF"/>
              </a:solidFill>
              <a:latin typeface="Times New Roman" pitchFamily="18" charset="0"/>
              <a:cs typeface="Times New Roman" pitchFamily="18" charset="0"/>
            </a:endParaRPr>
          </a:p>
        </p:txBody>
      </p:sp>
      <p:sp>
        <p:nvSpPr>
          <p:cNvPr id="4" name="TextBox 3"/>
          <p:cNvSpPr txBox="1"/>
          <p:nvPr/>
        </p:nvSpPr>
        <p:spPr>
          <a:xfrm>
            <a:off x="3124200" y="4509492"/>
            <a:ext cx="6019800" cy="1938992"/>
          </a:xfrm>
          <a:prstGeom prst="rect">
            <a:avLst/>
          </a:prstGeom>
          <a:noFill/>
        </p:spPr>
        <p:txBody>
          <a:bodyPr wrap="square" rtlCol="0">
            <a:spAutoFit/>
          </a:bodyPr>
          <a:lstStyle/>
          <a:p>
            <a:r>
              <a:rPr lang="en-US" sz="2400" b="1" dirty="0" smtClean="0">
                <a:solidFill>
                  <a:srgbClr val="008000"/>
                </a:solidFill>
                <a:latin typeface="Arial" pitchFamily="34" charset="0"/>
                <a:cs typeface="Arial" pitchFamily="34" charset="0"/>
              </a:rPr>
              <a:t>Why is setting small </a:t>
            </a:r>
            <a:r>
              <a:rPr lang="el-GR" sz="2400" b="1" dirty="0" smtClean="0">
                <a:solidFill>
                  <a:srgbClr val="008000"/>
                </a:solidFill>
                <a:latin typeface="Times New Roman"/>
                <a:cs typeface="Times New Roman"/>
              </a:rPr>
              <a:t>σ</a:t>
            </a:r>
            <a:r>
              <a:rPr lang="en-US" sz="2400" b="1" baseline="-25000" dirty="0">
                <a:solidFill>
                  <a:srgbClr val="008000"/>
                </a:solidFill>
                <a:latin typeface="Times New Roman"/>
                <a:cs typeface="Times New Roman"/>
              </a:rPr>
              <a:t>i</a:t>
            </a:r>
            <a:r>
              <a:rPr lang="el-GR" sz="2400" b="1" dirty="0" smtClean="0">
                <a:solidFill>
                  <a:srgbClr val="008000"/>
                </a:solidFill>
                <a:latin typeface="Times New Roman"/>
                <a:cs typeface="Times New Roman"/>
              </a:rPr>
              <a:t> </a:t>
            </a:r>
            <a:r>
              <a:rPr lang="en-US" sz="2400" b="1" dirty="0" smtClean="0">
                <a:solidFill>
                  <a:srgbClr val="008000"/>
                </a:solidFill>
                <a:latin typeface="Arial" pitchFamily="34" charset="0"/>
                <a:cs typeface="Arial" pitchFamily="34" charset="0"/>
              </a:rPr>
              <a:t>to 0 the right thing to do?</a:t>
            </a:r>
          </a:p>
          <a:p>
            <a:r>
              <a:rPr lang="en-US" sz="2400" dirty="0" smtClean="0">
                <a:solidFill>
                  <a:srgbClr val="008000"/>
                </a:solidFill>
                <a:latin typeface="Arial" pitchFamily="34" charset="0"/>
                <a:cs typeface="Arial" pitchFamily="34" charset="0"/>
              </a:rPr>
              <a:t>Vectors </a:t>
            </a:r>
            <a:r>
              <a:rPr lang="en-US" sz="2400" b="1" dirty="0" err="1" smtClean="0">
                <a:solidFill>
                  <a:srgbClr val="008000"/>
                </a:solidFill>
                <a:latin typeface="Arial" pitchFamily="34" charset="0"/>
                <a:cs typeface="Arial" pitchFamily="34" charset="0"/>
              </a:rPr>
              <a:t>u</a:t>
            </a:r>
            <a:r>
              <a:rPr lang="en-US" sz="2400" b="1" baseline="-25000" dirty="0" err="1" smtClean="0">
                <a:solidFill>
                  <a:srgbClr val="008000"/>
                </a:solidFill>
                <a:latin typeface="Arial" pitchFamily="34" charset="0"/>
                <a:cs typeface="Arial" pitchFamily="34" charset="0"/>
              </a:rPr>
              <a:t>i</a:t>
            </a:r>
            <a:r>
              <a:rPr lang="en-US" sz="2400" dirty="0" smtClean="0">
                <a:solidFill>
                  <a:srgbClr val="008000"/>
                </a:solidFill>
                <a:latin typeface="Arial" pitchFamily="34" charset="0"/>
                <a:cs typeface="Arial" pitchFamily="34" charset="0"/>
              </a:rPr>
              <a:t> and </a:t>
            </a:r>
            <a:r>
              <a:rPr lang="en-US" sz="2400" b="1" dirty="0" smtClean="0">
                <a:solidFill>
                  <a:srgbClr val="008000"/>
                </a:solidFill>
                <a:latin typeface="Arial" pitchFamily="34" charset="0"/>
                <a:cs typeface="Arial" pitchFamily="34" charset="0"/>
              </a:rPr>
              <a:t>v</a:t>
            </a:r>
            <a:r>
              <a:rPr lang="en-US" sz="2400" b="1" baseline="-25000" dirty="0" smtClean="0">
                <a:solidFill>
                  <a:srgbClr val="008000"/>
                </a:solidFill>
                <a:latin typeface="Arial" pitchFamily="34" charset="0"/>
                <a:cs typeface="Arial" pitchFamily="34" charset="0"/>
              </a:rPr>
              <a:t>i</a:t>
            </a:r>
            <a:r>
              <a:rPr lang="en-US" sz="2400" dirty="0" smtClean="0">
                <a:solidFill>
                  <a:srgbClr val="008000"/>
                </a:solidFill>
                <a:latin typeface="Arial" pitchFamily="34" charset="0"/>
                <a:cs typeface="Arial" pitchFamily="34" charset="0"/>
              </a:rPr>
              <a:t> are unit length, so </a:t>
            </a:r>
            <a:r>
              <a:rPr lang="el-GR" sz="2400" b="1" dirty="0" smtClean="0">
                <a:solidFill>
                  <a:srgbClr val="008000"/>
                </a:solidFill>
                <a:latin typeface="Times New Roman"/>
                <a:cs typeface="Times New Roman"/>
              </a:rPr>
              <a:t>σ</a:t>
            </a:r>
            <a:r>
              <a:rPr lang="en-US" sz="2400" b="1" baseline="-25000" dirty="0" err="1" smtClean="0">
                <a:solidFill>
                  <a:srgbClr val="008000"/>
                </a:solidFill>
                <a:latin typeface="Times New Roman"/>
                <a:cs typeface="Times New Roman"/>
              </a:rPr>
              <a:t>i</a:t>
            </a:r>
            <a:r>
              <a:rPr lang="en-US" sz="2400" dirty="0" smtClean="0">
                <a:solidFill>
                  <a:srgbClr val="008000"/>
                </a:solidFill>
                <a:latin typeface="Times New Roman"/>
                <a:cs typeface="Times New Roman"/>
              </a:rPr>
              <a:t> </a:t>
            </a:r>
            <a:r>
              <a:rPr lang="en-US" sz="2400" dirty="0" smtClean="0">
                <a:solidFill>
                  <a:srgbClr val="008000"/>
                </a:solidFill>
                <a:latin typeface="Arial" pitchFamily="34" charset="0"/>
                <a:cs typeface="Arial" pitchFamily="34" charset="0"/>
              </a:rPr>
              <a:t>scales them.</a:t>
            </a:r>
          </a:p>
          <a:p>
            <a:r>
              <a:rPr lang="en-US" sz="2400" dirty="0" smtClean="0">
                <a:solidFill>
                  <a:srgbClr val="008000"/>
                </a:solidFill>
                <a:latin typeface="Arial" pitchFamily="34" charset="0"/>
                <a:cs typeface="Arial" pitchFamily="34" charset="0"/>
              </a:rPr>
              <a:t>So, zeroing small </a:t>
            </a:r>
            <a:r>
              <a:rPr lang="el-GR" sz="2400" b="1" dirty="0" smtClean="0">
                <a:solidFill>
                  <a:srgbClr val="008000"/>
                </a:solidFill>
                <a:latin typeface="Times New Roman"/>
                <a:cs typeface="Times New Roman"/>
              </a:rPr>
              <a:t>σ</a:t>
            </a:r>
            <a:r>
              <a:rPr lang="en-US" sz="2400" b="1" baseline="-25000" dirty="0" err="1" smtClean="0">
                <a:solidFill>
                  <a:srgbClr val="008000"/>
                </a:solidFill>
                <a:latin typeface="Times New Roman"/>
                <a:cs typeface="Times New Roman"/>
              </a:rPr>
              <a:t>i</a:t>
            </a:r>
            <a:r>
              <a:rPr lang="en-US" sz="2400" dirty="0" smtClean="0">
                <a:solidFill>
                  <a:srgbClr val="008000"/>
                </a:solidFill>
                <a:latin typeface="Arial" pitchFamily="34" charset="0"/>
                <a:cs typeface="Arial" pitchFamily="34" charset="0"/>
              </a:rPr>
              <a:t> introduces less error.</a:t>
            </a:r>
          </a:p>
        </p:txBody>
      </p:sp>
      <p:sp>
        <p:nvSpPr>
          <p:cNvPr id="36" name="Rectangle 35"/>
          <p:cNvSpPr/>
          <p:nvPr/>
        </p:nvSpPr>
        <p:spPr>
          <a:xfrm>
            <a:off x="911072" y="2514600"/>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Tree>
    <p:extLst>
      <p:ext uri="{BB962C8B-B14F-4D97-AF65-F5344CB8AC3E}">
        <p14:creationId xmlns:p14="http://schemas.microsoft.com/office/powerpoint/2010/main" val="21850115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27" name="Slide Number Placeholder 5"/>
          <p:cNvSpPr>
            <a:spLocks noGrp="1"/>
          </p:cNvSpPr>
          <p:nvPr>
            <p:ph type="sldNum" sz="quarter" idx="12"/>
          </p:nvPr>
        </p:nvSpPr>
        <p:spPr/>
        <p:txBody>
          <a:bodyPr/>
          <a:lstStyle/>
          <a:p>
            <a:fld id="{11EB886F-D80E-4764-96D5-0A53D373A7A0}" type="slidenum">
              <a:rPr lang="en-US"/>
              <a:pPr/>
              <a:t>26</a:t>
            </a:fld>
            <a:endParaRPr lang="en-US"/>
          </a:p>
        </p:txBody>
      </p:sp>
      <p:sp>
        <p:nvSpPr>
          <p:cNvPr id="1434626" name="Rectangle 2"/>
          <p:cNvSpPr>
            <a:spLocks noGrp="1" noChangeArrowheads="1"/>
          </p:cNvSpPr>
          <p:nvPr>
            <p:ph type="title"/>
          </p:nvPr>
        </p:nvSpPr>
        <p:spPr/>
        <p:txBody>
          <a:bodyPr/>
          <a:lstStyle/>
          <a:p>
            <a:r>
              <a:rPr lang="en-US"/>
              <a:t>SVD - Interpretation #2</a:t>
            </a:r>
          </a:p>
        </p:txBody>
      </p:sp>
      <mc:AlternateContent xmlns:mc="http://schemas.openxmlformats.org/markup-compatibility/2006">
        <mc:Choice xmlns:a14="http://schemas.microsoft.com/office/drawing/2010/main" Requires="a14">
          <p:sp>
            <p:nvSpPr>
              <p:cNvPr id="1434627" name="Rectangle 3"/>
              <p:cNvSpPr>
                <a:spLocks noGrp="1" noChangeArrowheads="1"/>
              </p:cNvSpPr>
              <p:nvPr>
                <p:ph type="body" idx="1"/>
              </p:nvPr>
            </p:nvSpPr>
            <p:spPr>
              <a:xfrm>
                <a:off x="812800" y="1383268"/>
                <a:ext cx="8001000" cy="1785660"/>
              </a:xfrm>
            </p:spPr>
            <p:txBody>
              <a:bodyPr>
                <a:normAutofit/>
              </a:bodyPr>
              <a:lstStyle/>
              <a:p>
                <a:pPr>
                  <a:lnSpc>
                    <a:spcPct val="90000"/>
                  </a:lnSpc>
                  <a:buFontTx/>
                  <a:buNone/>
                </a:pPr>
                <a:r>
                  <a:rPr lang="en-US" b="1" dirty="0" smtClean="0">
                    <a:solidFill>
                      <a:srgbClr val="D60093"/>
                    </a:solidFill>
                  </a:rPr>
                  <a:t>Q: How many </a:t>
                </a:r>
                <a:r>
                  <a:rPr lang="el-GR" b="1" dirty="0" smtClean="0">
                    <a:solidFill>
                      <a:srgbClr val="D60093"/>
                    </a:solidFill>
                    <a:latin typeface="Times New Roman"/>
                    <a:cs typeface="Times New Roman"/>
                  </a:rPr>
                  <a:t>σ</a:t>
                </a:r>
                <a:r>
                  <a:rPr lang="en-US" sz="2000" b="1" dirty="0" smtClean="0">
                    <a:solidFill>
                      <a:srgbClr val="D60093"/>
                    </a:solidFill>
                    <a:latin typeface="Times New Roman"/>
                    <a:cs typeface="Times New Roman"/>
                  </a:rPr>
                  <a:t>s</a:t>
                </a:r>
                <a:r>
                  <a:rPr lang="en-US" b="1" dirty="0" smtClean="0">
                    <a:solidFill>
                      <a:srgbClr val="D60093"/>
                    </a:solidFill>
                    <a:latin typeface="Times New Roman"/>
                    <a:cs typeface="Times New Roman"/>
                  </a:rPr>
                  <a:t> </a:t>
                </a:r>
                <a:r>
                  <a:rPr lang="en-US" b="1" dirty="0" smtClean="0">
                    <a:solidFill>
                      <a:srgbClr val="D60093"/>
                    </a:solidFill>
                  </a:rPr>
                  <a:t>to keep?</a:t>
                </a:r>
              </a:p>
              <a:p>
                <a:pPr>
                  <a:lnSpc>
                    <a:spcPct val="90000"/>
                  </a:lnSpc>
                  <a:buFontTx/>
                  <a:buNone/>
                </a:pPr>
                <a:r>
                  <a:rPr lang="en-US" b="1" dirty="0" smtClean="0">
                    <a:solidFill>
                      <a:schemeClr val="accent3"/>
                    </a:solidFill>
                  </a:rPr>
                  <a:t>A:</a:t>
                </a:r>
                <a:r>
                  <a:rPr lang="en-US" dirty="0" smtClean="0"/>
                  <a:t> Rule-of-a thumb: </a:t>
                </a:r>
                <a:br>
                  <a:rPr lang="en-US" dirty="0" smtClean="0"/>
                </a:br>
                <a:r>
                  <a:rPr lang="en-US" b="1" dirty="0" smtClean="0">
                    <a:solidFill>
                      <a:srgbClr val="0000FF"/>
                    </a:solidFill>
                  </a:rPr>
                  <a:t>keep </a:t>
                </a:r>
                <a:r>
                  <a:rPr lang="en-US" b="1" dirty="0">
                    <a:solidFill>
                      <a:srgbClr val="0000FF"/>
                    </a:solidFill>
                  </a:rPr>
                  <a:t>80-90% of ‘energy’</a:t>
                </a:r>
                <a:r>
                  <a:rPr lang="en-US" dirty="0">
                    <a:solidFill>
                      <a:srgbClr val="0000FF"/>
                    </a:solidFill>
                  </a:rPr>
                  <a:t> </a:t>
                </a:r>
                <a14:m>
                  <m:oMath xmlns:m="http://schemas.openxmlformats.org/officeDocument/2006/math" xmlns="">
                    <m:r>
                      <a:rPr lang="en-US" b="0" i="0" dirty="0" smtClean="0">
                        <a:latin typeface="Cambria Math"/>
                      </a:rPr>
                      <m:t>=</m:t>
                    </m:r>
                    <m:nary>
                      <m:naryPr>
                        <m:chr m:val="∑"/>
                        <m:supHide m:val="on"/>
                        <m:ctrlPr>
                          <a:rPr lang="en-US" b="1" i="1" dirty="0" smtClean="0">
                            <a:latin typeface="Cambria Math"/>
                          </a:rPr>
                        </m:ctrlPr>
                      </m:naryPr>
                      <m:sub>
                        <m:r>
                          <a:rPr lang="en-US" b="1" i="1" dirty="0" smtClean="0">
                            <a:latin typeface="Cambria Math"/>
                          </a:rPr>
                          <m:t>𝒊</m:t>
                        </m:r>
                      </m:sub>
                      <m:sup/>
                      <m:e>
                        <m:sSubSup>
                          <m:sSubSupPr>
                            <m:ctrlPr>
                              <a:rPr lang="en-US" b="1" i="1" dirty="0" smtClean="0">
                                <a:latin typeface="Cambria Math"/>
                              </a:rPr>
                            </m:ctrlPr>
                          </m:sSubSupPr>
                          <m:e>
                            <m:r>
                              <a:rPr lang="en-US" b="1" i="1" dirty="0" smtClean="0">
                                <a:latin typeface="Cambria Math"/>
                              </a:rPr>
                              <m:t>𝝈</m:t>
                            </m:r>
                          </m:e>
                          <m:sub>
                            <m:r>
                              <a:rPr lang="en-US" b="1" i="1" dirty="0" smtClean="0">
                                <a:latin typeface="Cambria Math"/>
                              </a:rPr>
                              <m:t>𝒊</m:t>
                            </m:r>
                          </m:sub>
                          <m:sup>
                            <m:r>
                              <a:rPr lang="en-US" b="1" i="1" dirty="0" smtClean="0">
                                <a:latin typeface="Cambria Math"/>
                              </a:rPr>
                              <m:t>𝟐</m:t>
                            </m:r>
                          </m:sup>
                        </m:sSubSup>
                      </m:e>
                    </m:nary>
                  </m:oMath>
                </a14:m>
                <a:endParaRPr lang="en-US" dirty="0"/>
              </a:p>
            </p:txBody>
          </p:sp>
        </mc:Choice>
        <mc:Fallback>
          <p:sp>
            <p:nvSpPr>
              <p:cNvPr id="1434627" name="Rectangle 3"/>
              <p:cNvSpPr>
                <a:spLocks noGrp="1" noRot="1" noChangeAspect="1" noMove="1" noResize="1" noEditPoints="1" noAdjustHandles="1" noChangeArrowheads="1" noChangeShapeType="1" noTextEdit="1"/>
              </p:cNvSpPr>
              <p:nvPr>
                <p:ph type="body" idx="1"/>
              </p:nvPr>
            </p:nvSpPr>
            <p:spPr>
              <a:xfrm>
                <a:off x="812800" y="1383268"/>
                <a:ext cx="8001000" cy="1785660"/>
              </a:xfrm>
              <a:blipFill rotWithShape="1">
                <a:blip r:embed="rId2"/>
                <a:stretch>
                  <a:fillRect/>
                </a:stretch>
              </a:blipFill>
            </p:spPr>
            <p:txBody>
              <a:bodyPr/>
              <a:lstStyle/>
              <a:p>
                <a:r>
                  <a:rPr lang="en-US">
                    <a:noFill/>
                  </a:rPr>
                  <a:t> </a:t>
                </a:r>
              </a:p>
            </p:txBody>
          </p:sp>
        </mc:Fallback>
      </mc:AlternateContent>
      <p:sp>
        <p:nvSpPr>
          <p:cNvPr id="1434629" name="Freeform 5"/>
          <p:cNvSpPr>
            <a:spLocks/>
          </p:cNvSpPr>
          <p:nvPr/>
        </p:nvSpPr>
        <p:spPr bwMode="auto">
          <a:xfrm>
            <a:off x="1006475" y="35814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4630" name="Freeform 6"/>
          <p:cNvSpPr>
            <a:spLocks/>
          </p:cNvSpPr>
          <p:nvPr/>
        </p:nvSpPr>
        <p:spPr bwMode="auto">
          <a:xfrm flipH="1">
            <a:off x="2759075" y="3581400"/>
            <a:ext cx="228600" cy="2590800"/>
          </a:xfrm>
          <a:custGeom>
            <a:avLst/>
            <a:gdLst/>
            <a:ahLst/>
            <a:cxnLst>
              <a:cxn ang="0">
                <a:pos x="264" y="0"/>
              </a:cxn>
              <a:cxn ang="0">
                <a:pos x="0" y="12"/>
              </a:cxn>
              <a:cxn ang="0">
                <a:pos x="0" y="2220"/>
              </a:cxn>
              <a:cxn ang="0">
                <a:pos x="228" y="2220"/>
              </a:cxn>
            </a:cxnLst>
            <a:rect l="0" t="0" r="r" b="b"/>
            <a:pathLst>
              <a:path w="264" h="2220">
                <a:moveTo>
                  <a:pt x="264" y="0"/>
                </a:moveTo>
                <a:lnTo>
                  <a:pt x="0" y="12"/>
                </a:lnTo>
                <a:lnTo>
                  <a:pt x="0" y="2220"/>
                </a:lnTo>
                <a:lnTo>
                  <a:pt x="228" y="2220"/>
                </a:lnTo>
              </a:path>
            </a:pathLst>
          </a:custGeom>
          <a:noFill/>
          <a:ln w="38100" cap="flat" cmpd="sng">
            <a:solidFill>
              <a:schemeClr val="tx1"/>
            </a:solidFill>
            <a:prstDash val="solid"/>
            <a:round/>
            <a:headEnd type="none" w="sm" len="sm"/>
            <a:tailEnd type="none" w="med" len="med"/>
          </a:ln>
          <a:effectLst/>
        </p:spPr>
        <p:txBody>
          <a:bodyPr wrap="none" anchor="ctr"/>
          <a:lstStyle/>
          <a:p>
            <a:endParaRPr lang="en-US"/>
          </a:p>
        </p:txBody>
      </p:sp>
      <p:sp>
        <p:nvSpPr>
          <p:cNvPr id="1434631" name="Text Box 7"/>
          <p:cNvSpPr txBox="1">
            <a:spLocks noChangeArrowheads="1"/>
          </p:cNvSpPr>
          <p:nvPr/>
        </p:nvSpPr>
        <p:spPr bwMode="auto">
          <a:xfrm>
            <a:off x="3063875" y="4570690"/>
            <a:ext cx="306494" cy="369332"/>
          </a:xfrm>
          <a:prstGeom prst="rect">
            <a:avLst/>
          </a:prstGeom>
          <a:noFill/>
          <a:ln w="15875">
            <a:noFill/>
            <a:miter lim="800000"/>
            <a:headEnd type="none" w="sm" len="sm"/>
            <a:tailEnd/>
          </a:ln>
          <a:effectLst/>
        </p:spPr>
        <p:txBody>
          <a:bodyPr wrap="none" anchor="ctr">
            <a:spAutoFit/>
          </a:bodyPr>
          <a:lstStyle/>
          <a:p>
            <a:r>
              <a:rPr lang="en-US" b="1"/>
              <a:t>=</a:t>
            </a:r>
          </a:p>
        </p:txBody>
      </p:sp>
      <p:grpSp>
        <p:nvGrpSpPr>
          <p:cNvPr id="2" name="Group 8"/>
          <p:cNvGrpSpPr>
            <a:grpSpLocks/>
          </p:cNvGrpSpPr>
          <p:nvPr/>
        </p:nvGrpSpPr>
        <p:grpSpPr bwMode="auto">
          <a:xfrm>
            <a:off x="3673475" y="4524375"/>
            <a:ext cx="1776413" cy="461963"/>
            <a:chOff x="2208" y="2706"/>
            <a:chExt cx="1119" cy="291"/>
          </a:xfrm>
        </p:grpSpPr>
        <p:sp>
          <p:nvSpPr>
            <p:cNvPr id="1434633" name="Text Box 9"/>
            <p:cNvSpPr txBox="1">
              <a:spLocks noChangeArrowheads="1"/>
            </p:cNvSpPr>
            <p:nvPr/>
          </p:nvSpPr>
          <p:spPr bwMode="auto">
            <a:xfrm>
              <a:off x="2640" y="2706"/>
              <a:ext cx="286"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1</a:t>
              </a:r>
              <a:endParaRPr lang="en-US" sz="2400" b="1"/>
            </a:p>
          </p:txBody>
        </p:sp>
        <p:sp>
          <p:nvSpPr>
            <p:cNvPr id="1434634" name="Text Box 10"/>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1</a:t>
              </a:r>
              <a:endParaRPr lang="en-US" sz="2400" b="1" dirty="0"/>
            </a:p>
          </p:txBody>
        </p:sp>
        <p:sp>
          <p:nvSpPr>
            <p:cNvPr id="1434635" name="Text Box 11"/>
            <p:cNvSpPr txBox="1">
              <a:spLocks noChangeArrowheads="1"/>
            </p:cNvSpPr>
            <p:nvPr/>
          </p:nvSpPr>
          <p:spPr bwMode="auto">
            <a:xfrm>
              <a:off x="2978" y="2706"/>
              <a:ext cx="349"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1</a:t>
              </a:r>
              <a:endParaRPr lang="en-US" sz="2400" b="1"/>
            </a:p>
          </p:txBody>
        </p:sp>
      </p:grpSp>
      <p:grpSp>
        <p:nvGrpSpPr>
          <p:cNvPr id="3" name="Group 12"/>
          <p:cNvGrpSpPr>
            <a:grpSpLocks/>
          </p:cNvGrpSpPr>
          <p:nvPr/>
        </p:nvGrpSpPr>
        <p:grpSpPr bwMode="auto">
          <a:xfrm>
            <a:off x="6035676" y="4524375"/>
            <a:ext cx="1778001" cy="461963"/>
            <a:chOff x="2208" y="2706"/>
            <a:chExt cx="1120" cy="291"/>
          </a:xfrm>
        </p:grpSpPr>
        <p:sp>
          <p:nvSpPr>
            <p:cNvPr id="1434637" name="Text Box 13"/>
            <p:cNvSpPr txBox="1">
              <a:spLocks noChangeArrowheads="1"/>
            </p:cNvSpPr>
            <p:nvPr/>
          </p:nvSpPr>
          <p:spPr bwMode="auto">
            <a:xfrm>
              <a:off x="2640" y="2706"/>
              <a:ext cx="287" cy="291"/>
            </a:xfrm>
            <a:prstGeom prst="rect">
              <a:avLst/>
            </a:prstGeom>
            <a:noFill/>
            <a:ln w="15875">
              <a:noFill/>
              <a:miter lim="800000"/>
              <a:headEnd type="none" w="sm" len="sm"/>
              <a:tailEnd/>
            </a:ln>
            <a:effectLst/>
          </p:spPr>
          <p:txBody>
            <a:bodyPr wrap="none" anchor="ctr">
              <a:spAutoFit/>
            </a:bodyPr>
            <a:lstStyle/>
            <a:p>
              <a:r>
                <a:rPr lang="en-US" sz="2400" b="1"/>
                <a:t>u</a:t>
              </a:r>
              <a:r>
                <a:rPr lang="en-US" sz="2400" b="1" baseline="-25000"/>
                <a:t>2</a:t>
              </a:r>
              <a:endParaRPr lang="en-US" sz="2400" b="1"/>
            </a:p>
          </p:txBody>
        </p:sp>
        <p:sp>
          <p:nvSpPr>
            <p:cNvPr id="1434638" name="Text Box 14"/>
            <p:cNvSpPr txBox="1">
              <a:spLocks noChangeArrowheads="1"/>
            </p:cNvSpPr>
            <p:nvPr/>
          </p:nvSpPr>
          <p:spPr bwMode="auto">
            <a:xfrm>
              <a:off x="2208" y="2706"/>
              <a:ext cx="384" cy="291"/>
            </a:xfrm>
            <a:prstGeom prst="rect">
              <a:avLst/>
            </a:prstGeom>
            <a:noFill/>
            <a:ln w="15875">
              <a:noFill/>
              <a:miter lim="800000"/>
              <a:headEnd type="none" w="sm" len="sm"/>
              <a:tailEnd/>
            </a:ln>
            <a:effectLst/>
          </p:spPr>
          <p:txBody>
            <a:bodyPr anchor="ctr">
              <a:spAutoFit/>
            </a:bodyPr>
            <a:lstStyle/>
            <a:p>
              <a:r>
                <a:rPr lang="el-GR" sz="2400" b="1" dirty="0" smtClean="0">
                  <a:latin typeface="Times New Roman"/>
                  <a:cs typeface="Times New Roman"/>
                </a:rPr>
                <a:t>σ</a:t>
              </a:r>
              <a:r>
                <a:rPr lang="en-US" sz="2400" b="1" baseline="-25000" dirty="0" smtClean="0"/>
                <a:t>2</a:t>
              </a:r>
              <a:endParaRPr lang="en-US" sz="2400" b="1" dirty="0"/>
            </a:p>
          </p:txBody>
        </p:sp>
        <p:sp>
          <p:nvSpPr>
            <p:cNvPr id="1434639" name="Text Box 15"/>
            <p:cNvSpPr txBox="1">
              <a:spLocks noChangeArrowheads="1"/>
            </p:cNvSpPr>
            <p:nvPr/>
          </p:nvSpPr>
          <p:spPr bwMode="auto">
            <a:xfrm>
              <a:off x="2978" y="2706"/>
              <a:ext cx="350" cy="291"/>
            </a:xfrm>
            <a:prstGeom prst="rect">
              <a:avLst/>
            </a:prstGeom>
            <a:noFill/>
            <a:ln w="15875">
              <a:noFill/>
              <a:miter lim="800000"/>
              <a:headEnd type="none" w="sm" len="sm"/>
              <a:tailEnd/>
            </a:ln>
            <a:effectLst/>
          </p:spPr>
          <p:txBody>
            <a:bodyPr wrap="none" anchor="ctr">
              <a:spAutoFit/>
            </a:bodyPr>
            <a:lstStyle/>
            <a:p>
              <a:r>
                <a:rPr lang="en-US" sz="2400" b="1"/>
                <a:t>v</a:t>
              </a:r>
              <a:r>
                <a:rPr lang="en-US" sz="2400" b="1" baseline="30000"/>
                <a:t>T</a:t>
              </a:r>
              <a:r>
                <a:rPr lang="en-US" sz="2400" b="1" baseline="-25000"/>
                <a:t>2</a:t>
              </a:r>
              <a:endParaRPr lang="en-US" sz="2400" b="1"/>
            </a:p>
          </p:txBody>
        </p:sp>
      </p:grpSp>
      <p:sp>
        <p:nvSpPr>
          <p:cNvPr id="1434640" name="Text Box 16"/>
          <p:cNvSpPr txBox="1">
            <a:spLocks noChangeArrowheads="1"/>
          </p:cNvSpPr>
          <p:nvPr/>
        </p:nvSpPr>
        <p:spPr bwMode="auto">
          <a:xfrm>
            <a:off x="5502275" y="4524524"/>
            <a:ext cx="346570"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4641" name="Text Box 17"/>
          <p:cNvSpPr txBox="1">
            <a:spLocks noChangeArrowheads="1"/>
          </p:cNvSpPr>
          <p:nvPr/>
        </p:nvSpPr>
        <p:spPr bwMode="auto">
          <a:xfrm>
            <a:off x="7807325" y="4600724"/>
            <a:ext cx="615874" cy="461665"/>
          </a:xfrm>
          <a:prstGeom prst="rect">
            <a:avLst/>
          </a:prstGeom>
          <a:noFill/>
          <a:ln w="15875">
            <a:noFill/>
            <a:miter lim="800000"/>
            <a:headEnd type="none" w="sm" len="sm"/>
            <a:tailEnd/>
          </a:ln>
          <a:effectLst/>
        </p:spPr>
        <p:txBody>
          <a:bodyPr wrap="none" anchor="ctr">
            <a:spAutoFit/>
          </a:bodyPr>
          <a:lstStyle/>
          <a:p>
            <a:r>
              <a:rPr lang="en-US" sz="2400" b="1"/>
              <a:t>+...</a:t>
            </a:r>
          </a:p>
        </p:txBody>
      </p:sp>
      <p:sp>
        <p:nvSpPr>
          <p:cNvPr id="1434642" name="Text Box 18"/>
          <p:cNvSpPr txBox="1">
            <a:spLocks noChangeArrowheads="1"/>
          </p:cNvSpPr>
          <p:nvPr/>
        </p:nvSpPr>
        <p:spPr bwMode="auto">
          <a:xfrm>
            <a:off x="292100" y="4845328"/>
            <a:ext cx="312906" cy="369332"/>
          </a:xfrm>
          <a:prstGeom prst="rect">
            <a:avLst/>
          </a:prstGeom>
          <a:noFill/>
          <a:ln w="15875">
            <a:noFill/>
            <a:miter lim="800000"/>
            <a:headEnd type="none" w="sm" len="sm"/>
            <a:tailEnd/>
          </a:ln>
          <a:effectLst/>
        </p:spPr>
        <p:txBody>
          <a:bodyPr wrap="none" anchor="ctr">
            <a:spAutoFit/>
          </a:bodyPr>
          <a:lstStyle/>
          <a:p>
            <a:r>
              <a:rPr lang="en-US" b="1">
                <a:solidFill>
                  <a:srgbClr val="0000FF"/>
                </a:solidFill>
              </a:rPr>
              <a:t>n</a:t>
            </a:r>
          </a:p>
        </p:txBody>
      </p:sp>
      <p:sp>
        <p:nvSpPr>
          <p:cNvPr id="1434643" name="Text Box 19"/>
          <p:cNvSpPr txBox="1">
            <a:spLocks noChangeArrowheads="1"/>
          </p:cNvSpPr>
          <p:nvPr/>
        </p:nvSpPr>
        <p:spPr bwMode="auto">
          <a:xfrm>
            <a:off x="1614488" y="3168928"/>
            <a:ext cx="381836" cy="369332"/>
          </a:xfrm>
          <a:prstGeom prst="rect">
            <a:avLst/>
          </a:prstGeom>
          <a:noFill/>
          <a:ln w="15875">
            <a:noFill/>
            <a:miter lim="800000"/>
            <a:headEnd type="none" w="sm" len="sm"/>
            <a:tailEnd/>
          </a:ln>
          <a:effectLst/>
        </p:spPr>
        <p:txBody>
          <a:bodyPr wrap="none" anchor="ctr">
            <a:spAutoFit/>
          </a:bodyPr>
          <a:lstStyle/>
          <a:p>
            <a:r>
              <a:rPr lang="en-US" b="1" dirty="0">
                <a:solidFill>
                  <a:srgbClr val="0000FF"/>
                </a:solidFill>
              </a:rPr>
              <a:t>m</a:t>
            </a:r>
          </a:p>
        </p:txBody>
      </p:sp>
      <p:sp>
        <p:nvSpPr>
          <p:cNvPr id="1434644" name="Line 20"/>
          <p:cNvSpPr>
            <a:spLocks noChangeShapeType="1"/>
          </p:cNvSpPr>
          <p:nvPr/>
        </p:nvSpPr>
        <p:spPr bwMode="auto">
          <a:xfrm>
            <a:off x="2225675" y="3352800"/>
            <a:ext cx="685800" cy="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5" name="Line 21"/>
          <p:cNvSpPr>
            <a:spLocks noChangeShapeType="1"/>
          </p:cNvSpPr>
          <p:nvPr/>
        </p:nvSpPr>
        <p:spPr bwMode="auto">
          <a:xfrm flipH="1">
            <a:off x="1082675" y="3352800"/>
            <a:ext cx="457200" cy="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6" name="Line 22"/>
          <p:cNvSpPr>
            <a:spLocks noChangeShapeType="1"/>
          </p:cNvSpPr>
          <p:nvPr/>
        </p:nvSpPr>
        <p:spPr bwMode="auto">
          <a:xfrm flipV="1">
            <a:off x="396875" y="3581400"/>
            <a:ext cx="0" cy="114300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1434647" name="Line 23"/>
          <p:cNvSpPr>
            <a:spLocks noChangeShapeType="1"/>
          </p:cNvSpPr>
          <p:nvPr/>
        </p:nvSpPr>
        <p:spPr bwMode="auto">
          <a:xfrm>
            <a:off x="396875" y="5334000"/>
            <a:ext cx="0" cy="914400"/>
          </a:xfrm>
          <a:prstGeom prst="line">
            <a:avLst/>
          </a:prstGeom>
          <a:noFill/>
          <a:ln w="15875">
            <a:solidFill>
              <a:schemeClr val="tx1"/>
            </a:solidFill>
            <a:round/>
            <a:headEnd type="none" w="sm" len="sm"/>
            <a:tailEnd type="triangle" w="med" len="med"/>
          </a:ln>
          <a:effectLst/>
        </p:spPr>
        <p:txBody>
          <a:bodyPr wrap="none" anchor="ctr"/>
          <a:lstStyle/>
          <a:p>
            <a:endParaRPr lang="en-US"/>
          </a:p>
        </p:txBody>
      </p:sp>
      <p:sp>
        <p:nvSpPr>
          <p:cNvPr id="28" name="Text Box 32"/>
          <p:cNvSpPr txBox="1">
            <a:spLocks noChangeArrowheads="1"/>
          </p:cNvSpPr>
          <p:nvPr/>
        </p:nvSpPr>
        <p:spPr bwMode="auto">
          <a:xfrm>
            <a:off x="3787775" y="5515124"/>
            <a:ext cx="3328155" cy="461665"/>
          </a:xfrm>
          <a:prstGeom prst="rect">
            <a:avLst/>
          </a:prstGeom>
          <a:noFill/>
          <a:ln w="15875">
            <a:noFill/>
            <a:miter lim="800000"/>
            <a:headEnd type="none" w="sm" len="sm"/>
            <a:tailEnd/>
          </a:ln>
          <a:effectLst/>
        </p:spPr>
        <p:txBody>
          <a:bodyPr wrap="none" anchor="ctr">
            <a:spAutoFit/>
          </a:bodyPr>
          <a:lstStyle/>
          <a:p>
            <a:r>
              <a:rPr lang="en-US" sz="2400" b="1" dirty="0" smtClean="0">
                <a:solidFill>
                  <a:srgbClr val="008000"/>
                </a:solidFill>
              </a:rPr>
              <a:t>Assume</a:t>
            </a:r>
            <a:r>
              <a:rPr lang="en-US" sz="2400" b="1" dirty="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1</a:t>
            </a:r>
            <a:r>
              <a:rPr lang="en-US" sz="2400" b="1" dirty="0" smtClean="0">
                <a:solidFill>
                  <a:srgbClr val="008000"/>
                </a:solidFill>
              </a:rPr>
              <a:t> </a:t>
            </a:r>
            <a:r>
              <a:rPr lang="en-US" sz="2400" b="1" dirty="0" smtClean="0">
                <a:solidFill>
                  <a:srgbClr val="008000"/>
                </a:solidFill>
                <a:sym typeface="Symbol"/>
              </a:rPr>
              <a:t></a:t>
            </a:r>
            <a:r>
              <a:rPr lang="en-US" sz="2400" b="1" dirty="0" smtClean="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2</a:t>
            </a:r>
            <a:r>
              <a:rPr lang="en-US" sz="2400" b="1" dirty="0" smtClean="0">
                <a:solidFill>
                  <a:srgbClr val="008000"/>
                </a:solidFill>
              </a:rPr>
              <a:t> </a:t>
            </a:r>
            <a:r>
              <a:rPr lang="en-US" sz="2400" b="1" dirty="0" smtClean="0">
                <a:solidFill>
                  <a:srgbClr val="008000"/>
                </a:solidFill>
                <a:sym typeface="Symbol"/>
              </a:rPr>
              <a:t></a:t>
            </a:r>
            <a:r>
              <a:rPr lang="en-US" sz="2400" b="1" dirty="0" smtClean="0">
                <a:solidFill>
                  <a:srgbClr val="008000"/>
                </a:solidFill>
              </a:rPr>
              <a:t> </a:t>
            </a:r>
            <a:r>
              <a:rPr lang="el-GR" sz="2400" b="1" dirty="0" smtClean="0">
                <a:solidFill>
                  <a:srgbClr val="008000"/>
                </a:solidFill>
                <a:latin typeface="Times New Roman"/>
                <a:cs typeface="Times New Roman"/>
              </a:rPr>
              <a:t>σ</a:t>
            </a:r>
            <a:r>
              <a:rPr lang="en-US" sz="2400" b="1" baseline="-25000" dirty="0" smtClean="0">
                <a:solidFill>
                  <a:srgbClr val="008000"/>
                </a:solidFill>
              </a:rPr>
              <a:t>3 </a:t>
            </a:r>
            <a:r>
              <a:rPr lang="en-US" sz="2400" b="1" dirty="0" smtClean="0">
                <a:solidFill>
                  <a:srgbClr val="008000"/>
                </a:solidFill>
                <a:sym typeface="Symbol"/>
              </a:rPr>
              <a:t> </a:t>
            </a:r>
            <a:r>
              <a:rPr lang="en-US" sz="2400" b="1" dirty="0" smtClean="0">
                <a:solidFill>
                  <a:srgbClr val="008000"/>
                </a:solidFill>
              </a:rPr>
              <a:t>...</a:t>
            </a:r>
            <a:endParaRPr lang="en-US" sz="2400" b="1" dirty="0">
              <a:solidFill>
                <a:srgbClr val="008000"/>
              </a:solidFill>
            </a:endParaRPr>
          </a:p>
        </p:txBody>
      </p:sp>
      <p:sp>
        <p:nvSpPr>
          <p:cNvPr id="29" name="Rectangle 28"/>
          <p:cNvSpPr/>
          <p:nvPr/>
        </p:nvSpPr>
        <p:spPr>
          <a:xfrm>
            <a:off x="987272" y="3570744"/>
            <a:ext cx="1984528" cy="2677656"/>
          </a:xfrm>
          <a:prstGeom prst="rect">
            <a:avLst/>
          </a:prstGeom>
        </p:spPr>
        <p:txBody>
          <a:bodyPr wrap="square">
            <a:spAutoFit/>
          </a:bodyPr>
          <a:lstStyle/>
          <a:p>
            <a:pPr algn="ctr"/>
            <a:r>
              <a:rPr lang="en-US" sz="2400" b="1" dirty="0">
                <a:latin typeface="Times New Roman" pitchFamily="18" charset="0"/>
                <a:cs typeface="Times New Roman" pitchFamily="18" charset="0"/>
              </a:rPr>
              <a:t>1   1   1</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3   3   3</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4   4   4</a:t>
            </a:r>
            <a:r>
              <a:rPr lang="en-US" sz="2400" dirty="0">
                <a:latin typeface="Times New Roman" pitchFamily="18" charset="0"/>
                <a:cs typeface="Times New Roman" pitchFamily="18" charset="0"/>
              </a:rPr>
              <a:t>   0   0</a:t>
            </a:r>
          </a:p>
          <a:p>
            <a:pPr algn="ctr"/>
            <a:r>
              <a:rPr lang="en-US" sz="2400" b="1" dirty="0">
                <a:latin typeface="Times New Roman" pitchFamily="18" charset="0"/>
                <a:cs typeface="Times New Roman" pitchFamily="18" charset="0"/>
              </a:rPr>
              <a:t>5   5   5</a:t>
            </a:r>
            <a:r>
              <a:rPr lang="en-US" sz="2400" dirty="0">
                <a:latin typeface="Times New Roman" pitchFamily="18" charset="0"/>
                <a:cs typeface="Times New Roman" pitchFamily="18" charset="0"/>
              </a:rPr>
              <a:t>   0   0</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2</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4   4</a:t>
            </a:r>
          </a:p>
          <a:p>
            <a:pPr algn="ctr"/>
            <a:r>
              <a:rPr lang="en-US" sz="2400" dirty="0">
                <a:latin typeface="Times New Roman" pitchFamily="18" charset="0"/>
                <a:cs typeface="Times New Roman" pitchFamily="18" charset="0"/>
              </a:rPr>
              <a:t>0   0   0   </a:t>
            </a:r>
            <a:r>
              <a:rPr lang="en-US" sz="2400" b="1" dirty="0">
                <a:latin typeface="Times New Roman" pitchFamily="18" charset="0"/>
                <a:cs typeface="Times New Roman" pitchFamily="18" charset="0"/>
              </a:rPr>
              <a:t>5   5</a:t>
            </a:r>
          </a:p>
          <a:p>
            <a:pPr algn="ctr"/>
            <a:r>
              <a:rPr lang="en-US" sz="2400" dirty="0">
                <a:latin typeface="Times New Roman" pitchFamily="18" charset="0"/>
                <a:cs typeface="Times New Roman" pitchFamily="18" charset="0"/>
              </a:rPr>
              <a:t>0   </a:t>
            </a:r>
            <a:r>
              <a:rPr lang="en-US" sz="2400" b="1" dirty="0">
                <a:latin typeface="Times New Roman" pitchFamily="18" charset="0"/>
                <a:cs typeface="Times New Roman" pitchFamily="18" charset="0"/>
              </a:rPr>
              <a:t>1</a:t>
            </a:r>
            <a:r>
              <a:rPr lang="en-US" sz="2400" dirty="0">
                <a:latin typeface="Times New Roman" pitchFamily="18" charset="0"/>
                <a:cs typeface="Times New Roman" pitchFamily="18" charset="0"/>
              </a:rPr>
              <a:t>   0   </a:t>
            </a:r>
            <a:r>
              <a:rPr lang="en-US" sz="2400" b="1" dirty="0">
                <a:latin typeface="Times New Roman" pitchFamily="18" charset="0"/>
                <a:cs typeface="Times New Roman" pitchFamily="18" charset="0"/>
              </a:rPr>
              <a:t>2   2</a:t>
            </a:r>
          </a:p>
        </p:txBody>
      </p:sp>
      <p:sp>
        <p:nvSpPr>
          <p:cNvPr id="4" name="Rectangle 3"/>
          <p:cNvSpPr/>
          <p:nvPr/>
        </p:nvSpPr>
        <p:spPr>
          <a:xfrm>
            <a:off x="5502275" y="2222309"/>
            <a:ext cx="2587835" cy="78780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0348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SVD</a:t>
            </a:r>
            <a:endParaRPr lang="en-US" dirty="0"/>
          </a:p>
        </p:txBody>
      </p:sp>
      <p:sp>
        <p:nvSpPr>
          <p:cNvPr id="3" name="Content Placeholder 2"/>
          <p:cNvSpPr>
            <a:spLocks noGrp="1"/>
          </p:cNvSpPr>
          <p:nvPr>
            <p:ph idx="1"/>
          </p:nvPr>
        </p:nvSpPr>
        <p:spPr/>
        <p:txBody>
          <a:bodyPr/>
          <a:lstStyle/>
          <a:p>
            <a:pPr marL="0" indent="0">
              <a:buNone/>
            </a:pPr>
            <a:r>
              <a:rPr lang="en-US" dirty="0" smtClean="0"/>
              <a:t>(especially in a </a:t>
            </a:r>
            <a:r>
              <a:rPr lang="en-US" dirty="0" err="1" smtClean="0"/>
              <a:t>MapReduce</a:t>
            </a:r>
            <a:r>
              <a:rPr lang="en-US" dirty="0" smtClean="0"/>
              <a:t> setting…)</a:t>
            </a:r>
          </a:p>
          <a:p>
            <a:pPr marL="514350" indent="-514350">
              <a:buFont typeface="+mj-lt"/>
              <a:buAutoNum type="arabicPeriod"/>
            </a:pPr>
            <a:r>
              <a:rPr lang="en-US" dirty="0" smtClean="0"/>
              <a:t>Stochastic Gradient Descent (today)</a:t>
            </a:r>
          </a:p>
          <a:p>
            <a:pPr marL="514350" indent="-514350">
              <a:buFont typeface="+mj-lt"/>
              <a:buAutoNum type="arabicPeriod"/>
            </a:pPr>
            <a:r>
              <a:rPr lang="en-US" dirty="0" smtClean="0"/>
              <a:t>Stochastic SVD (not today)</a:t>
            </a:r>
          </a:p>
          <a:p>
            <a:pPr marL="514350" indent="-514350">
              <a:buFont typeface="+mj-lt"/>
              <a:buAutoNum type="arabicPeriod"/>
            </a:pPr>
            <a:r>
              <a:rPr lang="en-US" dirty="0" smtClean="0"/>
              <a:t>Other methods (not today)</a:t>
            </a:r>
          </a:p>
          <a:p>
            <a:endParaRPr lang="en-US" dirty="0"/>
          </a:p>
        </p:txBody>
      </p:sp>
    </p:spTree>
    <p:extLst>
      <p:ext uri="{BB962C8B-B14F-4D97-AF65-F5344CB8AC3E}">
        <p14:creationId xmlns:p14="http://schemas.microsoft.com/office/powerpoint/2010/main" val="4068085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9 at 11.28.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18" y="0"/>
            <a:ext cx="9113682" cy="6858000"/>
          </a:xfrm>
          <a:prstGeom prst="rect">
            <a:avLst/>
          </a:prstGeom>
        </p:spPr>
      </p:pic>
      <p:pic>
        <p:nvPicPr>
          <p:cNvPr id="4" name="Picture 3"/>
          <p:cNvPicPr>
            <a:picLocks noChangeAspect="1"/>
          </p:cNvPicPr>
          <p:nvPr/>
        </p:nvPicPr>
        <p:blipFill>
          <a:blip r:embed="rId3"/>
          <a:stretch>
            <a:fillRect/>
          </a:stretch>
        </p:blipFill>
        <p:spPr>
          <a:xfrm>
            <a:off x="5991030" y="2281101"/>
            <a:ext cx="1399619" cy="1782954"/>
          </a:xfrm>
          <a:prstGeom prst="rect">
            <a:avLst/>
          </a:prstGeom>
        </p:spPr>
      </p:pic>
      <p:sp>
        <p:nvSpPr>
          <p:cNvPr id="5" name="Rectangle 4"/>
          <p:cNvSpPr/>
          <p:nvPr/>
        </p:nvSpPr>
        <p:spPr>
          <a:xfrm>
            <a:off x="3139621" y="3398135"/>
            <a:ext cx="2692784" cy="66592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4F81BD"/>
                </a:solidFill>
              </a:rPr>
              <a:t>talk pilfered from </a:t>
            </a:r>
            <a:r>
              <a:rPr lang="en-US" sz="2400" dirty="0" smtClean="0">
                <a:solidFill>
                  <a:srgbClr val="4F81BD"/>
                </a:solidFill>
                <a:sym typeface="Wingdings"/>
              </a:rPr>
              <a:t> </a:t>
            </a:r>
            <a:r>
              <a:rPr lang="en-US" dirty="0" smtClean="0"/>
              <a:t>…..</a:t>
            </a:r>
            <a:endParaRPr lang="en-US" dirty="0"/>
          </a:p>
        </p:txBody>
      </p:sp>
      <p:sp>
        <p:nvSpPr>
          <p:cNvPr id="6" name="TextBox 5"/>
          <p:cNvSpPr txBox="1"/>
          <p:nvPr/>
        </p:nvSpPr>
        <p:spPr>
          <a:xfrm>
            <a:off x="7478649" y="258682"/>
            <a:ext cx="1549222" cy="461665"/>
          </a:xfrm>
          <a:prstGeom prst="rect">
            <a:avLst/>
          </a:prstGeom>
          <a:noFill/>
        </p:spPr>
        <p:txBody>
          <a:bodyPr wrap="none" rtlCol="0">
            <a:spAutoFit/>
          </a:bodyPr>
          <a:lstStyle/>
          <a:p>
            <a:r>
              <a:rPr lang="en-US" sz="2400" dirty="0" smtClean="0"/>
              <a:t>KDD 2011</a:t>
            </a:r>
            <a:endParaRPr lang="en-US" sz="2400" dirty="0"/>
          </a:p>
        </p:txBody>
      </p:sp>
    </p:spTree>
    <p:extLst>
      <p:ext uri="{BB962C8B-B14F-4D97-AF65-F5344CB8AC3E}">
        <p14:creationId xmlns:p14="http://schemas.microsoft.com/office/powerpoint/2010/main" val="14173026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4-19 at 11.38.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630" y="0"/>
            <a:ext cx="8967370" cy="6858000"/>
          </a:xfrm>
          <a:prstGeom prst="rect">
            <a:avLst/>
          </a:prstGeom>
        </p:spPr>
      </p:pic>
      <p:sp>
        <p:nvSpPr>
          <p:cNvPr id="4" name="TextBox 3"/>
          <p:cNvSpPr txBox="1"/>
          <p:nvPr/>
        </p:nvSpPr>
        <p:spPr>
          <a:xfrm>
            <a:off x="3221933" y="3466"/>
            <a:ext cx="3598218" cy="461665"/>
          </a:xfrm>
          <a:prstGeom prst="rect">
            <a:avLst/>
          </a:prstGeom>
          <a:solidFill>
            <a:srgbClr val="FFFFFF"/>
          </a:solidFill>
        </p:spPr>
        <p:txBody>
          <a:bodyPr wrap="square" rtlCol="0">
            <a:spAutoFit/>
          </a:bodyPr>
          <a:lstStyle/>
          <a:p>
            <a:r>
              <a:rPr lang="en-US" sz="2400" dirty="0"/>
              <a:t>f</a:t>
            </a:r>
            <a:r>
              <a:rPr lang="en-US" sz="2400" dirty="0" smtClean="0"/>
              <a:t>or image </a:t>
            </a:r>
            <a:r>
              <a:rPr lang="en-US" sz="2400" dirty="0" err="1" smtClean="0"/>
              <a:t>denoising</a:t>
            </a:r>
            <a:endParaRPr lang="en-US" sz="2400" dirty="0"/>
          </a:p>
        </p:txBody>
      </p:sp>
      <p:pic>
        <p:nvPicPr>
          <p:cNvPr id="5" name="Picture 4" descr="Screen Shot 2012-04-19 at 11.38.22 AM.png"/>
          <p:cNvPicPr>
            <a:picLocks noChangeAspect="1"/>
          </p:cNvPicPr>
          <p:nvPr/>
        </p:nvPicPr>
        <p:blipFill rotWithShape="1">
          <a:blip r:embed="rId2">
            <a:extLst>
              <a:ext uri="{28A0092B-C50C-407E-A947-70E740481C1C}">
                <a14:useLocalDpi xmlns:a14="http://schemas.microsoft.com/office/drawing/2010/main" val="0"/>
              </a:ext>
            </a:extLst>
          </a:blip>
          <a:srcRect l="3412" t="54529" r="51742" b="5523"/>
          <a:stretch/>
        </p:blipFill>
        <p:spPr>
          <a:xfrm>
            <a:off x="0" y="576155"/>
            <a:ext cx="9221052" cy="6281846"/>
          </a:xfrm>
          <a:prstGeom prst="rect">
            <a:avLst/>
          </a:prstGeom>
        </p:spPr>
      </p:pic>
    </p:spTree>
    <p:extLst>
      <p:ext uri="{BB962C8B-B14F-4D97-AF65-F5344CB8AC3E}">
        <p14:creationId xmlns:p14="http://schemas.microsoft.com/office/powerpoint/2010/main" val="7776799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 of a Matrix</a:t>
            </a:r>
            <a:endParaRPr lang="en-US" dirty="0"/>
          </a:p>
        </p:txBody>
      </p:sp>
      <p:sp>
        <p:nvSpPr>
          <p:cNvPr id="3" name="Content Placeholder 2"/>
          <p:cNvSpPr>
            <a:spLocks noGrp="1"/>
          </p:cNvSpPr>
          <p:nvPr>
            <p:ph idx="1"/>
          </p:nvPr>
        </p:nvSpPr>
        <p:spPr>
          <a:xfrm>
            <a:off x="457200" y="1295400"/>
            <a:ext cx="8686800" cy="5562600"/>
          </a:xfrm>
        </p:spPr>
        <p:txBody>
          <a:bodyPr>
            <a:normAutofit fontScale="92500" lnSpcReduction="10000"/>
          </a:bodyPr>
          <a:lstStyle/>
          <a:p>
            <a:r>
              <a:rPr lang="en-US" b="1" dirty="0" smtClean="0">
                <a:solidFill>
                  <a:srgbClr val="0000FF"/>
                </a:solidFill>
              </a:rPr>
              <a:t>Q:</a:t>
            </a:r>
            <a:r>
              <a:rPr lang="en-US" dirty="0" smtClean="0"/>
              <a:t> What is </a:t>
            </a:r>
            <a:r>
              <a:rPr lang="en-US" b="1" dirty="0" smtClean="0">
                <a:solidFill>
                  <a:srgbClr val="FF0000"/>
                </a:solidFill>
              </a:rPr>
              <a:t>rank</a:t>
            </a:r>
            <a:r>
              <a:rPr lang="en-US" dirty="0" smtClean="0">
                <a:solidFill>
                  <a:srgbClr val="FF0000"/>
                </a:solidFill>
              </a:rPr>
              <a:t> </a:t>
            </a:r>
            <a:r>
              <a:rPr lang="en-US" dirty="0" smtClean="0"/>
              <a:t>of a matrix </a:t>
            </a:r>
            <a:r>
              <a:rPr lang="en-US" b="1" dirty="0" smtClean="0"/>
              <a:t>A</a:t>
            </a:r>
            <a:r>
              <a:rPr lang="en-US" dirty="0" smtClean="0"/>
              <a:t>?</a:t>
            </a:r>
          </a:p>
          <a:p>
            <a:r>
              <a:rPr lang="en-US" b="1" dirty="0" smtClean="0">
                <a:solidFill>
                  <a:srgbClr val="0000FF"/>
                </a:solidFill>
              </a:rPr>
              <a:t>A</a:t>
            </a:r>
            <a:r>
              <a:rPr lang="en-US" b="1" dirty="0">
                <a:solidFill>
                  <a:srgbClr val="0000FF"/>
                </a:solidFill>
              </a:rPr>
              <a:t>:</a:t>
            </a:r>
            <a:r>
              <a:rPr lang="en-US" dirty="0"/>
              <a:t> </a:t>
            </a:r>
            <a:r>
              <a:rPr lang="en-US" dirty="0" smtClean="0">
                <a:solidFill>
                  <a:srgbClr val="FF0066"/>
                </a:solidFill>
              </a:rPr>
              <a:t>Number of </a:t>
            </a:r>
            <a:r>
              <a:rPr lang="en-US" b="1" dirty="0" smtClean="0">
                <a:solidFill>
                  <a:srgbClr val="FF0066"/>
                </a:solidFill>
              </a:rPr>
              <a:t>linearly </a:t>
            </a:r>
            <a:r>
              <a:rPr lang="en-US" b="1" dirty="0">
                <a:solidFill>
                  <a:srgbClr val="FF0066"/>
                </a:solidFill>
              </a:rPr>
              <a:t>independent</a:t>
            </a:r>
            <a:r>
              <a:rPr lang="en-US" dirty="0">
                <a:solidFill>
                  <a:srgbClr val="FF0066"/>
                </a:solidFill>
              </a:rPr>
              <a:t> columns of </a:t>
            </a:r>
            <a:r>
              <a:rPr lang="en-US" b="1" dirty="0" smtClean="0">
                <a:solidFill>
                  <a:srgbClr val="FF0066"/>
                </a:solidFill>
              </a:rPr>
              <a:t>A</a:t>
            </a:r>
          </a:p>
          <a:p>
            <a:r>
              <a:rPr lang="en-US" b="1" dirty="0"/>
              <a:t>For example:</a:t>
            </a:r>
          </a:p>
          <a:p>
            <a:pPr lvl="1"/>
            <a:r>
              <a:rPr lang="en-US" dirty="0" smtClean="0"/>
              <a:t>Matrix </a:t>
            </a:r>
            <a:r>
              <a:rPr lang="en-US" b="1" dirty="0" smtClean="0"/>
              <a:t>A =</a:t>
            </a:r>
            <a:r>
              <a:rPr lang="en-US" dirty="0" smtClean="0"/>
              <a:t>                     has rank </a:t>
            </a:r>
            <a:r>
              <a:rPr lang="en-US" b="1" dirty="0" smtClean="0"/>
              <a:t>r=2</a:t>
            </a:r>
          </a:p>
          <a:p>
            <a:pPr lvl="4"/>
            <a:endParaRPr lang="en-US" b="1" dirty="0"/>
          </a:p>
          <a:p>
            <a:pPr lvl="2"/>
            <a:r>
              <a:rPr lang="en-US" b="1" dirty="0" smtClean="0"/>
              <a:t>Why? </a:t>
            </a:r>
            <a:r>
              <a:rPr lang="en-US" sz="2000" dirty="0" smtClean="0"/>
              <a:t>The first </a:t>
            </a:r>
            <a:r>
              <a:rPr lang="en-US" sz="2000" dirty="0"/>
              <a:t>two rows are linearly independent, so the rank is at least 2, but all three rows are linearly dependent (the first is equal to the sum of the second and third) so the rank must be less than 3</a:t>
            </a:r>
            <a:r>
              <a:rPr lang="en-US" sz="2000" dirty="0" smtClean="0"/>
              <a:t>.</a:t>
            </a:r>
          </a:p>
          <a:p>
            <a:r>
              <a:rPr lang="en-US" b="1" dirty="0" smtClean="0">
                <a:solidFill>
                  <a:srgbClr val="0000FF"/>
                </a:solidFill>
              </a:rPr>
              <a:t>Why do we care about low rank?</a:t>
            </a:r>
          </a:p>
          <a:p>
            <a:pPr lvl="1"/>
            <a:r>
              <a:rPr lang="en-US" dirty="0" smtClean="0"/>
              <a:t>We can write </a:t>
            </a:r>
            <a:r>
              <a:rPr lang="en-US" b="1" dirty="0" smtClean="0"/>
              <a:t>A</a:t>
            </a:r>
            <a:r>
              <a:rPr lang="en-US" dirty="0" smtClean="0"/>
              <a:t> as two “basis” vectors: [1 2 1] [-2 -3 1]</a:t>
            </a:r>
          </a:p>
          <a:p>
            <a:pPr lvl="1"/>
            <a:r>
              <a:rPr lang="en-US" dirty="0" smtClean="0"/>
              <a:t>And new coordinates of : [1 0] [0 1] [1 1]</a:t>
            </a:r>
            <a:endParaRPr lang="en-US" dirty="0"/>
          </a:p>
        </p:txBody>
      </p:sp>
      <p:pic>
        <p:nvPicPr>
          <p:cNvPr id="37890" name="Picture 2" descr="\begin{bmatrix}1&amp;2&amp;1\\-2&amp;-3&amp;1\\3&amp;5&amp;0\end{b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367" y="28194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3</a:t>
            </a:fld>
            <a:endParaRPr lang="en-US"/>
          </a:p>
        </p:txBody>
      </p:sp>
    </p:spTree>
    <p:extLst>
      <p:ext uri="{BB962C8B-B14F-4D97-AF65-F5344CB8AC3E}">
        <p14:creationId xmlns:p14="http://schemas.microsoft.com/office/powerpoint/2010/main" val="3779685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Matrix factorization as SGD</a:t>
            </a:r>
            <a:endParaRPr lang="en-US" dirty="0"/>
          </a:p>
        </p:txBody>
      </p:sp>
      <p:pic>
        <p:nvPicPr>
          <p:cNvPr id="3" name="Picture 2" descr="Screen Shot 2012-04-19 at 11.42.43 AM.png"/>
          <p:cNvPicPr>
            <a:picLocks noChangeAspect="1"/>
          </p:cNvPicPr>
          <p:nvPr/>
        </p:nvPicPr>
        <p:blipFill rotWithShape="1">
          <a:blip r:embed="rId2">
            <a:extLst>
              <a:ext uri="{28A0092B-C50C-407E-A947-70E740481C1C}">
                <a14:useLocalDpi xmlns:a14="http://schemas.microsoft.com/office/drawing/2010/main" val="0"/>
              </a:ext>
            </a:extLst>
          </a:blip>
          <a:srcRect l="7963"/>
          <a:stretch/>
        </p:blipFill>
        <p:spPr>
          <a:xfrm>
            <a:off x="1799109" y="1386451"/>
            <a:ext cx="5972910" cy="1930400"/>
          </a:xfrm>
          <a:prstGeom prst="rect">
            <a:avLst/>
          </a:prstGeom>
        </p:spPr>
      </p:pic>
      <p:pic>
        <p:nvPicPr>
          <p:cNvPr id="4" name="Picture 3" descr="Screen Shot 2012-04-19 at 11.43.11 AM.png"/>
          <p:cNvPicPr>
            <a:picLocks noChangeAspect="1"/>
          </p:cNvPicPr>
          <p:nvPr/>
        </p:nvPicPr>
        <p:blipFill rotWithShape="1">
          <a:blip r:embed="rId3">
            <a:extLst>
              <a:ext uri="{28A0092B-C50C-407E-A947-70E740481C1C}">
                <a14:useLocalDpi xmlns:a14="http://schemas.microsoft.com/office/drawing/2010/main" val="0"/>
              </a:ext>
            </a:extLst>
          </a:blip>
          <a:srcRect r="38531"/>
          <a:stretch/>
        </p:blipFill>
        <p:spPr>
          <a:xfrm>
            <a:off x="834880" y="2988042"/>
            <a:ext cx="7490407" cy="3662799"/>
          </a:xfrm>
          <a:prstGeom prst="rect">
            <a:avLst/>
          </a:prstGeom>
        </p:spPr>
      </p:pic>
      <p:sp>
        <p:nvSpPr>
          <p:cNvPr id="5" name="TextBox 4"/>
          <p:cNvSpPr txBox="1"/>
          <p:nvPr/>
        </p:nvSpPr>
        <p:spPr>
          <a:xfrm>
            <a:off x="4515410" y="5803750"/>
            <a:ext cx="974746" cy="369332"/>
          </a:xfrm>
          <a:prstGeom prst="rect">
            <a:avLst/>
          </a:prstGeom>
          <a:noFill/>
        </p:spPr>
        <p:txBody>
          <a:bodyPr wrap="none" rtlCol="0">
            <a:spAutoFit/>
          </a:bodyPr>
          <a:lstStyle/>
          <a:p>
            <a:r>
              <a:rPr lang="en-US" i="1" dirty="0" smtClean="0"/>
              <a:t>step size</a:t>
            </a:r>
            <a:endParaRPr lang="en-US" i="1" dirty="0"/>
          </a:p>
        </p:txBody>
      </p:sp>
      <p:cxnSp>
        <p:nvCxnSpPr>
          <p:cNvPr id="7" name="Straight Arrow Connector 6"/>
          <p:cNvCxnSpPr/>
          <p:nvPr/>
        </p:nvCxnSpPr>
        <p:spPr>
          <a:xfrm flipH="1" flipV="1">
            <a:off x="3833395" y="5479345"/>
            <a:ext cx="682016" cy="48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817337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1.45.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301"/>
            <a:ext cx="9144000" cy="6664699"/>
          </a:xfrm>
          <a:prstGeom prst="rect">
            <a:avLst/>
          </a:prstGeom>
        </p:spPr>
      </p:pic>
    </p:spTree>
    <p:extLst>
      <p:ext uri="{BB962C8B-B14F-4D97-AF65-F5344CB8AC3E}">
        <p14:creationId xmlns:p14="http://schemas.microsoft.com/office/powerpoint/2010/main" val="36927057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factorization as SGD - why does this work?</a:t>
            </a:r>
            <a:endParaRPr lang="en-US" dirty="0"/>
          </a:p>
        </p:txBody>
      </p:sp>
      <p:pic>
        <p:nvPicPr>
          <p:cNvPr id="3" name="Picture 2" descr="Screen Shot 2012-04-19 at 11.42.43 AM.png"/>
          <p:cNvPicPr>
            <a:picLocks noChangeAspect="1"/>
          </p:cNvPicPr>
          <p:nvPr/>
        </p:nvPicPr>
        <p:blipFill rotWithShape="1">
          <a:blip r:embed="rId2">
            <a:extLst>
              <a:ext uri="{28A0092B-C50C-407E-A947-70E740481C1C}">
                <a14:useLocalDpi xmlns:a14="http://schemas.microsoft.com/office/drawing/2010/main" val="0"/>
              </a:ext>
            </a:extLst>
          </a:blip>
          <a:srcRect l="7963"/>
          <a:stretch/>
        </p:blipFill>
        <p:spPr>
          <a:xfrm>
            <a:off x="1799109" y="1386451"/>
            <a:ext cx="5972910" cy="1930400"/>
          </a:xfrm>
          <a:prstGeom prst="rect">
            <a:avLst/>
          </a:prstGeom>
        </p:spPr>
      </p:pic>
      <p:pic>
        <p:nvPicPr>
          <p:cNvPr id="4" name="Picture 3" descr="Screen Shot 2012-04-19 at 11.43.11 AM.png"/>
          <p:cNvPicPr>
            <a:picLocks noChangeAspect="1"/>
          </p:cNvPicPr>
          <p:nvPr/>
        </p:nvPicPr>
        <p:blipFill rotWithShape="1">
          <a:blip r:embed="rId3">
            <a:extLst>
              <a:ext uri="{28A0092B-C50C-407E-A947-70E740481C1C}">
                <a14:useLocalDpi xmlns:a14="http://schemas.microsoft.com/office/drawing/2010/main" val="0"/>
              </a:ext>
            </a:extLst>
          </a:blip>
          <a:srcRect r="38531"/>
          <a:stretch/>
        </p:blipFill>
        <p:spPr>
          <a:xfrm>
            <a:off x="834880" y="2988042"/>
            <a:ext cx="7490407" cy="3662799"/>
          </a:xfrm>
          <a:prstGeom prst="rect">
            <a:avLst/>
          </a:prstGeom>
        </p:spPr>
      </p:pic>
      <p:sp>
        <p:nvSpPr>
          <p:cNvPr id="5" name="TextBox 4"/>
          <p:cNvSpPr txBox="1"/>
          <p:nvPr/>
        </p:nvSpPr>
        <p:spPr>
          <a:xfrm>
            <a:off x="4515410" y="5803750"/>
            <a:ext cx="974746" cy="369332"/>
          </a:xfrm>
          <a:prstGeom prst="rect">
            <a:avLst/>
          </a:prstGeom>
          <a:noFill/>
        </p:spPr>
        <p:txBody>
          <a:bodyPr wrap="none" rtlCol="0">
            <a:spAutoFit/>
          </a:bodyPr>
          <a:lstStyle/>
          <a:p>
            <a:r>
              <a:rPr lang="en-US" i="1" dirty="0" smtClean="0"/>
              <a:t>step size</a:t>
            </a:r>
            <a:endParaRPr lang="en-US" i="1" dirty="0"/>
          </a:p>
        </p:txBody>
      </p:sp>
      <p:cxnSp>
        <p:nvCxnSpPr>
          <p:cNvPr id="7" name="Straight Arrow Connector 6"/>
          <p:cNvCxnSpPr/>
          <p:nvPr/>
        </p:nvCxnSpPr>
        <p:spPr>
          <a:xfrm flipH="1" flipV="1">
            <a:off x="3833395" y="5479345"/>
            <a:ext cx="682016" cy="48208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80786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Matrix factorization as SGD - why does this work?  Here’s the key claim:</a:t>
            </a:r>
            <a:endParaRPr lang="en-US" dirty="0"/>
          </a:p>
        </p:txBody>
      </p:sp>
      <p:pic>
        <p:nvPicPr>
          <p:cNvPr id="3" name="Picture 2" descr="Screen Shot 2012-04-19 at 11.42.43 AM.png"/>
          <p:cNvPicPr>
            <a:picLocks noChangeAspect="1"/>
          </p:cNvPicPr>
          <p:nvPr/>
        </p:nvPicPr>
        <p:blipFill rotWithShape="1">
          <a:blip r:embed="rId2">
            <a:extLst>
              <a:ext uri="{28A0092B-C50C-407E-A947-70E740481C1C}">
                <a14:useLocalDpi xmlns:a14="http://schemas.microsoft.com/office/drawing/2010/main" val="0"/>
              </a:ext>
            </a:extLst>
          </a:blip>
          <a:srcRect l="7963" b="19544"/>
          <a:stretch/>
        </p:blipFill>
        <p:spPr>
          <a:xfrm>
            <a:off x="1434583" y="1504033"/>
            <a:ext cx="5972910" cy="1553112"/>
          </a:xfrm>
          <a:prstGeom prst="rect">
            <a:avLst/>
          </a:prstGeom>
        </p:spPr>
      </p:pic>
      <p:pic>
        <p:nvPicPr>
          <p:cNvPr id="6" name="Picture 5" descr="Screen Shot 2012-04-19 at 11.47.23 AM.png"/>
          <p:cNvPicPr>
            <a:picLocks noChangeAspect="1"/>
          </p:cNvPicPr>
          <p:nvPr/>
        </p:nvPicPr>
        <p:blipFill rotWithShape="1">
          <a:blip r:embed="rId3">
            <a:extLst>
              <a:ext uri="{28A0092B-C50C-407E-A947-70E740481C1C}">
                <a14:useLocalDpi xmlns:a14="http://schemas.microsoft.com/office/drawing/2010/main" val="0"/>
              </a:ext>
            </a:extLst>
          </a:blip>
          <a:srcRect l="13402"/>
          <a:stretch/>
        </p:blipFill>
        <p:spPr>
          <a:xfrm>
            <a:off x="0" y="2927805"/>
            <a:ext cx="3394468" cy="3930195"/>
          </a:xfrm>
          <a:prstGeom prst="rect">
            <a:avLst/>
          </a:prstGeom>
        </p:spPr>
      </p:pic>
      <p:pic>
        <p:nvPicPr>
          <p:cNvPr id="9" name="Picture 8" descr="Screen Shot 2012-04-19 at 11.53.31 AM.png"/>
          <p:cNvPicPr>
            <a:picLocks noChangeAspect="1"/>
          </p:cNvPicPr>
          <p:nvPr/>
        </p:nvPicPr>
        <p:blipFill rotWithShape="1">
          <a:blip r:embed="rId4">
            <a:extLst>
              <a:ext uri="{28A0092B-C50C-407E-A947-70E740481C1C}">
                <a14:useLocalDpi xmlns:a14="http://schemas.microsoft.com/office/drawing/2010/main" val="0"/>
              </a:ext>
            </a:extLst>
          </a:blip>
          <a:srcRect l="3802" r="5355"/>
          <a:stretch/>
        </p:blipFill>
        <p:spPr>
          <a:xfrm>
            <a:off x="3640843" y="4175933"/>
            <a:ext cx="5503157" cy="2057400"/>
          </a:xfrm>
          <a:prstGeom prst="rect">
            <a:avLst/>
          </a:prstGeom>
        </p:spPr>
      </p:pic>
      <p:sp>
        <p:nvSpPr>
          <p:cNvPr id="10" name="Right Arrow 9"/>
          <p:cNvSpPr/>
          <p:nvPr/>
        </p:nvSpPr>
        <p:spPr>
          <a:xfrm>
            <a:off x="3186657" y="4879674"/>
            <a:ext cx="454186" cy="51736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1600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the claim</a:t>
            </a:r>
            <a:endParaRPr lang="en-US" dirty="0"/>
          </a:p>
        </p:txBody>
      </p:sp>
      <p:pic>
        <p:nvPicPr>
          <p:cNvPr id="3" name="Picture 2" descr="Screen Shot 2012-04-19 at 12.08.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5078"/>
            <a:ext cx="9144000" cy="1128748"/>
          </a:xfrm>
          <a:prstGeom prst="rect">
            <a:avLst/>
          </a:prstGeom>
        </p:spPr>
      </p:pic>
      <p:pic>
        <p:nvPicPr>
          <p:cNvPr id="4" name="Picture 3" descr="Screen Shot 2012-04-19 at 12.08.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3500" y="2555468"/>
            <a:ext cx="3543300" cy="546100"/>
          </a:xfrm>
          <a:prstGeom prst="rect">
            <a:avLst/>
          </a:prstGeom>
        </p:spPr>
      </p:pic>
      <p:pic>
        <p:nvPicPr>
          <p:cNvPr id="5" name="Picture 4" descr="Screen Shot 2012-04-19 at 12.10.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1660" y="3477535"/>
            <a:ext cx="6451600" cy="1041400"/>
          </a:xfrm>
          <a:prstGeom prst="rect">
            <a:avLst/>
          </a:prstGeom>
        </p:spPr>
      </p:pic>
      <p:pic>
        <p:nvPicPr>
          <p:cNvPr id="7" name="Picture 6" descr="Screen Shot 2012-04-19 at 12.10.4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3688" y="4339870"/>
            <a:ext cx="3606800" cy="469900"/>
          </a:xfrm>
          <a:prstGeom prst="rect">
            <a:avLst/>
          </a:prstGeom>
        </p:spPr>
      </p:pic>
      <p:sp>
        <p:nvSpPr>
          <p:cNvPr id="8" name="TextBox 7"/>
          <p:cNvSpPr txBox="1"/>
          <p:nvPr/>
        </p:nvSpPr>
        <p:spPr>
          <a:xfrm>
            <a:off x="457200" y="5220664"/>
            <a:ext cx="8503067"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t>Think for SGD for logistic regression</a:t>
            </a:r>
          </a:p>
          <a:p>
            <a:pPr marL="457200" indent="-457200">
              <a:buFont typeface="Arial"/>
              <a:buChar char="•"/>
            </a:pPr>
            <a:r>
              <a:rPr lang="en-US" sz="2400" dirty="0" smtClean="0"/>
              <a:t>LR loss = compare </a:t>
            </a:r>
            <a:r>
              <a:rPr lang="en-US" sz="2400" i="1" dirty="0" smtClean="0"/>
              <a:t>y</a:t>
            </a:r>
            <a:r>
              <a:rPr lang="en-US" sz="2400" dirty="0" smtClean="0"/>
              <a:t> and </a:t>
            </a:r>
            <a:r>
              <a:rPr lang="en-US" sz="2400" i="1" dirty="0" err="1" smtClean="0"/>
              <a:t>ŷ</a:t>
            </a:r>
            <a:r>
              <a:rPr lang="en-US" sz="2400" dirty="0"/>
              <a:t> </a:t>
            </a:r>
            <a:r>
              <a:rPr lang="en-US" sz="2400" dirty="0" smtClean="0"/>
              <a:t>= dot(</a:t>
            </a:r>
            <a:r>
              <a:rPr lang="en-US" sz="2400" dirty="0" err="1" smtClean="0"/>
              <a:t>w,x</a:t>
            </a:r>
            <a:r>
              <a:rPr lang="en-US" sz="2400" dirty="0" smtClean="0"/>
              <a:t>)</a:t>
            </a:r>
          </a:p>
          <a:p>
            <a:pPr marL="457200" indent="-457200">
              <a:buFont typeface="Arial"/>
              <a:buChar char="•"/>
            </a:pPr>
            <a:r>
              <a:rPr lang="en-US" sz="2400" dirty="0" smtClean="0"/>
              <a:t>similar but now update w (user weights) and x (movie weight)</a:t>
            </a:r>
            <a:endParaRPr lang="en-US" sz="2400" dirty="0"/>
          </a:p>
        </p:txBody>
      </p:sp>
    </p:spTree>
    <p:extLst>
      <p:ext uri="{BB962C8B-B14F-4D97-AF65-F5344CB8AC3E}">
        <p14:creationId xmlns:p14="http://schemas.microsoft.com/office/powerpoint/2010/main" val="3890458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4-19 at 11.49.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7883"/>
            <a:ext cx="9144000" cy="6740117"/>
          </a:xfrm>
          <a:prstGeom prst="rect">
            <a:avLst/>
          </a:prstGeom>
        </p:spPr>
      </p:pic>
      <p:sp>
        <p:nvSpPr>
          <p:cNvPr id="5" name="TextBox 4"/>
          <p:cNvSpPr txBox="1"/>
          <p:nvPr/>
        </p:nvSpPr>
        <p:spPr>
          <a:xfrm>
            <a:off x="4715310" y="2269342"/>
            <a:ext cx="3163139" cy="369332"/>
          </a:xfrm>
          <a:prstGeom prst="rect">
            <a:avLst/>
          </a:prstGeom>
          <a:noFill/>
        </p:spPr>
        <p:txBody>
          <a:bodyPr wrap="square" rtlCol="0">
            <a:spAutoFit/>
          </a:bodyPr>
          <a:lstStyle/>
          <a:p>
            <a:r>
              <a:rPr lang="en-US" dirty="0" smtClean="0"/>
              <a:t>ALS = alternating least squares</a:t>
            </a:r>
            <a:endParaRPr lang="en-US" dirty="0"/>
          </a:p>
        </p:txBody>
      </p:sp>
    </p:spTree>
    <p:extLst>
      <p:ext uri="{BB962C8B-B14F-4D97-AF65-F5344CB8AC3E}">
        <p14:creationId xmlns:p14="http://schemas.microsoft.com/office/powerpoint/2010/main" val="386288187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2.51.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1197"/>
            <a:ext cx="9144000" cy="4973216"/>
          </a:xfrm>
          <a:prstGeom prst="rect">
            <a:avLst/>
          </a:prstGeom>
        </p:spPr>
      </p:pic>
    </p:spTree>
    <p:extLst>
      <p:ext uri="{BB962C8B-B14F-4D97-AF65-F5344CB8AC3E}">
        <p14:creationId xmlns:p14="http://schemas.microsoft.com/office/powerpoint/2010/main" val="34228874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2.51.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574" y="0"/>
            <a:ext cx="8827426" cy="6858000"/>
          </a:xfrm>
          <a:prstGeom prst="rect">
            <a:avLst/>
          </a:prstGeom>
        </p:spPr>
      </p:pic>
    </p:spTree>
    <p:extLst>
      <p:ext uri="{BB962C8B-B14F-4D97-AF65-F5344CB8AC3E}">
        <p14:creationId xmlns:p14="http://schemas.microsoft.com/office/powerpoint/2010/main" val="36899621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2.52.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256" y="0"/>
            <a:ext cx="8948744" cy="6858000"/>
          </a:xfrm>
          <a:prstGeom prst="rect">
            <a:avLst/>
          </a:prstGeom>
        </p:spPr>
      </p:pic>
      <p:sp>
        <p:nvSpPr>
          <p:cNvPr id="3" name="TextBox 2"/>
          <p:cNvSpPr txBox="1"/>
          <p:nvPr/>
        </p:nvSpPr>
        <p:spPr>
          <a:xfrm>
            <a:off x="6091100" y="4668026"/>
            <a:ext cx="293972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dirty="0" smtClean="0"/>
              <a:t>Similar to McDonnell et al with perceptron learning</a:t>
            </a:r>
            <a:endParaRPr lang="en-US" sz="2000" dirty="0"/>
          </a:p>
        </p:txBody>
      </p:sp>
    </p:spTree>
    <p:extLst>
      <p:ext uri="{BB962C8B-B14F-4D97-AF65-F5344CB8AC3E}">
        <p14:creationId xmlns:p14="http://schemas.microsoft.com/office/powerpoint/2010/main" val="115825323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2.53.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42" y="0"/>
            <a:ext cx="8603158" cy="6858000"/>
          </a:xfrm>
          <a:prstGeom prst="rect">
            <a:avLst/>
          </a:prstGeom>
        </p:spPr>
      </p:pic>
      <p:sp>
        <p:nvSpPr>
          <p:cNvPr id="3" name="TextBox 2"/>
          <p:cNvSpPr txBox="1"/>
          <p:nvPr/>
        </p:nvSpPr>
        <p:spPr>
          <a:xfrm>
            <a:off x="4597723" y="3609783"/>
            <a:ext cx="25164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Slow convergence…..</a:t>
            </a:r>
            <a:endParaRPr lang="en-US" dirty="0"/>
          </a:p>
        </p:txBody>
      </p:sp>
    </p:spTree>
    <p:extLst>
      <p:ext uri="{BB962C8B-B14F-4D97-AF65-F5344CB8AC3E}">
        <p14:creationId xmlns:p14="http://schemas.microsoft.com/office/powerpoint/2010/main" val="54917722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srcRect l="36826"/>
          <a:stretch/>
        </p:blipFill>
        <p:spPr bwMode="auto">
          <a:xfrm>
            <a:off x="5029200" y="1143000"/>
            <a:ext cx="4114800" cy="288524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Rank is “Dimensionality”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FF0066"/>
                </a:solidFill>
              </a:rPr>
              <a:t>Cloud of points 3D space:</a:t>
            </a:r>
          </a:p>
          <a:p>
            <a:pPr lvl="1"/>
            <a:r>
              <a:rPr lang="en-US" dirty="0" smtClean="0"/>
              <a:t>Think of point positions</a:t>
            </a:r>
            <a:br>
              <a:rPr lang="en-US" dirty="0" smtClean="0"/>
            </a:br>
            <a:r>
              <a:rPr lang="en-US" dirty="0" smtClean="0"/>
              <a:t>as a matrix:</a:t>
            </a:r>
          </a:p>
          <a:p>
            <a:pPr lvl="1"/>
            <a:endParaRPr lang="en-US" dirty="0"/>
          </a:p>
          <a:p>
            <a:pPr lvl="1"/>
            <a:endParaRPr lang="en-US" dirty="0" smtClean="0"/>
          </a:p>
          <a:p>
            <a:r>
              <a:rPr lang="en-US" b="1" dirty="0" smtClean="0">
                <a:solidFill>
                  <a:srgbClr val="FF0066"/>
                </a:solidFill>
              </a:rPr>
              <a:t>We can rewrite coordinates more efficiently!</a:t>
            </a:r>
          </a:p>
          <a:p>
            <a:pPr lvl="1"/>
            <a:r>
              <a:rPr lang="en-US" dirty="0" smtClean="0"/>
              <a:t>Old basis vectors:</a:t>
            </a:r>
            <a:r>
              <a:rPr lang="en-US" b="1" dirty="0" smtClean="0"/>
              <a:t> </a:t>
            </a:r>
            <a:r>
              <a:rPr lang="en-US" dirty="0" smtClean="0"/>
              <a:t>[1 0 0] [0 1 0] [0 0 1]</a:t>
            </a:r>
          </a:p>
          <a:p>
            <a:pPr lvl="1"/>
            <a:r>
              <a:rPr lang="en-US" b="1" dirty="0" smtClean="0"/>
              <a:t>New basis vectors: [1 2 1] [-2 -3 1]</a:t>
            </a:r>
          </a:p>
          <a:p>
            <a:pPr lvl="1"/>
            <a:r>
              <a:rPr lang="en-US" dirty="0" smtClean="0"/>
              <a:t>Then </a:t>
            </a:r>
            <a:r>
              <a:rPr lang="en-US" b="1" dirty="0" smtClean="0"/>
              <a:t>A</a:t>
            </a:r>
            <a:r>
              <a:rPr lang="en-US" dirty="0" smtClean="0"/>
              <a:t> has new coordinates: [1 0]. </a:t>
            </a:r>
            <a:r>
              <a:rPr lang="en-US" b="1" dirty="0" smtClean="0"/>
              <a:t>B</a:t>
            </a:r>
            <a:r>
              <a:rPr lang="en-US" dirty="0" smtClean="0"/>
              <a:t>: [0 1], </a:t>
            </a:r>
            <a:r>
              <a:rPr lang="en-US" b="1" dirty="0" smtClean="0"/>
              <a:t>C</a:t>
            </a:r>
            <a:r>
              <a:rPr lang="en-US" dirty="0" smtClean="0"/>
              <a:t>: [1 1]</a:t>
            </a:r>
          </a:p>
          <a:p>
            <a:pPr lvl="2"/>
            <a:r>
              <a:rPr lang="en-US" b="1" dirty="0" smtClean="0"/>
              <a:t>Notice: We reduced the number of coordinates!</a:t>
            </a:r>
          </a:p>
        </p:txBody>
      </p:sp>
      <p:pic>
        <p:nvPicPr>
          <p:cNvPr id="5" name="Picture 2" descr="\begin{bmatrix}1&amp;2&amp;1\\-2&amp;-3&amp;1\\3&amp;5&amp;0\end{bmatri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1340285"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55891" y="3048000"/>
            <a:ext cx="1915909" cy="369332"/>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1 row per point:</a:t>
            </a:r>
          </a:p>
        </p:txBody>
      </p:sp>
      <p:sp>
        <p:nvSpPr>
          <p:cNvPr id="9" name="TextBox 8"/>
          <p:cNvSpPr txBox="1"/>
          <p:nvPr/>
        </p:nvSpPr>
        <p:spPr>
          <a:xfrm>
            <a:off x="4320485" y="2514600"/>
            <a:ext cx="415498" cy="923330"/>
          </a:xfrm>
          <a:prstGeom prst="rect">
            <a:avLst/>
          </a:prstGeom>
          <a:noFill/>
        </p:spPr>
        <p:txBody>
          <a:bodyPr wrap="none" rtlCol="0">
            <a:spAutoFit/>
          </a:bodyPr>
          <a:lstStyle/>
          <a:p>
            <a:r>
              <a:rPr lang="en-US" b="1" dirty="0" smtClean="0">
                <a:solidFill>
                  <a:srgbClr val="0000FF"/>
                </a:solidFill>
                <a:latin typeface="Arial" pitchFamily="34" charset="0"/>
                <a:cs typeface="Arial" pitchFamily="34" charset="0"/>
              </a:rPr>
              <a:t>A</a:t>
            </a:r>
          </a:p>
          <a:p>
            <a:r>
              <a:rPr lang="en-US" b="1" dirty="0" smtClean="0">
                <a:solidFill>
                  <a:srgbClr val="0000FF"/>
                </a:solidFill>
                <a:latin typeface="Arial" pitchFamily="34" charset="0"/>
                <a:cs typeface="Arial" pitchFamily="34" charset="0"/>
              </a:rPr>
              <a:t>B</a:t>
            </a:r>
          </a:p>
          <a:p>
            <a:r>
              <a:rPr lang="en-US" b="1" dirty="0" smtClean="0">
                <a:solidFill>
                  <a:srgbClr val="0000FF"/>
                </a:solidFill>
                <a:latin typeface="Arial" pitchFamily="34" charset="0"/>
                <a:cs typeface="Arial" pitchFamily="34" charset="0"/>
              </a:rPr>
              <a:t>C </a:t>
            </a:r>
          </a:p>
        </p:txBody>
      </p:sp>
      <p:sp>
        <p:nvSpPr>
          <p:cNvPr id="10" name="Oval 9"/>
          <p:cNvSpPr/>
          <p:nvPr/>
        </p:nvSpPr>
        <p:spPr>
          <a:xfrm>
            <a:off x="6941400" y="3127200"/>
            <a:ext cx="91440" cy="91440"/>
          </a:xfrm>
          <a:prstGeom prst="ellipse">
            <a:avLst/>
          </a:prstGeom>
          <a:solidFill>
            <a:srgbClr val="FF0000"/>
          </a:solidFill>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857151" y="2738735"/>
            <a:ext cx="407484" cy="461665"/>
          </a:xfrm>
          <a:prstGeom prst="rect">
            <a:avLst/>
          </a:prstGeom>
        </p:spPr>
        <p:txBody>
          <a:bodyPr wrap="none">
            <a:spAutoFit/>
          </a:bodyPr>
          <a:lstStyle/>
          <a:p>
            <a:r>
              <a:rPr lang="en-US" sz="2400" b="1" dirty="0">
                <a:solidFill>
                  <a:srgbClr val="FF0000"/>
                </a:solidFill>
                <a:latin typeface="Arial" pitchFamily="34" charset="0"/>
                <a:cs typeface="Arial" pitchFamily="34" charset="0"/>
              </a:rPr>
              <a:t>A</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12" name="Slide Number Placeholder 11"/>
          <p:cNvSpPr>
            <a:spLocks noGrp="1"/>
          </p:cNvSpPr>
          <p:nvPr>
            <p:ph type="sldNum" sz="quarter" idx="12"/>
          </p:nvPr>
        </p:nvSpPr>
        <p:spPr/>
        <p:txBody>
          <a:bodyPr/>
          <a:lstStyle/>
          <a:p>
            <a:fld id="{19B12225-5612-419B-A8D5-4B8EEE4C217E}" type="slidenum">
              <a:rPr lang="en-US" smtClean="0"/>
              <a:pPr/>
              <a:t>4</a:t>
            </a:fld>
            <a:endParaRPr lang="en-US"/>
          </a:p>
        </p:txBody>
      </p:sp>
    </p:spTree>
    <p:extLst>
      <p:ext uri="{BB962C8B-B14F-4D97-AF65-F5344CB8AC3E}">
        <p14:creationId xmlns:p14="http://schemas.microsoft.com/office/powerpoint/2010/main" val="3398424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2.54.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98914"/>
          </a:xfrm>
          <a:prstGeom prst="rect">
            <a:avLst/>
          </a:prstGeom>
        </p:spPr>
      </p:pic>
      <p:pic>
        <p:nvPicPr>
          <p:cNvPr id="3" name="Picture 2" descr="Screen Shot 2012-04-19 at 12.54.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82" y="3732634"/>
            <a:ext cx="2666979" cy="3125366"/>
          </a:xfrm>
          <a:prstGeom prst="rect">
            <a:avLst/>
          </a:prstGeom>
        </p:spPr>
      </p:pic>
      <p:pic>
        <p:nvPicPr>
          <p:cNvPr id="4" name="Picture 3" descr="Screen Shot 2012-04-19 at 12.54.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4948" y="3898914"/>
            <a:ext cx="2785948" cy="2959086"/>
          </a:xfrm>
          <a:prstGeom prst="rect">
            <a:avLst/>
          </a:prstGeom>
        </p:spPr>
      </p:pic>
      <p:pic>
        <p:nvPicPr>
          <p:cNvPr id="5" name="Picture 4" descr="Screen Shot 2012-04-19 at 12.55.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404" y="3730382"/>
            <a:ext cx="3311595" cy="3127617"/>
          </a:xfrm>
          <a:prstGeom prst="rect">
            <a:avLst/>
          </a:prstGeom>
        </p:spPr>
      </p:pic>
    </p:spTree>
    <p:extLst>
      <p:ext uri="{BB962C8B-B14F-4D97-AF65-F5344CB8AC3E}">
        <p14:creationId xmlns:p14="http://schemas.microsoft.com/office/powerpoint/2010/main" val="2046350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2.56.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706" y="0"/>
            <a:ext cx="8842294" cy="6858000"/>
          </a:xfrm>
          <a:prstGeom prst="rect">
            <a:avLst/>
          </a:prstGeom>
        </p:spPr>
      </p:pic>
    </p:spTree>
    <p:extLst>
      <p:ext uri="{BB962C8B-B14F-4D97-AF65-F5344CB8AC3E}">
        <p14:creationId xmlns:p14="http://schemas.microsoft.com/office/powerpoint/2010/main" val="35705225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01.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467501"/>
          </a:xfrm>
          <a:prstGeom prst="rect">
            <a:avLst/>
          </a:prstGeom>
        </p:spPr>
      </p:pic>
      <p:pic>
        <p:nvPicPr>
          <p:cNvPr id="3" name="Picture 2" descr="Screen Shot 2012-04-19 at 1.01.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180" y="5488627"/>
            <a:ext cx="3426060" cy="978874"/>
          </a:xfrm>
          <a:prstGeom prst="rect">
            <a:avLst/>
          </a:prstGeom>
          <a:solidFill>
            <a:srgbClr val="FFFFFF"/>
          </a:solidFill>
          <a:ln>
            <a:solidFill>
              <a:schemeClr val="accent1"/>
            </a:solidFill>
          </a:ln>
        </p:spPr>
      </p:pic>
    </p:spTree>
    <p:extLst>
      <p:ext uri="{BB962C8B-B14F-4D97-AF65-F5344CB8AC3E}">
        <p14:creationId xmlns:p14="http://schemas.microsoft.com/office/powerpoint/2010/main" val="4045047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16.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0"/>
            <a:ext cx="9105900" cy="6743700"/>
          </a:xfrm>
          <a:prstGeom prst="rect">
            <a:avLst/>
          </a:prstGeom>
        </p:spPr>
      </p:pic>
    </p:spTree>
    <p:extLst>
      <p:ext uri="{BB962C8B-B14F-4D97-AF65-F5344CB8AC3E}">
        <p14:creationId xmlns:p14="http://schemas.microsoft.com/office/powerpoint/2010/main" val="95204375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Randomly permute rows/cols of matrix</a:t>
            </a:r>
          </a:p>
          <a:p>
            <a:r>
              <a:rPr lang="en-US" dirty="0" smtClean="0"/>
              <a:t>Chop V,W,H into blocks of size </a:t>
            </a:r>
            <a:r>
              <a:rPr lang="en-US" i="1" dirty="0" smtClean="0"/>
              <a:t>d x d</a:t>
            </a:r>
          </a:p>
          <a:p>
            <a:pPr lvl="1"/>
            <a:r>
              <a:rPr lang="en-US" i="1" dirty="0" smtClean="0"/>
              <a:t>m/d </a:t>
            </a:r>
            <a:r>
              <a:rPr lang="en-US" dirty="0" smtClean="0"/>
              <a:t>blocks in W, </a:t>
            </a:r>
            <a:r>
              <a:rPr lang="en-US" i="1" dirty="0" smtClean="0"/>
              <a:t>n/d </a:t>
            </a:r>
            <a:r>
              <a:rPr lang="en-US" dirty="0" smtClean="0"/>
              <a:t>blocks in H</a:t>
            </a:r>
          </a:p>
          <a:p>
            <a:r>
              <a:rPr lang="en-US" dirty="0" smtClean="0"/>
              <a:t>Group the data:</a:t>
            </a:r>
          </a:p>
          <a:p>
            <a:pPr lvl="1"/>
            <a:r>
              <a:rPr lang="en-US" dirty="0" smtClean="0"/>
              <a:t>Pick a set of blocks with no overlapping rows or columns (a </a:t>
            </a:r>
            <a:r>
              <a:rPr lang="en-US" i="1" dirty="0" smtClean="0"/>
              <a:t>stratum)</a:t>
            </a:r>
          </a:p>
          <a:p>
            <a:pPr lvl="1"/>
            <a:r>
              <a:rPr lang="en-US" dirty="0" smtClean="0"/>
              <a:t>Repeat until all blocks in V are covered</a:t>
            </a:r>
          </a:p>
          <a:p>
            <a:r>
              <a:rPr lang="en-US" dirty="0" smtClean="0"/>
              <a:t>Train the SGD</a:t>
            </a:r>
          </a:p>
          <a:p>
            <a:pPr lvl="1"/>
            <a:r>
              <a:rPr lang="en-US" dirty="0" smtClean="0"/>
              <a:t>Process strata in series</a:t>
            </a:r>
          </a:p>
          <a:p>
            <a:pPr lvl="1"/>
            <a:r>
              <a:rPr lang="en-US" dirty="0" smtClean="0"/>
              <a:t>Process blocks within a stratum in parallel</a:t>
            </a:r>
            <a:endParaRPr lang="en-US" dirty="0"/>
          </a:p>
        </p:txBody>
      </p:sp>
    </p:spTree>
    <p:extLst>
      <p:ext uri="{BB962C8B-B14F-4D97-AF65-F5344CB8AC3E}">
        <p14:creationId xmlns:p14="http://schemas.microsoft.com/office/powerpoint/2010/main" val="5104149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detail….</a:t>
            </a:r>
            <a:endParaRPr lang="en-US" dirty="0"/>
          </a:p>
        </p:txBody>
      </p:sp>
      <p:pic>
        <p:nvPicPr>
          <p:cNvPr id="3" name="Picture 2" descr="Screen Shot 2012-04-19 at 1.18.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292599"/>
            <a:ext cx="7866692" cy="5447818"/>
          </a:xfrm>
          <a:prstGeom prst="rect">
            <a:avLst/>
          </a:prstGeom>
        </p:spPr>
      </p:pic>
      <p:sp>
        <p:nvSpPr>
          <p:cNvPr id="4" name="TextBox 3"/>
          <p:cNvSpPr txBox="1"/>
          <p:nvPr/>
        </p:nvSpPr>
        <p:spPr>
          <a:xfrm>
            <a:off x="7100480" y="2026001"/>
            <a:ext cx="1223412" cy="46166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2400" b="1" i="1" dirty="0" smtClean="0"/>
              <a:t>Z</a:t>
            </a:r>
            <a:r>
              <a:rPr lang="en-US" sz="2400" dirty="0" smtClean="0"/>
              <a:t> was </a:t>
            </a:r>
            <a:r>
              <a:rPr lang="en-US" sz="2400" b="1" i="1" dirty="0" smtClean="0"/>
              <a:t>V</a:t>
            </a:r>
            <a:endParaRPr lang="en-US" sz="2400" dirty="0"/>
          </a:p>
        </p:txBody>
      </p:sp>
    </p:spTree>
    <p:extLst>
      <p:ext uri="{BB962C8B-B14F-4D97-AF65-F5344CB8AC3E}">
        <p14:creationId xmlns:p14="http://schemas.microsoft.com/office/powerpoint/2010/main" val="344476794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444500"/>
            <a:ext cx="8648700" cy="804862"/>
          </a:xfrm>
        </p:spPr>
        <p:txBody>
          <a:bodyPr/>
          <a:lstStyle/>
          <a:p>
            <a:r>
              <a:rPr lang="en-US" dirty="0" smtClean="0"/>
              <a:t>More detail….</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Initialize W,H randomly</a:t>
            </a:r>
          </a:p>
          <a:p>
            <a:pPr lvl="1"/>
            <a:r>
              <a:rPr lang="en-US" dirty="0" smtClean="0"/>
              <a:t>not at zero </a:t>
            </a:r>
            <a:r>
              <a:rPr lang="en-US" dirty="0" smtClean="0">
                <a:sym typeface="Wingdings"/>
              </a:rPr>
              <a:t></a:t>
            </a:r>
          </a:p>
          <a:p>
            <a:r>
              <a:rPr lang="en-US" dirty="0" smtClean="0"/>
              <a:t>Choose a random ordering (random sort) of the points in a stratum in each “sub-epoch”</a:t>
            </a:r>
          </a:p>
          <a:p>
            <a:r>
              <a:rPr lang="en-US" dirty="0" smtClean="0"/>
              <a:t>Pick strata sequence by permuting rows and columns of M, and using M’[</a:t>
            </a:r>
            <a:r>
              <a:rPr lang="en-US" dirty="0" err="1" smtClean="0"/>
              <a:t>k,i</a:t>
            </a:r>
            <a:r>
              <a:rPr lang="en-US" dirty="0" smtClean="0"/>
              <a:t>] as column index of row </a:t>
            </a:r>
            <a:r>
              <a:rPr lang="en-US" dirty="0" err="1" smtClean="0"/>
              <a:t>i</a:t>
            </a:r>
            <a:r>
              <a:rPr lang="en-US" dirty="0" smtClean="0"/>
              <a:t> in </a:t>
            </a:r>
            <a:r>
              <a:rPr lang="en-US" dirty="0" err="1" smtClean="0"/>
              <a:t>subepoch</a:t>
            </a:r>
            <a:r>
              <a:rPr lang="en-US" dirty="0" smtClean="0"/>
              <a:t> k </a:t>
            </a:r>
          </a:p>
          <a:p>
            <a:r>
              <a:rPr lang="en-US" dirty="0" smtClean="0"/>
              <a:t>Use “bold driver” to set step size:</a:t>
            </a:r>
          </a:p>
          <a:p>
            <a:pPr lvl="1"/>
            <a:r>
              <a:rPr lang="en-US" dirty="0" smtClean="0"/>
              <a:t>increase step size when loss decreases (in an epoch)</a:t>
            </a:r>
          </a:p>
          <a:p>
            <a:pPr lvl="1"/>
            <a:r>
              <a:rPr lang="en-US" dirty="0" smtClean="0"/>
              <a:t>decrease step size when loss increases</a:t>
            </a:r>
          </a:p>
          <a:p>
            <a:r>
              <a:rPr lang="en-US" dirty="0" smtClean="0"/>
              <a:t>Implemented in </a:t>
            </a:r>
            <a:r>
              <a:rPr lang="en-US" dirty="0" err="1" smtClean="0"/>
              <a:t>Hadoop</a:t>
            </a:r>
            <a:r>
              <a:rPr lang="en-US" dirty="0" smtClean="0"/>
              <a:t> and R/Snowfall</a:t>
            </a:r>
            <a:endParaRPr lang="en-US" dirty="0"/>
          </a:p>
        </p:txBody>
      </p:sp>
      <p:pic>
        <p:nvPicPr>
          <p:cNvPr id="6" name="Picture 5" descr="Screen Shot 2012-04-19 at 1.40.3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0547" y="374783"/>
            <a:ext cx="3123453" cy="1745860"/>
          </a:xfrm>
          <a:prstGeom prst="rect">
            <a:avLst/>
          </a:prstGeom>
        </p:spPr>
      </p:pic>
      <p:sp>
        <p:nvSpPr>
          <p:cNvPr id="7" name="TextBox 6"/>
          <p:cNvSpPr txBox="1"/>
          <p:nvPr/>
        </p:nvSpPr>
        <p:spPr>
          <a:xfrm>
            <a:off x="5600138" y="1096962"/>
            <a:ext cx="499694" cy="369332"/>
          </a:xfrm>
          <a:prstGeom prst="rect">
            <a:avLst/>
          </a:prstGeom>
          <a:noFill/>
        </p:spPr>
        <p:txBody>
          <a:bodyPr wrap="none" rtlCol="0">
            <a:spAutoFit/>
          </a:bodyPr>
          <a:lstStyle/>
          <a:p>
            <a:r>
              <a:rPr lang="en-US" dirty="0" smtClean="0"/>
              <a:t>M=</a:t>
            </a:r>
            <a:endParaRPr lang="en-US" dirty="0"/>
          </a:p>
        </p:txBody>
      </p:sp>
    </p:spTree>
    <p:extLst>
      <p:ext uri="{BB962C8B-B14F-4D97-AF65-F5344CB8AC3E}">
        <p14:creationId xmlns:p14="http://schemas.microsoft.com/office/powerpoint/2010/main" val="354008432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47.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96" y="0"/>
            <a:ext cx="6692900" cy="5854700"/>
          </a:xfrm>
          <a:prstGeom prst="rect">
            <a:avLst/>
          </a:prstGeom>
        </p:spPr>
      </p:pic>
    </p:spTree>
    <p:extLst>
      <p:ext uri="{BB962C8B-B14F-4D97-AF65-F5344CB8AC3E}">
        <p14:creationId xmlns:p14="http://schemas.microsoft.com/office/powerpoint/2010/main" val="8499920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47.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901" y="0"/>
            <a:ext cx="7112000" cy="5829300"/>
          </a:xfrm>
          <a:prstGeom prst="rect">
            <a:avLst/>
          </a:prstGeom>
        </p:spPr>
      </p:pic>
    </p:spTree>
    <p:extLst>
      <p:ext uri="{BB962C8B-B14F-4D97-AF65-F5344CB8AC3E}">
        <p14:creationId xmlns:p14="http://schemas.microsoft.com/office/powerpoint/2010/main" val="349241451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47.2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947" y="381109"/>
            <a:ext cx="6718300" cy="5207000"/>
          </a:xfrm>
          <a:prstGeom prst="rect">
            <a:avLst/>
          </a:prstGeom>
        </p:spPr>
      </p:pic>
    </p:spTree>
    <p:extLst>
      <p:ext uri="{BB962C8B-B14F-4D97-AF65-F5344CB8AC3E}">
        <p14:creationId xmlns:p14="http://schemas.microsoft.com/office/powerpoint/2010/main" val="1615796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Dimensionality Reduction</a:t>
            </a:r>
            <a:endParaRPr lang="en-US" dirty="0"/>
          </a:p>
        </p:txBody>
      </p:sp>
      <p:sp>
        <p:nvSpPr>
          <p:cNvPr id="3" name="Content Placeholder 2"/>
          <p:cNvSpPr>
            <a:spLocks noGrp="1"/>
          </p:cNvSpPr>
          <p:nvPr>
            <p:ph idx="1"/>
          </p:nvPr>
        </p:nvSpPr>
        <p:spPr/>
        <p:txBody>
          <a:bodyPr/>
          <a:lstStyle/>
          <a:p>
            <a:r>
              <a:rPr lang="en-US" b="1" dirty="0" smtClean="0">
                <a:solidFill>
                  <a:srgbClr val="FF0066"/>
                </a:solidFill>
              </a:rPr>
              <a:t>Goal of dimensionality reduction is to </a:t>
            </a:r>
            <a:br>
              <a:rPr lang="en-US" b="1" dirty="0" smtClean="0">
                <a:solidFill>
                  <a:srgbClr val="FF0066"/>
                </a:solidFill>
              </a:rPr>
            </a:br>
            <a:r>
              <a:rPr lang="en-US" b="1" dirty="0" smtClean="0">
                <a:solidFill>
                  <a:srgbClr val="FF0066"/>
                </a:solidFill>
              </a:rPr>
              <a:t>discover the axis of data!</a:t>
            </a:r>
            <a:endParaRPr lang="en-US" b="1" dirty="0">
              <a:solidFill>
                <a:srgbClr val="FF0066"/>
              </a:solidFill>
            </a:endParaRPr>
          </a:p>
        </p:txBody>
      </p:sp>
      <p:pic>
        <p:nvPicPr>
          <p:cNvPr id="4" name="Picture 2"/>
          <p:cNvPicPr>
            <a:picLocks noChangeAspect="1" noChangeArrowheads="1"/>
          </p:cNvPicPr>
          <p:nvPr/>
        </p:nvPicPr>
        <p:blipFill rotWithShape="1">
          <a:blip r:embed="rId2" cstate="print"/>
          <a:srcRect t="9033" r="65192" b="5588"/>
          <a:stretch/>
        </p:blipFill>
        <p:spPr bwMode="auto">
          <a:xfrm>
            <a:off x="990600" y="2655369"/>
            <a:ext cx="3657600" cy="3974031"/>
          </a:xfrm>
          <a:prstGeom prst="rect">
            <a:avLst/>
          </a:prstGeom>
          <a:noFill/>
          <a:ln w="9525">
            <a:noFill/>
            <a:miter lim="800000"/>
            <a:headEnd/>
            <a:tailEnd/>
          </a:ln>
        </p:spPr>
      </p:pic>
      <p:sp>
        <p:nvSpPr>
          <p:cNvPr id="5" name="TextBox 4"/>
          <p:cNvSpPr txBox="1"/>
          <p:nvPr/>
        </p:nvSpPr>
        <p:spPr>
          <a:xfrm>
            <a:off x="5029200" y="2925901"/>
            <a:ext cx="3659976" cy="3170099"/>
          </a:xfrm>
          <a:prstGeom prst="rect">
            <a:avLst/>
          </a:prstGeom>
          <a:noFill/>
        </p:spPr>
        <p:txBody>
          <a:bodyPr wrap="none" rtlCol="0">
            <a:spAutoFit/>
          </a:bodyPr>
          <a:lstStyle/>
          <a:p>
            <a:r>
              <a:rPr lang="en-US" sz="2000" dirty="0" smtClean="0">
                <a:solidFill>
                  <a:srgbClr val="008000"/>
                </a:solidFill>
                <a:latin typeface="Arial" pitchFamily="34" charset="0"/>
                <a:cs typeface="Arial" pitchFamily="34" charset="0"/>
              </a:rPr>
              <a:t>Rather than representing</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every point with 2 coordinates</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we represent each point with</a:t>
            </a:r>
          </a:p>
          <a:p>
            <a:r>
              <a:rPr lang="en-US" sz="2000" dirty="0" smtClean="0">
                <a:solidFill>
                  <a:srgbClr val="008000"/>
                </a:solidFill>
                <a:latin typeface="Arial" pitchFamily="34" charset="0"/>
                <a:cs typeface="Arial" pitchFamily="34" charset="0"/>
              </a:rPr>
              <a:t>1 coordinate (corresponding to</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the position of the point on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the red line).</a:t>
            </a:r>
          </a:p>
          <a:p>
            <a:endParaRPr lang="en-US" sz="2000" dirty="0" smtClean="0">
              <a:solidFill>
                <a:srgbClr val="008000"/>
              </a:solidFill>
              <a:latin typeface="Arial" pitchFamily="34" charset="0"/>
              <a:cs typeface="Arial" pitchFamily="34" charset="0"/>
            </a:endParaRPr>
          </a:p>
          <a:p>
            <a:r>
              <a:rPr lang="en-US" sz="2000" dirty="0" smtClean="0">
                <a:solidFill>
                  <a:srgbClr val="008000"/>
                </a:solidFill>
                <a:latin typeface="Arial" pitchFamily="34" charset="0"/>
                <a:cs typeface="Arial" pitchFamily="34" charset="0"/>
              </a:rPr>
              <a:t>By doing this we incur a bit of</a:t>
            </a:r>
            <a:br>
              <a:rPr lang="en-US" sz="2000" dirty="0" smtClean="0">
                <a:solidFill>
                  <a:srgbClr val="008000"/>
                </a:solidFill>
                <a:latin typeface="Arial" pitchFamily="34" charset="0"/>
                <a:cs typeface="Arial" pitchFamily="34" charset="0"/>
              </a:rPr>
            </a:br>
            <a:r>
              <a:rPr lang="en-US" sz="2000" b="1" dirty="0" smtClean="0">
                <a:solidFill>
                  <a:srgbClr val="008000"/>
                </a:solidFill>
                <a:latin typeface="Arial" pitchFamily="34" charset="0"/>
                <a:cs typeface="Arial" pitchFamily="34" charset="0"/>
              </a:rPr>
              <a:t>error</a:t>
            </a:r>
            <a:r>
              <a:rPr lang="en-US" sz="2000" dirty="0" smtClean="0">
                <a:solidFill>
                  <a:srgbClr val="008000"/>
                </a:solidFill>
                <a:latin typeface="Arial" pitchFamily="34" charset="0"/>
                <a:cs typeface="Arial" pitchFamily="34" charset="0"/>
              </a:rPr>
              <a:t> as the points do not </a:t>
            </a:r>
            <a:br>
              <a:rPr lang="en-US" sz="2000" dirty="0" smtClean="0">
                <a:solidFill>
                  <a:srgbClr val="008000"/>
                </a:solidFill>
                <a:latin typeface="Arial" pitchFamily="34" charset="0"/>
                <a:cs typeface="Arial" pitchFamily="34" charset="0"/>
              </a:rPr>
            </a:br>
            <a:r>
              <a:rPr lang="en-US" sz="2000" dirty="0" smtClean="0">
                <a:solidFill>
                  <a:srgbClr val="008000"/>
                </a:solidFill>
                <a:latin typeface="Arial" pitchFamily="34" charset="0"/>
                <a:cs typeface="Arial" pitchFamily="34" charset="0"/>
              </a:rPr>
              <a:t>exactly lie on the line</a:t>
            </a:r>
          </a:p>
        </p:txBody>
      </p:sp>
      <p:sp>
        <p:nvSpPr>
          <p:cNvPr id="7" name="Footer Placeholder 6"/>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8" name="Slide Number Placeholder 7"/>
          <p:cNvSpPr>
            <a:spLocks noGrp="1"/>
          </p:cNvSpPr>
          <p:nvPr>
            <p:ph type="sldNum" sz="quarter" idx="12"/>
          </p:nvPr>
        </p:nvSpPr>
        <p:spPr/>
        <p:txBody>
          <a:bodyPr/>
          <a:lstStyle/>
          <a:p>
            <a:fld id="{19B12225-5612-419B-A8D5-4B8EEE4C217E}" type="slidenum">
              <a:rPr lang="en-US" smtClean="0"/>
              <a:pPr/>
              <a:t>5</a:t>
            </a:fld>
            <a:endParaRPr lang="en-US"/>
          </a:p>
        </p:txBody>
      </p:sp>
    </p:spTree>
    <p:extLst>
      <p:ext uri="{BB962C8B-B14F-4D97-AF65-F5344CB8AC3E}">
        <p14:creationId xmlns:p14="http://schemas.microsoft.com/office/powerpoint/2010/main" val="406745084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19 at 1.47.3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095" y="0"/>
            <a:ext cx="6553200" cy="5372100"/>
          </a:xfrm>
          <a:prstGeom prst="rect">
            <a:avLst/>
          </a:prstGeom>
        </p:spPr>
      </p:pic>
    </p:spTree>
    <p:extLst>
      <p:ext uri="{BB962C8B-B14F-4D97-AF65-F5344CB8AC3E}">
        <p14:creationId xmlns:p14="http://schemas.microsoft.com/office/powerpoint/2010/main" val="122087879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Varying rank</a:t>
            </a:r>
            <a:br>
              <a:rPr lang="en-US" dirty="0" smtClean="0"/>
            </a:br>
            <a:r>
              <a:rPr lang="en-US" dirty="0" smtClean="0"/>
              <a:t>100 epochs for all </a:t>
            </a:r>
            <a:br>
              <a:rPr lang="en-US" dirty="0" smtClean="0"/>
            </a:br>
            <a:endParaRPr lang="en-US" dirty="0"/>
          </a:p>
        </p:txBody>
      </p:sp>
      <p:pic>
        <p:nvPicPr>
          <p:cNvPr id="3" name="Picture 2" descr="Screen Shot 2012-04-19 at 1.54.4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040" y="1437523"/>
            <a:ext cx="6578600" cy="4597400"/>
          </a:xfrm>
          <a:prstGeom prst="rect">
            <a:avLst/>
          </a:prstGeom>
        </p:spPr>
      </p:pic>
    </p:spTree>
    <p:extLst>
      <p:ext uri="{BB962C8B-B14F-4D97-AF65-F5344CB8AC3E}">
        <p14:creationId xmlns:p14="http://schemas.microsoft.com/office/powerpoint/2010/main" val="123313063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Hadoop</a:t>
            </a:r>
            <a:r>
              <a:rPr lang="en-US" dirty="0" smtClean="0"/>
              <a:t> scalability</a:t>
            </a:r>
            <a:endParaRPr lang="en-US" dirty="0"/>
          </a:p>
        </p:txBody>
      </p:sp>
      <p:pic>
        <p:nvPicPr>
          <p:cNvPr id="3" name="Picture 2" descr="Screen Shot 2012-04-19 at 1.56.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255" y="1181100"/>
            <a:ext cx="6565900" cy="5321300"/>
          </a:xfrm>
          <a:prstGeom prst="rect">
            <a:avLst/>
          </a:prstGeom>
        </p:spPr>
      </p:pic>
      <p:sp>
        <p:nvSpPr>
          <p:cNvPr id="4" name="TextBox 3"/>
          <p:cNvSpPr txBox="1"/>
          <p:nvPr/>
        </p:nvSpPr>
        <p:spPr>
          <a:xfrm>
            <a:off x="6208689" y="2257584"/>
            <a:ext cx="2563436" cy="1200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err="1" smtClean="0"/>
              <a:t>Hadoop</a:t>
            </a:r>
            <a:r>
              <a:rPr lang="en-US" sz="2400" dirty="0" smtClean="0"/>
              <a:t> process setup  time starts to dominate</a:t>
            </a:r>
            <a:endParaRPr lang="en-US" sz="2400" dirty="0"/>
          </a:p>
        </p:txBody>
      </p:sp>
    </p:spTree>
    <p:extLst>
      <p:ext uri="{BB962C8B-B14F-4D97-AF65-F5344CB8AC3E}">
        <p14:creationId xmlns:p14="http://schemas.microsoft.com/office/powerpoint/2010/main" val="4233149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2"/>
          <p:cNvSpPr>
            <a:spLocks noGrp="1" noChangeArrowheads="1"/>
          </p:cNvSpPr>
          <p:nvPr>
            <p:ph type="title"/>
          </p:nvPr>
        </p:nvSpPr>
        <p:spPr/>
        <p:txBody>
          <a:bodyPr/>
          <a:lstStyle/>
          <a:p>
            <a:r>
              <a:rPr lang="en-US" dirty="0"/>
              <a:t>SVD - </a:t>
            </a:r>
            <a:r>
              <a:rPr lang="en-US" dirty="0" smtClean="0"/>
              <a:t>Conclusions </a:t>
            </a:r>
            <a:r>
              <a:rPr lang="en-US" dirty="0"/>
              <a:t>so far</a:t>
            </a:r>
          </a:p>
        </p:txBody>
      </p:sp>
      <p:sp>
        <p:nvSpPr>
          <p:cNvPr id="1445891" name="Rectangle 3"/>
          <p:cNvSpPr>
            <a:spLocks noGrp="1" noChangeArrowheads="1"/>
          </p:cNvSpPr>
          <p:nvPr>
            <p:ph idx="1"/>
          </p:nvPr>
        </p:nvSpPr>
        <p:spPr/>
        <p:txBody>
          <a:bodyPr>
            <a:normAutofit/>
          </a:bodyPr>
          <a:lstStyle/>
          <a:p>
            <a:pPr>
              <a:lnSpc>
                <a:spcPct val="90000"/>
              </a:lnSpc>
            </a:pPr>
            <a:r>
              <a:rPr lang="en-US" b="1" dirty="0">
                <a:solidFill>
                  <a:schemeClr val="accent3"/>
                </a:solidFill>
              </a:rPr>
              <a:t>SVD:</a:t>
            </a:r>
            <a:r>
              <a:rPr lang="en-US" dirty="0"/>
              <a:t> </a:t>
            </a:r>
            <a:r>
              <a:rPr lang="en-US" b="1" dirty="0"/>
              <a:t>A= U </a:t>
            </a:r>
            <a:r>
              <a:rPr lang="en-US" b="1" dirty="0" smtClean="0">
                <a:latin typeface="Symbol" pitchFamily="18" charset="2"/>
                <a:sym typeface="Symbol"/>
              </a:rPr>
              <a:t></a:t>
            </a:r>
            <a:r>
              <a:rPr lang="en-US" b="1" dirty="0" smtClean="0"/>
              <a:t> V</a:t>
            </a:r>
            <a:r>
              <a:rPr lang="en-US" baseline="30000" dirty="0" smtClean="0"/>
              <a:t>T</a:t>
            </a:r>
            <a:r>
              <a:rPr lang="en-US" dirty="0" smtClean="0"/>
              <a:t>: </a:t>
            </a:r>
            <a:r>
              <a:rPr lang="en-US" b="1" dirty="0" smtClean="0">
                <a:solidFill>
                  <a:srgbClr val="0000FF"/>
                </a:solidFill>
              </a:rPr>
              <a:t>unique</a:t>
            </a:r>
            <a:endParaRPr lang="en-US" b="1" dirty="0">
              <a:solidFill>
                <a:srgbClr val="0000FF"/>
              </a:solidFill>
            </a:endParaRPr>
          </a:p>
          <a:p>
            <a:pPr lvl="1">
              <a:lnSpc>
                <a:spcPct val="90000"/>
              </a:lnSpc>
            </a:pPr>
            <a:r>
              <a:rPr lang="en-US" b="1" dirty="0" smtClean="0"/>
              <a:t>U</a:t>
            </a:r>
            <a:r>
              <a:rPr lang="en-US" dirty="0"/>
              <a:t>: </a:t>
            </a:r>
            <a:r>
              <a:rPr lang="en-US" dirty="0" smtClean="0"/>
              <a:t>user-to-concept </a:t>
            </a:r>
            <a:r>
              <a:rPr lang="en-US" dirty="0"/>
              <a:t>similarities</a:t>
            </a:r>
          </a:p>
          <a:p>
            <a:pPr lvl="1">
              <a:lnSpc>
                <a:spcPct val="90000"/>
              </a:lnSpc>
            </a:pPr>
            <a:r>
              <a:rPr lang="en-US" b="1" dirty="0" smtClean="0"/>
              <a:t>V</a:t>
            </a:r>
            <a:r>
              <a:rPr lang="en-US" dirty="0"/>
              <a:t>: </a:t>
            </a:r>
            <a:r>
              <a:rPr lang="en-US" dirty="0" smtClean="0"/>
              <a:t>movie-to-concept </a:t>
            </a:r>
            <a:r>
              <a:rPr lang="en-US" dirty="0"/>
              <a:t>similarities</a:t>
            </a:r>
          </a:p>
          <a:p>
            <a:pPr lvl="1">
              <a:lnSpc>
                <a:spcPct val="90000"/>
              </a:lnSpc>
            </a:pPr>
            <a:r>
              <a:rPr lang="en-US" b="1" dirty="0" smtClean="0">
                <a:latin typeface="Symbol" pitchFamily="18" charset="2"/>
                <a:sym typeface="Symbol"/>
              </a:rPr>
              <a:t> </a:t>
            </a:r>
            <a:r>
              <a:rPr lang="en-US" dirty="0" smtClean="0"/>
              <a:t>: </a:t>
            </a:r>
            <a:r>
              <a:rPr lang="en-US" dirty="0"/>
              <a:t>strength of each concept</a:t>
            </a:r>
          </a:p>
          <a:p>
            <a:pPr lvl="8">
              <a:lnSpc>
                <a:spcPct val="90000"/>
              </a:lnSpc>
            </a:pPr>
            <a:endParaRPr lang="en-US" dirty="0" smtClean="0"/>
          </a:p>
          <a:p>
            <a:pPr>
              <a:lnSpc>
                <a:spcPct val="90000"/>
              </a:lnSpc>
            </a:pPr>
            <a:r>
              <a:rPr lang="en-US" b="1" dirty="0" smtClean="0">
                <a:solidFill>
                  <a:schemeClr val="accent4"/>
                </a:solidFill>
              </a:rPr>
              <a:t>Dimensionality </a:t>
            </a:r>
            <a:r>
              <a:rPr lang="en-US" b="1" dirty="0">
                <a:solidFill>
                  <a:schemeClr val="accent4"/>
                </a:solidFill>
              </a:rPr>
              <a:t>reduction: </a:t>
            </a:r>
            <a:endParaRPr lang="en-US" b="1" dirty="0" smtClean="0">
              <a:solidFill>
                <a:schemeClr val="accent4"/>
              </a:solidFill>
            </a:endParaRPr>
          </a:p>
          <a:p>
            <a:pPr lvl="1">
              <a:lnSpc>
                <a:spcPct val="90000"/>
              </a:lnSpc>
            </a:pPr>
            <a:r>
              <a:rPr lang="en-US" dirty="0" smtClean="0"/>
              <a:t>keep </a:t>
            </a:r>
            <a:r>
              <a:rPr lang="en-US" dirty="0"/>
              <a:t>the </a:t>
            </a:r>
            <a:r>
              <a:rPr lang="en-US" dirty="0" smtClean="0"/>
              <a:t>few largest </a:t>
            </a:r>
            <a:r>
              <a:rPr lang="en-US" dirty="0"/>
              <a:t>singular values </a:t>
            </a:r>
            <a:r>
              <a:rPr lang="en-US" dirty="0" smtClean="0"/>
              <a:t/>
            </a:r>
            <a:br>
              <a:rPr lang="en-US" dirty="0" smtClean="0"/>
            </a:br>
            <a:r>
              <a:rPr lang="en-US" dirty="0" smtClean="0"/>
              <a:t>(</a:t>
            </a:r>
            <a:r>
              <a:rPr lang="en-US" dirty="0"/>
              <a:t>80-90% of ‘energy’)</a:t>
            </a:r>
          </a:p>
          <a:p>
            <a:pPr lvl="1">
              <a:lnSpc>
                <a:spcPct val="90000"/>
              </a:lnSpc>
            </a:pPr>
            <a:r>
              <a:rPr lang="en-US" dirty="0"/>
              <a:t>SVD: picks up linear correlations</a:t>
            </a:r>
          </a:p>
          <a:p>
            <a:pPr lvl="8">
              <a:lnSpc>
                <a:spcPct val="90000"/>
              </a:lnSpc>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0E1896CA-9847-47E0-8922-F42289D54C99}" type="slidenum">
              <a:rPr lang="en-US"/>
              <a:pPr/>
              <a:t>53</a:t>
            </a:fld>
            <a:endParaRPr lang="en-US"/>
          </a:p>
        </p:txBody>
      </p:sp>
    </p:spTree>
    <p:extLst>
      <p:ext uri="{BB962C8B-B14F-4D97-AF65-F5344CB8AC3E}">
        <p14:creationId xmlns:p14="http://schemas.microsoft.com/office/powerpoint/2010/main" val="24390863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Relation to Eigen-decomposition</a:t>
            </a:r>
            <a:endParaRPr lang="en-US" dirty="0"/>
          </a:p>
        </p:txBody>
      </p:sp>
      <p:sp>
        <p:nvSpPr>
          <p:cNvPr id="3" name="Content Placeholder 2"/>
          <p:cNvSpPr>
            <a:spLocks noGrp="1"/>
          </p:cNvSpPr>
          <p:nvPr>
            <p:ph idx="1"/>
          </p:nvPr>
        </p:nvSpPr>
        <p:spPr>
          <a:xfrm>
            <a:off x="381000" y="1431472"/>
            <a:ext cx="8686800" cy="3836225"/>
          </a:xfrm>
        </p:spPr>
        <p:txBody>
          <a:bodyPr>
            <a:normAutofit fontScale="92500" lnSpcReduction="10000"/>
          </a:bodyPr>
          <a:lstStyle/>
          <a:p>
            <a:r>
              <a:rPr lang="en-US" b="1" dirty="0" smtClean="0">
                <a:solidFill>
                  <a:schemeClr val="accent2"/>
                </a:solidFill>
              </a:rPr>
              <a:t>SVD gives us:</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U</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V</a:t>
            </a:r>
            <a:r>
              <a:rPr lang="en-US" b="1" i="1" baseline="30000" dirty="0" smtClean="0">
                <a:latin typeface="Times New Roman" pitchFamily="18" charset="0"/>
                <a:cs typeface="Times New Roman" pitchFamily="18" charset="0"/>
              </a:rPr>
              <a:t>T</a:t>
            </a:r>
          </a:p>
          <a:p>
            <a:r>
              <a:rPr lang="en-US" b="1" dirty="0" smtClean="0">
                <a:solidFill>
                  <a:schemeClr val="accent4"/>
                </a:solidFill>
              </a:rPr>
              <a:t>Eigen-decomposition:</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X </a:t>
            </a:r>
            <a:r>
              <a:rPr lang="en-US" b="1" dirty="0">
                <a:latin typeface="Symbol" pitchFamily="18" charset="2"/>
              </a:rPr>
              <a:t>L</a:t>
            </a:r>
            <a:r>
              <a:rPr lang="en-US" b="1" i="1" dirty="0" smtClean="0">
                <a:latin typeface="Times New Roman" pitchFamily="18" charset="0"/>
                <a:cs typeface="Times New Roman" pitchFamily="18" charset="0"/>
              </a:rPr>
              <a:t> X</a:t>
            </a:r>
            <a:r>
              <a:rPr lang="en-US" b="1" i="1" baseline="30000" dirty="0" smtClean="0">
                <a:latin typeface="Times New Roman" pitchFamily="18" charset="0"/>
                <a:cs typeface="Times New Roman" pitchFamily="18" charset="0"/>
              </a:rPr>
              <a:t>T</a:t>
            </a:r>
          </a:p>
          <a:p>
            <a:pPr lvl="2"/>
            <a:r>
              <a:rPr lang="en-US" dirty="0" smtClean="0"/>
              <a:t>A is symmetric</a:t>
            </a:r>
          </a:p>
          <a:p>
            <a:pPr lvl="2"/>
            <a:r>
              <a:rPr lang="en-US" dirty="0" smtClean="0"/>
              <a:t>U, V, X are </a:t>
            </a:r>
            <a:r>
              <a:rPr lang="en-US" dirty="0" err="1" smtClean="0"/>
              <a:t>orthonormal</a:t>
            </a:r>
            <a:r>
              <a:rPr lang="en-US" dirty="0" smtClean="0"/>
              <a:t> (</a:t>
            </a:r>
            <a:r>
              <a:rPr lang="en-US" b="1" dirty="0" smtClean="0"/>
              <a:t>U</a:t>
            </a:r>
            <a:r>
              <a:rPr lang="en-US" baseline="30000" dirty="0" smtClean="0"/>
              <a:t>T</a:t>
            </a:r>
            <a:r>
              <a:rPr lang="en-US" b="1" dirty="0" smtClean="0"/>
              <a:t>U</a:t>
            </a:r>
            <a:r>
              <a:rPr lang="en-US" dirty="0" smtClean="0"/>
              <a:t>=</a:t>
            </a:r>
            <a:r>
              <a:rPr lang="en-US" b="1" dirty="0" smtClean="0"/>
              <a:t>I</a:t>
            </a:r>
            <a:r>
              <a:rPr lang="en-US" dirty="0" smtClean="0"/>
              <a:t>),</a:t>
            </a:r>
          </a:p>
          <a:p>
            <a:pPr lvl="2"/>
            <a:r>
              <a:rPr lang="en-US" b="1" dirty="0" smtClean="0">
                <a:latin typeface="Symbol" pitchFamily="18" charset="2"/>
              </a:rPr>
              <a:t>L, </a:t>
            </a:r>
            <a:r>
              <a:rPr lang="en-US" b="1" dirty="0" smtClean="0">
                <a:latin typeface="Symbol" pitchFamily="18" charset="2"/>
                <a:sym typeface="Symbol"/>
              </a:rPr>
              <a:t></a:t>
            </a:r>
            <a:r>
              <a:rPr lang="en-US" b="1" dirty="0" smtClean="0">
                <a:latin typeface="Symbol" pitchFamily="18" charset="2"/>
              </a:rPr>
              <a:t> </a:t>
            </a:r>
            <a:r>
              <a:rPr lang="en-US" dirty="0" smtClean="0"/>
              <a:t>are diagonal</a:t>
            </a:r>
          </a:p>
          <a:p>
            <a:r>
              <a:rPr lang="en-US" b="1" dirty="0" smtClean="0">
                <a:solidFill>
                  <a:schemeClr val="accent3"/>
                </a:solidFill>
              </a:rPr>
              <a:t>Now let’s calculate</a:t>
            </a:r>
            <a:r>
              <a:rPr lang="en-US" b="1" dirty="0" smtClean="0">
                <a:solidFill>
                  <a:schemeClr val="accent3"/>
                </a:solidFill>
              </a:rPr>
              <a:t>:</a:t>
            </a: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54</a:t>
            </a:fld>
            <a:endParaRPr lang="en-US"/>
          </a:p>
        </p:txBody>
      </p:sp>
      <p:sp>
        <p:nvSpPr>
          <p:cNvPr id="21" name="Rectangle 20"/>
          <p:cNvSpPr/>
          <p:nvPr/>
        </p:nvSpPr>
        <p:spPr>
          <a:xfrm>
            <a:off x="4463900" y="5029200"/>
            <a:ext cx="2546499"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 name="Rectangle 21"/>
          <p:cNvSpPr/>
          <p:nvPr/>
        </p:nvSpPr>
        <p:spPr>
          <a:xfrm>
            <a:off x="7010400" y="5087182"/>
            <a:ext cx="2057400" cy="454152"/>
          </a:xfrm>
          <a:prstGeom prst="rect">
            <a:avLst/>
          </a:prstGeom>
          <a:solidFill>
            <a:schemeClr val="bg1"/>
          </a:solidFill>
          <a:ln w="38100">
            <a:no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47680"/>
            <a:ext cx="8454636" cy="387307"/>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18" y="5863434"/>
            <a:ext cx="5360058" cy="375021"/>
          </a:xfrm>
          <a:prstGeom prst="rect">
            <a:avLst/>
          </a:prstGeom>
        </p:spPr>
      </p:pic>
    </p:spTree>
    <p:extLst>
      <p:ext uri="{BB962C8B-B14F-4D97-AF65-F5344CB8AC3E}">
        <p14:creationId xmlns:p14="http://schemas.microsoft.com/office/powerpoint/2010/main" val="41323103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987552"/>
          </a:xfrm>
        </p:spPr>
        <p:txBody>
          <a:bodyPr>
            <a:normAutofit/>
          </a:bodyPr>
          <a:lstStyle/>
          <a:p>
            <a:r>
              <a:rPr lang="en-US" dirty="0" smtClean="0"/>
              <a:t>Relation to Eigen-decomposition</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55</a:t>
            </a:fld>
            <a:endParaRPr lang="en-US"/>
          </a:p>
        </p:txBody>
      </p:sp>
      <p:grpSp>
        <p:nvGrpSpPr>
          <p:cNvPr id="14" name="Group 13"/>
          <p:cNvGrpSpPr/>
          <p:nvPr/>
        </p:nvGrpSpPr>
        <p:grpSpPr>
          <a:xfrm>
            <a:off x="4348917" y="6190542"/>
            <a:ext cx="2133600" cy="677303"/>
            <a:chOff x="4751832" y="5851072"/>
            <a:chExt cx="2133600" cy="677303"/>
          </a:xfrm>
        </p:grpSpPr>
        <p:sp>
          <p:nvSpPr>
            <p:cNvPr id="8" name="TextBox 7"/>
            <p:cNvSpPr txBox="1"/>
            <p:nvPr/>
          </p:nvSpPr>
          <p:spPr>
            <a:xfrm>
              <a:off x="4751832" y="5943600"/>
              <a:ext cx="2133600" cy="584775"/>
            </a:xfrm>
            <a:prstGeom prst="rect">
              <a:avLst/>
            </a:prstGeom>
            <a:noFill/>
          </p:spPr>
          <p:txBody>
            <a:bodyPr wrap="square" rtlCol="0">
              <a:spAutoFit/>
            </a:bodyPr>
            <a:lstStyle/>
            <a:p>
              <a:r>
                <a:rPr lang="en-US" sz="3200" b="1" i="1" dirty="0" smtClean="0">
                  <a:solidFill>
                    <a:srgbClr val="0000FF"/>
                  </a:solidFill>
                  <a:latin typeface="Times New Roman" pitchFamily="18" charset="0"/>
                  <a:cs typeface="Times New Roman" pitchFamily="18" charset="0"/>
                </a:rPr>
                <a:t>X </a:t>
              </a:r>
              <a:r>
                <a:rPr lang="en-US" sz="3200" b="1" dirty="0" smtClean="0">
                  <a:solidFill>
                    <a:srgbClr val="0000FF"/>
                  </a:solidFill>
                  <a:latin typeface="Symbol" pitchFamily="18" charset="2"/>
                </a:rPr>
                <a:t>L</a:t>
              </a:r>
              <a:r>
                <a:rPr lang="en-US" sz="3200" b="1" baseline="30000" dirty="0" smtClean="0">
                  <a:solidFill>
                    <a:srgbClr val="0000FF"/>
                  </a:solidFill>
                  <a:latin typeface="Symbol" pitchFamily="18" charset="2"/>
                </a:rPr>
                <a:t>2</a:t>
              </a:r>
              <a:r>
                <a:rPr lang="en-US" sz="3200" b="1" i="1" dirty="0" smtClean="0">
                  <a:solidFill>
                    <a:srgbClr val="0000FF"/>
                  </a:solidFill>
                  <a:latin typeface="Times New Roman" pitchFamily="18" charset="0"/>
                  <a:cs typeface="Times New Roman" pitchFamily="18" charset="0"/>
                </a:rPr>
                <a:t>  X</a:t>
              </a:r>
              <a:r>
                <a:rPr lang="en-US" sz="3200" b="1" i="1" baseline="30000" dirty="0" smtClean="0">
                  <a:solidFill>
                    <a:srgbClr val="0000FF"/>
                  </a:solidFill>
                  <a:latin typeface="Times New Roman" pitchFamily="18" charset="0"/>
                  <a:cs typeface="Times New Roman" pitchFamily="18" charset="0"/>
                </a:rPr>
                <a:t>T</a:t>
              </a:r>
              <a:endParaRPr lang="en-US" sz="3200" dirty="0">
                <a:solidFill>
                  <a:srgbClr val="0000FF"/>
                </a:solidFill>
              </a:endParaRPr>
            </a:p>
          </p:txBody>
        </p:sp>
        <p:cxnSp>
          <p:nvCxnSpPr>
            <p:cNvPr id="10" name="Straight Arrow Connector 9"/>
            <p:cNvCxnSpPr/>
            <p:nvPr/>
          </p:nvCxnSpPr>
          <p:spPr>
            <a:xfrm rot="5400000" flipH="1" flipV="1">
              <a:off x="4838303" y="5981303"/>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p:cNvCxnSpPr/>
            <p:nvPr/>
          </p:nvCxnSpPr>
          <p:spPr>
            <a:xfrm rot="5400000" flipH="1" flipV="1">
              <a:off x="5246735" y="5981303"/>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p:nvPr/>
          </p:nvCxnSpPr>
          <p:spPr>
            <a:xfrm rot="5400000" flipH="1" flipV="1">
              <a:off x="5828903" y="5964975"/>
              <a:ext cx="228600" cy="7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grpSp>
        <p:nvGrpSpPr>
          <p:cNvPr id="16" name="Group 15"/>
          <p:cNvGrpSpPr/>
          <p:nvPr/>
        </p:nvGrpSpPr>
        <p:grpSpPr>
          <a:xfrm>
            <a:off x="7332401" y="4286576"/>
            <a:ext cx="1735399" cy="745672"/>
            <a:chOff x="4800600" y="5943600"/>
            <a:chExt cx="1735399" cy="745672"/>
          </a:xfrm>
        </p:grpSpPr>
        <p:sp>
          <p:nvSpPr>
            <p:cNvPr id="17" name="TextBox 16"/>
            <p:cNvSpPr txBox="1"/>
            <p:nvPr/>
          </p:nvSpPr>
          <p:spPr>
            <a:xfrm>
              <a:off x="4800600" y="5943600"/>
              <a:ext cx="1735399" cy="584775"/>
            </a:xfrm>
            <a:prstGeom prst="rect">
              <a:avLst/>
            </a:prstGeom>
            <a:noFill/>
          </p:spPr>
          <p:txBody>
            <a:bodyPr wrap="square" rtlCol="0">
              <a:spAutoFit/>
            </a:bodyPr>
            <a:lstStyle/>
            <a:p>
              <a:r>
                <a:rPr lang="en-US" sz="3200" b="1" i="1" dirty="0" smtClean="0">
                  <a:solidFill>
                    <a:srgbClr val="0000FF"/>
                  </a:solidFill>
                  <a:latin typeface="Times New Roman" pitchFamily="18" charset="0"/>
                  <a:cs typeface="Times New Roman" pitchFamily="18" charset="0"/>
                </a:rPr>
                <a:t>X </a:t>
              </a:r>
              <a:r>
                <a:rPr lang="en-US" sz="3200" b="1" dirty="0" smtClean="0">
                  <a:solidFill>
                    <a:srgbClr val="0000FF"/>
                  </a:solidFill>
                  <a:latin typeface="Symbol" pitchFamily="18" charset="2"/>
                </a:rPr>
                <a:t>L</a:t>
              </a:r>
              <a:r>
                <a:rPr lang="en-US" sz="3200" b="1" baseline="30000" dirty="0" smtClean="0">
                  <a:solidFill>
                    <a:srgbClr val="0000FF"/>
                  </a:solidFill>
                  <a:latin typeface="Symbol" pitchFamily="18" charset="2"/>
                </a:rPr>
                <a:t>2</a:t>
              </a:r>
              <a:r>
                <a:rPr lang="en-US" sz="3200" b="1" i="1" dirty="0" smtClean="0">
                  <a:solidFill>
                    <a:srgbClr val="0000FF"/>
                  </a:solidFill>
                  <a:latin typeface="Times New Roman" pitchFamily="18" charset="0"/>
                  <a:cs typeface="Times New Roman" pitchFamily="18" charset="0"/>
                </a:rPr>
                <a:t>  X</a:t>
              </a:r>
              <a:r>
                <a:rPr lang="en-US" sz="3200" b="1" i="1" baseline="30000" dirty="0" smtClean="0">
                  <a:solidFill>
                    <a:srgbClr val="0000FF"/>
                  </a:solidFill>
                  <a:latin typeface="Times New Roman" pitchFamily="18" charset="0"/>
                  <a:cs typeface="Times New Roman" pitchFamily="18" charset="0"/>
                </a:rPr>
                <a:t>T</a:t>
              </a:r>
              <a:endParaRPr lang="en-US" sz="3200" dirty="0">
                <a:solidFill>
                  <a:srgbClr val="0000FF"/>
                </a:solidFill>
              </a:endParaRPr>
            </a:p>
          </p:txBody>
        </p:sp>
        <p:cxnSp>
          <p:nvCxnSpPr>
            <p:cNvPr id="18" name="Straight Arrow Connector 17"/>
            <p:cNvCxnSpPr/>
            <p:nvPr/>
          </p:nvCxnSpPr>
          <p:spPr>
            <a:xfrm>
              <a:off x="4952206" y="6477000"/>
              <a:ext cx="0" cy="2122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5409406" y="6477000"/>
              <a:ext cx="0" cy="2122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926399" y="6460672"/>
              <a:ext cx="795"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
        <p:nvSpPr>
          <p:cNvPr id="29" name="Right Arrow 28"/>
          <p:cNvSpPr/>
          <p:nvPr/>
        </p:nvSpPr>
        <p:spPr>
          <a:xfrm rot="5400000">
            <a:off x="7409551" y="3495909"/>
            <a:ext cx="979308" cy="406009"/>
          </a:xfrm>
          <a:prstGeom prst="rightArrow">
            <a:avLst/>
          </a:prstGeom>
          <a:ln w="38100">
            <a:solidFill>
              <a:srgbClr val="008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0" name="TextBox 29"/>
          <p:cNvSpPr txBox="1"/>
          <p:nvPr/>
        </p:nvSpPr>
        <p:spPr>
          <a:xfrm>
            <a:off x="6555031" y="2208028"/>
            <a:ext cx="2569934" cy="923330"/>
          </a:xfrm>
          <a:prstGeom prst="rect">
            <a:avLst/>
          </a:prstGeom>
          <a:noFill/>
        </p:spPr>
        <p:txBody>
          <a:bodyPr wrap="none" rtlCol="0">
            <a:spAutoFit/>
          </a:bodyPr>
          <a:lstStyle/>
          <a:p>
            <a:pPr algn="ctr"/>
            <a:r>
              <a:rPr lang="en-US" dirty="0" smtClean="0">
                <a:solidFill>
                  <a:srgbClr val="008000"/>
                </a:solidFill>
                <a:latin typeface="Arial" pitchFamily="34" charset="0"/>
                <a:cs typeface="Arial" pitchFamily="34" charset="0"/>
              </a:rPr>
              <a:t>Shows how to compute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SVD using eigenvalue</a:t>
            </a:r>
            <a:br>
              <a:rPr lang="en-US" dirty="0" smtClean="0">
                <a:solidFill>
                  <a:srgbClr val="008000"/>
                </a:solidFill>
                <a:latin typeface="Arial" pitchFamily="34" charset="0"/>
                <a:cs typeface="Arial" pitchFamily="34" charset="0"/>
              </a:rPr>
            </a:br>
            <a:r>
              <a:rPr lang="en-US" dirty="0" smtClean="0">
                <a:solidFill>
                  <a:srgbClr val="008000"/>
                </a:solidFill>
                <a:latin typeface="Arial" pitchFamily="34" charset="0"/>
                <a:cs typeface="Arial" pitchFamily="34" charset="0"/>
              </a:rPr>
              <a:t>decomposition!</a:t>
            </a:r>
          </a:p>
        </p:txBody>
      </p:sp>
      <p:sp>
        <p:nvSpPr>
          <p:cNvPr id="21" name="Content Placeholder 2"/>
          <p:cNvSpPr>
            <a:spLocks noGrp="1"/>
          </p:cNvSpPr>
          <p:nvPr>
            <p:ph idx="1"/>
          </p:nvPr>
        </p:nvSpPr>
        <p:spPr>
          <a:xfrm>
            <a:off x="381000" y="1431472"/>
            <a:ext cx="8686800" cy="3836225"/>
          </a:xfrm>
        </p:spPr>
        <p:txBody>
          <a:bodyPr>
            <a:normAutofit fontScale="92500" lnSpcReduction="10000"/>
          </a:bodyPr>
          <a:lstStyle/>
          <a:p>
            <a:r>
              <a:rPr lang="en-US" b="1" dirty="0" smtClean="0">
                <a:solidFill>
                  <a:schemeClr val="accent2"/>
                </a:solidFill>
              </a:rPr>
              <a:t>SVD gives us:</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U</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sym typeface="Symbol"/>
              </a:rPr>
              <a:t></a:t>
            </a:r>
            <a:r>
              <a:rPr lang="en-US" i="1"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V</a:t>
            </a:r>
            <a:r>
              <a:rPr lang="en-US" b="1" i="1" baseline="30000" dirty="0" smtClean="0">
                <a:latin typeface="Times New Roman" pitchFamily="18" charset="0"/>
                <a:cs typeface="Times New Roman" pitchFamily="18" charset="0"/>
              </a:rPr>
              <a:t>T</a:t>
            </a:r>
          </a:p>
          <a:p>
            <a:r>
              <a:rPr lang="en-US" b="1" dirty="0" smtClean="0">
                <a:solidFill>
                  <a:schemeClr val="accent4"/>
                </a:solidFill>
              </a:rPr>
              <a:t>Eigen-decomposition:</a:t>
            </a:r>
          </a:p>
          <a:p>
            <a:pPr lvl="1"/>
            <a:r>
              <a:rPr lang="en-US" b="1" i="1" dirty="0" smtClean="0">
                <a:latin typeface="Times New Roman" pitchFamily="18" charset="0"/>
                <a:cs typeface="Times New Roman" pitchFamily="18" charset="0"/>
              </a:rPr>
              <a:t>A </a:t>
            </a:r>
            <a:r>
              <a:rPr lang="en-US" i="1" dirty="0" smtClean="0">
                <a:latin typeface="Times New Roman" pitchFamily="18" charset="0"/>
                <a:cs typeface="Times New Roman" pitchFamily="18" charset="0"/>
              </a:rPr>
              <a:t>=</a:t>
            </a:r>
            <a:r>
              <a:rPr lang="en-US" b="1" i="1" dirty="0" smtClean="0">
                <a:latin typeface="Times New Roman" pitchFamily="18" charset="0"/>
                <a:cs typeface="Times New Roman" pitchFamily="18" charset="0"/>
              </a:rPr>
              <a:t> X </a:t>
            </a:r>
            <a:r>
              <a:rPr lang="en-US" b="1" dirty="0">
                <a:latin typeface="Symbol" pitchFamily="18" charset="2"/>
              </a:rPr>
              <a:t>L</a:t>
            </a:r>
            <a:r>
              <a:rPr lang="en-US" b="1" i="1" dirty="0" smtClean="0">
                <a:latin typeface="Times New Roman" pitchFamily="18" charset="0"/>
                <a:cs typeface="Times New Roman" pitchFamily="18" charset="0"/>
              </a:rPr>
              <a:t> X</a:t>
            </a:r>
            <a:r>
              <a:rPr lang="en-US" b="1" i="1" baseline="30000" dirty="0" smtClean="0">
                <a:latin typeface="Times New Roman" pitchFamily="18" charset="0"/>
                <a:cs typeface="Times New Roman" pitchFamily="18" charset="0"/>
              </a:rPr>
              <a:t>T</a:t>
            </a:r>
          </a:p>
          <a:p>
            <a:pPr lvl="2"/>
            <a:r>
              <a:rPr lang="en-US" dirty="0" smtClean="0"/>
              <a:t>A is symmetric</a:t>
            </a:r>
          </a:p>
          <a:p>
            <a:pPr lvl="2"/>
            <a:r>
              <a:rPr lang="en-US" dirty="0" smtClean="0"/>
              <a:t>U, V, X are </a:t>
            </a:r>
            <a:r>
              <a:rPr lang="en-US" dirty="0" err="1" smtClean="0"/>
              <a:t>orthonormal</a:t>
            </a:r>
            <a:r>
              <a:rPr lang="en-US" dirty="0" smtClean="0"/>
              <a:t> (</a:t>
            </a:r>
            <a:r>
              <a:rPr lang="en-US" b="1" dirty="0" smtClean="0"/>
              <a:t>U</a:t>
            </a:r>
            <a:r>
              <a:rPr lang="en-US" baseline="30000" dirty="0" smtClean="0"/>
              <a:t>T</a:t>
            </a:r>
            <a:r>
              <a:rPr lang="en-US" b="1" dirty="0" smtClean="0"/>
              <a:t>U</a:t>
            </a:r>
            <a:r>
              <a:rPr lang="en-US" dirty="0" smtClean="0"/>
              <a:t>=</a:t>
            </a:r>
            <a:r>
              <a:rPr lang="en-US" b="1" dirty="0" smtClean="0"/>
              <a:t>I</a:t>
            </a:r>
            <a:r>
              <a:rPr lang="en-US" dirty="0" smtClean="0"/>
              <a:t>),</a:t>
            </a:r>
          </a:p>
          <a:p>
            <a:pPr lvl="2"/>
            <a:r>
              <a:rPr lang="en-US" b="1" dirty="0" smtClean="0">
                <a:latin typeface="Symbol" pitchFamily="18" charset="2"/>
              </a:rPr>
              <a:t>L, </a:t>
            </a:r>
            <a:r>
              <a:rPr lang="en-US" b="1" dirty="0" smtClean="0">
                <a:latin typeface="Symbol" pitchFamily="18" charset="2"/>
                <a:sym typeface="Symbol"/>
              </a:rPr>
              <a:t></a:t>
            </a:r>
            <a:r>
              <a:rPr lang="en-US" b="1" dirty="0" smtClean="0">
                <a:latin typeface="Symbol" pitchFamily="18" charset="2"/>
              </a:rPr>
              <a:t> </a:t>
            </a:r>
            <a:r>
              <a:rPr lang="en-US" dirty="0" smtClean="0"/>
              <a:t>are diagonal</a:t>
            </a:r>
          </a:p>
          <a:p>
            <a:r>
              <a:rPr lang="en-US" b="1" dirty="0" smtClean="0">
                <a:solidFill>
                  <a:schemeClr val="accent3"/>
                </a:solidFill>
              </a:rPr>
              <a:t>Now let’s calculate</a:t>
            </a:r>
            <a:r>
              <a:rPr lang="en-US" b="1" dirty="0" smtClean="0">
                <a:solidFill>
                  <a:schemeClr val="accent3"/>
                </a:solidFill>
              </a:rPr>
              <a:t>:</a:t>
            </a: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5347680"/>
            <a:ext cx="8454636" cy="387307"/>
          </a:xfrm>
          <a:prstGeom prst="rect">
            <a:avLst/>
          </a:prstGeom>
        </p:spPr>
      </p:pic>
      <p:pic>
        <p:nvPicPr>
          <p:cNvPr id="23" name="Picture 2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18" y="5863434"/>
            <a:ext cx="5360058" cy="375021"/>
          </a:xfrm>
          <a:prstGeom prst="rect">
            <a:avLst/>
          </a:prstGeom>
        </p:spPr>
      </p:pic>
    </p:spTree>
    <p:extLst>
      <p:ext uri="{BB962C8B-B14F-4D97-AF65-F5344CB8AC3E}">
        <p14:creationId xmlns:p14="http://schemas.microsoft.com/office/powerpoint/2010/main" val="377269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1026"/>
          <p:cNvSpPr>
            <a:spLocks noGrp="1" noChangeArrowheads="1"/>
          </p:cNvSpPr>
          <p:nvPr>
            <p:ph type="title"/>
          </p:nvPr>
        </p:nvSpPr>
        <p:spPr/>
        <p:txBody>
          <a:bodyPr/>
          <a:lstStyle/>
          <a:p>
            <a:r>
              <a:rPr lang="en-US" dirty="0" smtClean="0"/>
              <a:t>SVD: Drawbacks</a:t>
            </a:r>
            <a:endParaRPr lang="en-US" dirty="0"/>
          </a:p>
        </p:txBody>
      </p:sp>
      <p:sp>
        <p:nvSpPr>
          <p:cNvPr id="1375235" name="Rectangle 1027"/>
          <p:cNvSpPr>
            <a:spLocks noGrp="1" noChangeArrowheads="1"/>
          </p:cNvSpPr>
          <p:nvPr>
            <p:ph idx="1"/>
          </p:nvPr>
        </p:nvSpPr>
        <p:spPr>
          <a:xfrm>
            <a:off x="457200" y="1295401"/>
            <a:ext cx="8229600" cy="3390900"/>
          </a:xfrm>
        </p:spPr>
        <p:txBody>
          <a:bodyPr>
            <a:normAutofit lnSpcReduction="10000"/>
          </a:bodyPr>
          <a:lstStyle/>
          <a:p>
            <a:pPr>
              <a:lnSpc>
                <a:spcPct val="90000"/>
              </a:lnSpc>
              <a:buFont typeface="Arial" pitchFamily="34" charset="0"/>
              <a:buChar char="+"/>
            </a:pPr>
            <a:r>
              <a:rPr lang="en-US" b="1" dirty="0" smtClean="0">
                <a:solidFill>
                  <a:srgbClr val="008000"/>
                </a:solidFill>
              </a:rPr>
              <a:t>Optimal low-rank approximation</a:t>
            </a:r>
            <a:br>
              <a:rPr lang="en-US" b="1" dirty="0" smtClean="0">
                <a:solidFill>
                  <a:srgbClr val="008000"/>
                </a:solidFill>
              </a:rPr>
            </a:br>
            <a:r>
              <a:rPr lang="en-US" dirty="0" smtClean="0"/>
              <a:t>in terms of </a:t>
            </a:r>
            <a:r>
              <a:rPr lang="en-US" dirty="0" err="1" smtClean="0"/>
              <a:t>Frobenius</a:t>
            </a:r>
            <a:r>
              <a:rPr lang="en-US" dirty="0" smtClean="0"/>
              <a:t> norm</a:t>
            </a:r>
          </a:p>
          <a:p>
            <a:pPr>
              <a:lnSpc>
                <a:spcPct val="90000"/>
              </a:lnSpc>
              <a:buSzPct val="150000"/>
              <a:buFont typeface="Arial" pitchFamily="34" charset="0"/>
              <a:buChar char="-"/>
            </a:pPr>
            <a:r>
              <a:rPr lang="en-US" b="1" dirty="0" smtClean="0">
                <a:solidFill>
                  <a:srgbClr val="D60093"/>
                </a:solidFill>
              </a:rPr>
              <a:t>Interpretability problem:</a:t>
            </a:r>
          </a:p>
          <a:p>
            <a:pPr lvl="1">
              <a:lnSpc>
                <a:spcPct val="90000"/>
              </a:lnSpc>
            </a:pPr>
            <a:r>
              <a:rPr lang="en-US" dirty="0" smtClean="0"/>
              <a:t>A singular vector specifies a linear </a:t>
            </a:r>
            <a:br>
              <a:rPr lang="en-US" dirty="0" smtClean="0"/>
            </a:br>
            <a:r>
              <a:rPr lang="en-US" dirty="0" smtClean="0"/>
              <a:t>combination of all input columns or rows</a:t>
            </a:r>
          </a:p>
          <a:p>
            <a:pPr>
              <a:lnSpc>
                <a:spcPct val="90000"/>
              </a:lnSpc>
              <a:buSzPct val="150000"/>
              <a:buFont typeface="Arial" pitchFamily="34" charset="0"/>
              <a:buChar char="-"/>
            </a:pPr>
            <a:r>
              <a:rPr lang="en-US" b="1" dirty="0" smtClean="0">
                <a:solidFill>
                  <a:srgbClr val="D60093"/>
                </a:solidFill>
              </a:rPr>
              <a:t>Lack of </a:t>
            </a:r>
            <a:r>
              <a:rPr lang="en-US" b="1" dirty="0" err="1" smtClean="0">
                <a:solidFill>
                  <a:srgbClr val="D60093"/>
                </a:solidFill>
              </a:rPr>
              <a:t>sparsity</a:t>
            </a:r>
            <a:r>
              <a:rPr lang="en-US" b="1" dirty="0" smtClean="0">
                <a:solidFill>
                  <a:srgbClr val="D60093"/>
                </a:solidFill>
              </a:rPr>
              <a:t>:</a:t>
            </a:r>
          </a:p>
          <a:p>
            <a:pPr lvl="1">
              <a:lnSpc>
                <a:spcPct val="90000"/>
              </a:lnSpc>
            </a:pPr>
            <a:r>
              <a:rPr lang="en-US" dirty="0" smtClean="0"/>
              <a:t>Singular vectors are </a:t>
            </a:r>
            <a:r>
              <a:rPr lang="en-US" b="1" dirty="0" smtClean="0">
                <a:solidFill>
                  <a:srgbClr val="D60093"/>
                </a:solidFill>
              </a:rPr>
              <a:t>dense!</a:t>
            </a:r>
            <a:endParaRPr lang="en-US" b="1" dirty="0">
              <a:solidFill>
                <a:srgbClr val="D60093"/>
              </a:solidFill>
            </a:endParaRPr>
          </a:p>
        </p:txBody>
      </p:sp>
      <p:sp>
        <p:nvSpPr>
          <p:cNvPr id="7"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8" name="Slide Number Placeholder 5"/>
          <p:cNvSpPr>
            <a:spLocks noGrp="1"/>
          </p:cNvSpPr>
          <p:nvPr>
            <p:ph type="sldNum" sz="quarter" idx="12"/>
          </p:nvPr>
        </p:nvSpPr>
        <p:spPr/>
        <p:txBody>
          <a:bodyPr/>
          <a:lstStyle/>
          <a:p>
            <a:fld id="{18C11F5C-051A-4582-9CB8-85022DDBD398}" type="slidenum">
              <a:rPr lang="en-US"/>
              <a:pPr/>
              <a:t>56</a:t>
            </a:fld>
            <a:endParaRPr lang="en-US"/>
          </a:p>
        </p:txBody>
      </p:sp>
      <p:grpSp>
        <p:nvGrpSpPr>
          <p:cNvPr id="2" name="Group 170"/>
          <p:cNvGrpSpPr>
            <a:grpSpLocks/>
          </p:cNvGrpSpPr>
          <p:nvPr/>
        </p:nvGrpSpPr>
        <p:grpSpPr bwMode="auto">
          <a:xfrm>
            <a:off x="1295400" y="4800600"/>
            <a:ext cx="3733800" cy="1676400"/>
            <a:chOff x="528" y="960"/>
            <a:chExt cx="2544" cy="1056"/>
          </a:xfrm>
        </p:grpSpPr>
        <p:sp>
          <p:nvSpPr>
            <p:cNvPr id="164" name="Rectangle 21"/>
            <p:cNvSpPr>
              <a:spLocks noChangeArrowheads="1"/>
            </p:cNvSpPr>
            <p:nvPr/>
          </p:nvSpPr>
          <p:spPr bwMode="auto">
            <a:xfrm>
              <a:off x="528" y="960"/>
              <a:ext cx="672" cy="1056"/>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65" name="Oval 22"/>
            <p:cNvSpPr>
              <a:spLocks noChangeArrowheads="1"/>
            </p:cNvSpPr>
            <p:nvPr/>
          </p:nvSpPr>
          <p:spPr bwMode="auto">
            <a:xfrm>
              <a:off x="72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6" name="Oval 23"/>
            <p:cNvSpPr>
              <a:spLocks noChangeArrowheads="1"/>
            </p:cNvSpPr>
            <p:nvPr/>
          </p:nvSpPr>
          <p:spPr bwMode="auto">
            <a:xfrm>
              <a:off x="6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7" name="Oval 24"/>
            <p:cNvSpPr>
              <a:spLocks noChangeArrowheads="1"/>
            </p:cNvSpPr>
            <p:nvPr/>
          </p:nvSpPr>
          <p:spPr bwMode="auto">
            <a:xfrm>
              <a:off x="960"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8" name="Oval 25"/>
            <p:cNvSpPr>
              <a:spLocks noChangeArrowheads="1"/>
            </p:cNvSpPr>
            <p:nvPr/>
          </p:nvSpPr>
          <p:spPr bwMode="auto">
            <a:xfrm>
              <a:off x="816"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69" name="Text Box 26"/>
            <p:cNvSpPr txBox="1">
              <a:spLocks noChangeArrowheads="1"/>
            </p:cNvSpPr>
            <p:nvPr/>
          </p:nvSpPr>
          <p:spPr bwMode="auto">
            <a:xfrm>
              <a:off x="1394" y="1303"/>
              <a:ext cx="286" cy="377"/>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a:t>
              </a:r>
            </a:p>
          </p:txBody>
        </p:sp>
        <p:sp>
          <p:nvSpPr>
            <p:cNvPr id="170" name="Rectangle 27"/>
            <p:cNvSpPr>
              <a:spLocks noChangeArrowheads="1"/>
            </p:cNvSpPr>
            <p:nvPr/>
          </p:nvSpPr>
          <p:spPr bwMode="auto">
            <a:xfrm>
              <a:off x="1776" y="960"/>
              <a:ext cx="192" cy="1056"/>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1" name="Rectangle 28"/>
            <p:cNvSpPr>
              <a:spLocks noChangeArrowheads="1"/>
            </p:cNvSpPr>
            <p:nvPr/>
          </p:nvSpPr>
          <p:spPr bwMode="auto">
            <a:xfrm>
              <a:off x="2400" y="960"/>
              <a:ext cx="672" cy="144"/>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2" name="Rectangle 29"/>
            <p:cNvSpPr>
              <a:spLocks noChangeArrowheads="1"/>
            </p:cNvSpPr>
            <p:nvPr/>
          </p:nvSpPr>
          <p:spPr bwMode="auto">
            <a:xfrm>
              <a:off x="2160" y="960"/>
              <a:ext cx="144" cy="144"/>
            </a:xfrm>
            <a:prstGeom prst="rect">
              <a:avLst/>
            </a:prstGeom>
            <a:noFill/>
            <a:ln w="28575" algn="ctr">
              <a:solidFill>
                <a:schemeClr val="tx1"/>
              </a:solidFill>
              <a:miter lim="800000"/>
              <a:headEnd type="none" w="sm" len="sm"/>
              <a:tailEnd/>
            </a:ln>
            <a:effectLst/>
          </p:spPr>
          <p:txBody>
            <a:bodyPr wrap="none" anchor="ctr"/>
            <a:lstStyle/>
            <a:p>
              <a:endParaRPr lang="en-US"/>
            </a:p>
          </p:txBody>
        </p:sp>
        <p:sp>
          <p:nvSpPr>
            <p:cNvPr id="173" name="Line 30"/>
            <p:cNvSpPr>
              <a:spLocks noChangeShapeType="1"/>
            </p:cNvSpPr>
            <p:nvPr/>
          </p:nvSpPr>
          <p:spPr bwMode="auto">
            <a:xfrm>
              <a:off x="2160" y="960"/>
              <a:ext cx="144" cy="144"/>
            </a:xfrm>
            <a:prstGeom prst="line">
              <a:avLst/>
            </a:prstGeom>
            <a:noFill/>
            <a:ln w="28575">
              <a:solidFill>
                <a:schemeClr val="tx1"/>
              </a:solidFill>
              <a:round/>
              <a:headEnd type="none" w="sm" len="sm"/>
              <a:tailEnd/>
            </a:ln>
            <a:effectLst/>
          </p:spPr>
          <p:txBody>
            <a:bodyPr wrap="none" anchor="ctr"/>
            <a:lstStyle/>
            <a:p>
              <a:endParaRPr lang="en-US"/>
            </a:p>
          </p:txBody>
        </p:sp>
        <p:sp>
          <p:nvSpPr>
            <p:cNvPr id="174" name="Oval 31"/>
            <p:cNvSpPr>
              <a:spLocks noChangeArrowheads="1"/>
            </p:cNvSpPr>
            <p:nvPr/>
          </p:nvSpPr>
          <p:spPr bwMode="auto">
            <a:xfrm>
              <a:off x="177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5" name="Oval 32"/>
            <p:cNvSpPr>
              <a:spLocks noChangeArrowheads="1"/>
            </p:cNvSpPr>
            <p:nvPr/>
          </p:nvSpPr>
          <p:spPr bwMode="auto">
            <a:xfrm>
              <a:off x="17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6" name="Oval 33"/>
            <p:cNvSpPr>
              <a:spLocks noChangeArrowheads="1"/>
            </p:cNvSpPr>
            <p:nvPr/>
          </p:nvSpPr>
          <p:spPr bwMode="auto">
            <a:xfrm>
              <a:off x="1872"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7" name="Oval 34"/>
            <p:cNvSpPr>
              <a:spLocks noChangeArrowheads="1"/>
            </p:cNvSpPr>
            <p:nvPr/>
          </p:nvSpPr>
          <p:spPr bwMode="auto">
            <a:xfrm>
              <a:off x="1872"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8" name="Oval 35"/>
            <p:cNvSpPr>
              <a:spLocks noChangeArrowheads="1"/>
            </p:cNvSpPr>
            <p:nvPr/>
          </p:nvSpPr>
          <p:spPr bwMode="auto">
            <a:xfrm>
              <a:off x="18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79" name="Oval 36"/>
            <p:cNvSpPr>
              <a:spLocks noChangeArrowheads="1"/>
            </p:cNvSpPr>
            <p:nvPr/>
          </p:nvSpPr>
          <p:spPr bwMode="auto">
            <a:xfrm>
              <a:off x="187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0" name="Oval 37"/>
            <p:cNvSpPr>
              <a:spLocks noChangeArrowheads="1"/>
            </p:cNvSpPr>
            <p:nvPr/>
          </p:nvSpPr>
          <p:spPr bwMode="auto">
            <a:xfrm flipH="1">
              <a:off x="1776"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1" name="Oval 38"/>
            <p:cNvSpPr>
              <a:spLocks noChangeArrowheads="1"/>
            </p:cNvSpPr>
            <p:nvPr/>
          </p:nvSpPr>
          <p:spPr bwMode="auto">
            <a:xfrm flipH="1">
              <a:off x="1776"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2" name="Oval 39"/>
            <p:cNvSpPr>
              <a:spLocks noChangeArrowheads="1"/>
            </p:cNvSpPr>
            <p:nvPr/>
          </p:nvSpPr>
          <p:spPr bwMode="auto">
            <a:xfrm>
              <a:off x="1824"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3" name="Oval 40"/>
            <p:cNvSpPr>
              <a:spLocks noChangeArrowheads="1"/>
            </p:cNvSpPr>
            <p:nvPr/>
          </p:nvSpPr>
          <p:spPr bwMode="auto">
            <a:xfrm flipH="1">
              <a:off x="18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4" name="Oval 41"/>
            <p:cNvSpPr>
              <a:spLocks noChangeArrowheads="1"/>
            </p:cNvSpPr>
            <p:nvPr/>
          </p:nvSpPr>
          <p:spPr bwMode="auto">
            <a:xfrm>
              <a:off x="1920"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5" name="Oval 42"/>
            <p:cNvSpPr>
              <a:spLocks noChangeArrowheads="1"/>
            </p:cNvSpPr>
            <p:nvPr/>
          </p:nvSpPr>
          <p:spPr bwMode="auto">
            <a:xfrm flipH="1">
              <a:off x="1872"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6" name="Oval 43"/>
            <p:cNvSpPr>
              <a:spLocks noChangeArrowheads="1"/>
            </p:cNvSpPr>
            <p:nvPr/>
          </p:nvSpPr>
          <p:spPr bwMode="auto">
            <a:xfrm>
              <a:off x="1872"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7" name="Oval 44"/>
            <p:cNvSpPr>
              <a:spLocks noChangeArrowheads="1"/>
            </p:cNvSpPr>
            <p:nvPr/>
          </p:nvSpPr>
          <p:spPr bwMode="auto">
            <a:xfrm>
              <a:off x="1920"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8" name="Oval 45"/>
            <p:cNvSpPr>
              <a:spLocks noChangeArrowheads="1"/>
            </p:cNvSpPr>
            <p:nvPr/>
          </p:nvSpPr>
          <p:spPr bwMode="auto">
            <a:xfrm>
              <a:off x="1872"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89" name="Oval 46"/>
            <p:cNvSpPr>
              <a:spLocks noChangeArrowheads="1"/>
            </p:cNvSpPr>
            <p:nvPr/>
          </p:nvSpPr>
          <p:spPr bwMode="auto">
            <a:xfrm>
              <a:off x="1872"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0" name="Oval 47"/>
            <p:cNvSpPr>
              <a:spLocks noChangeArrowheads="1"/>
            </p:cNvSpPr>
            <p:nvPr/>
          </p:nvSpPr>
          <p:spPr bwMode="auto">
            <a:xfrm>
              <a:off x="1824"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1" name="Oval 48"/>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2" name="Oval 49"/>
            <p:cNvSpPr>
              <a:spLocks noChangeArrowheads="1"/>
            </p:cNvSpPr>
            <p:nvPr/>
          </p:nvSpPr>
          <p:spPr bwMode="auto">
            <a:xfrm flipH="1">
              <a:off x="1824" y="124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3" name="Oval 50"/>
            <p:cNvSpPr>
              <a:spLocks noChangeArrowheads="1"/>
            </p:cNvSpPr>
            <p:nvPr/>
          </p:nvSpPr>
          <p:spPr bwMode="auto">
            <a:xfrm flipH="1">
              <a:off x="1824"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4" name="Oval 51"/>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5" name="Oval 52"/>
            <p:cNvSpPr>
              <a:spLocks noChangeArrowheads="1"/>
            </p:cNvSpPr>
            <p:nvPr/>
          </p:nvSpPr>
          <p:spPr bwMode="auto">
            <a:xfrm flipH="1">
              <a:off x="1920"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6" name="Oval 53"/>
            <p:cNvSpPr>
              <a:spLocks noChangeArrowheads="1"/>
            </p:cNvSpPr>
            <p:nvPr/>
          </p:nvSpPr>
          <p:spPr bwMode="auto">
            <a:xfrm flipH="1">
              <a:off x="1824"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7" name="Oval 54"/>
            <p:cNvSpPr>
              <a:spLocks noChangeArrowheads="1"/>
            </p:cNvSpPr>
            <p:nvPr/>
          </p:nvSpPr>
          <p:spPr bwMode="auto">
            <a:xfrm flipH="1">
              <a:off x="1920"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8" name="Oval 55"/>
            <p:cNvSpPr>
              <a:spLocks noChangeArrowheads="1"/>
            </p:cNvSpPr>
            <p:nvPr/>
          </p:nvSpPr>
          <p:spPr bwMode="auto">
            <a:xfrm>
              <a:off x="1920"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199" name="Oval 56"/>
            <p:cNvSpPr>
              <a:spLocks noChangeArrowheads="1"/>
            </p:cNvSpPr>
            <p:nvPr/>
          </p:nvSpPr>
          <p:spPr bwMode="auto">
            <a:xfrm>
              <a:off x="1920"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0" name="Oval 57"/>
            <p:cNvSpPr>
              <a:spLocks noChangeArrowheads="1"/>
            </p:cNvSpPr>
            <p:nvPr/>
          </p:nvSpPr>
          <p:spPr bwMode="auto">
            <a:xfrm>
              <a:off x="1920"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1" name="Oval 58"/>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2" name="Oval 59"/>
            <p:cNvSpPr>
              <a:spLocks noChangeArrowheads="1"/>
            </p:cNvSpPr>
            <p:nvPr/>
          </p:nvSpPr>
          <p:spPr bwMode="auto">
            <a:xfrm>
              <a:off x="1872"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3" name="Oval 60"/>
            <p:cNvSpPr>
              <a:spLocks noChangeArrowheads="1"/>
            </p:cNvSpPr>
            <p:nvPr/>
          </p:nvSpPr>
          <p:spPr bwMode="auto">
            <a:xfrm>
              <a:off x="1872"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4" name="Oval 61"/>
            <p:cNvSpPr>
              <a:spLocks noChangeArrowheads="1"/>
            </p:cNvSpPr>
            <p:nvPr/>
          </p:nvSpPr>
          <p:spPr bwMode="auto">
            <a:xfrm>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5" name="Oval 62"/>
            <p:cNvSpPr>
              <a:spLocks noChangeArrowheads="1"/>
            </p:cNvSpPr>
            <p:nvPr/>
          </p:nvSpPr>
          <p:spPr bwMode="auto">
            <a:xfrm>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6" name="Oval 63"/>
            <p:cNvSpPr>
              <a:spLocks noChangeArrowheads="1"/>
            </p:cNvSpPr>
            <p:nvPr/>
          </p:nvSpPr>
          <p:spPr bwMode="auto">
            <a:xfrm flipH="1">
              <a:off x="1776"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7" name="Oval 64"/>
            <p:cNvSpPr>
              <a:spLocks noChangeArrowheads="1"/>
            </p:cNvSpPr>
            <p:nvPr/>
          </p:nvSpPr>
          <p:spPr bwMode="auto">
            <a:xfrm flipH="1">
              <a:off x="1776" y="139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8" name="Oval 65"/>
            <p:cNvSpPr>
              <a:spLocks noChangeArrowheads="1"/>
            </p:cNvSpPr>
            <p:nvPr/>
          </p:nvSpPr>
          <p:spPr bwMode="auto">
            <a:xfrm flipH="1">
              <a:off x="1824"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09" name="Oval 66"/>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0" name="Oval 67"/>
            <p:cNvSpPr>
              <a:spLocks noChangeArrowheads="1"/>
            </p:cNvSpPr>
            <p:nvPr/>
          </p:nvSpPr>
          <p:spPr bwMode="auto">
            <a:xfrm flipH="1">
              <a:off x="1776"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1" name="Oval 68"/>
            <p:cNvSpPr>
              <a:spLocks noChangeArrowheads="1"/>
            </p:cNvSpPr>
            <p:nvPr/>
          </p:nvSpPr>
          <p:spPr bwMode="auto">
            <a:xfrm flipH="1">
              <a:off x="1872"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2" name="Oval 69"/>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3" name="Oval 70"/>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4" name="Oval 71"/>
            <p:cNvSpPr>
              <a:spLocks noChangeArrowheads="1"/>
            </p:cNvSpPr>
            <p:nvPr/>
          </p:nvSpPr>
          <p:spPr bwMode="auto">
            <a:xfrm>
              <a:off x="1872"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5" name="Oval 72"/>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6" name="Oval 73"/>
            <p:cNvSpPr>
              <a:spLocks noChangeArrowheads="1"/>
            </p:cNvSpPr>
            <p:nvPr/>
          </p:nvSpPr>
          <p:spPr bwMode="auto">
            <a:xfrm>
              <a:off x="1824" y="187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7" name="Oval 74"/>
            <p:cNvSpPr>
              <a:spLocks noChangeArrowheads="1"/>
            </p:cNvSpPr>
            <p:nvPr/>
          </p:nvSpPr>
          <p:spPr bwMode="auto">
            <a:xfrm>
              <a:off x="1824"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8" name="Oval 75"/>
            <p:cNvSpPr>
              <a:spLocks noChangeArrowheads="1"/>
            </p:cNvSpPr>
            <p:nvPr/>
          </p:nvSpPr>
          <p:spPr bwMode="auto">
            <a:xfrm>
              <a:off x="18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19" name="Oval 76"/>
            <p:cNvSpPr>
              <a:spLocks noChangeArrowheads="1"/>
            </p:cNvSpPr>
            <p:nvPr/>
          </p:nvSpPr>
          <p:spPr bwMode="auto">
            <a:xfrm flipH="1">
              <a:off x="1824" y="129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0" name="Oval 77"/>
            <p:cNvSpPr>
              <a:spLocks noChangeArrowheads="1"/>
            </p:cNvSpPr>
            <p:nvPr/>
          </p:nvSpPr>
          <p:spPr bwMode="auto">
            <a:xfrm flipH="1">
              <a:off x="1920"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1" name="Oval 78"/>
            <p:cNvSpPr>
              <a:spLocks noChangeArrowheads="1"/>
            </p:cNvSpPr>
            <p:nvPr/>
          </p:nvSpPr>
          <p:spPr bwMode="auto">
            <a:xfrm flipH="1">
              <a:off x="1920" y="134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2" name="Oval 79"/>
            <p:cNvSpPr>
              <a:spLocks noChangeArrowheads="1"/>
            </p:cNvSpPr>
            <p:nvPr/>
          </p:nvSpPr>
          <p:spPr bwMode="auto">
            <a:xfrm flipH="1">
              <a:off x="1872" y="144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3" name="Oval 80"/>
            <p:cNvSpPr>
              <a:spLocks noChangeArrowheads="1"/>
            </p:cNvSpPr>
            <p:nvPr/>
          </p:nvSpPr>
          <p:spPr bwMode="auto">
            <a:xfrm flipH="1">
              <a:off x="1920" y="124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4" name="Oval 81"/>
            <p:cNvSpPr>
              <a:spLocks noChangeArrowheads="1"/>
            </p:cNvSpPr>
            <p:nvPr/>
          </p:nvSpPr>
          <p:spPr bwMode="auto">
            <a:xfrm flipH="1">
              <a:off x="1776" y="148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5" name="Oval 82"/>
            <p:cNvSpPr>
              <a:spLocks noChangeArrowheads="1"/>
            </p:cNvSpPr>
            <p:nvPr/>
          </p:nvSpPr>
          <p:spPr bwMode="auto">
            <a:xfrm>
              <a:off x="1920"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6" name="Oval 83"/>
            <p:cNvSpPr>
              <a:spLocks noChangeArrowheads="1"/>
            </p:cNvSpPr>
            <p:nvPr/>
          </p:nvSpPr>
          <p:spPr bwMode="auto">
            <a:xfrm>
              <a:off x="1920"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7" name="Oval 84"/>
            <p:cNvSpPr>
              <a:spLocks noChangeArrowheads="1"/>
            </p:cNvSpPr>
            <p:nvPr/>
          </p:nvSpPr>
          <p:spPr bwMode="auto">
            <a:xfrm>
              <a:off x="1872"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8" name="Oval 85"/>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29" name="Oval 86"/>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0" name="Oval 87"/>
            <p:cNvSpPr>
              <a:spLocks noChangeArrowheads="1"/>
            </p:cNvSpPr>
            <p:nvPr/>
          </p:nvSpPr>
          <p:spPr bwMode="auto">
            <a:xfrm flipH="1">
              <a:off x="17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1" name="Oval 88"/>
            <p:cNvSpPr>
              <a:spLocks noChangeArrowheads="1"/>
            </p:cNvSpPr>
            <p:nvPr/>
          </p:nvSpPr>
          <p:spPr bwMode="auto">
            <a:xfrm flipH="1">
              <a:off x="1776"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2" name="Oval 89"/>
            <p:cNvSpPr>
              <a:spLocks noChangeArrowheads="1"/>
            </p:cNvSpPr>
            <p:nvPr/>
          </p:nvSpPr>
          <p:spPr bwMode="auto">
            <a:xfrm flipH="1">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3" name="Oval 90"/>
            <p:cNvSpPr>
              <a:spLocks noChangeArrowheads="1"/>
            </p:cNvSpPr>
            <p:nvPr/>
          </p:nvSpPr>
          <p:spPr bwMode="auto">
            <a:xfrm flipH="1">
              <a:off x="1872"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4" name="Oval 91"/>
            <p:cNvSpPr>
              <a:spLocks noChangeArrowheads="1"/>
            </p:cNvSpPr>
            <p:nvPr/>
          </p:nvSpPr>
          <p:spPr bwMode="auto">
            <a:xfrm flipH="1">
              <a:off x="182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5" name="Oval 92"/>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6" name="Oval 93"/>
            <p:cNvSpPr>
              <a:spLocks noChangeArrowheads="1"/>
            </p:cNvSpPr>
            <p:nvPr/>
          </p:nvSpPr>
          <p:spPr bwMode="auto">
            <a:xfrm flipH="1">
              <a:off x="1920"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7" name="Oval 94"/>
            <p:cNvSpPr>
              <a:spLocks noChangeArrowheads="1"/>
            </p:cNvSpPr>
            <p:nvPr/>
          </p:nvSpPr>
          <p:spPr bwMode="auto">
            <a:xfrm flipH="1">
              <a:off x="1824"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8" name="Oval 95"/>
            <p:cNvSpPr>
              <a:spLocks noChangeArrowheads="1"/>
            </p:cNvSpPr>
            <p:nvPr/>
          </p:nvSpPr>
          <p:spPr bwMode="auto">
            <a:xfrm flipH="1">
              <a:off x="192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39" name="Oval 96"/>
            <p:cNvSpPr>
              <a:spLocks noChangeArrowheads="1"/>
            </p:cNvSpPr>
            <p:nvPr/>
          </p:nvSpPr>
          <p:spPr bwMode="auto">
            <a:xfrm flipH="1">
              <a:off x="177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0" name="Oval 97"/>
            <p:cNvSpPr>
              <a:spLocks noChangeArrowheads="1"/>
            </p:cNvSpPr>
            <p:nvPr/>
          </p:nvSpPr>
          <p:spPr bwMode="auto">
            <a:xfrm flipH="1">
              <a:off x="1776" y="110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1" name="Oval 98"/>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2" name="Oval 99"/>
            <p:cNvSpPr>
              <a:spLocks noChangeArrowheads="1"/>
            </p:cNvSpPr>
            <p:nvPr/>
          </p:nvSpPr>
          <p:spPr bwMode="auto">
            <a:xfrm flipH="1">
              <a:off x="187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3" name="Oval 100"/>
            <p:cNvSpPr>
              <a:spLocks noChangeArrowheads="1"/>
            </p:cNvSpPr>
            <p:nvPr/>
          </p:nvSpPr>
          <p:spPr bwMode="auto">
            <a:xfrm flipH="1">
              <a:off x="1824"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4" name="Oval 101"/>
            <p:cNvSpPr>
              <a:spLocks noChangeArrowheads="1"/>
            </p:cNvSpPr>
            <p:nvPr/>
          </p:nvSpPr>
          <p:spPr bwMode="auto">
            <a:xfrm flipH="1">
              <a:off x="1920"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5" name="Oval 102"/>
            <p:cNvSpPr>
              <a:spLocks noChangeArrowheads="1"/>
            </p:cNvSpPr>
            <p:nvPr/>
          </p:nvSpPr>
          <p:spPr bwMode="auto">
            <a:xfrm flipH="1">
              <a:off x="192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6" name="Oval 103"/>
            <p:cNvSpPr>
              <a:spLocks noChangeArrowheads="1"/>
            </p:cNvSpPr>
            <p:nvPr/>
          </p:nvSpPr>
          <p:spPr bwMode="auto">
            <a:xfrm flipH="1">
              <a:off x="1872" y="115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7" name="Oval 104"/>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8" name="Oval 105"/>
            <p:cNvSpPr>
              <a:spLocks noChangeArrowheads="1"/>
            </p:cNvSpPr>
            <p:nvPr/>
          </p:nvSpPr>
          <p:spPr bwMode="auto">
            <a:xfrm>
              <a:off x="1824"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49" name="Oval 106"/>
            <p:cNvSpPr>
              <a:spLocks noChangeArrowheads="1"/>
            </p:cNvSpPr>
            <p:nvPr/>
          </p:nvSpPr>
          <p:spPr bwMode="auto">
            <a:xfrm>
              <a:off x="1872"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0" name="Oval 107"/>
            <p:cNvSpPr>
              <a:spLocks noChangeArrowheads="1"/>
            </p:cNvSpPr>
            <p:nvPr/>
          </p:nvSpPr>
          <p:spPr bwMode="auto">
            <a:xfrm>
              <a:off x="1824"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1" name="Oval 108"/>
            <p:cNvSpPr>
              <a:spLocks noChangeArrowheads="1"/>
            </p:cNvSpPr>
            <p:nvPr/>
          </p:nvSpPr>
          <p:spPr bwMode="auto">
            <a:xfrm>
              <a:off x="1824"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2" name="Oval 109"/>
            <p:cNvSpPr>
              <a:spLocks noChangeArrowheads="1"/>
            </p:cNvSpPr>
            <p:nvPr/>
          </p:nvSpPr>
          <p:spPr bwMode="auto">
            <a:xfrm>
              <a:off x="1776" y="182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3" name="Oval 110"/>
            <p:cNvSpPr>
              <a:spLocks noChangeArrowheads="1"/>
            </p:cNvSpPr>
            <p:nvPr/>
          </p:nvSpPr>
          <p:spPr bwMode="auto">
            <a:xfrm>
              <a:off x="1776"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4" name="Oval 111"/>
            <p:cNvSpPr>
              <a:spLocks noChangeArrowheads="1"/>
            </p:cNvSpPr>
            <p:nvPr/>
          </p:nvSpPr>
          <p:spPr bwMode="auto">
            <a:xfrm>
              <a:off x="1872"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5" name="Oval 112"/>
            <p:cNvSpPr>
              <a:spLocks noChangeArrowheads="1"/>
            </p:cNvSpPr>
            <p:nvPr/>
          </p:nvSpPr>
          <p:spPr bwMode="auto">
            <a:xfrm>
              <a:off x="1872" y="1632"/>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6" name="Oval 113"/>
            <p:cNvSpPr>
              <a:spLocks noChangeArrowheads="1"/>
            </p:cNvSpPr>
            <p:nvPr/>
          </p:nvSpPr>
          <p:spPr bwMode="auto">
            <a:xfrm>
              <a:off x="1872"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7" name="Oval 114"/>
            <p:cNvSpPr>
              <a:spLocks noChangeArrowheads="1"/>
            </p:cNvSpPr>
            <p:nvPr/>
          </p:nvSpPr>
          <p:spPr bwMode="auto">
            <a:xfrm>
              <a:off x="1824"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8" name="Oval 115"/>
            <p:cNvSpPr>
              <a:spLocks noChangeArrowheads="1"/>
            </p:cNvSpPr>
            <p:nvPr/>
          </p:nvSpPr>
          <p:spPr bwMode="auto">
            <a:xfrm>
              <a:off x="1824" y="172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59" name="Oval 116"/>
            <p:cNvSpPr>
              <a:spLocks noChangeArrowheads="1"/>
            </p:cNvSpPr>
            <p:nvPr/>
          </p:nvSpPr>
          <p:spPr bwMode="auto">
            <a:xfrm>
              <a:off x="1824"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0" name="Oval 117"/>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1" name="Oval 118"/>
            <p:cNvSpPr>
              <a:spLocks noChangeArrowheads="1"/>
            </p:cNvSpPr>
            <p:nvPr/>
          </p:nvSpPr>
          <p:spPr bwMode="auto">
            <a:xfrm>
              <a:off x="1824"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2" name="Oval 119"/>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3" name="Oval 120"/>
            <p:cNvSpPr>
              <a:spLocks noChangeArrowheads="1"/>
            </p:cNvSpPr>
            <p:nvPr/>
          </p:nvSpPr>
          <p:spPr bwMode="auto">
            <a:xfrm>
              <a:off x="1776" y="177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4" name="Oval 121"/>
            <p:cNvSpPr>
              <a:spLocks noChangeArrowheads="1"/>
            </p:cNvSpPr>
            <p:nvPr/>
          </p:nvSpPr>
          <p:spPr bwMode="auto">
            <a:xfrm>
              <a:off x="1776"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5" name="Oval 122"/>
            <p:cNvSpPr>
              <a:spLocks noChangeArrowheads="1"/>
            </p:cNvSpPr>
            <p:nvPr/>
          </p:nvSpPr>
          <p:spPr bwMode="auto">
            <a:xfrm>
              <a:off x="1872" y="1584"/>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6" name="Oval 123"/>
            <p:cNvSpPr>
              <a:spLocks noChangeArrowheads="1"/>
            </p:cNvSpPr>
            <p:nvPr/>
          </p:nvSpPr>
          <p:spPr bwMode="auto">
            <a:xfrm>
              <a:off x="1872"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7" name="Oval 124"/>
            <p:cNvSpPr>
              <a:spLocks noChangeArrowheads="1"/>
            </p:cNvSpPr>
            <p:nvPr/>
          </p:nvSpPr>
          <p:spPr bwMode="auto">
            <a:xfrm>
              <a:off x="1824" y="153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8" name="Oval 125"/>
            <p:cNvSpPr>
              <a:spLocks noChangeArrowheads="1"/>
            </p:cNvSpPr>
            <p:nvPr/>
          </p:nvSpPr>
          <p:spPr bwMode="auto">
            <a:xfrm>
              <a:off x="1824" y="168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69" name="Oval 126"/>
            <p:cNvSpPr>
              <a:spLocks noChangeArrowheads="1"/>
            </p:cNvSpPr>
            <p:nvPr/>
          </p:nvSpPr>
          <p:spPr bwMode="auto">
            <a:xfrm>
              <a:off x="259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0" name="Oval 127"/>
            <p:cNvSpPr>
              <a:spLocks noChangeArrowheads="1"/>
            </p:cNvSpPr>
            <p:nvPr/>
          </p:nvSpPr>
          <p:spPr bwMode="auto">
            <a:xfrm flipH="1">
              <a:off x="2544"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1" name="Oval 128"/>
            <p:cNvSpPr>
              <a:spLocks noChangeArrowheads="1"/>
            </p:cNvSpPr>
            <p:nvPr/>
          </p:nvSpPr>
          <p:spPr bwMode="auto">
            <a:xfrm flipH="1">
              <a:off x="249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2" name="Oval 129"/>
            <p:cNvSpPr>
              <a:spLocks noChangeArrowheads="1"/>
            </p:cNvSpPr>
            <p:nvPr/>
          </p:nvSpPr>
          <p:spPr bwMode="auto">
            <a:xfrm flipH="1">
              <a:off x="249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3" name="Oval 130"/>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4" name="Oval 131"/>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5" name="Oval 132"/>
            <p:cNvSpPr>
              <a:spLocks noChangeArrowheads="1"/>
            </p:cNvSpPr>
            <p:nvPr/>
          </p:nvSpPr>
          <p:spPr bwMode="auto">
            <a:xfrm>
              <a:off x="244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6" name="Oval 133"/>
            <p:cNvSpPr>
              <a:spLocks noChangeArrowheads="1"/>
            </p:cNvSpPr>
            <p:nvPr/>
          </p:nvSpPr>
          <p:spPr bwMode="auto">
            <a:xfrm>
              <a:off x="2592"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7" name="Oval 134"/>
            <p:cNvSpPr>
              <a:spLocks noChangeArrowheads="1"/>
            </p:cNvSpPr>
            <p:nvPr/>
          </p:nvSpPr>
          <p:spPr bwMode="auto">
            <a:xfrm>
              <a:off x="254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8" name="Oval 135"/>
            <p:cNvSpPr>
              <a:spLocks noChangeArrowheads="1"/>
            </p:cNvSpPr>
            <p:nvPr/>
          </p:nvSpPr>
          <p:spPr bwMode="auto">
            <a:xfrm>
              <a:off x="292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79" name="Oval 136"/>
            <p:cNvSpPr>
              <a:spLocks noChangeArrowheads="1"/>
            </p:cNvSpPr>
            <p:nvPr/>
          </p:nvSpPr>
          <p:spPr bwMode="auto">
            <a:xfrm>
              <a:off x="249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0" name="Oval 137"/>
            <p:cNvSpPr>
              <a:spLocks noChangeArrowheads="1"/>
            </p:cNvSpPr>
            <p:nvPr/>
          </p:nvSpPr>
          <p:spPr bwMode="auto">
            <a:xfrm>
              <a:off x="259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1" name="Oval 138"/>
            <p:cNvSpPr>
              <a:spLocks noChangeArrowheads="1"/>
            </p:cNvSpPr>
            <p:nvPr/>
          </p:nvSpPr>
          <p:spPr bwMode="auto">
            <a:xfrm>
              <a:off x="288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2" name="Oval 139"/>
            <p:cNvSpPr>
              <a:spLocks noChangeArrowheads="1"/>
            </p:cNvSpPr>
            <p:nvPr/>
          </p:nvSpPr>
          <p:spPr bwMode="auto">
            <a:xfrm flipH="1">
              <a:off x="2784"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3" name="Oval 140"/>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4" name="Oval 141"/>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5" name="Oval 142"/>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6" name="Oval 143"/>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7" name="Oval 144"/>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8" name="Oval 145"/>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89" name="Oval 146"/>
            <p:cNvSpPr>
              <a:spLocks noChangeArrowheads="1"/>
            </p:cNvSpPr>
            <p:nvPr/>
          </p:nvSpPr>
          <p:spPr bwMode="auto">
            <a:xfrm flipH="1">
              <a:off x="273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0" name="Oval 147"/>
            <p:cNvSpPr>
              <a:spLocks noChangeArrowheads="1"/>
            </p:cNvSpPr>
            <p:nvPr/>
          </p:nvSpPr>
          <p:spPr bwMode="auto">
            <a:xfrm flipH="1">
              <a:off x="268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1" name="Oval 148"/>
            <p:cNvSpPr>
              <a:spLocks noChangeArrowheads="1"/>
            </p:cNvSpPr>
            <p:nvPr/>
          </p:nvSpPr>
          <p:spPr bwMode="auto">
            <a:xfrm flipH="1">
              <a:off x="268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2" name="Oval 149"/>
            <p:cNvSpPr>
              <a:spLocks noChangeArrowheads="1"/>
            </p:cNvSpPr>
            <p:nvPr/>
          </p:nvSpPr>
          <p:spPr bwMode="auto">
            <a:xfrm>
              <a:off x="264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3" name="Oval 150"/>
            <p:cNvSpPr>
              <a:spLocks noChangeArrowheads="1"/>
            </p:cNvSpPr>
            <p:nvPr/>
          </p:nvSpPr>
          <p:spPr bwMode="auto">
            <a:xfrm>
              <a:off x="2448"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4" name="Oval 151"/>
            <p:cNvSpPr>
              <a:spLocks noChangeArrowheads="1"/>
            </p:cNvSpPr>
            <p:nvPr/>
          </p:nvSpPr>
          <p:spPr bwMode="auto">
            <a:xfrm>
              <a:off x="2688"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5" name="Oval 152"/>
            <p:cNvSpPr>
              <a:spLocks noChangeArrowheads="1"/>
            </p:cNvSpPr>
            <p:nvPr/>
          </p:nvSpPr>
          <p:spPr bwMode="auto">
            <a:xfrm>
              <a:off x="240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6" name="Oval 153"/>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7" name="Oval 154"/>
            <p:cNvSpPr>
              <a:spLocks noChangeArrowheads="1"/>
            </p:cNvSpPr>
            <p:nvPr/>
          </p:nvSpPr>
          <p:spPr bwMode="auto">
            <a:xfrm>
              <a:off x="273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8" name="Oval 155"/>
            <p:cNvSpPr>
              <a:spLocks noChangeArrowheads="1"/>
            </p:cNvSpPr>
            <p:nvPr/>
          </p:nvSpPr>
          <p:spPr bwMode="auto">
            <a:xfrm>
              <a:off x="2736"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299" name="Oval 156"/>
            <p:cNvSpPr>
              <a:spLocks noChangeArrowheads="1"/>
            </p:cNvSpPr>
            <p:nvPr/>
          </p:nvSpPr>
          <p:spPr bwMode="auto">
            <a:xfrm>
              <a:off x="278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0" name="Oval 157"/>
            <p:cNvSpPr>
              <a:spLocks noChangeArrowheads="1"/>
            </p:cNvSpPr>
            <p:nvPr/>
          </p:nvSpPr>
          <p:spPr bwMode="auto">
            <a:xfrm>
              <a:off x="3024"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1" name="Oval 158"/>
            <p:cNvSpPr>
              <a:spLocks noChangeArrowheads="1"/>
            </p:cNvSpPr>
            <p:nvPr/>
          </p:nvSpPr>
          <p:spPr bwMode="auto">
            <a:xfrm flipH="1">
              <a:off x="2976"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2" name="Oval 159"/>
            <p:cNvSpPr>
              <a:spLocks noChangeArrowheads="1"/>
            </p:cNvSpPr>
            <p:nvPr/>
          </p:nvSpPr>
          <p:spPr bwMode="auto">
            <a:xfrm flipH="1">
              <a:off x="292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3" name="Oval 160"/>
            <p:cNvSpPr>
              <a:spLocks noChangeArrowheads="1"/>
            </p:cNvSpPr>
            <p:nvPr/>
          </p:nvSpPr>
          <p:spPr bwMode="auto">
            <a:xfrm flipH="1">
              <a:off x="2928"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4" name="Oval 161"/>
            <p:cNvSpPr>
              <a:spLocks noChangeArrowheads="1"/>
            </p:cNvSpPr>
            <p:nvPr/>
          </p:nvSpPr>
          <p:spPr bwMode="auto">
            <a:xfrm>
              <a:off x="2880"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5" name="Oval 162"/>
            <p:cNvSpPr>
              <a:spLocks noChangeArrowheads="1"/>
            </p:cNvSpPr>
            <p:nvPr/>
          </p:nvSpPr>
          <p:spPr bwMode="auto">
            <a:xfrm>
              <a:off x="297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6" name="Oval 163"/>
            <p:cNvSpPr>
              <a:spLocks noChangeArrowheads="1"/>
            </p:cNvSpPr>
            <p:nvPr/>
          </p:nvSpPr>
          <p:spPr bwMode="auto">
            <a:xfrm>
              <a:off x="2832"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7" name="Oval 164"/>
            <p:cNvSpPr>
              <a:spLocks noChangeArrowheads="1"/>
            </p:cNvSpPr>
            <p:nvPr/>
          </p:nvSpPr>
          <p:spPr bwMode="auto">
            <a:xfrm>
              <a:off x="2160" y="96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8" name="Oval 165"/>
            <p:cNvSpPr>
              <a:spLocks noChangeArrowheads="1"/>
            </p:cNvSpPr>
            <p:nvPr/>
          </p:nvSpPr>
          <p:spPr bwMode="auto">
            <a:xfrm>
              <a:off x="2256"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09" name="Oval 166"/>
            <p:cNvSpPr>
              <a:spLocks noChangeArrowheads="1"/>
            </p:cNvSpPr>
            <p:nvPr/>
          </p:nvSpPr>
          <p:spPr bwMode="auto">
            <a:xfrm>
              <a:off x="2208" y="1008"/>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0" name="Oval 167"/>
            <p:cNvSpPr>
              <a:spLocks noChangeArrowheads="1"/>
            </p:cNvSpPr>
            <p:nvPr/>
          </p:nvSpPr>
          <p:spPr bwMode="auto">
            <a:xfrm>
              <a:off x="624" y="192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1" name="Oval 168"/>
            <p:cNvSpPr>
              <a:spLocks noChangeArrowheads="1"/>
            </p:cNvSpPr>
            <p:nvPr/>
          </p:nvSpPr>
          <p:spPr bwMode="auto">
            <a:xfrm>
              <a:off x="960" y="1056"/>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sp>
          <p:nvSpPr>
            <p:cNvPr id="312" name="Oval 169"/>
            <p:cNvSpPr>
              <a:spLocks noChangeArrowheads="1"/>
            </p:cNvSpPr>
            <p:nvPr/>
          </p:nvSpPr>
          <p:spPr bwMode="auto">
            <a:xfrm>
              <a:off x="624" y="1200"/>
              <a:ext cx="48" cy="48"/>
            </a:xfrm>
            <a:prstGeom prst="ellipse">
              <a:avLst/>
            </a:prstGeom>
            <a:solidFill>
              <a:schemeClr val="tx1"/>
            </a:solidFill>
            <a:ln w="28575" algn="ctr">
              <a:solidFill>
                <a:schemeClr val="tx1"/>
              </a:solidFill>
              <a:round/>
              <a:headEnd type="none" w="sm" len="sm"/>
              <a:tailEnd/>
            </a:ln>
            <a:effectLst/>
          </p:spPr>
          <p:txBody>
            <a:bodyPr wrap="none" anchor="ctr"/>
            <a:lstStyle/>
            <a:p>
              <a:endParaRPr lang="en-US"/>
            </a:p>
          </p:txBody>
        </p:sp>
      </p:grpSp>
      <p:sp>
        <p:nvSpPr>
          <p:cNvPr id="313" name="Text Box 172"/>
          <p:cNvSpPr txBox="1">
            <a:spLocks noChangeArrowheads="1"/>
          </p:cNvSpPr>
          <p:nvPr/>
        </p:nvSpPr>
        <p:spPr bwMode="auto">
          <a:xfrm>
            <a:off x="3429000" y="5943600"/>
            <a:ext cx="404812"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rPr>
              <a:t>U</a:t>
            </a:r>
          </a:p>
        </p:txBody>
      </p:sp>
      <p:sp>
        <p:nvSpPr>
          <p:cNvPr id="314" name="Text Box 173"/>
          <p:cNvSpPr txBox="1">
            <a:spLocks noChangeArrowheads="1"/>
          </p:cNvSpPr>
          <p:nvPr/>
        </p:nvSpPr>
        <p:spPr bwMode="auto">
          <a:xfrm>
            <a:off x="3657600" y="5029200"/>
            <a:ext cx="365125"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sym typeface="Symbol" pitchFamily="18" charset="2"/>
              </a:rPr>
              <a:t></a:t>
            </a:r>
          </a:p>
        </p:txBody>
      </p:sp>
      <p:sp>
        <p:nvSpPr>
          <p:cNvPr id="315" name="Text Box 174"/>
          <p:cNvSpPr txBox="1">
            <a:spLocks noChangeArrowheads="1"/>
          </p:cNvSpPr>
          <p:nvPr/>
        </p:nvSpPr>
        <p:spPr bwMode="auto">
          <a:xfrm>
            <a:off x="5029200" y="4724400"/>
            <a:ext cx="539750" cy="457200"/>
          </a:xfrm>
          <a:prstGeom prst="rect">
            <a:avLst/>
          </a:prstGeom>
          <a:noFill/>
          <a:ln w="19050" cap="rnd" algn="ctr">
            <a:noFill/>
            <a:miter lim="800000"/>
            <a:headEnd/>
            <a:tailEnd/>
          </a:ln>
          <a:effectLst/>
        </p:spPr>
        <p:txBody>
          <a:bodyPr wrap="none">
            <a:spAutoFit/>
          </a:bodyPr>
          <a:lstStyle/>
          <a:p>
            <a:r>
              <a:rPr lang="en-US" dirty="0">
                <a:latin typeface="Times New Roman" pitchFamily="18" charset="0"/>
              </a:rPr>
              <a:t>V</a:t>
            </a:r>
            <a:r>
              <a:rPr lang="en-US" baseline="30000" dirty="0">
                <a:latin typeface="Times New Roman" pitchFamily="18" charset="0"/>
              </a:rPr>
              <a:t>T</a:t>
            </a:r>
          </a:p>
        </p:txBody>
      </p:sp>
    </p:spTree>
    <p:extLst>
      <p:ext uri="{BB962C8B-B14F-4D97-AF65-F5344CB8AC3E}">
        <p14:creationId xmlns:p14="http://schemas.microsoft.com/office/powerpoint/2010/main" val="36806078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Decomposition</a:t>
            </a:r>
            <a:endParaRPr lang="en-US" dirty="0"/>
          </a:p>
        </p:txBody>
      </p:sp>
      <p:sp>
        <p:nvSpPr>
          <p:cNvPr id="3" name="Content Placeholder 2"/>
          <p:cNvSpPr>
            <a:spLocks noGrp="1"/>
          </p:cNvSpPr>
          <p:nvPr>
            <p:ph idx="1"/>
          </p:nvPr>
        </p:nvSpPr>
        <p:spPr>
          <a:xfrm>
            <a:off x="457199" y="1371601"/>
            <a:ext cx="8660293" cy="1752600"/>
          </a:xfrm>
        </p:spPr>
        <p:txBody>
          <a:bodyPr/>
          <a:lstStyle/>
          <a:p>
            <a:r>
              <a:rPr lang="en-US" b="1" dirty="0" smtClean="0">
                <a:solidFill>
                  <a:srgbClr val="D60093"/>
                </a:solidFill>
              </a:rPr>
              <a:t>Goal: Express A as a product of matrices C,U,R</a:t>
            </a:r>
          </a:p>
          <a:p>
            <a:pPr>
              <a:buNone/>
            </a:pPr>
            <a:r>
              <a:rPr lang="en-US" b="1" dirty="0" smtClean="0"/>
              <a:t>	Make </a:t>
            </a:r>
            <a:r>
              <a:rPr lang="en-US" b="1" dirty="0" err="1" smtClean="0">
                <a:latin typeface="Times New Roman"/>
                <a:cs typeface="Times New Roman"/>
              </a:rPr>
              <a:t>ǁ</a:t>
            </a:r>
            <a:r>
              <a:rPr lang="en-US" b="1" dirty="0" err="1"/>
              <a:t>A-C·U·R</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t> small</a:t>
            </a:r>
          </a:p>
          <a:p>
            <a:r>
              <a:rPr lang="en-US" b="1" dirty="0" smtClean="0">
                <a:solidFill>
                  <a:srgbClr val="008000"/>
                </a:solidFill>
              </a:rPr>
              <a:t>“Constraints” on C and R:</a:t>
            </a:r>
          </a:p>
          <a:p>
            <a:pPr>
              <a:buNone/>
            </a:pPr>
            <a:endParaRPr lang="en-US" dirty="0" smtClean="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57</a:t>
            </a:fld>
            <a:endParaRPr lang="en-US"/>
          </a:p>
        </p:txBody>
      </p:sp>
      <p:pic>
        <p:nvPicPr>
          <p:cNvPr id="7" name="Picture 3" descr="Edittex"/>
          <p:cNvPicPr>
            <a:picLocks noChangeAspect="1" noChangeArrowheads="1"/>
          </p:cNvPicPr>
          <p:nvPr>
            <p:custDataLst>
              <p:tags r:id="rId1"/>
            </p:custDataLst>
          </p:nvPr>
        </p:nvPicPr>
        <p:blipFill>
          <a:blip r:embed="rId3" cstate="print"/>
          <a:srcRect/>
          <a:stretch>
            <a:fillRect/>
          </a:stretch>
        </p:blipFill>
        <p:spPr>
          <a:xfrm>
            <a:off x="304800" y="3112896"/>
            <a:ext cx="8610600" cy="2463800"/>
          </a:xfrm>
          <a:prstGeom prst="rect">
            <a:avLst/>
          </a:prstGeom>
          <a:noFill/>
          <a:ln/>
        </p:spPr>
      </p:pic>
      <p:grpSp>
        <p:nvGrpSpPr>
          <p:cNvPr id="8" name="Group 4"/>
          <p:cNvGrpSpPr>
            <a:grpSpLocks/>
          </p:cNvGrpSpPr>
          <p:nvPr/>
        </p:nvGrpSpPr>
        <p:grpSpPr bwMode="auto">
          <a:xfrm>
            <a:off x="609600" y="3182746"/>
            <a:ext cx="1524000" cy="2286000"/>
            <a:chOff x="384" y="2064"/>
            <a:chExt cx="960" cy="1440"/>
          </a:xfrm>
        </p:grpSpPr>
        <p:sp>
          <p:nvSpPr>
            <p:cNvPr id="9" name="Rectangle 5"/>
            <p:cNvSpPr>
              <a:spLocks noChangeArrowheads="1"/>
            </p:cNvSpPr>
            <p:nvPr/>
          </p:nvSpPr>
          <p:spPr bwMode="auto">
            <a:xfrm>
              <a:off x="864" y="2064"/>
              <a:ext cx="48" cy="144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10" name="Rectangle 6"/>
            <p:cNvSpPr>
              <a:spLocks noChangeArrowheads="1"/>
            </p:cNvSpPr>
            <p:nvPr/>
          </p:nvSpPr>
          <p:spPr bwMode="auto">
            <a:xfrm>
              <a:off x="1296"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11" name="Rectangle 7"/>
            <p:cNvSpPr>
              <a:spLocks noChangeArrowheads="1"/>
            </p:cNvSpPr>
            <p:nvPr/>
          </p:nvSpPr>
          <p:spPr bwMode="auto">
            <a:xfrm>
              <a:off x="384"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12" name="Group 8"/>
          <p:cNvGrpSpPr>
            <a:grpSpLocks/>
          </p:cNvGrpSpPr>
          <p:nvPr/>
        </p:nvGrpSpPr>
        <p:grpSpPr bwMode="auto">
          <a:xfrm>
            <a:off x="3733800" y="3182746"/>
            <a:ext cx="838200" cy="2286000"/>
            <a:chOff x="2352" y="2064"/>
            <a:chExt cx="528" cy="1440"/>
          </a:xfrm>
        </p:grpSpPr>
        <p:sp>
          <p:nvSpPr>
            <p:cNvPr id="13" name="Rectangle 9"/>
            <p:cNvSpPr>
              <a:spLocks noChangeArrowheads="1"/>
            </p:cNvSpPr>
            <p:nvPr/>
          </p:nvSpPr>
          <p:spPr bwMode="auto">
            <a:xfrm>
              <a:off x="2352"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4" name="Rectangle 10"/>
            <p:cNvSpPr>
              <a:spLocks noChangeArrowheads="1"/>
            </p:cNvSpPr>
            <p:nvPr/>
          </p:nvSpPr>
          <p:spPr bwMode="auto">
            <a:xfrm>
              <a:off x="2448"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5" name="Rectangle 11"/>
            <p:cNvSpPr>
              <a:spLocks noChangeArrowheads="1"/>
            </p:cNvSpPr>
            <p:nvPr/>
          </p:nvSpPr>
          <p:spPr bwMode="auto">
            <a:xfrm>
              <a:off x="2544" y="2064"/>
              <a:ext cx="48" cy="1440"/>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16" name="Rectangle 12"/>
            <p:cNvSpPr>
              <a:spLocks noChangeArrowheads="1"/>
            </p:cNvSpPr>
            <p:nvPr/>
          </p:nvSpPr>
          <p:spPr bwMode="auto">
            <a:xfrm>
              <a:off x="2640" y="2064"/>
              <a:ext cx="48" cy="1440"/>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17" name="Rectangle 13"/>
            <p:cNvSpPr>
              <a:spLocks noChangeArrowheads="1"/>
            </p:cNvSpPr>
            <p:nvPr/>
          </p:nvSpPr>
          <p:spPr bwMode="auto">
            <a:xfrm>
              <a:off x="2832"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18" name="Rectangle 14"/>
            <p:cNvSpPr>
              <a:spLocks noChangeArrowheads="1"/>
            </p:cNvSpPr>
            <p:nvPr/>
          </p:nvSpPr>
          <p:spPr bwMode="auto">
            <a:xfrm>
              <a:off x="2736" y="2064"/>
              <a:ext cx="48" cy="1440"/>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grpSp>
      <p:sp>
        <p:nvSpPr>
          <p:cNvPr id="19" name="TextBox 18"/>
          <p:cNvSpPr txBox="1"/>
          <p:nvPr/>
        </p:nvSpPr>
        <p:spPr>
          <a:xfrm>
            <a:off x="1498260" y="5572780"/>
            <a:ext cx="412292" cy="523220"/>
          </a:xfrm>
          <a:prstGeom prst="rect">
            <a:avLst/>
          </a:prstGeom>
          <a:noFill/>
        </p:spPr>
        <p:txBody>
          <a:bodyPr wrap="none" rtlCol="0">
            <a:spAutoFit/>
          </a:bodyPr>
          <a:lstStyle/>
          <a:p>
            <a:r>
              <a:rPr lang="en-US" sz="2800" dirty="0" smtClean="0"/>
              <a:t>A</a:t>
            </a:r>
            <a:endParaRPr lang="en-US" sz="2800" dirty="0"/>
          </a:p>
        </p:txBody>
      </p:sp>
      <p:sp>
        <p:nvSpPr>
          <p:cNvPr id="20" name="TextBox 19"/>
          <p:cNvSpPr txBox="1"/>
          <p:nvPr/>
        </p:nvSpPr>
        <p:spPr>
          <a:xfrm>
            <a:off x="3860460" y="5572780"/>
            <a:ext cx="396262" cy="523220"/>
          </a:xfrm>
          <a:prstGeom prst="rect">
            <a:avLst/>
          </a:prstGeom>
          <a:noFill/>
        </p:spPr>
        <p:txBody>
          <a:bodyPr wrap="none" rtlCol="0">
            <a:spAutoFit/>
          </a:bodyPr>
          <a:lstStyle/>
          <a:p>
            <a:r>
              <a:rPr lang="en-US" sz="2800" dirty="0" smtClean="0"/>
              <a:t>C</a:t>
            </a:r>
            <a:endParaRPr lang="en-US" sz="2800" dirty="0"/>
          </a:p>
        </p:txBody>
      </p:sp>
      <p:sp>
        <p:nvSpPr>
          <p:cNvPr id="21" name="TextBox 20"/>
          <p:cNvSpPr txBox="1"/>
          <p:nvPr/>
        </p:nvSpPr>
        <p:spPr>
          <a:xfrm>
            <a:off x="5547338" y="5562600"/>
            <a:ext cx="425116" cy="523220"/>
          </a:xfrm>
          <a:prstGeom prst="rect">
            <a:avLst/>
          </a:prstGeom>
          <a:noFill/>
        </p:spPr>
        <p:txBody>
          <a:bodyPr wrap="none" rtlCol="0">
            <a:spAutoFit/>
          </a:bodyPr>
          <a:lstStyle/>
          <a:p>
            <a:r>
              <a:rPr lang="en-US" sz="2800" dirty="0" smtClean="0"/>
              <a:t>U</a:t>
            </a:r>
            <a:endParaRPr lang="en-US" sz="2800" dirty="0"/>
          </a:p>
        </p:txBody>
      </p:sp>
      <p:sp>
        <p:nvSpPr>
          <p:cNvPr id="22" name="TextBox 21"/>
          <p:cNvSpPr txBox="1"/>
          <p:nvPr/>
        </p:nvSpPr>
        <p:spPr>
          <a:xfrm>
            <a:off x="7543800" y="5562600"/>
            <a:ext cx="396262" cy="523220"/>
          </a:xfrm>
          <a:prstGeom prst="rect">
            <a:avLst/>
          </a:prstGeom>
          <a:noFill/>
        </p:spPr>
        <p:txBody>
          <a:bodyPr wrap="none" rtlCol="0">
            <a:spAutoFit/>
          </a:bodyPr>
          <a:lstStyle/>
          <a:p>
            <a:r>
              <a:rPr lang="en-US" sz="2800" dirty="0" smtClean="0"/>
              <a:t>R</a:t>
            </a:r>
            <a:endParaRPr lang="en-US" sz="2800" dirty="0"/>
          </a:p>
        </p:txBody>
      </p:sp>
      <p:grpSp>
        <p:nvGrpSpPr>
          <p:cNvPr id="26" name="Group 25"/>
          <p:cNvGrpSpPr/>
          <p:nvPr/>
        </p:nvGrpSpPr>
        <p:grpSpPr>
          <a:xfrm>
            <a:off x="6781800" y="76200"/>
            <a:ext cx="2305439" cy="800219"/>
            <a:chOff x="6781800" y="76200"/>
            <a:chExt cx="2305439" cy="800219"/>
          </a:xfrm>
        </p:grpSpPr>
        <p:sp>
          <p:nvSpPr>
            <p:cNvPr id="23" name="TextBox 22"/>
            <p:cNvSpPr txBox="1"/>
            <p:nvPr/>
          </p:nvSpPr>
          <p:spPr>
            <a:xfrm>
              <a:off x="6781800" y="76200"/>
              <a:ext cx="2305439" cy="800219"/>
            </a:xfrm>
            <a:prstGeom prst="rect">
              <a:avLst/>
            </a:prstGeom>
            <a:solidFill>
              <a:schemeClr val="bg1"/>
            </a:solidFill>
          </p:spPr>
          <p:txBody>
            <a:bodyPr wrap="none" rtlCol="0">
              <a:spAutoFit/>
            </a:bodyPr>
            <a:lstStyle/>
            <a:p>
              <a:r>
                <a:rPr lang="en-US" dirty="0" err="1" smtClean="0">
                  <a:solidFill>
                    <a:srgbClr val="008000"/>
                  </a:solidFill>
                </a:rPr>
                <a:t>Frobenius</a:t>
              </a:r>
              <a:r>
                <a:rPr lang="en-US"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X</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X</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cxnSp>
          <p:nvCxnSpPr>
            <p:cNvPr id="24" name="Straight Connector 23"/>
            <p:cNvCxnSpPr/>
            <p:nvPr/>
          </p:nvCxnSpPr>
          <p:spPr>
            <a:xfrm>
              <a:off x="7934519" y="381000"/>
              <a:ext cx="980881"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292884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Decomposition</a:t>
            </a:r>
            <a:endParaRPr lang="en-US" dirty="0"/>
          </a:p>
        </p:txBody>
      </p:sp>
      <p:sp>
        <p:nvSpPr>
          <p:cNvPr id="3" name="Content Placeholder 2"/>
          <p:cNvSpPr>
            <a:spLocks noGrp="1"/>
          </p:cNvSpPr>
          <p:nvPr>
            <p:ph idx="1"/>
          </p:nvPr>
        </p:nvSpPr>
        <p:spPr>
          <a:xfrm>
            <a:off x="457200" y="1295401"/>
            <a:ext cx="8686800" cy="2209800"/>
          </a:xfrm>
        </p:spPr>
        <p:txBody>
          <a:bodyPr/>
          <a:lstStyle/>
          <a:p>
            <a:r>
              <a:rPr lang="en-US" b="1" dirty="0">
                <a:solidFill>
                  <a:srgbClr val="D60093"/>
                </a:solidFill>
              </a:rPr>
              <a:t>Goal: Express A as a product of matrices C,U,R</a:t>
            </a:r>
          </a:p>
          <a:p>
            <a:pPr>
              <a:buNone/>
            </a:pPr>
            <a:r>
              <a:rPr lang="en-US" b="1" dirty="0"/>
              <a:t>	Make </a:t>
            </a:r>
            <a:r>
              <a:rPr lang="en-US" b="1" dirty="0" err="1">
                <a:latin typeface="Times New Roman"/>
                <a:cs typeface="Times New Roman"/>
              </a:rPr>
              <a:t>ǁ</a:t>
            </a:r>
            <a:r>
              <a:rPr lang="en-US" b="1" dirty="0" err="1"/>
              <a:t>A-C·U·R</a:t>
            </a:r>
            <a:r>
              <a:rPr lang="en-US" b="1" dirty="0" err="1">
                <a:latin typeface="Times New Roman"/>
                <a:cs typeface="Times New Roman"/>
              </a:rPr>
              <a:t>ǁ</a:t>
            </a:r>
            <a:r>
              <a:rPr lang="en-US" b="1" baseline="-25000" dirty="0" err="1">
                <a:latin typeface="Times New Roman"/>
                <a:cs typeface="Times New Roman"/>
              </a:rPr>
              <a:t>F</a:t>
            </a:r>
            <a:r>
              <a:rPr lang="en-US" b="1" dirty="0"/>
              <a:t> small</a:t>
            </a:r>
          </a:p>
          <a:p>
            <a:r>
              <a:rPr lang="en-US" b="1" dirty="0">
                <a:solidFill>
                  <a:srgbClr val="008000"/>
                </a:solidFill>
              </a:rPr>
              <a:t>“Constraints” on C and R:</a:t>
            </a:r>
          </a:p>
          <a:p>
            <a:pPr>
              <a:buNone/>
            </a:pP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58</a:t>
            </a:fld>
            <a:endParaRPr lang="en-US"/>
          </a:p>
        </p:txBody>
      </p:sp>
      <p:pic>
        <p:nvPicPr>
          <p:cNvPr id="19" name="Picture 3" descr="Edittex"/>
          <p:cNvPicPr>
            <a:picLocks noChangeAspect="1" noChangeArrowheads="1"/>
          </p:cNvPicPr>
          <p:nvPr>
            <p:custDataLst>
              <p:tags r:id="rId1"/>
            </p:custDataLst>
          </p:nvPr>
        </p:nvPicPr>
        <p:blipFill>
          <a:blip r:embed="rId3" cstate="print"/>
          <a:srcRect/>
          <a:stretch>
            <a:fillRect/>
          </a:stretch>
        </p:blipFill>
        <p:spPr>
          <a:xfrm>
            <a:off x="304800" y="3013180"/>
            <a:ext cx="8610600" cy="2463800"/>
          </a:xfrm>
          <a:prstGeom prst="rect">
            <a:avLst/>
          </a:prstGeom>
          <a:noFill/>
          <a:ln/>
        </p:spPr>
      </p:pic>
      <p:grpSp>
        <p:nvGrpSpPr>
          <p:cNvPr id="7" name="Group 4"/>
          <p:cNvGrpSpPr>
            <a:grpSpLocks/>
          </p:cNvGrpSpPr>
          <p:nvPr/>
        </p:nvGrpSpPr>
        <p:grpSpPr bwMode="auto">
          <a:xfrm>
            <a:off x="533400" y="3184630"/>
            <a:ext cx="2209800" cy="1752600"/>
            <a:chOff x="336" y="2112"/>
            <a:chExt cx="1392" cy="1104"/>
          </a:xfrm>
        </p:grpSpPr>
        <p:sp>
          <p:nvSpPr>
            <p:cNvPr id="21" name="Rectangle 5"/>
            <p:cNvSpPr>
              <a:spLocks noChangeArrowheads="1"/>
            </p:cNvSpPr>
            <p:nvPr/>
          </p:nvSpPr>
          <p:spPr bwMode="auto">
            <a:xfrm>
              <a:off x="336" y="2112"/>
              <a:ext cx="1392"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2" name="Rectangle 6"/>
            <p:cNvSpPr>
              <a:spLocks noChangeArrowheads="1"/>
            </p:cNvSpPr>
            <p:nvPr/>
          </p:nvSpPr>
          <p:spPr bwMode="auto">
            <a:xfrm>
              <a:off x="336" y="2640"/>
              <a:ext cx="1392"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3" name="Rectangle 7"/>
            <p:cNvSpPr>
              <a:spLocks noChangeArrowheads="1"/>
            </p:cNvSpPr>
            <p:nvPr/>
          </p:nvSpPr>
          <p:spPr bwMode="auto">
            <a:xfrm>
              <a:off x="336" y="3168"/>
              <a:ext cx="1392" cy="48"/>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grpSp>
      <p:grpSp>
        <p:nvGrpSpPr>
          <p:cNvPr id="8" name="Group 8"/>
          <p:cNvGrpSpPr>
            <a:grpSpLocks/>
          </p:cNvGrpSpPr>
          <p:nvPr/>
        </p:nvGrpSpPr>
        <p:grpSpPr bwMode="auto">
          <a:xfrm>
            <a:off x="6824663" y="3794230"/>
            <a:ext cx="2014537" cy="838200"/>
            <a:chOff x="4299" y="2496"/>
            <a:chExt cx="1269" cy="528"/>
          </a:xfrm>
        </p:grpSpPr>
        <p:sp>
          <p:nvSpPr>
            <p:cNvPr id="25" name="Rectangle 9"/>
            <p:cNvSpPr>
              <a:spLocks noChangeArrowheads="1"/>
            </p:cNvSpPr>
            <p:nvPr/>
          </p:nvSpPr>
          <p:spPr bwMode="auto">
            <a:xfrm>
              <a:off x="4308" y="2496"/>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26" name="Rectangle 10"/>
            <p:cNvSpPr>
              <a:spLocks noChangeArrowheads="1"/>
            </p:cNvSpPr>
            <p:nvPr/>
          </p:nvSpPr>
          <p:spPr bwMode="auto">
            <a:xfrm>
              <a:off x="4308" y="2880"/>
              <a:ext cx="1248"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7" name="Rectangle 11"/>
            <p:cNvSpPr>
              <a:spLocks noChangeArrowheads="1"/>
            </p:cNvSpPr>
            <p:nvPr/>
          </p:nvSpPr>
          <p:spPr bwMode="auto">
            <a:xfrm>
              <a:off x="4299" y="2976"/>
              <a:ext cx="1248" cy="48"/>
            </a:xfrm>
            <a:prstGeom prst="rect">
              <a:avLst/>
            </a:prstGeom>
            <a:solidFill>
              <a:schemeClr val="hlink"/>
            </a:solidFill>
            <a:ln w="9525" algn="ctr">
              <a:solidFill>
                <a:schemeClr val="tx1"/>
              </a:solidFill>
              <a:miter lim="800000"/>
              <a:headEnd/>
              <a:tailEnd/>
            </a:ln>
            <a:effectLst/>
          </p:spPr>
          <p:txBody>
            <a:bodyPr wrap="none" anchor="ctr"/>
            <a:lstStyle/>
            <a:p>
              <a:endParaRPr lang="en-US"/>
            </a:p>
          </p:txBody>
        </p:sp>
        <p:sp>
          <p:nvSpPr>
            <p:cNvPr id="28" name="Rectangle 12"/>
            <p:cNvSpPr>
              <a:spLocks noChangeArrowheads="1"/>
            </p:cNvSpPr>
            <p:nvPr/>
          </p:nvSpPr>
          <p:spPr bwMode="auto">
            <a:xfrm>
              <a:off x="4302" y="2784"/>
              <a:ext cx="1248" cy="48"/>
            </a:xfrm>
            <a:prstGeom prst="rect">
              <a:avLst/>
            </a:prstGeom>
            <a:solidFill>
              <a:schemeClr val="folHlink"/>
            </a:solidFill>
            <a:ln w="9525" algn="ctr">
              <a:solidFill>
                <a:schemeClr val="tx1"/>
              </a:solidFill>
              <a:miter lim="800000"/>
              <a:headEnd/>
              <a:tailEnd/>
            </a:ln>
            <a:effectLst/>
          </p:spPr>
          <p:txBody>
            <a:bodyPr wrap="none" anchor="ctr"/>
            <a:lstStyle/>
            <a:p>
              <a:endParaRPr lang="en-US"/>
            </a:p>
          </p:txBody>
        </p:sp>
        <p:sp>
          <p:nvSpPr>
            <p:cNvPr id="29" name="Rectangle 13"/>
            <p:cNvSpPr>
              <a:spLocks noChangeArrowheads="1"/>
            </p:cNvSpPr>
            <p:nvPr/>
          </p:nvSpPr>
          <p:spPr bwMode="auto">
            <a:xfrm>
              <a:off x="4320" y="2592"/>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sp>
          <p:nvSpPr>
            <p:cNvPr id="30" name="Rectangle 14"/>
            <p:cNvSpPr>
              <a:spLocks noChangeArrowheads="1"/>
            </p:cNvSpPr>
            <p:nvPr/>
          </p:nvSpPr>
          <p:spPr bwMode="auto">
            <a:xfrm>
              <a:off x="4320" y="2688"/>
              <a:ext cx="1248" cy="48"/>
            </a:xfrm>
            <a:prstGeom prst="rect">
              <a:avLst/>
            </a:prstGeom>
            <a:solidFill>
              <a:srgbClr val="FF0000"/>
            </a:solidFill>
            <a:ln w="9525" algn="ctr">
              <a:solidFill>
                <a:schemeClr val="tx1"/>
              </a:solidFill>
              <a:miter lim="800000"/>
              <a:headEnd/>
              <a:tailEnd/>
            </a:ln>
            <a:effectLst/>
          </p:spPr>
          <p:txBody>
            <a:bodyPr wrap="none" anchor="ctr"/>
            <a:lstStyle/>
            <a:p>
              <a:endParaRPr lang="en-US"/>
            </a:p>
          </p:txBody>
        </p:sp>
      </p:grpSp>
      <p:grpSp>
        <p:nvGrpSpPr>
          <p:cNvPr id="9" name="Group 20"/>
          <p:cNvGrpSpPr>
            <a:grpSpLocks/>
          </p:cNvGrpSpPr>
          <p:nvPr/>
        </p:nvGrpSpPr>
        <p:grpSpPr bwMode="auto">
          <a:xfrm>
            <a:off x="5083177" y="4556232"/>
            <a:ext cx="2803526" cy="1027113"/>
            <a:chOff x="3202" y="2976"/>
            <a:chExt cx="1766" cy="647"/>
          </a:xfrm>
        </p:grpSpPr>
        <p:sp>
          <p:nvSpPr>
            <p:cNvPr id="32" name="Line 18"/>
            <p:cNvSpPr>
              <a:spLocks noChangeShapeType="1"/>
            </p:cNvSpPr>
            <p:nvPr/>
          </p:nvSpPr>
          <p:spPr bwMode="auto">
            <a:xfrm>
              <a:off x="3600" y="2976"/>
              <a:ext cx="144" cy="288"/>
            </a:xfrm>
            <a:prstGeom prst="line">
              <a:avLst/>
            </a:prstGeom>
            <a:noFill/>
            <a:ln w="19050" cap="rnd">
              <a:solidFill>
                <a:srgbClr val="FF0000"/>
              </a:solidFill>
              <a:round/>
              <a:headEnd/>
              <a:tailEnd type="triangle" w="med" len="med"/>
            </a:ln>
            <a:effectLst/>
          </p:spPr>
          <p:txBody>
            <a:bodyPr/>
            <a:lstStyle/>
            <a:p>
              <a:endParaRPr lang="en-US"/>
            </a:p>
          </p:txBody>
        </p:sp>
        <p:sp>
          <p:nvSpPr>
            <p:cNvPr id="33" name="Text Box 19"/>
            <p:cNvSpPr txBox="1">
              <a:spLocks noChangeArrowheads="1"/>
            </p:cNvSpPr>
            <p:nvPr/>
          </p:nvSpPr>
          <p:spPr bwMode="auto">
            <a:xfrm>
              <a:off x="3202" y="3216"/>
              <a:ext cx="1766" cy="407"/>
            </a:xfrm>
            <a:prstGeom prst="rect">
              <a:avLst/>
            </a:prstGeom>
            <a:noFill/>
            <a:ln w="19050" cap="rnd" algn="ctr">
              <a:noFill/>
              <a:miter lim="800000"/>
              <a:headEnd/>
              <a:tailEnd/>
            </a:ln>
            <a:effectLst/>
          </p:spPr>
          <p:txBody>
            <a:bodyPr wrap="none">
              <a:spAutoFit/>
            </a:bodyPr>
            <a:lstStyle/>
            <a:p>
              <a:r>
                <a:rPr lang="en-US" sz="1800" b="1" dirty="0">
                  <a:solidFill>
                    <a:srgbClr val="008000"/>
                  </a:solidFill>
                </a:rPr>
                <a:t>Pseudo-inverse of </a:t>
              </a:r>
            </a:p>
            <a:p>
              <a:r>
                <a:rPr lang="en-US" sz="1800" b="1" dirty="0">
                  <a:solidFill>
                    <a:srgbClr val="008000"/>
                  </a:solidFill>
                </a:rPr>
                <a:t>the intersection of C and R</a:t>
              </a:r>
            </a:p>
          </p:txBody>
        </p:sp>
      </p:grpSp>
      <p:sp>
        <p:nvSpPr>
          <p:cNvPr id="34" name="Rectangle 21"/>
          <p:cNvSpPr>
            <a:spLocks noChangeArrowheads="1"/>
          </p:cNvSpPr>
          <p:nvPr/>
        </p:nvSpPr>
        <p:spPr bwMode="auto">
          <a:xfrm>
            <a:off x="5257800" y="3718030"/>
            <a:ext cx="990600" cy="990600"/>
          </a:xfrm>
          <a:prstGeom prst="rect">
            <a:avLst/>
          </a:prstGeom>
          <a:solidFill>
            <a:schemeClr val="bg2">
              <a:alpha val="39000"/>
            </a:schemeClr>
          </a:solidFill>
          <a:ln w="19050" cap="rnd" algn="ctr">
            <a:noFill/>
            <a:miter lim="800000"/>
            <a:headEnd/>
            <a:tailEnd/>
          </a:ln>
          <a:effectLst/>
        </p:spPr>
        <p:txBody>
          <a:bodyPr wrap="none" anchor="ctr"/>
          <a:lstStyle/>
          <a:p>
            <a:endParaRPr lang="en-US"/>
          </a:p>
        </p:txBody>
      </p:sp>
      <p:sp>
        <p:nvSpPr>
          <p:cNvPr id="35" name="Text Box 24"/>
          <p:cNvSpPr txBox="1">
            <a:spLocks noChangeArrowheads="1"/>
          </p:cNvSpPr>
          <p:nvPr/>
        </p:nvSpPr>
        <p:spPr bwMode="auto">
          <a:xfrm>
            <a:off x="441325" y="2678218"/>
            <a:ext cx="184150" cy="457200"/>
          </a:xfrm>
          <a:prstGeom prst="rect">
            <a:avLst/>
          </a:prstGeom>
          <a:noFill/>
          <a:ln w="19050" cap="rnd" algn="ctr">
            <a:noFill/>
            <a:miter lim="800000"/>
            <a:headEnd/>
            <a:tailEnd/>
          </a:ln>
          <a:effectLst/>
        </p:spPr>
        <p:txBody>
          <a:bodyPr wrap="none">
            <a:spAutoFit/>
          </a:bodyPr>
          <a:lstStyle/>
          <a:p>
            <a:endParaRPr lang="en-US"/>
          </a:p>
        </p:txBody>
      </p:sp>
      <p:sp>
        <p:nvSpPr>
          <p:cNvPr id="24" name="TextBox 23"/>
          <p:cNvSpPr txBox="1"/>
          <p:nvPr/>
        </p:nvSpPr>
        <p:spPr>
          <a:xfrm>
            <a:off x="1498260" y="5572780"/>
            <a:ext cx="412292" cy="523220"/>
          </a:xfrm>
          <a:prstGeom prst="rect">
            <a:avLst/>
          </a:prstGeom>
          <a:noFill/>
        </p:spPr>
        <p:txBody>
          <a:bodyPr wrap="none" rtlCol="0">
            <a:spAutoFit/>
          </a:bodyPr>
          <a:lstStyle/>
          <a:p>
            <a:r>
              <a:rPr lang="en-US" sz="2800" dirty="0" smtClean="0"/>
              <a:t>A</a:t>
            </a:r>
            <a:endParaRPr lang="en-US" sz="2800" dirty="0"/>
          </a:p>
        </p:txBody>
      </p:sp>
      <p:sp>
        <p:nvSpPr>
          <p:cNvPr id="31" name="TextBox 30"/>
          <p:cNvSpPr txBox="1"/>
          <p:nvPr/>
        </p:nvSpPr>
        <p:spPr>
          <a:xfrm>
            <a:off x="3860460" y="5572780"/>
            <a:ext cx="396262" cy="523220"/>
          </a:xfrm>
          <a:prstGeom prst="rect">
            <a:avLst/>
          </a:prstGeom>
          <a:noFill/>
        </p:spPr>
        <p:txBody>
          <a:bodyPr wrap="none" rtlCol="0">
            <a:spAutoFit/>
          </a:bodyPr>
          <a:lstStyle/>
          <a:p>
            <a:r>
              <a:rPr lang="en-US" sz="2800" dirty="0" smtClean="0"/>
              <a:t>C</a:t>
            </a:r>
            <a:endParaRPr lang="en-US" sz="2800" dirty="0"/>
          </a:p>
        </p:txBody>
      </p:sp>
      <p:sp>
        <p:nvSpPr>
          <p:cNvPr id="36" name="TextBox 35"/>
          <p:cNvSpPr txBox="1"/>
          <p:nvPr/>
        </p:nvSpPr>
        <p:spPr>
          <a:xfrm>
            <a:off x="5547338" y="5562600"/>
            <a:ext cx="425116" cy="523220"/>
          </a:xfrm>
          <a:prstGeom prst="rect">
            <a:avLst/>
          </a:prstGeom>
          <a:noFill/>
        </p:spPr>
        <p:txBody>
          <a:bodyPr wrap="none" rtlCol="0">
            <a:spAutoFit/>
          </a:bodyPr>
          <a:lstStyle/>
          <a:p>
            <a:r>
              <a:rPr lang="en-US" sz="2800" dirty="0" smtClean="0"/>
              <a:t>U</a:t>
            </a:r>
            <a:endParaRPr lang="en-US" sz="2800" dirty="0"/>
          </a:p>
        </p:txBody>
      </p:sp>
      <p:sp>
        <p:nvSpPr>
          <p:cNvPr id="37" name="TextBox 36"/>
          <p:cNvSpPr txBox="1"/>
          <p:nvPr/>
        </p:nvSpPr>
        <p:spPr>
          <a:xfrm>
            <a:off x="7543800" y="5562600"/>
            <a:ext cx="396262" cy="523220"/>
          </a:xfrm>
          <a:prstGeom prst="rect">
            <a:avLst/>
          </a:prstGeom>
          <a:noFill/>
        </p:spPr>
        <p:txBody>
          <a:bodyPr wrap="none" rtlCol="0">
            <a:spAutoFit/>
          </a:bodyPr>
          <a:lstStyle/>
          <a:p>
            <a:r>
              <a:rPr lang="en-US" sz="2800" dirty="0" smtClean="0"/>
              <a:t>R</a:t>
            </a:r>
            <a:endParaRPr lang="en-US" sz="2800" dirty="0"/>
          </a:p>
        </p:txBody>
      </p:sp>
      <p:grpSp>
        <p:nvGrpSpPr>
          <p:cNvPr id="39" name="Group 38"/>
          <p:cNvGrpSpPr/>
          <p:nvPr/>
        </p:nvGrpSpPr>
        <p:grpSpPr>
          <a:xfrm>
            <a:off x="6781800" y="76200"/>
            <a:ext cx="2305439" cy="800219"/>
            <a:chOff x="6781800" y="76200"/>
            <a:chExt cx="2305439" cy="800219"/>
          </a:xfrm>
        </p:grpSpPr>
        <p:sp>
          <p:nvSpPr>
            <p:cNvPr id="40" name="TextBox 39"/>
            <p:cNvSpPr txBox="1"/>
            <p:nvPr/>
          </p:nvSpPr>
          <p:spPr>
            <a:xfrm>
              <a:off x="6781800" y="76200"/>
              <a:ext cx="2305439" cy="800219"/>
            </a:xfrm>
            <a:prstGeom prst="rect">
              <a:avLst/>
            </a:prstGeom>
            <a:solidFill>
              <a:schemeClr val="bg1"/>
            </a:solidFill>
          </p:spPr>
          <p:txBody>
            <a:bodyPr wrap="none" rtlCol="0">
              <a:spAutoFit/>
            </a:bodyPr>
            <a:lstStyle/>
            <a:p>
              <a:r>
                <a:rPr lang="en-US" dirty="0" err="1" smtClean="0">
                  <a:solidFill>
                    <a:srgbClr val="008000"/>
                  </a:solidFill>
                </a:rPr>
                <a:t>Frobenius</a:t>
              </a:r>
              <a:r>
                <a:rPr lang="en-US" dirty="0" smtClean="0">
                  <a:solidFill>
                    <a:srgbClr val="008000"/>
                  </a:solidFill>
                </a:rPr>
                <a:t> norm:</a:t>
              </a:r>
            </a:p>
            <a:p>
              <a:r>
                <a:rPr lang="en-US" sz="2800" dirty="0" err="1" smtClean="0">
                  <a:solidFill>
                    <a:srgbClr val="008000"/>
                  </a:solidFill>
                  <a:latin typeface="Times New Roman"/>
                  <a:cs typeface="Times New Roman"/>
                </a:rPr>
                <a:t>ǁ</a:t>
              </a:r>
              <a:r>
                <a:rPr lang="en-US" sz="2800" dirty="0" err="1" smtClean="0">
                  <a:solidFill>
                    <a:srgbClr val="008000"/>
                  </a:solidFill>
                  <a:latin typeface="Times New Roman" pitchFamily="18" charset="0"/>
                  <a:cs typeface="Times New Roman" pitchFamily="18" charset="0"/>
                </a:rPr>
                <a:t>X</a:t>
              </a:r>
              <a:r>
                <a:rPr lang="en-US" sz="2800" dirty="0" err="1" smtClean="0">
                  <a:solidFill>
                    <a:srgbClr val="008000"/>
                  </a:solidFill>
                  <a:latin typeface="Times New Roman"/>
                  <a:cs typeface="Times New Roman"/>
                </a:rPr>
                <a:t>ǁ</a:t>
              </a:r>
              <a:r>
                <a:rPr lang="en-US" sz="2800" baseline="-25000" dirty="0" err="1" smtClean="0">
                  <a:solidFill>
                    <a:srgbClr val="008000"/>
                  </a:solidFill>
                  <a:latin typeface="Times New Roman"/>
                  <a:cs typeface="Times New Roman"/>
                </a:rPr>
                <a:t>F</a:t>
              </a:r>
              <a:r>
                <a:rPr lang="en-US" sz="2800" baseline="-25000" dirty="0" smtClean="0">
                  <a:solidFill>
                    <a:srgbClr val="008000"/>
                  </a:solidFill>
                  <a:latin typeface="Times New Roman"/>
                  <a:cs typeface="Times New Roman"/>
                </a:rPr>
                <a:t> </a:t>
              </a:r>
              <a:r>
                <a:rPr lang="en-US" sz="2800" dirty="0" smtClean="0">
                  <a:solidFill>
                    <a:srgbClr val="008000"/>
                  </a:solidFill>
                </a:rPr>
                <a:t>= </a:t>
              </a:r>
              <a:r>
                <a:rPr lang="en-US" sz="2800" dirty="0">
                  <a:solidFill>
                    <a:srgbClr val="008000"/>
                  </a:solidFill>
                  <a:sym typeface="Symbol"/>
                </a:rPr>
                <a:t> </a:t>
              </a:r>
              <a:r>
                <a:rPr lang="el-GR" sz="2800" dirty="0" smtClean="0">
                  <a:solidFill>
                    <a:srgbClr val="008000"/>
                  </a:solidFill>
                  <a:latin typeface="Times New Roman"/>
                  <a:cs typeface="Times New Roman"/>
                </a:rPr>
                <a:t>Σ</a:t>
              </a:r>
              <a:r>
                <a:rPr lang="en-US" sz="2800" baseline="-25000" dirty="0" err="1" smtClean="0">
                  <a:solidFill>
                    <a:srgbClr val="008000"/>
                  </a:solidFill>
                  <a:latin typeface="Times New Roman"/>
                  <a:cs typeface="Times New Roman"/>
                </a:rPr>
                <a:t>ij</a:t>
              </a:r>
              <a:r>
                <a:rPr lang="en-US" sz="2800" dirty="0" smtClean="0">
                  <a:solidFill>
                    <a:srgbClr val="008000"/>
                  </a:solidFill>
                  <a:latin typeface="Times New Roman"/>
                  <a:cs typeface="Times New Roman"/>
                </a:rPr>
                <a:t> X</a:t>
              </a:r>
              <a:r>
                <a:rPr lang="en-US" sz="2800" baseline="-25000" dirty="0" smtClean="0">
                  <a:solidFill>
                    <a:srgbClr val="008000"/>
                  </a:solidFill>
                  <a:latin typeface="Times New Roman"/>
                  <a:cs typeface="Times New Roman"/>
                </a:rPr>
                <a:t>ij</a:t>
              </a:r>
              <a:r>
                <a:rPr lang="en-US" sz="2800" baseline="30000" dirty="0" smtClean="0">
                  <a:solidFill>
                    <a:srgbClr val="008000"/>
                  </a:solidFill>
                  <a:latin typeface="Times New Roman"/>
                  <a:cs typeface="Times New Roman"/>
                </a:rPr>
                <a:t>2</a:t>
              </a:r>
              <a:endParaRPr lang="en-US" sz="2800" baseline="30000" dirty="0">
                <a:solidFill>
                  <a:srgbClr val="008000"/>
                </a:solidFill>
              </a:endParaRPr>
            </a:p>
          </p:txBody>
        </p:sp>
        <p:cxnSp>
          <p:nvCxnSpPr>
            <p:cNvPr id="41" name="Straight Connector 40"/>
            <p:cNvCxnSpPr/>
            <p:nvPr/>
          </p:nvCxnSpPr>
          <p:spPr>
            <a:xfrm>
              <a:off x="7934519" y="381000"/>
              <a:ext cx="980881" cy="0"/>
            </a:xfrm>
            <a:prstGeom prst="line">
              <a:avLst/>
            </a:prstGeom>
            <a:ln w="12700">
              <a:solidFill>
                <a:srgbClr val="008000"/>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3694398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87552"/>
          </a:xfrm>
        </p:spPr>
        <p:txBody>
          <a:bodyPr>
            <a:normAutofit/>
          </a:bodyPr>
          <a:lstStyle/>
          <a:p>
            <a:r>
              <a:rPr lang="en-US" dirty="0" smtClean="0"/>
              <a:t>CUR: Provably good approx. to SVD</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D60093"/>
                </a:solidFill>
              </a:rPr>
              <a:t>Let:</a:t>
            </a:r>
            <a:r>
              <a:rPr lang="en-US" dirty="0" smtClean="0"/>
              <a:t/>
            </a:r>
            <a:br>
              <a:rPr lang="en-US" dirty="0" smtClean="0"/>
            </a:br>
            <a:r>
              <a:rPr lang="en-US" b="1" dirty="0" err="1" smtClean="0"/>
              <a:t>A</a:t>
            </a:r>
            <a:r>
              <a:rPr lang="en-US" b="1" baseline="-25000" dirty="0" err="1" smtClean="0"/>
              <a:t>k</a:t>
            </a:r>
            <a:r>
              <a:rPr lang="en-US" dirty="0" smtClean="0"/>
              <a:t> be the “best” rank </a:t>
            </a:r>
            <a:r>
              <a:rPr lang="en-US" b="1" i="1" dirty="0" smtClean="0"/>
              <a:t>k</a:t>
            </a:r>
            <a:r>
              <a:rPr lang="en-US" dirty="0" smtClean="0"/>
              <a:t> approximation </a:t>
            </a:r>
            <a:br>
              <a:rPr lang="en-US" dirty="0" smtClean="0"/>
            </a:br>
            <a:r>
              <a:rPr lang="en-US" dirty="0" smtClean="0"/>
              <a:t>to </a:t>
            </a:r>
            <a:r>
              <a:rPr lang="en-US" b="1" dirty="0" smtClean="0"/>
              <a:t>A</a:t>
            </a:r>
            <a:r>
              <a:rPr lang="en-US" dirty="0" smtClean="0"/>
              <a:t> </a:t>
            </a:r>
            <a:r>
              <a:rPr lang="en-US" dirty="0" smtClean="0">
                <a:solidFill>
                  <a:schemeClr val="bg1">
                    <a:lumMod val="50000"/>
                  </a:schemeClr>
                </a:solidFill>
              </a:rPr>
              <a:t>(that is, </a:t>
            </a:r>
            <a:r>
              <a:rPr lang="en-US" b="1" dirty="0" err="1" smtClean="0">
                <a:solidFill>
                  <a:schemeClr val="bg1">
                    <a:lumMod val="50000"/>
                  </a:schemeClr>
                </a:solidFill>
              </a:rPr>
              <a:t>A</a:t>
            </a:r>
            <a:r>
              <a:rPr lang="en-US" baseline="-25000" dirty="0" err="1" smtClean="0">
                <a:solidFill>
                  <a:schemeClr val="bg1">
                    <a:lumMod val="50000"/>
                  </a:schemeClr>
                </a:solidFill>
              </a:rPr>
              <a:t>k</a:t>
            </a:r>
            <a:r>
              <a:rPr lang="en-US" dirty="0" smtClean="0">
                <a:solidFill>
                  <a:schemeClr val="bg1">
                    <a:lumMod val="50000"/>
                  </a:schemeClr>
                </a:solidFill>
              </a:rPr>
              <a:t> is SVD of A)</a:t>
            </a:r>
          </a:p>
          <a:p>
            <a:pPr>
              <a:buFontTx/>
              <a:buNone/>
            </a:pPr>
            <a:endParaRPr lang="en-US" i="1" dirty="0" smtClean="0"/>
          </a:p>
          <a:p>
            <a:pPr>
              <a:buFontTx/>
              <a:buNone/>
            </a:pPr>
            <a:r>
              <a:rPr lang="en-US" b="1" u="sng" dirty="0" smtClean="0"/>
              <a:t>Theorem</a:t>
            </a:r>
            <a:r>
              <a:rPr lang="en-US" dirty="0" smtClean="0"/>
              <a:t> </a:t>
            </a:r>
            <a:r>
              <a:rPr lang="en-US" dirty="0" smtClean="0">
                <a:solidFill>
                  <a:schemeClr val="bg1">
                    <a:lumMod val="50000"/>
                  </a:schemeClr>
                </a:solidFill>
              </a:rPr>
              <a:t>[</a:t>
            </a:r>
            <a:r>
              <a:rPr lang="en-US" dirty="0" err="1" smtClean="0">
                <a:solidFill>
                  <a:schemeClr val="bg1">
                    <a:lumMod val="50000"/>
                  </a:schemeClr>
                </a:solidFill>
              </a:rPr>
              <a:t>Drineas</a:t>
            </a:r>
            <a:r>
              <a:rPr lang="en-US" dirty="0" smtClean="0">
                <a:solidFill>
                  <a:schemeClr val="bg1">
                    <a:lumMod val="50000"/>
                  </a:schemeClr>
                </a:solidFill>
              </a:rPr>
              <a:t> et al.]</a:t>
            </a:r>
            <a:endParaRPr lang="en-US" dirty="0" smtClean="0"/>
          </a:p>
          <a:p>
            <a:pPr>
              <a:buFontTx/>
              <a:buNone/>
            </a:pPr>
            <a:r>
              <a:rPr lang="en-US" dirty="0" smtClean="0"/>
              <a:t>	</a:t>
            </a:r>
            <a:r>
              <a:rPr lang="en-US" b="1" dirty="0" smtClean="0"/>
              <a:t>CUR</a:t>
            </a:r>
            <a:r>
              <a:rPr lang="en-US" dirty="0" smtClean="0"/>
              <a:t> in O(</a:t>
            </a:r>
            <a:r>
              <a:rPr lang="en-US" b="1" dirty="0" err="1" smtClean="0"/>
              <a:t>m·n</a:t>
            </a:r>
            <a:r>
              <a:rPr lang="en-US" dirty="0" smtClean="0"/>
              <a:t>) time achieves </a:t>
            </a:r>
          </a:p>
          <a:p>
            <a:pPr lvl="1"/>
            <a:r>
              <a:rPr lang="en-US" b="1" dirty="0" err="1" smtClean="0">
                <a:latin typeface="Times New Roman"/>
                <a:cs typeface="Times New Roman"/>
              </a:rPr>
              <a:t>ǁ</a:t>
            </a:r>
            <a:r>
              <a:rPr lang="en-US" b="1" dirty="0" err="1" smtClean="0"/>
              <a:t>A-CUR</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t> </a:t>
            </a:r>
            <a:r>
              <a:rPr lang="en-US" b="1" dirty="0" smtClean="0">
                <a:sym typeface="Symbol"/>
              </a:rPr>
              <a:t></a:t>
            </a:r>
            <a:r>
              <a:rPr lang="en-US" b="1" dirty="0" smtClean="0"/>
              <a:t> </a:t>
            </a:r>
            <a:r>
              <a:rPr lang="en-US" b="1" dirty="0" err="1" smtClean="0">
                <a:latin typeface="Times New Roman"/>
                <a:cs typeface="Times New Roman"/>
              </a:rPr>
              <a:t>ǁ</a:t>
            </a:r>
            <a:r>
              <a:rPr lang="en-US" b="1" dirty="0" err="1" smtClean="0"/>
              <a:t>A-A</a:t>
            </a:r>
            <a:r>
              <a:rPr lang="en-US" b="1" baseline="-25000" dirty="0" err="1" smtClean="0"/>
              <a:t>k</a:t>
            </a:r>
            <a:r>
              <a:rPr lang="en-US" b="1" dirty="0" err="1" smtClean="0">
                <a:latin typeface="Times New Roman"/>
                <a:cs typeface="Times New Roman"/>
              </a:rPr>
              <a:t>ǁ</a:t>
            </a:r>
            <a:r>
              <a:rPr lang="en-US" b="1" baseline="-25000" dirty="0" err="1" smtClean="0">
                <a:latin typeface="Times New Roman"/>
                <a:cs typeface="Times New Roman"/>
              </a:rPr>
              <a:t>F</a:t>
            </a:r>
            <a:r>
              <a:rPr lang="en-US" b="1" dirty="0" smtClean="0">
                <a:latin typeface="Times New Roman"/>
                <a:cs typeface="Times New Roman"/>
              </a:rPr>
              <a:t> </a:t>
            </a:r>
            <a:r>
              <a:rPr lang="en-US" b="1" dirty="0" smtClean="0"/>
              <a:t>+ </a:t>
            </a:r>
            <a:r>
              <a:rPr lang="en-US" b="1" dirty="0" smtClean="0">
                <a:sym typeface="Symbol" pitchFamily="18" charset="2"/>
              </a:rPr>
              <a:t></a:t>
            </a:r>
            <a:r>
              <a:rPr lang="en-US" b="1" dirty="0" err="1" smtClean="0">
                <a:latin typeface="Times New Roman"/>
                <a:cs typeface="Times New Roman"/>
              </a:rPr>
              <a:t>ǁ</a:t>
            </a:r>
            <a:r>
              <a:rPr lang="en-US" b="1" dirty="0" err="1" smtClean="0"/>
              <a:t>A</a:t>
            </a:r>
            <a:r>
              <a:rPr lang="en-US" b="1" dirty="0" err="1" smtClean="0">
                <a:latin typeface="Times New Roman"/>
                <a:cs typeface="Times New Roman"/>
              </a:rPr>
              <a:t>ǁ</a:t>
            </a:r>
            <a:r>
              <a:rPr lang="en-US" b="1" baseline="-25000" dirty="0" err="1" smtClean="0">
                <a:latin typeface="Times New Roman"/>
                <a:cs typeface="Times New Roman"/>
              </a:rPr>
              <a:t>F</a:t>
            </a:r>
            <a:endParaRPr lang="en-US" b="1" dirty="0" smtClean="0"/>
          </a:p>
          <a:p>
            <a:pPr lvl="1">
              <a:buNone/>
            </a:pPr>
            <a:r>
              <a:rPr lang="en-US" dirty="0" smtClean="0"/>
              <a:t>with probability at least </a:t>
            </a:r>
            <a:r>
              <a:rPr lang="en-US" b="1" dirty="0" smtClean="0"/>
              <a:t>1-</a:t>
            </a:r>
            <a:r>
              <a:rPr lang="en-US" b="1" dirty="0" smtClean="0">
                <a:sym typeface="Symbol" pitchFamily="18" charset="2"/>
              </a:rPr>
              <a:t></a:t>
            </a:r>
            <a:r>
              <a:rPr lang="en-US" dirty="0" smtClean="0"/>
              <a:t>, by picking</a:t>
            </a:r>
          </a:p>
          <a:p>
            <a:pPr lvl="1"/>
            <a:r>
              <a:rPr lang="en-US" sz="2400" b="1" dirty="0" smtClean="0">
                <a:solidFill>
                  <a:schemeClr val="accent3"/>
                </a:solidFill>
              </a:rPr>
              <a:t>O(k log(1/</a:t>
            </a:r>
            <a:r>
              <a:rPr lang="en-US" sz="2400" b="1" dirty="0" smtClean="0">
                <a:solidFill>
                  <a:schemeClr val="accent3"/>
                </a:solidFill>
                <a:sym typeface="Symbol" pitchFamily="18" charset="2"/>
              </a:rPr>
              <a:t></a:t>
            </a:r>
            <a:r>
              <a:rPr lang="en-US" sz="2400" b="1" dirty="0" smtClean="0">
                <a:solidFill>
                  <a:schemeClr val="accent3"/>
                </a:solidFill>
              </a:rPr>
              <a:t>)/</a:t>
            </a:r>
            <a:r>
              <a:rPr lang="en-US" sz="2400" b="1" dirty="0" smtClean="0">
                <a:solidFill>
                  <a:schemeClr val="accent3"/>
                </a:solidFill>
                <a:sym typeface="Symbol" pitchFamily="18" charset="2"/>
              </a:rPr>
              <a:t></a:t>
            </a:r>
            <a:r>
              <a:rPr lang="en-US" sz="2400" b="1" baseline="30000" dirty="0" smtClean="0">
                <a:solidFill>
                  <a:schemeClr val="accent3"/>
                </a:solidFill>
                <a:sym typeface="Symbol" pitchFamily="18" charset="2"/>
              </a:rPr>
              <a:t>2</a:t>
            </a:r>
            <a:r>
              <a:rPr lang="en-US" sz="2400" b="1" dirty="0" smtClean="0">
                <a:solidFill>
                  <a:schemeClr val="accent3"/>
                </a:solidFill>
              </a:rPr>
              <a:t>)</a:t>
            </a:r>
            <a:r>
              <a:rPr lang="en-US" sz="2400" dirty="0" smtClean="0">
                <a:solidFill>
                  <a:schemeClr val="accent3"/>
                </a:solidFill>
              </a:rPr>
              <a:t> </a:t>
            </a:r>
            <a:r>
              <a:rPr lang="en-US" sz="2400" dirty="0" smtClean="0"/>
              <a:t>columns, and</a:t>
            </a:r>
          </a:p>
          <a:p>
            <a:pPr lvl="1"/>
            <a:r>
              <a:rPr lang="en-US" sz="2400" b="1" dirty="0" smtClean="0">
                <a:solidFill>
                  <a:schemeClr val="accent3"/>
                </a:solidFill>
              </a:rPr>
              <a:t>O(k</a:t>
            </a:r>
            <a:r>
              <a:rPr lang="en-US" sz="2400" b="1" baseline="30000" dirty="0" smtClean="0">
                <a:solidFill>
                  <a:schemeClr val="accent3"/>
                </a:solidFill>
              </a:rPr>
              <a:t>2 </a:t>
            </a:r>
            <a:r>
              <a:rPr lang="en-US" sz="2400" b="1" dirty="0" smtClean="0">
                <a:solidFill>
                  <a:schemeClr val="accent3"/>
                </a:solidFill>
              </a:rPr>
              <a:t>log</a:t>
            </a:r>
            <a:r>
              <a:rPr lang="en-US" sz="2400" b="1" baseline="30000" dirty="0" smtClean="0">
                <a:solidFill>
                  <a:schemeClr val="accent3"/>
                </a:solidFill>
              </a:rPr>
              <a:t>3</a:t>
            </a:r>
            <a:r>
              <a:rPr lang="en-US" sz="2400" b="1" dirty="0" smtClean="0">
                <a:solidFill>
                  <a:schemeClr val="accent3"/>
                </a:solidFill>
              </a:rPr>
              <a:t>(1/</a:t>
            </a:r>
            <a:r>
              <a:rPr lang="en-US" sz="2400" b="1" dirty="0" smtClean="0">
                <a:solidFill>
                  <a:schemeClr val="accent3"/>
                </a:solidFill>
                <a:sym typeface="Symbol" pitchFamily="18" charset="2"/>
              </a:rPr>
              <a:t></a:t>
            </a:r>
            <a:r>
              <a:rPr lang="en-US" sz="2400" b="1" dirty="0" smtClean="0">
                <a:solidFill>
                  <a:schemeClr val="accent3"/>
                </a:solidFill>
              </a:rPr>
              <a:t>)/</a:t>
            </a:r>
            <a:r>
              <a:rPr lang="en-US" sz="2400" b="1" dirty="0" smtClean="0">
                <a:solidFill>
                  <a:schemeClr val="accent3"/>
                </a:solidFill>
                <a:sym typeface="Symbol" pitchFamily="18" charset="2"/>
              </a:rPr>
              <a:t></a:t>
            </a:r>
            <a:r>
              <a:rPr lang="en-US" sz="2400" b="1" baseline="30000" dirty="0" smtClean="0">
                <a:solidFill>
                  <a:schemeClr val="accent3"/>
                </a:solidFill>
                <a:sym typeface="Symbol" pitchFamily="18" charset="2"/>
              </a:rPr>
              <a:t>6</a:t>
            </a:r>
            <a:r>
              <a:rPr lang="en-US" sz="2400" b="1" dirty="0" smtClean="0">
                <a:solidFill>
                  <a:schemeClr val="accent3"/>
                </a:solidFill>
              </a:rPr>
              <a:t>)</a:t>
            </a:r>
            <a:r>
              <a:rPr lang="en-US" sz="2400" dirty="0" smtClean="0">
                <a:solidFill>
                  <a:schemeClr val="accent3"/>
                </a:solidFill>
              </a:rPr>
              <a:t> </a:t>
            </a:r>
            <a:r>
              <a:rPr lang="en-US" sz="2400" dirty="0" smtClean="0"/>
              <a:t>rows</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59</a:t>
            </a:fld>
            <a:endParaRPr lang="en-US"/>
          </a:p>
        </p:txBody>
      </p:sp>
      <p:sp>
        <p:nvSpPr>
          <p:cNvPr id="8" name="TextBox 7"/>
          <p:cNvSpPr txBox="1"/>
          <p:nvPr/>
        </p:nvSpPr>
        <p:spPr>
          <a:xfrm>
            <a:off x="6400800" y="5722203"/>
            <a:ext cx="2545890" cy="830997"/>
          </a:xfrm>
          <a:prstGeom prst="rect">
            <a:avLst/>
          </a:prstGeom>
          <a:noFill/>
        </p:spPr>
        <p:txBody>
          <a:bodyPr wrap="none" rtlCol="0">
            <a:spAutoFit/>
          </a:bodyPr>
          <a:lstStyle/>
          <a:p>
            <a:r>
              <a:rPr lang="en-US" sz="2400" b="1" dirty="0" smtClean="0">
                <a:solidFill>
                  <a:srgbClr val="008000"/>
                </a:solidFill>
                <a:latin typeface="Arial" pitchFamily="34" charset="0"/>
                <a:cs typeface="Arial" pitchFamily="34" charset="0"/>
              </a:rPr>
              <a:t>In practice:</a:t>
            </a:r>
          </a:p>
          <a:p>
            <a:r>
              <a:rPr lang="en-US" sz="2400" dirty="0" smtClean="0">
                <a:solidFill>
                  <a:srgbClr val="008000"/>
                </a:solidFill>
                <a:latin typeface="Arial" pitchFamily="34" charset="0"/>
                <a:cs typeface="Arial" pitchFamily="34" charset="0"/>
              </a:rPr>
              <a:t>Pick 4</a:t>
            </a:r>
            <a:r>
              <a:rPr lang="en-US" sz="2400" i="1" dirty="0" smtClean="0">
                <a:solidFill>
                  <a:srgbClr val="008000"/>
                </a:solidFill>
                <a:latin typeface="Arial" pitchFamily="34" charset="0"/>
                <a:cs typeface="Arial" pitchFamily="34" charset="0"/>
              </a:rPr>
              <a:t>k</a:t>
            </a:r>
            <a:r>
              <a:rPr lang="en-US" sz="2400" dirty="0" smtClean="0">
                <a:solidFill>
                  <a:srgbClr val="008000"/>
                </a:solidFill>
                <a:latin typeface="Arial" pitchFamily="34" charset="0"/>
                <a:cs typeface="Arial" pitchFamily="34" charset="0"/>
              </a:rPr>
              <a:t> cols/rows</a:t>
            </a:r>
          </a:p>
        </p:txBody>
      </p:sp>
    </p:spTree>
    <p:extLst>
      <p:ext uri="{BB962C8B-B14F-4D97-AF65-F5344CB8AC3E}">
        <p14:creationId xmlns:p14="http://schemas.microsoft.com/office/powerpoint/2010/main" val="900830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Reduce Dimensions?</a:t>
            </a:r>
            <a:endParaRPr lang="en-US" dirty="0"/>
          </a:p>
        </p:txBody>
      </p:sp>
      <p:sp>
        <p:nvSpPr>
          <p:cNvPr id="3" name="Content Placeholder 2"/>
          <p:cNvSpPr>
            <a:spLocks noGrp="1"/>
          </p:cNvSpPr>
          <p:nvPr>
            <p:ph idx="1"/>
          </p:nvPr>
        </p:nvSpPr>
        <p:spPr/>
        <p:txBody>
          <a:bodyPr/>
          <a:lstStyle/>
          <a:p>
            <a:pPr marL="118872" indent="0">
              <a:buNone/>
            </a:pPr>
            <a:r>
              <a:rPr lang="en-US" b="1" dirty="0" smtClean="0">
                <a:solidFill>
                  <a:srgbClr val="0000FF"/>
                </a:solidFill>
              </a:rPr>
              <a:t>Why reduce dimensions?</a:t>
            </a:r>
          </a:p>
          <a:p>
            <a:r>
              <a:rPr lang="en-US" b="1" dirty="0" smtClean="0">
                <a:solidFill>
                  <a:srgbClr val="FF0066"/>
                </a:solidFill>
              </a:rPr>
              <a:t>Discover hidden correlations/topics</a:t>
            </a:r>
          </a:p>
          <a:p>
            <a:pPr lvl="1"/>
            <a:r>
              <a:rPr lang="en-US" dirty="0" smtClean="0"/>
              <a:t>Words that occur commonly together</a:t>
            </a:r>
          </a:p>
          <a:p>
            <a:r>
              <a:rPr lang="en-US" b="1" dirty="0" smtClean="0">
                <a:solidFill>
                  <a:srgbClr val="FF0066"/>
                </a:solidFill>
              </a:rPr>
              <a:t>Remove redundant and noisy features</a:t>
            </a:r>
          </a:p>
          <a:p>
            <a:pPr lvl="1"/>
            <a:r>
              <a:rPr lang="en-US" dirty="0" smtClean="0"/>
              <a:t>Not all words are useful</a:t>
            </a:r>
          </a:p>
          <a:p>
            <a:r>
              <a:rPr lang="en-US" b="1" dirty="0" smtClean="0">
                <a:solidFill>
                  <a:srgbClr val="FF0066"/>
                </a:solidFill>
              </a:rPr>
              <a:t>Interpretation and visualization</a:t>
            </a:r>
          </a:p>
          <a:p>
            <a:r>
              <a:rPr lang="en-US" b="1" dirty="0" smtClean="0">
                <a:solidFill>
                  <a:srgbClr val="FF0066"/>
                </a:solidFill>
              </a:rPr>
              <a:t>Easier storage and processing of the data</a:t>
            </a:r>
          </a:p>
        </p:txBody>
      </p:sp>
      <p:sp>
        <p:nvSpPr>
          <p:cNvPr id="5" name="Footer Placeholder 4"/>
          <p:cNvSpPr>
            <a:spLocks noGrp="1"/>
          </p:cNvSpPr>
          <p:nvPr>
            <p:ph type="ftr" sz="quarter" idx="11"/>
          </p:nvPr>
        </p:nvSpPr>
        <p:spPr/>
        <p:txBody>
          <a:bodyPr/>
          <a:lstStyle/>
          <a:p>
            <a:r>
              <a:rPr lang="en-US"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a:t>
            </a:fld>
            <a:endParaRPr lang="en-US"/>
          </a:p>
        </p:txBody>
      </p:sp>
      <p:pic>
        <p:nvPicPr>
          <p:cNvPr id="7" name="Picture 2"/>
          <p:cNvPicPr>
            <a:picLocks noChangeAspect="1" noChangeArrowheads="1"/>
          </p:cNvPicPr>
          <p:nvPr/>
        </p:nvPicPr>
        <p:blipFill rotWithShape="1">
          <a:blip r:embed="rId2" cstate="print"/>
          <a:srcRect l="36826"/>
          <a:stretch/>
        </p:blipFill>
        <p:spPr bwMode="auto">
          <a:xfrm>
            <a:off x="6356869" y="4897288"/>
            <a:ext cx="2796275" cy="1960712"/>
          </a:xfrm>
          <a:prstGeom prst="rect">
            <a:avLst/>
          </a:prstGeom>
          <a:noFill/>
          <a:ln w="9525">
            <a:noFill/>
            <a:miter lim="800000"/>
            <a:headEnd/>
            <a:tailEnd/>
          </a:ln>
        </p:spPr>
      </p:pic>
    </p:spTree>
    <p:extLst>
      <p:ext uri="{BB962C8B-B14F-4D97-AF65-F5344CB8AC3E}">
        <p14:creationId xmlns:p14="http://schemas.microsoft.com/office/powerpoint/2010/main" val="396559970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How it Works</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Sampling columns (similarly for rows):</a:t>
            </a:r>
            <a:endParaRPr lang="en-US" b="1" dirty="0">
              <a:solidFill>
                <a:srgbClr val="D60093"/>
              </a:solidFill>
            </a:endParaRPr>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60</a:t>
            </a:fld>
            <a:endParaRPr lang="en-US"/>
          </a:p>
        </p:txBody>
      </p:sp>
      <p:pic>
        <p:nvPicPr>
          <p:cNvPr id="35842" name="Picture 2"/>
          <p:cNvPicPr>
            <a:picLocks noChangeAspect="1" noChangeArrowheads="1"/>
          </p:cNvPicPr>
          <p:nvPr/>
        </p:nvPicPr>
        <p:blipFill>
          <a:blip r:embed="rId2" cstate="print"/>
          <a:srcRect/>
          <a:stretch>
            <a:fillRect/>
          </a:stretch>
        </p:blipFill>
        <p:spPr bwMode="auto">
          <a:xfrm>
            <a:off x="828675" y="2152650"/>
            <a:ext cx="7553325" cy="3181350"/>
          </a:xfrm>
          <a:prstGeom prst="rect">
            <a:avLst/>
          </a:prstGeom>
          <a:noFill/>
          <a:ln w="9525">
            <a:noFill/>
            <a:miter lim="800000"/>
            <a:headEnd/>
            <a:tailEnd/>
          </a:ln>
        </p:spPr>
      </p:pic>
      <p:sp>
        <p:nvSpPr>
          <p:cNvPr id="7" name="TextBox 6"/>
          <p:cNvSpPr txBox="1"/>
          <p:nvPr/>
        </p:nvSpPr>
        <p:spPr>
          <a:xfrm>
            <a:off x="4419600" y="5800266"/>
            <a:ext cx="4572000" cy="646331"/>
          </a:xfrm>
          <a:prstGeom prst="rect">
            <a:avLst/>
          </a:prstGeom>
          <a:noFill/>
        </p:spPr>
        <p:txBody>
          <a:bodyPr wrap="square" rtlCol="0">
            <a:spAutoFit/>
          </a:bodyPr>
          <a:lstStyle/>
          <a:p>
            <a:r>
              <a:rPr lang="en-US" dirty="0" smtClean="0">
                <a:solidFill>
                  <a:srgbClr val="008000"/>
                </a:solidFill>
                <a:latin typeface="Arial" pitchFamily="34" charset="0"/>
                <a:cs typeface="Arial" pitchFamily="34" charset="0"/>
              </a:rPr>
              <a:t>Note this is a randomized algorithm, same column can be sampled more than once</a:t>
            </a:r>
          </a:p>
        </p:txBody>
      </p:sp>
    </p:spTree>
    <p:extLst>
      <p:ext uri="{BB962C8B-B14F-4D97-AF65-F5344CB8AC3E}">
        <p14:creationId xmlns:p14="http://schemas.microsoft.com/office/powerpoint/2010/main" val="3776870554"/>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U</a:t>
            </a:r>
            <a:endParaRPr lang="en-US" dirty="0"/>
          </a:p>
        </p:txBody>
      </p:sp>
      <p:sp>
        <p:nvSpPr>
          <p:cNvPr id="3" name="Content Placeholder 2"/>
          <p:cNvSpPr>
            <a:spLocks noGrp="1"/>
          </p:cNvSpPr>
          <p:nvPr>
            <p:ph idx="1"/>
          </p:nvPr>
        </p:nvSpPr>
        <p:spPr>
          <a:xfrm>
            <a:off x="457200" y="1295400"/>
            <a:ext cx="7467600" cy="3657600"/>
          </a:xfrm>
        </p:spPr>
        <p:txBody>
          <a:bodyPr>
            <a:normAutofit lnSpcReduction="10000"/>
          </a:bodyPr>
          <a:lstStyle/>
          <a:p>
            <a:r>
              <a:rPr lang="en-US" dirty="0" smtClean="0"/>
              <a:t>Let </a:t>
            </a:r>
            <a:r>
              <a:rPr lang="en-US" b="1" dirty="0" smtClean="0"/>
              <a:t>W</a:t>
            </a:r>
            <a:r>
              <a:rPr lang="en-US" dirty="0" smtClean="0"/>
              <a:t> be the “intersection” of sampled columns </a:t>
            </a:r>
            <a:r>
              <a:rPr lang="en-US" b="1" dirty="0" smtClean="0"/>
              <a:t>C</a:t>
            </a:r>
            <a:r>
              <a:rPr lang="en-US" dirty="0" smtClean="0"/>
              <a:t> and rows </a:t>
            </a:r>
            <a:r>
              <a:rPr lang="en-US" b="1" dirty="0" smtClean="0"/>
              <a:t>R</a:t>
            </a:r>
          </a:p>
          <a:p>
            <a:pPr lvl="1"/>
            <a:r>
              <a:rPr lang="en-US" dirty="0"/>
              <a:t>Let SVD of </a:t>
            </a:r>
            <a:r>
              <a:rPr lang="en-US" b="1" dirty="0"/>
              <a:t>W </a:t>
            </a:r>
            <a:r>
              <a:rPr lang="en-US" dirty="0"/>
              <a:t>=</a:t>
            </a:r>
            <a:r>
              <a:rPr lang="en-US" b="1" dirty="0"/>
              <a:t> X </a:t>
            </a:r>
            <a:r>
              <a:rPr lang="en-US" b="1" dirty="0">
                <a:sym typeface="Symbol"/>
              </a:rPr>
              <a:t>Z</a:t>
            </a:r>
            <a:r>
              <a:rPr lang="el-GR" b="1" dirty="0"/>
              <a:t> </a:t>
            </a:r>
            <a:r>
              <a:rPr lang="en-US" b="1" dirty="0" smtClean="0"/>
              <a:t>Y</a:t>
            </a:r>
            <a:r>
              <a:rPr lang="en-US" baseline="30000" dirty="0" smtClean="0"/>
              <a:t>T</a:t>
            </a:r>
            <a:endParaRPr lang="en-US" baseline="30000" dirty="0"/>
          </a:p>
          <a:p>
            <a:r>
              <a:rPr lang="en-US" b="1" dirty="0" smtClean="0"/>
              <a:t>Then:</a:t>
            </a:r>
            <a:r>
              <a:rPr lang="en-US" dirty="0" smtClean="0"/>
              <a:t> </a:t>
            </a:r>
            <a:r>
              <a:rPr lang="en-US" b="1" dirty="0" smtClean="0"/>
              <a:t>U</a:t>
            </a:r>
            <a:r>
              <a:rPr lang="en-US" dirty="0" smtClean="0"/>
              <a:t> </a:t>
            </a:r>
            <a:r>
              <a:rPr lang="en-US" dirty="0"/>
              <a:t>= </a:t>
            </a:r>
            <a:r>
              <a:rPr lang="en-US" b="1" dirty="0"/>
              <a:t>W</a:t>
            </a:r>
            <a:r>
              <a:rPr lang="en-US" baseline="30000" dirty="0"/>
              <a:t>+</a:t>
            </a:r>
            <a:r>
              <a:rPr lang="en-US" dirty="0"/>
              <a:t> = </a:t>
            </a:r>
            <a:r>
              <a:rPr lang="en-US" b="1" dirty="0" smtClean="0"/>
              <a:t>Y</a:t>
            </a:r>
            <a:r>
              <a:rPr lang="en-US" dirty="0" smtClean="0"/>
              <a:t> </a:t>
            </a:r>
            <a:r>
              <a:rPr lang="en-US" b="1" dirty="0">
                <a:sym typeface="Symbol"/>
              </a:rPr>
              <a:t>Z</a:t>
            </a:r>
            <a:r>
              <a:rPr lang="el-GR" baseline="30000" dirty="0"/>
              <a:t>+</a:t>
            </a:r>
            <a:r>
              <a:rPr lang="el-GR" dirty="0"/>
              <a:t> </a:t>
            </a:r>
            <a:r>
              <a:rPr lang="en-US" b="1" dirty="0" smtClean="0"/>
              <a:t>X</a:t>
            </a:r>
            <a:r>
              <a:rPr lang="en-US" baseline="30000" dirty="0" smtClean="0"/>
              <a:t>T</a:t>
            </a:r>
            <a:endParaRPr lang="en-US" baseline="30000" dirty="0"/>
          </a:p>
          <a:p>
            <a:pPr lvl="1"/>
            <a:r>
              <a:rPr lang="en-US" b="1" dirty="0" smtClean="0">
                <a:latin typeface="Symbol" pitchFamily="18" charset="2"/>
                <a:sym typeface="Symbol"/>
              </a:rPr>
              <a:t>Z</a:t>
            </a:r>
            <a:r>
              <a:rPr lang="el-GR" baseline="30000" dirty="0" smtClean="0"/>
              <a:t>+</a:t>
            </a:r>
            <a:r>
              <a:rPr lang="en-US" dirty="0" smtClean="0"/>
              <a:t>: </a:t>
            </a:r>
            <a:r>
              <a:rPr lang="en-US" b="1" dirty="0" smtClean="0">
                <a:solidFill>
                  <a:srgbClr val="D60093"/>
                </a:solidFill>
              </a:rPr>
              <a:t>reciprocals of non-zero </a:t>
            </a:r>
            <a:br>
              <a:rPr lang="en-US" b="1" dirty="0" smtClean="0">
                <a:solidFill>
                  <a:srgbClr val="D60093"/>
                </a:solidFill>
              </a:rPr>
            </a:br>
            <a:r>
              <a:rPr lang="en-US" b="1" dirty="0" smtClean="0">
                <a:solidFill>
                  <a:srgbClr val="D60093"/>
                </a:solidFill>
              </a:rPr>
              <a:t>singular values:</a:t>
            </a:r>
            <a:r>
              <a:rPr lang="en-US" dirty="0" smtClean="0">
                <a:solidFill>
                  <a:srgbClr val="D60093"/>
                </a:solidFill>
              </a:rPr>
              <a:t> </a:t>
            </a:r>
            <a:r>
              <a:rPr lang="en-US" b="1" dirty="0" smtClean="0">
                <a:latin typeface="Symbol" pitchFamily="18" charset="2"/>
                <a:sym typeface="Symbol"/>
              </a:rPr>
              <a:t>Z</a:t>
            </a:r>
            <a:r>
              <a:rPr lang="el-GR" baseline="30000" dirty="0" smtClean="0"/>
              <a:t>+</a:t>
            </a:r>
            <a:r>
              <a:rPr lang="en-US" baseline="-25000" dirty="0" smtClean="0"/>
              <a:t>ii</a:t>
            </a:r>
            <a:r>
              <a:rPr lang="en-US" b="1" dirty="0" smtClean="0">
                <a:latin typeface="Symbol" pitchFamily="18" charset="2"/>
              </a:rPr>
              <a:t> =1/</a:t>
            </a:r>
            <a:r>
              <a:rPr lang="en-US" b="1" dirty="0" smtClean="0">
                <a:latin typeface="Symbol" pitchFamily="18" charset="2"/>
                <a:sym typeface="Symbol"/>
              </a:rPr>
              <a:t> </a:t>
            </a:r>
            <a:r>
              <a:rPr lang="en-US" b="1" dirty="0" err="1" smtClean="0">
                <a:latin typeface="Symbol" pitchFamily="18" charset="2"/>
                <a:sym typeface="Symbol"/>
              </a:rPr>
              <a:t>Z</a:t>
            </a:r>
            <a:r>
              <a:rPr lang="en-US" baseline="-25000" dirty="0" err="1" smtClean="0"/>
              <a:t>ii</a:t>
            </a:r>
            <a:endParaRPr lang="en-US" baseline="-25000" dirty="0"/>
          </a:p>
          <a:p>
            <a:pPr lvl="1"/>
            <a:r>
              <a:rPr lang="en-US" dirty="0" smtClean="0"/>
              <a:t>W</a:t>
            </a:r>
            <a:r>
              <a:rPr lang="en-US" baseline="30000" dirty="0"/>
              <a:t>+</a:t>
            </a:r>
            <a:r>
              <a:rPr lang="en-US" dirty="0"/>
              <a:t> is </a:t>
            </a:r>
            <a:r>
              <a:rPr lang="en-US" dirty="0" smtClean="0"/>
              <a:t>the “</a:t>
            </a:r>
            <a:r>
              <a:rPr lang="en-US" b="1" dirty="0" err="1" smtClean="0">
                <a:solidFill>
                  <a:srgbClr val="0000FF"/>
                </a:solidFill>
              </a:rPr>
              <a:t>pseudoinverse</a:t>
            </a:r>
            <a:r>
              <a:rPr lang="en-US" dirty="0" smtClean="0"/>
              <a:t>”</a:t>
            </a:r>
            <a:endParaRPr lang="en-US" baseline="30000" dirty="0"/>
          </a:p>
          <a:p>
            <a:pPr lvl="1">
              <a:buNone/>
            </a:pP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61</a:t>
            </a:fld>
            <a:endParaRPr lang="en-US"/>
          </a:p>
        </p:txBody>
      </p:sp>
      <p:sp>
        <p:nvSpPr>
          <p:cNvPr id="7" name="Rectangle 22"/>
          <p:cNvSpPr>
            <a:spLocks noChangeArrowheads="1"/>
          </p:cNvSpPr>
          <p:nvPr/>
        </p:nvSpPr>
        <p:spPr bwMode="auto">
          <a:xfrm>
            <a:off x="625474" y="4909105"/>
            <a:ext cx="1371600" cy="1644095"/>
          </a:xfrm>
          <a:prstGeom prst="rect">
            <a:avLst/>
          </a:prstGeom>
          <a:solidFill>
            <a:srgbClr val="FFFFFF"/>
          </a:solidFill>
          <a:ln w="19050" cap="rnd" algn="ctr">
            <a:solidFill>
              <a:srgbClr val="FF0000"/>
            </a:solidFill>
            <a:miter lim="800000"/>
            <a:headEnd/>
            <a:tailEnd/>
          </a:ln>
          <a:effectLst/>
        </p:spPr>
        <p:txBody>
          <a:bodyPr wrap="none" anchor="ctr"/>
          <a:lstStyle/>
          <a:p>
            <a:pPr algn="ctr"/>
            <a:r>
              <a:rPr lang="en-US" dirty="0"/>
              <a:t>A</a:t>
            </a:r>
          </a:p>
        </p:txBody>
      </p:sp>
      <p:sp>
        <p:nvSpPr>
          <p:cNvPr id="8" name="Rectangle 24"/>
          <p:cNvSpPr>
            <a:spLocks noChangeArrowheads="1"/>
          </p:cNvSpPr>
          <p:nvPr/>
        </p:nvSpPr>
        <p:spPr bwMode="auto">
          <a:xfrm>
            <a:off x="2560637" y="4985305"/>
            <a:ext cx="990600" cy="1644095"/>
          </a:xfrm>
          <a:prstGeom prst="rect">
            <a:avLst/>
          </a:prstGeom>
          <a:solidFill>
            <a:srgbClr val="FFFFFF"/>
          </a:solidFill>
          <a:ln w="19050" cap="rnd" algn="ctr">
            <a:solidFill>
              <a:srgbClr val="FF0000"/>
            </a:solidFill>
            <a:miter lim="800000"/>
            <a:headEnd/>
            <a:tailEnd/>
          </a:ln>
          <a:effectLst/>
        </p:spPr>
        <p:txBody>
          <a:bodyPr wrap="none" anchor="ctr"/>
          <a:lstStyle/>
          <a:p>
            <a:endParaRPr lang="en-US" dirty="0"/>
          </a:p>
          <a:p>
            <a:pPr algn="ctr"/>
            <a:r>
              <a:rPr lang="en-US" dirty="0" smtClean="0"/>
              <a:t>C</a:t>
            </a:r>
            <a:endParaRPr lang="en-US" baseline="-25000" dirty="0"/>
          </a:p>
        </p:txBody>
      </p:sp>
      <p:sp>
        <p:nvSpPr>
          <p:cNvPr id="9" name="Rectangle 25"/>
          <p:cNvSpPr>
            <a:spLocks noChangeArrowheads="1"/>
          </p:cNvSpPr>
          <p:nvPr/>
        </p:nvSpPr>
        <p:spPr bwMode="auto">
          <a:xfrm>
            <a:off x="2560637" y="4985305"/>
            <a:ext cx="2438400" cy="685800"/>
          </a:xfrm>
          <a:prstGeom prst="rect">
            <a:avLst/>
          </a:prstGeom>
          <a:noFill/>
          <a:ln w="19050" cap="rnd" algn="ctr">
            <a:solidFill>
              <a:srgbClr val="FF0000"/>
            </a:solidFill>
            <a:miter lim="800000"/>
            <a:headEnd/>
            <a:tailEnd/>
          </a:ln>
          <a:effectLst/>
        </p:spPr>
        <p:txBody>
          <a:bodyPr wrap="none" anchor="ctr"/>
          <a:lstStyle/>
          <a:p>
            <a:pPr algn="r"/>
            <a:r>
              <a:rPr lang="en-US" dirty="0"/>
              <a:t>    </a:t>
            </a:r>
            <a:r>
              <a:rPr lang="en-US" dirty="0" smtClean="0"/>
              <a:t>R          </a:t>
            </a:r>
            <a:endParaRPr lang="en-US" baseline="-25000" dirty="0"/>
          </a:p>
        </p:txBody>
      </p:sp>
      <p:sp>
        <p:nvSpPr>
          <p:cNvPr id="10" name="Text Box 32"/>
          <p:cNvSpPr txBox="1">
            <a:spLocks noChangeArrowheads="1"/>
          </p:cNvSpPr>
          <p:nvPr/>
        </p:nvSpPr>
        <p:spPr bwMode="auto">
          <a:xfrm>
            <a:off x="3932237" y="6260068"/>
            <a:ext cx="1096963" cy="369332"/>
          </a:xfrm>
          <a:prstGeom prst="rect">
            <a:avLst/>
          </a:prstGeom>
          <a:noFill/>
          <a:ln w="9525">
            <a:noFill/>
            <a:miter lim="800000"/>
            <a:headEnd/>
            <a:tailEnd/>
          </a:ln>
          <a:effectLst/>
        </p:spPr>
        <p:txBody>
          <a:bodyPr>
            <a:spAutoFit/>
          </a:bodyPr>
          <a:lstStyle/>
          <a:p>
            <a:pPr algn="l"/>
            <a:r>
              <a:rPr lang="en-US" dirty="0">
                <a:latin typeface="Sylfaen" pitchFamily="18" charset="0"/>
              </a:rPr>
              <a:t>U = </a:t>
            </a:r>
            <a:r>
              <a:rPr lang="en-US" dirty="0" smtClean="0">
                <a:latin typeface="Sylfaen" pitchFamily="18" charset="0"/>
              </a:rPr>
              <a:t>W</a:t>
            </a:r>
            <a:r>
              <a:rPr lang="en-US" baseline="30000" dirty="0" smtClean="0">
                <a:latin typeface="Sylfaen" pitchFamily="18" charset="0"/>
              </a:rPr>
              <a:t>+</a:t>
            </a:r>
            <a:endParaRPr lang="en-US" baseline="30000" dirty="0">
              <a:latin typeface="Sylfaen" pitchFamily="18" charset="0"/>
            </a:endParaRPr>
          </a:p>
        </p:txBody>
      </p:sp>
      <p:sp>
        <p:nvSpPr>
          <p:cNvPr id="11" name="Rectangle 33"/>
          <p:cNvSpPr>
            <a:spLocks noChangeArrowheads="1"/>
          </p:cNvSpPr>
          <p:nvPr/>
        </p:nvSpPr>
        <p:spPr bwMode="auto">
          <a:xfrm>
            <a:off x="2560637" y="4985305"/>
            <a:ext cx="990600" cy="685800"/>
          </a:xfrm>
          <a:prstGeom prst="rect">
            <a:avLst/>
          </a:prstGeom>
          <a:solidFill>
            <a:srgbClr val="C0C0C0"/>
          </a:solidFill>
          <a:ln w="19050" cap="rnd" algn="ctr">
            <a:solidFill>
              <a:srgbClr val="FF0000"/>
            </a:solidFill>
            <a:miter lim="800000"/>
            <a:headEnd/>
            <a:tailEnd/>
          </a:ln>
          <a:effectLst/>
        </p:spPr>
        <p:txBody>
          <a:bodyPr wrap="none" anchor="ctr"/>
          <a:lstStyle/>
          <a:p>
            <a:pPr algn="ctr"/>
            <a:r>
              <a:rPr lang="en-US" dirty="0" smtClean="0"/>
              <a:t>W</a:t>
            </a:r>
            <a:endParaRPr lang="en-US" dirty="0"/>
          </a:p>
        </p:txBody>
      </p:sp>
      <p:sp>
        <p:nvSpPr>
          <p:cNvPr id="12" name="Line 34"/>
          <p:cNvSpPr>
            <a:spLocks noChangeShapeType="1"/>
          </p:cNvSpPr>
          <p:nvPr/>
        </p:nvSpPr>
        <p:spPr bwMode="auto">
          <a:xfrm>
            <a:off x="3398837" y="5594905"/>
            <a:ext cx="822325" cy="644525"/>
          </a:xfrm>
          <a:prstGeom prst="line">
            <a:avLst/>
          </a:prstGeom>
          <a:noFill/>
          <a:ln w="19050" cap="rnd">
            <a:solidFill>
              <a:srgbClr val="FF0000"/>
            </a:solidFill>
            <a:round/>
            <a:headEnd/>
            <a:tailEnd type="triangle" w="med" len="med"/>
          </a:ln>
          <a:effectLst/>
        </p:spPr>
        <p:txBody>
          <a:bodyPr/>
          <a:lstStyle/>
          <a:p>
            <a:endParaRPr lang="en-US"/>
          </a:p>
        </p:txBody>
      </p:sp>
      <p:sp>
        <p:nvSpPr>
          <p:cNvPr id="13" name="Text Box 35"/>
          <p:cNvSpPr txBox="1">
            <a:spLocks noChangeArrowheads="1"/>
          </p:cNvSpPr>
          <p:nvPr/>
        </p:nvSpPr>
        <p:spPr bwMode="auto">
          <a:xfrm>
            <a:off x="2027237" y="5366305"/>
            <a:ext cx="685800" cy="762000"/>
          </a:xfrm>
          <a:prstGeom prst="rect">
            <a:avLst/>
          </a:prstGeom>
          <a:noFill/>
          <a:ln w="19050" cap="rnd" algn="ctr">
            <a:noFill/>
            <a:miter lim="800000"/>
            <a:headEnd/>
            <a:tailEnd/>
          </a:ln>
          <a:effectLst/>
        </p:spPr>
        <p:txBody>
          <a:bodyPr>
            <a:spAutoFit/>
          </a:bodyPr>
          <a:lstStyle/>
          <a:p>
            <a:r>
              <a:rPr lang="en-US" sz="4400" dirty="0" smtClean="0">
                <a:latin typeface="cmsy10" pitchFamily="34" charset="0"/>
                <a:sym typeface="Symbol"/>
              </a:rPr>
              <a:t></a:t>
            </a:r>
            <a:endParaRPr lang="en-US" sz="4400" dirty="0">
              <a:latin typeface="cmsy10" pitchFamily="34" charset="0"/>
            </a:endParaRPr>
          </a:p>
        </p:txBody>
      </p:sp>
      <p:sp>
        <p:nvSpPr>
          <p:cNvPr id="14" name="TextBox 13"/>
          <p:cNvSpPr txBox="1"/>
          <p:nvPr/>
        </p:nvSpPr>
        <p:spPr>
          <a:xfrm>
            <a:off x="5867400" y="4154482"/>
            <a:ext cx="3276600" cy="2308324"/>
          </a:xfrm>
          <a:prstGeom prst="rect">
            <a:avLst/>
          </a:prstGeom>
          <a:noFill/>
        </p:spPr>
        <p:txBody>
          <a:bodyPr wrap="square" rtlCol="0">
            <a:spAutoFit/>
          </a:bodyPr>
          <a:lstStyle/>
          <a:p>
            <a:r>
              <a:rPr lang="en-US" b="1" u="sng" dirty="0" smtClean="0">
                <a:solidFill>
                  <a:srgbClr val="008000"/>
                </a:solidFill>
                <a:latin typeface="Arial" pitchFamily="34" charset="0"/>
                <a:cs typeface="Arial" pitchFamily="34" charset="0"/>
              </a:rPr>
              <a:t>Why </a:t>
            </a:r>
            <a:r>
              <a:rPr lang="en-US" b="1" u="sng" dirty="0" err="1" smtClean="0">
                <a:solidFill>
                  <a:srgbClr val="008000"/>
                </a:solidFill>
                <a:latin typeface="Arial" pitchFamily="34" charset="0"/>
                <a:cs typeface="Arial" pitchFamily="34" charset="0"/>
              </a:rPr>
              <a:t>pseudoinverse</a:t>
            </a:r>
            <a:r>
              <a:rPr lang="en-US" b="1" u="sng" dirty="0" smtClean="0">
                <a:solidFill>
                  <a:srgbClr val="008000"/>
                </a:solidFill>
                <a:latin typeface="Arial" pitchFamily="34" charset="0"/>
                <a:cs typeface="Arial" pitchFamily="34" charset="0"/>
              </a:rPr>
              <a:t> works?</a:t>
            </a:r>
          </a:p>
          <a:p>
            <a:r>
              <a:rPr lang="en-US" dirty="0" smtClean="0">
                <a:solidFill>
                  <a:srgbClr val="008000"/>
                </a:solidFill>
                <a:latin typeface="Arial" pitchFamily="34" charset="0"/>
                <a:cs typeface="Arial" pitchFamily="34" charset="0"/>
              </a:rPr>
              <a:t>W = X Z Y</a:t>
            </a:r>
            <a:r>
              <a:rPr lang="en-US" baseline="30000" dirty="0" smtClean="0">
                <a:solidFill>
                  <a:srgbClr val="008000"/>
                </a:solidFill>
                <a:latin typeface="Arial" pitchFamily="34" charset="0"/>
                <a:cs typeface="Arial" pitchFamily="34" charset="0"/>
              </a:rPr>
              <a:t> </a:t>
            </a:r>
            <a:r>
              <a:rPr lang="en-US" dirty="0" smtClean="0">
                <a:solidFill>
                  <a:srgbClr val="008000"/>
                </a:solidFill>
                <a:latin typeface="Arial" pitchFamily="34" charset="0"/>
                <a:cs typeface="Arial" pitchFamily="34" charset="0"/>
              </a:rPr>
              <a:t>then W</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 X</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Z</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Y</a:t>
            </a:r>
            <a:r>
              <a:rPr lang="en-US" baseline="30000" dirty="0">
                <a:solidFill>
                  <a:srgbClr val="008000"/>
                </a:solidFill>
                <a:latin typeface="Arial" pitchFamily="34" charset="0"/>
                <a:cs typeface="Arial" pitchFamily="34" charset="0"/>
              </a:rPr>
              <a:t>-1</a:t>
            </a:r>
          </a:p>
          <a:p>
            <a:r>
              <a:rPr lang="en-US" dirty="0" smtClean="0">
                <a:solidFill>
                  <a:srgbClr val="008000"/>
                </a:solidFill>
                <a:latin typeface="Arial" pitchFamily="34" charset="0"/>
                <a:cs typeface="Arial" pitchFamily="34" charset="0"/>
              </a:rPr>
              <a:t>Due to </a:t>
            </a:r>
            <a:r>
              <a:rPr lang="en-US" dirty="0" err="1" smtClean="0">
                <a:solidFill>
                  <a:srgbClr val="008000"/>
                </a:solidFill>
                <a:latin typeface="Arial" pitchFamily="34" charset="0"/>
                <a:cs typeface="Arial" pitchFamily="34" charset="0"/>
              </a:rPr>
              <a:t>orthonomality</a:t>
            </a:r>
            <a:endParaRPr lang="en-US" dirty="0" smtClean="0">
              <a:solidFill>
                <a:srgbClr val="008000"/>
              </a:solidFill>
              <a:latin typeface="Arial" pitchFamily="34" charset="0"/>
              <a:cs typeface="Arial" pitchFamily="34" charset="0"/>
            </a:endParaRPr>
          </a:p>
          <a:p>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-1</a:t>
            </a:r>
            <a:r>
              <a:rPr lang="en-US" dirty="0" smtClean="0">
                <a:solidFill>
                  <a:srgbClr val="008000"/>
                </a:solidFill>
                <a:latin typeface="Arial" pitchFamily="34" charset="0"/>
                <a:cs typeface="Arial" pitchFamily="34" charset="0"/>
              </a:rPr>
              <a:t>=X</a:t>
            </a:r>
            <a:r>
              <a:rPr lang="en-US" baseline="30000" dirty="0" smtClean="0">
                <a:solidFill>
                  <a:srgbClr val="008000"/>
                </a:solidFill>
                <a:latin typeface="Arial" pitchFamily="34" charset="0"/>
                <a:cs typeface="Arial" pitchFamily="34" charset="0"/>
              </a:rPr>
              <a:t>T</a:t>
            </a:r>
            <a:r>
              <a:rPr lang="en-US" dirty="0" smtClean="0">
                <a:solidFill>
                  <a:srgbClr val="008000"/>
                </a:solidFill>
                <a:latin typeface="Arial" pitchFamily="34" charset="0"/>
                <a:cs typeface="Arial" pitchFamily="34" charset="0"/>
              </a:rPr>
              <a:t> and Y</a:t>
            </a:r>
            <a:r>
              <a:rPr lang="en-US" baseline="30000" dirty="0" smtClean="0">
                <a:solidFill>
                  <a:srgbClr val="008000"/>
                </a:solidFill>
                <a:latin typeface="Arial" pitchFamily="34" charset="0"/>
                <a:cs typeface="Arial" pitchFamily="34" charset="0"/>
              </a:rPr>
              <a:t>-1</a:t>
            </a:r>
            <a:r>
              <a:rPr lang="en-US" dirty="0" smtClean="0">
                <a:solidFill>
                  <a:srgbClr val="008000"/>
                </a:solidFill>
                <a:latin typeface="Arial" pitchFamily="34" charset="0"/>
                <a:cs typeface="Arial" pitchFamily="34" charset="0"/>
              </a:rPr>
              <a:t>=Y</a:t>
            </a:r>
            <a:r>
              <a:rPr lang="en-US" baseline="30000" dirty="0" smtClean="0">
                <a:solidFill>
                  <a:srgbClr val="008000"/>
                </a:solidFill>
                <a:latin typeface="Arial" pitchFamily="34" charset="0"/>
                <a:cs typeface="Arial" pitchFamily="34" charset="0"/>
              </a:rPr>
              <a:t>T</a:t>
            </a:r>
          </a:p>
          <a:p>
            <a:r>
              <a:rPr lang="en-US" dirty="0" smtClean="0">
                <a:solidFill>
                  <a:srgbClr val="008000"/>
                </a:solidFill>
                <a:latin typeface="Arial" pitchFamily="34" charset="0"/>
                <a:cs typeface="Arial" pitchFamily="34" charset="0"/>
              </a:rPr>
              <a:t>Since Z is diagonal Z</a:t>
            </a:r>
            <a:r>
              <a:rPr lang="en-US" baseline="30000" dirty="0" smtClean="0">
                <a:solidFill>
                  <a:srgbClr val="008000"/>
                </a:solidFill>
                <a:latin typeface="Arial" pitchFamily="34" charset="0"/>
                <a:cs typeface="Arial" pitchFamily="34" charset="0"/>
              </a:rPr>
              <a:t>-1 </a:t>
            </a:r>
            <a:r>
              <a:rPr lang="en-US" dirty="0" smtClean="0">
                <a:solidFill>
                  <a:srgbClr val="008000"/>
                </a:solidFill>
                <a:latin typeface="Arial" pitchFamily="34" charset="0"/>
                <a:cs typeface="Arial" pitchFamily="34" charset="0"/>
              </a:rPr>
              <a:t>= 1/</a:t>
            </a:r>
            <a:r>
              <a:rPr lang="en-US" dirty="0" err="1" smtClean="0">
                <a:solidFill>
                  <a:srgbClr val="008000"/>
                </a:solidFill>
                <a:latin typeface="Arial" pitchFamily="34" charset="0"/>
                <a:cs typeface="Arial" pitchFamily="34" charset="0"/>
              </a:rPr>
              <a:t>Z</a:t>
            </a:r>
            <a:r>
              <a:rPr lang="en-US" baseline="-25000" dirty="0" err="1" smtClean="0">
                <a:solidFill>
                  <a:srgbClr val="008000"/>
                </a:solidFill>
                <a:latin typeface="Arial" pitchFamily="34" charset="0"/>
                <a:cs typeface="Arial" pitchFamily="34" charset="0"/>
              </a:rPr>
              <a:t>ii</a:t>
            </a:r>
            <a:endParaRPr lang="en-US" baseline="-25000" dirty="0" smtClean="0">
              <a:solidFill>
                <a:srgbClr val="008000"/>
              </a:solidFill>
              <a:latin typeface="Arial" pitchFamily="34" charset="0"/>
              <a:cs typeface="Arial" pitchFamily="34" charset="0"/>
            </a:endParaRPr>
          </a:p>
          <a:p>
            <a:r>
              <a:rPr lang="en-US" b="1" dirty="0" smtClean="0">
                <a:latin typeface="Arial" pitchFamily="34" charset="0"/>
                <a:cs typeface="Arial" pitchFamily="34" charset="0"/>
              </a:rPr>
              <a:t>Thus</a:t>
            </a:r>
            <a:r>
              <a:rPr lang="en-US" dirty="0" smtClean="0">
                <a:latin typeface="Arial" pitchFamily="34" charset="0"/>
                <a:cs typeface="Arial" pitchFamily="34" charset="0"/>
              </a:rPr>
              <a:t>, if </a:t>
            </a:r>
            <a:r>
              <a:rPr lang="en-US" b="1" dirty="0" smtClean="0">
                <a:latin typeface="Arial" pitchFamily="34" charset="0"/>
                <a:cs typeface="Arial" pitchFamily="34" charset="0"/>
              </a:rPr>
              <a:t>W</a:t>
            </a:r>
            <a:r>
              <a:rPr lang="en-US" dirty="0" smtClean="0">
                <a:latin typeface="Arial" pitchFamily="34" charset="0"/>
                <a:cs typeface="Arial" pitchFamily="34" charset="0"/>
              </a:rPr>
              <a:t> is nonsingular, </a:t>
            </a:r>
            <a:br>
              <a:rPr lang="en-US" dirty="0" smtClean="0">
                <a:latin typeface="Arial" pitchFamily="34" charset="0"/>
                <a:cs typeface="Arial" pitchFamily="34" charset="0"/>
              </a:rPr>
            </a:br>
            <a:r>
              <a:rPr lang="en-US" dirty="0" err="1" smtClean="0">
                <a:latin typeface="Arial" pitchFamily="34" charset="0"/>
                <a:cs typeface="Arial" pitchFamily="34" charset="0"/>
              </a:rPr>
              <a:t>pseudoinverse</a:t>
            </a:r>
            <a:r>
              <a:rPr lang="en-US" dirty="0" smtClean="0">
                <a:latin typeface="Arial" pitchFamily="34" charset="0"/>
                <a:cs typeface="Arial" pitchFamily="34" charset="0"/>
              </a:rPr>
              <a:t> is the true inverse</a:t>
            </a:r>
            <a:endParaRPr lang="en-US" dirty="0">
              <a:latin typeface="Arial" pitchFamily="34" charset="0"/>
              <a:cs typeface="Arial" pitchFamily="34" charset="0"/>
            </a:endParaRPr>
          </a:p>
        </p:txBody>
      </p:sp>
    </p:spTree>
    <p:extLst>
      <p:ext uri="{BB962C8B-B14F-4D97-AF65-F5344CB8AC3E}">
        <p14:creationId xmlns:p14="http://schemas.microsoft.com/office/powerpoint/2010/main" val="3567894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 Pros &amp; Cons</a:t>
            </a:r>
            <a:endParaRPr lang="en-US" dirty="0"/>
          </a:p>
        </p:txBody>
      </p:sp>
      <p:sp>
        <p:nvSpPr>
          <p:cNvPr id="3" name="Content Placeholder 2"/>
          <p:cNvSpPr>
            <a:spLocks noGrp="1"/>
          </p:cNvSpPr>
          <p:nvPr>
            <p:ph idx="1"/>
          </p:nvPr>
        </p:nvSpPr>
        <p:spPr/>
        <p:txBody>
          <a:bodyPr/>
          <a:lstStyle/>
          <a:p>
            <a:pPr>
              <a:lnSpc>
                <a:spcPct val="90000"/>
              </a:lnSpc>
              <a:buFont typeface="Arial" pitchFamily="34" charset="0"/>
              <a:buChar char="+"/>
            </a:pPr>
            <a:r>
              <a:rPr lang="en-US" b="1" dirty="0" smtClean="0">
                <a:solidFill>
                  <a:srgbClr val="008000"/>
                </a:solidFill>
              </a:rPr>
              <a:t>Easy interpretation</a:t>
            </a:r>
          </a:p>
          <a:p>
            <a:pPr lvl="1">
              <a:lnSpc>
                <a:spcPct val="90000"/>
              </a:lnSpc>
              <a:buFontTx/>
              <a:buChar char="•"/>
            </a:pPr>
            <a:r>
              <a:rPr lang="en-US" dirty="0" smtClean="0"/>
              <a:t>Since the basis vectors are actual </a:t>
            </a:r>
            <a:br>
              <a:rPr lang="en-US" dirty="0" smtClean="0"/>
            </a:br>
            <a:r>
              <a:rPr lang="en-US" dirty="0" smtClean="0"/>
              <a:t>columns and rows</a:t>
            </a:r>
          </a:p>
          <a:p>
            <a:pPr>
              <a:lnSpc>
                <a:spcPct val="90000"/>
              </a:lnSpc>
              <a:buFont typeface="Arial" pitchFamily="34" charset="0"/>
              <a:buChar char="+"/>
            </a:pPr>
            <a:r>
              <a:rPr lang="en-US" b="1" dirty="0" smtClean="0">
                <a:solidFill>
                  <a:srgbClr val="008000"/>
                </a:solidFill>
              </a:rPr>
              <a:t>Sparse basis</a:t>
            </a:r>
          </a:p>
          <a:p>
            <a:pPr lvl="1">
              <a:lnSpc>
                <a:spcPct val="90000"/>
              </a:lnSpc>
              <a:buFontTx/>
              <a:buChar char="•"/>
            </a:pPr>
            <a:r>
              <a:rPr lang="en-US" dirty="0" smtClean="0"/>
              <a:t>Since the basis vectors are actual </a:t>
            </a:r>
            <a:br>
              <a:rPr lang="en-US" dirty="0" smtClean="0"/>
            </a:br>
            <a:r>
              <a:rPr lang="en-US" dirty="0" smtClean="0"/>
              <a:t>columns and rows</a:t>
            </a:r>
          </a:p>
          <a:p>
            <a:pPr>
              <a:lnSpc>
                <a:spcPct val="90000"/>
              </a:lnSpc>
              <a:buSzPct val="150000"/>
              <a:buFont typeface="Arial" pitchFamily="34" charset="0"/>
              <a:buChar char="-"/>
            </a:pPr>
            <a:r>
              <a:rPr lang="en-US" b="1" dirty="0" smtClean="0">
                <a:solidFill>
                  <a:srgbClr val="D60093"/>
                </a:solidFill>
              </a:rPr>
              <a:t>Duplicate columns and rows</a:t>
            </a:r>
          </a:p>
          <a:p>
            <a:pPr lvl="1">
              <a:lnSpc>
                <a:spcPct val="90000"/>
              </a:lnSpc>
              <a:buFontTx/>
              <a:buChar char="•"/>
            </a:pPr>
            <a:r>
              <a:rPr lang="en-US" dirty="0" smtClean="0"/>
              <a:t>Columns of large norms will be sampled many times</a:t>
            </a:r>
          </a:p>
          <a:p>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62</a:t>
            </a:fld>
            <a:endParaRPr lang="en-US"/>
          </a:p>
        </p:txBody>
      </p:sp>
      <p:sp>
        <p:nvSpPr>
          <p:cNvPr id="7" name="Text Box 4"/>
          <p:cNvSpPr txBox="1">
            <a:spLocks noChangeArrowheads="1"/>
          </p:cNvSpPr>
          <p:nvPr/>
        </p:nvSpPr>
        <p:spPr bwMode="auto">
          <a:xfrm>
            <a:off x="6934200" y="3108325"/>
            <a:ext cx="1981200" cy="396875"/>
          </a:xfrm>
          <a:prstGeom prst="rect">
            <a:avLst/>
          </a:prstGeom>
          <a:noFill/>
          <a:ln w="9525">
            <a:noFill/>
            <a:miter lim="800000"/>
            <a:headEnd/>
            <a:tailEnd/>
          </a:ln>
          <a:effectLst/>
        </p:spPr>
        <p:txBody>
          <a:bodyPr>
            <a:spAutoFit/>
          </a:bodyPr>
          <a:lstStyle/>
          <a:p>
            <a:pPr algn="l"/>
            <a:r>
              <a:rPr lang="en-US" sz="2000" b="0" dirty="0">
                <a:latin typeface="Sylfaen" pitchFamily="18" charset="0"/>
              </a:rPr>
              <a:t>Singular vector</a:t>
            </a:r>
          </a:p>
        </p:txBody>
      </p:sp>
      <p:sp>
        <p:nvSpPr>
          <p:cNvPr id="8" name="Line 17"/>
          <p:cNvSpPr>
            <a:spLocks noChangeShapeType="1"/>
          </p:cNvSpPr>
          <p:nvPr/>
        </p:nvSpPr>
        <p:spPr bwMode="auto">
          <a:xfrm flipV="1">
            <a:off x="6934200" y="1676400"/>
            <a:ext cx="1600200" cy="1524000"/>
          </a:xfrm>
          <a:prstGeom prst="line">
            <a:avLst/>
          </a:prstGeom>
          <a:noFill/>
          <a:ln w="9525">
            <a:solidFill>
              <a:schemeClr val="tx1"/>
            </a:solidFill>
            <a:round/>
            <a:headEnd/>
            <a:tailEnd type="triangle" w="med" len="med"/>
          </a:ln>
          <a:effectLst/>
        </p:spPr>
        <p:txBody>
          <a:bodyPr wrap="none" anchor="ctr"/>
          <a:lstStyle/>
          <a:p>
            <a:endParaRPr lang="en-US"/>
          </a:p>
        </p:txBody>
      </p:sp>
      <p:sp>
        <p:nvSpPr>
          <p:cNvPr id="9" name="Text Box 19"/>
          <p:cNvSpPr txBox="1">
            <a:spLocks noChangeArrowheads="1"/>
          </p:cNvSpPr>
          <p:nvPr/>
        </p:nvSpPr>
        <p:spPr bwMode="auto">
          <a:xfrm>
            <a:off x="7010400" y="2895600"/>
            <a:ext cx="1981200" cy="396875"/>
          </a:xfrm>
          <a:prstGeom prst="rect">
            <a:avLst/>
          </a:prstGeom>
          <a:noFill/>
          <a:ln w="9525">
            <a:noFill/>
            <a:miter lim="800000"/>
            <a:headEnd/>
            <a:tailEnd/>
          </a:ln>
          <a:effectLst/>
        </p:spPr>
        <p:txBody>
          <a:bodyPr>
            <a:spAutoFit/>
          </a:bodyPr>
          <a:lstStyle/>
          <a:p>
            <a:pPr algn="l"/>
            <a:r>
              <a:rPr lang="en-US" sz="2000" b="0">
                <a:solidFill>
                  <a:srgbClr val="FF0000"/>
                </a:solidFill>
                <a:latin typeface="Sylfaen" pitchFamily="18" charset="0"/>
              </a:rPr>
              <a:t>Actual column</a:t>
            </a:r>
          </a:p>
        </p:txBody>
      </p:sp>
      <p:sp>
        <p:nvSpPr>
          <p:cNvPr id="10" name="Oval 20"/>
          <p:cNvSpPr>
            <a:spLocks noChangeArrowheads="1"/>
          </p:cNvSpPr>
          <p:nvPr/>
        </p:nvSpPr>
        <p:spPr bwMode="auto">
          <a:xfrm>
            <a:off x="7010400" y="2911475"/>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1" name="Oval 21"/>
          <p:cNvSpPr>
            <a:spLocks noChangeArrowheads="1"/>
          </p:cNvSpPr>
          <p:nvPr/>
        </p:nvSpPr>
        <p:spPr bwMode="auto">
          <a:xfrm>
            <a:off x="7543800" y="2209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2" name="Oval 22"/>
          <p:cNvSpPr>
            <a:spLocks noChangeArrowheads="1"/>
          </p:cNvSpPr>
          <p:nvPr/>
        </p:nvSpPr>
        <p:spPr bwMode="auto">
          <a:xfrm>
            <a:off x="8382000" y="19812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3" name="Oval 23"/>
          <p:cNvSpPr>
            <a:spLocks noChangeArrowheads="1"/>
          </p:cNvSpPr>
          <p:nvPr/>
        </p:nvSpPr>
        <p:spPr bwMode="auto">
          <a:xfrm>
            <a:off x="7319963" y="2865438"/>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4" name="Oval 24"/>
          <p:cNvSpPr>
            <a:spLocks noChangeArrowheads="1"/>
          </p:cNvSpPr>
          <p:nvPr/>
        </p:nvSpPr>
        <p:spPr bwMode="auto">
          <a:xfrm>
            <a:off x="7315200" y="25146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5" name="Oval 25"/>
          <p:cNvSpPr>
            <a:spLocks noChangeArrowheads="1"/>
          </p:cNvSpPr>
          <p:nvPr/>
        </p:nvSpPr>
        <p:spPr bwMode="auto">
          <a:xfrm>
            <a:off x="7696200" y="27432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6" name="Oval 26"/>
          <p:cNvSpPr>
            <a:spLocks noChangeArrowheads="1"/>
          </p:cNvSpPr>
          <p:nvPr/>
        </p:nvSpPr>
        <p:spPr bwMode="auto">
          <a:xfrm>
            <a:off x="8077200" y="2209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7" name="Oval 27"/>
          <p:cNvSpPr>
            <a:spLocks noChangeArrowheads="1"/>
          </p:cNvSpPr>
          <p:nvPr/>
        </p:nvSpPr>
        <p:spPr bwMode="auto">
          <a:xfrm>
            <a:off x="7924800" y="18288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8" name="Oval 28"/>
          <p:cNvSpPr>
            <a:spLocks noChangeArrowheads="1"/>
          </p:cNvSpPr>
          <p:nvPr/>
        </p:nvSpPr>
        <p:spPr bwMode="auto">
          <a:xfrm>
            <a:off x="7924800" y="24384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19" name="Oval 29"/>
          <p:cNvSpPr>
            <a:spLocks noChangeArrowheads="1"/>
          </p:cNvSpPr>
          <p:nvPr/>
        </p:nvSpPr>
        <p:spPr bwMode="auto">
          <a:xfrm>
            <a:off x="8153400" y="1676400"/>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0" name="Oval 30"/>
          <p:cNvSpPr>
            <a:spLocks noChangeArrowheads="1"/>
          </p:cNvSpPr>
          <p:nvPr/>
        </p:nvSpPr>
        <p:spPr bwMode="auto">
          <a:xfrm>
            <a:off x="7924800" y="2606675"/>
            <a:ext cx="76200" cy="76200"/>
          </a:xfrm>
          <a:prstGeom prst="ellipse">
            <a:avLst/>
          </a:prstGeom>
          <a:solidFill>
            <a:schemeClr val="accent1"/>
          </a:solidFill>
          <a:ln w="9525">
            <a:solidFill>
              <a:schemeClr val="tx1"/>
            </a:solidFill>
            <a:miter lim="800000"/>
            <a:headEnd/>
            <a:tailEnd/>
          </a:ln>
          <a:effectLst/>
        </p:spPr>
        <p:txBody>
          <a:bodyPr wrap="none" anchor="ctr"/>
          <a:lstStyle/>
          <a:p>
            <a:endParaRPr lang="en-US"/>
          </a:p>
        </p:txBody>
      </p:sp>
      <p:sp>
        <p:nvSpPr>
          <p:cNvPr id="21" name="Line 18"/>
          <p:cNvSpPr>
            <a:spLocks noChangeShapeType="1"/>
          </p:cNvSpPr>
          <p:nvPr/>
        </p:nvSpPr>
        <p:spPr bwMode="auto">
          <a:xfrm flipV="1">
            <a:off x="6934200" y="1676400"/>
            <a:ext cx="1295400" cy="1600200"/>
          </a:xfrm>
          <a:prstGeom prst="line">
            <a:avLst/>
          </a:prstGeom>
          <a:noFill/>
          <a:ln w="9525">
            <a:solidFill>
              <a:srgbClr val="FF0000"/>
            </a:solidFill>
            <a:round/>
            <a:headEnd/>
            <a:tailEnd type="triangle" w="med" len="med"/>
          </a:ln>
          <a:effectLst/>
        </p:spPr>
        <p:txBody>
          <a:bodyPr wrap="none" anchor="ctr"/>
          <a:lstStyle/>
          <a:p>
            <a:endParaRPr lang="en-US"/>
          </a:p>
        </p:txBody>
      </p:sp>
    </p:spTree>
    <p:extLst>
      <p:ext uri="{BB962C8B-B14F-4D97-AF65-F5344CB8AC3E}">
        <p14:creationId xmlns:p14="http://schemas.microsoft.com/office/powerpoint/2010/main" val="22490495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animBg="1"/>
      <p:bldP spid="8" grpId="1" animBg="1"/>
      <p:bldP spid="9" grpId="0"/>
      <p:bldP spid="2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b="1" dirty="0" smtClean="0">
                <a:solidFill>
                  <a:srgbClr val="D60093"/>
                </a:solidFill>
              </a:rPr>
              <a:t>If we want to get rid of the duplicates:</a:t>
            </a:r>
          </a:p>
          <a:p>
            <a:pPr lvl="1"/>
            <a:r>
              <a:rPr lang="en-US" dirty="0" smtClean="0"/>
              <a:t>Throw them away</a:t>
            </a:r>
          </a:p>
          <a:p>
            <a:pPr lvl="1"/>
            <a:r>
              <a:rPr lang="en-US" dirty="0" smtClean="0"/>
              <a:t>Scale (multiply) the columns/rows by the </a:t>
            </a:r>
            <a:br>
              <a:rPr lang="en-US" dirty="0" smtClean="0"/>
            </a:br>
            <a:r>
              <a:rPr lang="en-US" dirty="0" smtClean="0"/>
              <a:t>square root of the number of duplicates	</a:t>
            </a:r>
          </a:p>
          <a:p>
            <a:pPr lvl="1"/>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63</a:t>
            </a:fld>
            <a:endParaRPr lang="en-US"/>
          </a:p>
        </p:txBody>
      </p:sp>
      <p:sp>
        <p:nvSpPr>
          <p:cNvPr id="7" name="Rectangle 22"/>
          <p:cNvSpPr>
            <a:spLocks noChangeArrowheads="1"/>
          </p:cNvSpPr>
          <p:nvPr/>
        </p:nvSpPr>
        <p:spPr bwMode="auto">
          <a:xfrm>
            <a:off x="304800" y="4267200"/>
            <a:ext cx="1371600" cy="1828800"/>
          </a:xfrm>
          <a:prstGeom prst="rect">
            <a:avLst/>
          </a:prstGeom>
          <a:solidFill>
            <a:srgbClr val="FFFFFF"/>
          </a:solidFill>
          <a:ln w="19050" cap="rnd" algn="ctr">
            <a:solidFill>
              <a:srgbClr val="FF0000"/>
            </a:solidFill>
            <a:miter lim="800000"/>
            <a:headEnd/>
            <a:tailEnd/>
          </a:ln>
          <a:effectLst/>
        </p:spPr>
        <p:txBody>
          <a:bodyPr wrap="none" anchor="ctr"/>
          <a:lstStyle/>
          <a:p>
            <a:pPr algn="ctr"/>
            <a:r>
              <a:rPr lang="en-US" dirty="0"/>
              <a:t>A</a:t>
            </a:r>
          </a:p>
        </p:txBody>
      </p:sp>
      <p:sp>
        <p:nvSpPr>
          <p:cNvPr id="8" name="AutoShape 23"/>
          <p:cNvSpPr>
            <a:spLocks noChangeArrowheads="1"/>
          </p:cNvSpPr>
          <p:nvPr/>
        </p:nvSpPr>
        <p:spPr bwMode="auto">
          <a:xfrm>
            <a:off x="1828800" y="4876800"/>
            <a:ext cx="685800" cy="533400"/>
          </a:xfrm>
          <a:prstGeom prst="rightArrow">
            <a:avLst>
              <a:gd name="adj1" fmla="val 50000"/>
              <a:gd name="adj2" fmla="val 32143"/>
            </a:avLst>
          </a:prstGeom>
          <a:solidFill>
            <a:schemeClr val="accent2"/>
          </a:solidFill>
          <a:ln w="19050" cap="rnd" algn="ctr">
            <a:solidFill>
              <a:srgbClr val="FF0000"/>
            </a:solidFill>
            <a:miter lim="800000"/>
            <a:headEnd/>
            <a:tailEnd/>
          </a:ln>
          <a:effectLst/>
        </p:spPr>
        <p:txBody>
          <a:bodyPr wrap="none" anchor="ctr"/>
          <a:lstStyle/>
          <a:p>
            <a:endParaRPr lang="en-US"/>
          </a:p>
        </p:txBody>
      </p:sp>
      <p:sp>
        <p:nvSpPr>
          <p:cNvPr id="9" name="Rectangle 24"/>
          <p:cNvSpPr>
            <a:spLocks noChangeArrowheads="1"/>
          </p:cNvSpPr>
          <p:nvPr/>
        </p:nvSpPr>
        <p:spPr bwMode="auto">
          <a:xfrm>
            <a:off x="2743200" y="4343400"/>
            <a:ext cx="990600" cy="1828800"/>
          </a:xfrm>
          <a:prstGeom prst="rect">
            <a:avLst/>
          </a:prstGeom>
          <a:solidFill>
            <a:srgbClr val="FFFFFF"/>
          </a:solidFill>
          <a:ln w="19050" cap="rnd" algn="ctr">
            <a:solidFill>
              <a:srgbClr val="FF0000"/>
            </a:solidFill>
            <a:miter lim="800000"/>
            <a:headEnd/>
            <a:tailEnd/>
          </a:ln>
          <a:effectLst/>
        </p:spPr>
        <p:txBody>
          <a:bodyPr wrap="none" anchor="ctr"/>
          <a:lstStyle/>
          <a:p>
            <a:endParaRPr lang="en-US"/>
          </a:p>
          <a:p>
            <a:r>
              <a:rPr lang="en-US"/>
              <a:t>C</a:t>
            </a:r>
            <a:r>
              <a:rPr lang="en-US" baseline="-25000"/>
              <a:t>d</a:t>
            </a:r>
          </a:p>
        </p:txBody>
      </p:sp>
      <p:sp>
        <p:nvSpPr>
          <p:cNvPr id="10" name="Rectangle 25"/>
          <p:cNvSpPr>
            <a:spLocks noChangeArrowheads="1"/>
          </p:cNvSpPr>
          <p:nvPr/>
        </p:nvSpPr>
        <p:spPr bwMode="auto">
          <a:xfrm>
            <a:off x="2743200" y="4343400"/>
            <a:ext cx="2438400" cy="685800"/>
          </a:xfrm>
          <a:prstGeom prst="rect">
            <a:avLst/>
          </a:prstGeom>
          <a:noFill/>
          <a:ln w="19050" cap="rnd" algn="ctr">
            <a:solidFill>
              <a:srgbClr val="FF0000"/>
            </a:solidFill>
            <a:miter lim="800000"/>
            <a:headEnd/>
            <a:tailEnd/>
          </a:ln>
          <a:effectLst/>
        </p:spPr>
        <p:txBody>
          <a:bodyPr wrap="none" anchor="ctr"/>
          <a:lstStyle/>
          <a:p>
            <a:r>
              <a:rPr lang="en-US"/>
              <a:t>    R</a:t>
            </a:r>
            <a:r>
              <a:rPr lang="en-US" baseline="-25000"/>
              <a:t>d</a:t>
            </a:r>
          </a:p>
        </p:txBody>
      </p:sp>
      <p:grpSp>
        <p:nvGrpSpPr>
          <p:cNvPr id="11" name="Group 33"/>
          <p:cNvGrpSpPr>
            <a:grpSpLocks/>
          </p:cNvGrpSpPr>
          <p:nvPr/>
        </p:nvGrpSpPr>
        <p:grpSpPr bwMode="auto">
          <a:xfrm>
            <a:off x="5410200" y="4343400"/>
            <a:ext cx="3276600" cy="1828800"/>
            <a:chOff x="3552" y="2736"/>
            <a:chExt cx="2064" cy="1152"/>
          </a:xfrm>
        </p:grpSpPr>
        <p:sp>
          <p:nvSpPr>
            <p:cNvPr id="12" name="AutoShape 26"/>
            <p:cNvSpPr>
              <a:spLocks noChangeArrowheads="1"/>
            </p:cNvSpPr>
            <p:nvPr/>
          </p:nvSpPr>
          <p:spPr bwMode="auto">
            <a:xfrm>
              <a:off x="3552" y="3120"/>
              <a:ext cx="432" cy="336"/>
            </a:xfrm>
            <a:prstGeom prst="rightArrow">
              <a:avLst>
                <a:gd name="adj1" fmla="val 50000"/>
                <a:gd name="adj2" fmla="val 32143"/>
              </a:avLst>
            </a:prstGeom>
            <a:solidFill>
              <a:schemeClr val="accent2"/>
            </a:solidFill>
            <a:ln w="19050" cap="rnd" algn="ctr">
              <a:solidFill>
                <a:srgbClr val="FF0000"/>
              </a:solidFill>
              <a:miter lim="800000"/>
              <a:headEnd/>
              <a:tailEnd/>
            </a:ln>
            <a:effectLst/>
          </p:spPr>
          <p:txBody>
            <a:bodyPr wrap="none" anchor="ctr"/>
            <a:lstStyle/>
            <a:p>
              <a:endParaRPr lang="en-US"/>
            </a:p>
          </p:txBody>
        </p:sp>
        <p:grpSp>
          <p:nvGrpSpPr>
            <p:cNvPr id="13" name="Group 32"/>
            <p:cNvGrpSpPr>
              <a:grpSpLocks/>
            </p:cNvGrpSpPr>
            <p:nvPr/>
          </p:nvGrpSpPr>
          <p:grpSpPr bwMode="auto">
            <a:xfrm>
              <a:off x="4080" y="2736"/>
              <a:ext cx="1536" cy="1152"/>
              <a:chOff x="4080" y="2736"/>
              <a:chExt cx="1536" cy="1152"/>
            </a:xfrm>
          </p:grpSpPr>
          <p:sp>
            <p:nvSpPr>
              <p:cNvPr id="14" name="Rectangle 27"/>
              <p:cNvSpPr>
                <a:spLocks noChangeArrowheads="1"/>
              </p:cNvSpPr>
              <p:nvPr/>
            </p:nvSpPr>
            <p:spPr bwMode="auto">
              <a:xfrm>
                <a:off x="4080" y="2736"/>
                <a:ext cx="336" cy="1152"/>
              </a:xfrm>
              <a:prstGeom prst="rect">
                <a:avLst/>
              </a:prstGeom>
              <a:solidFill>
                <a:srgbClr val="FFFFFF"/>
              </a:solidFill>
              <a:ln w="19050" cap="rnd" algn="ctr">
                <a:solidFill>
                  <a:srgbClr val="FF0000"/>
                </a:solidFill>
                <a:miter lim="800000"/>
                <a:headEnd/>
                <a:tailEnd/>
              </a:ln>
              <a:effectLst/>
            </p:spPr>
            <p:txBody>
              <a:bodyPr wrap="none" anchor="ctr"/>
              <a:lstStyle/>
              <a:p>
                <a:endParaRPr lang="en-US"/>
              </a:p>
              <a:p>
                <a:r>
                  <a:rPr lang="en-US"/>
                  <a:t>C</a:t>
                </a:r>
                <a:r>
                  <a:rPr lang="en-US" baseline="-25000"/>
                  <a:t>s</a:t>
                </a:r>
              </a:p>
            </p:txBody>
          </p:sp>
          <p:sp>
            <p:nvSpPr>
              <p:cNvPr id="15" name="Rectangle 28"/>
              <p:cNvSpPr>
                <a:spLocks noChangeArrowheads="1"/>
              </p:cNvSpPr>
              <p:nvPr/>
            </p:nvSpPr>
            <p:spPr bwMode="auto">
              <a:xfrm>
                <a:off x="4080" y="2736"/>
                <a:ext cx="1536" cy="288"/>
              </a:xfrm>
              <a:prstGeom prst="rect">
                <a:avLst/>
              </a:prstGeom>
              <a:noFill/>
              <a:ln w="19050" cap="rnd" algn="ctr">
                <a:solidFill>
                  <a:srgbClr val="FF0000"/>
                </a:solidFill>
                <a:miter lim="800000"/>
                <a:headEnd/>
                <a:tailEnd/>
              </a:ln>
              <a:effectLst/>
            </p:spPr>
            <p:txBody>
              <a:bodyPr wrap="none" anchor="ctr"/>
              <a:lstStyle/>
              <a:p>
                <a:r>
                  <a:rPr lang="en-US"/>
                  <a:t>    R</a:t>
                </a:r>
                <a:r>
                  <a:rPr lang="en-US" baseline="-25000"/>
                  <a:t>s</a:t>
                </a:r>
              </a:p>
            </p:txBody>
          </p:sp>
        </p:grpSp>
      </p:grpSp>
      <p:sp>
        <p:nvSpPr>
          <p:cNvPr id="16" name="Text Box 5"/>
          <p:cNvSpPr txBox="1">
            <a:spLocks noChangeArrowheads="1"/>
          </p:cNvSpPr>
          <p:nvPr/>
        </p:nvSpPr>
        <p:spPr bwMode="auto">
          <a:xfrm>
            <a:off x="7086600" y="5181600"/>
            <a:ext cx="1447800" cy="701675"/>
          </a:xfrm>
          <a:prstGeom prst="rect">
            <a:avLst/>
          </a:prstGeom>
          <a:noFill/>
          <a:ln w="9525">
            <a:noFill/>
            <a:miter lim="800000"/>
            <a:headEnd/>
            <a:tailEnd/>
          </a:ln>
          <a:effectLst/>
        </p:spPr>
        <p:txBody>
          <a:bodyPr>
            <a:spAutoFit/>
          </a:bodyPr>
          <a:lstStyle/>
          <a:p>
            <a:pPr algn="l"/>
            <a:r>
              <a:rPr lang="en-US" sz="2000">
                <a:latin typeface="Sylfaen" pitchFamily="18" charset="0"/>
              </a:rPr>
              <a:t>Construct a small U</a:t>
            </a:r>
          </a:p>
        </p:txBody>
      </p:sp>
    </p:spTree>
    <p:extLst>
      <p:ext uri="{BB962C8B-B14F-4D97-AF65-F5344CB8AC3E}">
        <p14:creationId xmlns:p14="http://schemas.microsoft.com/office/powerpoint/2010/main" val="428875520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SVD vs. CUR</a:t>
            </a:r>
            <a:endParaRPr lang="en-US" dirty="0"/>
          </a:p>
        </p:txBody>
      </p:sp>
      <p:sp>
        <p:nvSpPr>
          <p:cNvPr id="5"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6" name="Slide Number Placeholder 5"/>
          <p:cNvSpPr>
            <a:spLocks noGrp="1"/>
          </p:cNvSpPr>
          <p:nvPr>
            <p:ph type="sldNum" sz="quarter" idx="12"/>
          </p:nvPr>
        </p:nvSpPr>
        <p:spPr/>
        <p:txBody>
          <a:bodyPr/>
          <a:lstStyle/>
          <a:p>
            <a:fld id="{19B12225-5612-419B-A8D5-4B8EEE4C217E}" type="slidenum">
              <a:rPr lang="en-US" smtClean="0"/>
              <a:pPr/>
              <a:t>64</a:t>
            </a:fld>
            <a:endParaRPr lang="en-US"/>
          </a:p>
        </p:txBody>
      </p:sp>
      <p:sp>
        <p:nvSpPr>
          <p:cNvPr id="7" name="Rectangle 2"/>
          <p:cNvSpPr>
            <a:spLocks noChangeArrowheads="1"/>
          </p:cNvSpPr>
          <p:nvPr/>
        </p:nvSpPr>
        <p:spPr bwMode="auto">
          <a:xfrm>
            <a:off x="1219200" y="3733800"/>
            <a:ext cx="6248400" cy="2743200"/>
          </a:xfrm>
          <a:prstGeom prst="rect">
            <a:avLst/>
          </a:prstGeom>
          <a:ln cmpd="sng">
            <a:headEnd type="none" w="sm" len="sm"/>
            <a:tailEnd/>
          </a:ln>
        </p:spPr>
        <p:style>
          <a:lnRef idx="2">
            <a:schemeClr val="accent3"/>
          </a:lnRef>
          <a:fillRef idx="1">
            <a:schemeClr val="lt1"/>
          </a:fillRef>
          <a:effectRef idx="0">
            <a:schemeClr val="accent3"/>
          </a:effectRef>
          <a:fontRef idx="minor">
            <a:schemeClr val="dk1"/>
          </a:fontRef>
        </p:style>
        <p:txBody>
          <a:bodyPr wrap="none" anchor="ctr"/>
          <a:lstStyle/>
          <a:p>
            <a:endParaRPr lang="en-US"/>
          </a:p>
        </p:txBody>
      </p:sp>
      <p:sp>
        <p:nvSpPr>
          <p:cNvPr id="8" name="Rectangle 3"/>
          <p:cNvSpPr>
            <a:spLocks noChangeArrowheads="1"/>
          </p:cNvSpPr>
          <p:nvPr/>
        </p:nvSpPr>
        <p:spPr bwMode="auto">
          <a:xfrm>
            <a:off x="1219200" y="1295400"/>
            <a:ext cx="6248400" cy="2286000"/>
          </a:xfrm>
          <a:prstGeom prst="rect">
            <a:avLst/>
          </a:prstGeom>
          <a:ln cmpd="sng">
            <a:headEnd type="none" w="sm" len="sm"/>
            <a:tailEnd/>
          </a:ln>
        </p:spPr>
        <p:style>
          <a:lnRef idx="2">
            <a:schemeClr val="accent2"/>
          </a:lnRef>
          <a:fillRef idx="1">
            <a:schemeClr val="lt1"/>
          </a:fillRef>
          <a:effectRef idx="0">
            <a:schemeClr val="accent2"/>
          </a:effectRef>
          <a:fontRef idx="minor">
            <a:schemeClr val="dk1"/>
          </a:fontRef>
        </p:style>
        <p:txBody>
          <a:bodyPr wrap="none" anchor="ctr"/>
          <a:lstStyle/>
          <a:p>
            <a:endParaRPr lang="en-US"/>
          </a:p>
        </p:txBody>
      </p:sp>
      <p:sp>
        <p:nvSpPr>
          <p:cNvPr id="9" name="Text Box 5"/>
          <p:cNvSpPr txBox="1">
            <a:spLocks noChangeArrowheads="1"/>
          </p:cNvSpPr>
          <p:nvPr/>
        </p:nvSpPr>
        <p:spPr bwMode="auto">
          <a:xfrm>
            <a:off x="1295400" y="1892300"/>
            <a:ext cx="6019800" cy="854075"/>
          </a:xfrm>
          <a:prstGeom prst="rect">
            <a:avLst/>
          </a:prstGeom>
          <a:noFill/>
          <a:ln w="28575" algn="ctr">
            <a:noFill/>
            <a:miter lim="800000"/>
            <a:headEnd type="none" w="sm" len="sm"/>
            <a:tailEnd/>
          </a:ln>
          <a:effectLst/>
        </p:spPr>
        <p:txBody>
          <a:bodyPr>
            <a:spAutoFit/>
          </a:bodyPr>
          <a:lstStyle/>
          <a:p>
            <a:r>
              <a:rPr lang="en-US" sz="5000" b="0" dirty="0">
                <a:latin typeface="Arial" pitchFamily="34" charset="0"/>
              </a:rPr>
              <a:t>SVD:</a:t>
            </a:r>
            <a:r>
              <a:rPr lang="en-US" sz="5000" dirty="0">
                <a:latin typeface="Arial" pitchFamily="34" charset="0"/>
              </a:rPr>
              <a:t>   A</a:t>
            </a:r>
            <a:r>
              <a:rPr lang="en-US" sz="5000" b="0" dirty="0">
                <a:latin typeface="Arial" pitchFamily="34" charset="0"/>
              </a:rPr>
              <a:t> = </a:t>
            </a:r>
            <a:r>
              <a:rPr lang="en-US" sz="5000" dirty="0">
                <a:latin typeface="Arial" pitchFamily="34" charset="0"/>
              </a:rPr>
              <a:t>U</a:t>
            </a:r>
            <a:r>
              <a:rPr lang="en-US" sz="5000" b="0" dirty="0">
                <a:latin typeface="Arial" pitchFamily="34" charset="0"/>
              </a:rPr>
              <a:t> </a:t>
            </a:r>
            <a:r>
              <a:rPr lang="en-US" sz="5000" dirty="0">
                <a:latin typeface="Arial" pitchFamily="34" charset="0"/>
                <a:sym typeface="Symbol" pitchFamily="18" charset="2"/>
              </a:rPr>
              <a:t></a:t>
            </a:r>
            <a:r>
              <a:rPr lang="en-US" sz="5000" b="0" dirty="0">
                <a:latin typeface="Arial" pitchFamily="34" charset="0"/>
              </a:rPr>
              <a:t> </a:t>
            </a:r>
            <a:r>
              <a:rPr lang="en-US" sz="5000" dirty="0">
                <a:latin typeface="Arial" pitchFamily="34" charset="0"/>
              </a:rPr>
              <a:t>V</a:t>
            </a:r>
            <a:r>
              <a:rPr lang="en-US" sz="5000" b="0" baseline="30000" dirty="0">
                <a:latin typeface="Arial" pitchFamily="34" charset="0"/>
              </a:rPr>
              <a:t>T</a:t>
            </a:r>
          </a:p>
        </p:txBody>
      </p:sp>
      <p:sp>
        <p:nvSpPr>
          <p:cNvPr id="10" name="Text Box 6"/>
          <p:cNvSpPr txBox="1">
            <a:spLocks noChangeArrowheads="1"/>
          </p:cNvSpPr>
          <p:nvPr/>
        </p:nvSpPr>
        <p:spPr bwMode="auto">
          <a:xfrm>
            <a:off x="1447800" y="3035300"/>
            <a:ext cx="2635658" cy="492443"/>
          </a:xfrm>
          <a:prstGeom prst="rect">
            <a:avLst/>
          </a:prstGeom>
          <a:noFill/>
          <a:ln w="28575" algn="ctr">
            <a:noFill/>
            <a:miter lim="800000"/>
            <a:headEnd type="none" w="sm" len="sm"/>
            <a:tailEnd/>
          </a:ln>
          <a:effectLst/>
        </p:spPr>
        <p:txBody>
          <a:bodyPr wrap="none">
            <a:spAutoFit/>
          </a:bodyPr>
          <a:lstStyle/>
          <a:p>
            <a:r>
              <a:rPr kumimoji="1" lang="en-US" sz="2600" b="0" dirty="0" smtClean="0">
                <a:latin typeface="Arial" pitchFamily="34" charset="0"/>
              </a:rPr>
              <a:t>Huge but </a:t>
            </a:r>
            <a:r>
              <a:rPr kumimoji="1" lang="en-US" sz="2600" b="0" dirty="0">
                <a:latin typeface="Arial" pitchFamily="34" charset="0"/>
              </a:rPr>
              <a:t>sparse</a:t>
            </a:r>
          </a:p>
        </p:txBody>
      </p:sp>
      <p:sp>
        <p:nvSpPr>
          <p:cNvPr id="11" name="Text Box 7"/>
          <p:cNvSpPr txBox="1">
            <a:spLocks noChangeArrowheads="1"/>
          </p:cNvSpPr>
          <p:nvPr/>
        </p:nvSpPr>
        <p:spPr bwMode="auto">
          <a:xfrm>
            <a:off x="4343400" y="3048000"/>
            <a:ext cx="2300287"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Big and dense</a:t>
            </a:r>
          </a:p>
        </p:txBody>
      </p:sp>
      <p:sp>
        <p:nvSpPr>
          <p:cNvPr id="12" name="Line 8"/>
          <p:cNvSpPr>
            <a:spLocks noChangeShapeType="1"/>
          </p:cNvSpPr>
          <p:nvPr/>
        </p:nvSpPr>
        <p:spPr bwMode="auto">
          <a:xfrm flipV="1">
            <a:off x="2895600" y="2654300"/>
            <a:ext cx="6096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3" name="Line 9"/>
          <p:cNvSpPr>
            <a:spLocks noChangeShapeType="1"/>
          </p:cNvSpPr>
          <p:nvPr/>
        </p:nvSpPr>
        <p:spPr bwMode="auto">
          <a:xfrm flipH="1" flipV="1">
            <a:off x="4724400" y="26670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4" name="Line 10"/>
          <p:cNvSpPr>
            <a:spLocks noChangeShapeType="1"/>
          </p:cNvSpPr>
          <p:nvPr/>
        </p:nvSpPr>
        <p:spPr bwMode="auto">
          <a:xfrm flipV="1">
            <a:off x="5791200" y="2667000"/>
            <a:ext cx="76200" cy="5334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5" name="Text Box 11"/>
          <p:cNvSpPr txBox="1">
            <a:spLocks noChangeArrowheads="1"/>
          </p:cNvSpPr>
          <p:nvPr/>
        </p:nvSpPr>
        <p:spPr bwMode="auto">
          <a:xfrm>
            <a:off x="1371600" y="4495800"/>
            <a:ext cx="6019800" cy="854075"/>
          </a:xfrm>
          <a:prstGeom prst="rect">
            <a:avLst/>
          </a:prstGeom>
          <a:noFill/>
          <a:ln w="28575" algn="ctr">
            <a:noFill/>
            <a:miter lim="800000"/>
            <a:headEnd type="none" w="sm" len="sm"/>
            <a:tailEnd/>
          </a:ln>
          <a:effectLst/>
        </p:spPr>
        <p:txBody>
          <a:bodyPr>
            <a:spAutoFit/>
          </a:bodyPr>
          <a:lstStyle/>
          <a:p>
            <a:pPr algn="l"/>
            <a:r>
              <a:rPr lang="en-US" sz="5000" b="0" dirty="0" smtClean="0">
                <a:latin typeface="Arial" pitchFamily="34" charset="0"/>
              </a:rPr>
              <a:t>CUR:</a:t>
            </a:r>
            <a:r>
              <a:rPr lang="en-US" sz="5000" dirty="0" smtClean="0">
                <a:latin typeface="Arial" pitchFamily="34" charset="0"/>
              </a:rPr>
              <a:t>   </a:t>
            </a:r>
            <a:r>
              <a:rPr lang="en-US" sz="5000" dirty="0">
                <a:latin typeface="Arial" pitchFamily="34" charset="0"/>
              </a:rPr>
              <a:t>A</a:t>
            </a:r>
            <a:r>
              <a:rPr lang="en-US" sz="5000" b="0" dirty="0">
                <a:latin typeface="Arial" pitchFamily="34" charset="0"/>
              </a:rPr>
              <a:t> = </a:t>
            </a:r>
            <a:r>
              <a:rPr lang="en-US" sz="5000" dirty="0">
                <a:latin typeface="Arial" pitchFamily="34" charset="0"/>
              </a:rPr>
              <a:t>C U R</a:t>
            </a:r>
            <a:endParaRPr lang="en-US" sz="5000" b="0" baseline="30000" dirty="0">
              <a:latin typeface="Arial" pitchFamily="34" charset="0"/>
            </a:endParaRPr>
          </a:p>
        </p:txBody>
      </p:sp>
      <p:sp>
        <p:nvSpPr>
          <p:cNvPr id="16" name="Text Box 12"/>
          <p:cNvSpPr txBox="1">
            <a:spLocks noChangeArrowheads="1"/>
          </p:cNvSpPr>
          <p:nvPr/>
        </p:nvSpPr>
        <p:spPr bwMode="auto">
          <a:xfrm>
            <a:off x="1600200" y="5791200"/>
            <a:ext cx="2635658" cy="492443"/>
          </a:xfrm>
          <a:prstGeom prst="rect">
            <a:avLst/>
          </a:prstGeom>
          <a:noFill/>
          <a:ln w="28575" algn="ctr">
            <a:noFill/>
            <a:miter lim="800000"/>
            <a:headEnd type="none" w="sm" len="sm"/>
            <a:tailEnd/>
          </a:ln>
          <a:effectLst/>
        </p:spPr>
        <p:txBody>
          <a:bodyPr wrap="none">
            <a:spAutoFit/>
          </a:bodyPr>
          <a:lstStyle/>
          <a:p>
            <a:r>
              <a:rPr kumimoji="1" lang="en-US" sz="2600" b="0" dirty="0" smtClean="0">
                <a:latin typeface="Arial" pitchFamily="34" charset="0"/>
              </a:rPr>
              <a:t>Huge but </a:t>
            </a:r>
            <a:r>
              <a:rPr kumimoji="1" lang="en-US" sz="2600" b="0" dirty="0">
                <a:latin typeface="Arial" pitchFamily="34" charset="0"/>
              </a:rPr>
              <a:t>sparse</a:t>
            </a:r>
          </a:p>
        </p:txBody>
      </p:sp>
      <p:sp>
        <p:nvSpPr>
          <p:cNvPr id="17" name="Text Box 13"/>
          <p:cNvSpPr txBox="1">
            <a:spLocks noChangeArrowheads="1"/>
          </p:cNvSpPr>
          <p:nvPr/>
        </p:nvSpPr>
        <p:spPr bwMode="auto">
          <a:xfrm>
            <a:off x="4421188" y="5867400"/>
            <a:ext cx="2298700"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Big but sparse</a:t>
            </a:r>
          </a:p>
        </p:txBody>
      </p:sp>
      <p:sp>
        <p:nvSpPr>
          <p:cNvPr id="18" name="Line 14"/>
          <p:cNvSpPr>
            <a:spLocks noChangeShapeType="1"/>
          </p:cNvSpPr>
          <p:nvPr/>
        </p:nvSpPr>
        <p:spPr bwMode="auto">
          <a:xfrm flipV="1">
            <a:off x="3048000" y="5257800"/>
            <a:ext cx="6096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19" name="Line 15"/>
          <p:cNvSpPr>
            <a:spLocks noChangeShapeType="1"/>
          </p:cNvSpPr>
          <p:nvPr/>
        </p:nvSpPr>
        <p:spPr bwMode="auto">
          <a:xfrm flipH="1" flipV="1">
            <a:off x="4953000" y="53340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0" name="Line 16"/>
          <p:cNvSpPr>
            <a:spLocks noChangeShapeType="1"/>
          </p:cNvSpPr>
          <p:nvPr/>
        </p:nvSpPr>
        <p:spPr bwMode="auto">
          <a:xfrm flipV="1">
            <a:off x="6019800" y="5334000"/>
            <a:ext cx="76200" cy="5334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1" name="Text Box 17"/>
          <p:cNvSpPr txBox="1">
            <a:spLocks noChangeArrowheads="1"/>
          </p:cNvSpPr>
          <p:nvPr/>
        </p:nvSpPr>
        <p:spPr bwMode="auto">
          <a:xfrm>
            <a:off x="4419600" y="3733800"/>
            <a:ext cx="2500313"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dense but small</a:t>
            </a:r>
          </a:p>
        </p:txBody>
      </p:sp>
      <p:sp>
        <p:nvSpPr>
          <p:cNvPr id="22" name="Line 18"/>
          <p:cNvSpPr>
            <a:spLocks noChangeShapeType="1"/>
          </p:cNvSpPr>
          <p:nvPr/>
        </p:nvSpPr>
        <p:spPr bwMode="auto">
          <a:xfrm flipH="1">
            <a:off x="5486400" y="41148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
        <p:nvSpPr>
          <p:cNvPr id="23" name="Text Box 19"/>
          <p:cNvSpPr txBox="1">
            <a:spLocks noChangeArrowheads="1"/>
          </p:cNvSpPr>
          <p:nvPr/>
        </p:nvSpPr>
        <p:spPr bwMode="auto">
          <a:xfrm>
            <a:off x="4556125" y="1295400"/>
            <a:ext cx="2682875" cy="488950"/>
          </a:xfrm>
          <a:prstGeom prst="rect">
            <a:avLst/>
          </a:prstGeom>
          <a:noFill/>
          <a:ln w="28575" algn="ctr">
            <a:noFill/>
            <a:miter lim="800000"/>
            <a:headEnd type="none" w="sm" len="sm"/>
            <a:tailEnd/>
          </a:ln>
          <a:effectLst/>
        </p:spPr>
        <p:txBody>
          <a:bodyPr wrap="none">
            <a:spAutoFit/>
          </a:bodyPr>
          <a:lstStyle/>
          <a:p>
            <a:r>
              <a:rPr kumimoji="1" lang="en-US" sz="2600" b="0">
                <a:latin typeface="Arial" pitchFamily="34" charset="0"/>
              </a:rPr>
              <a:t>sparse and small</a:t>
            </a:r>
          </a:p>
        </p:txBody>
      </p:sp>
      <p:sp>
        <p:nvSpPr>
          <p:cNvPr id="24" name="Line 20"/>
          <p:cNvSpPr>
            <a:spLocks noChangeShapeType="1"/>
          </p:cNvSpPr>
          <p:nvPr/>
        </p:nvSpPr>
        <p:spPr bwMode="auto">
          <a:xfrm flipH="1">
            <a:off x="5334000" y="1676400"/>
            <a:ext cx="76200" cy="457200"/>
          </a:xfrm>
          <a:prstGeom prst="line">
            <a:avLst/>
          </a:prstGeom>
          <a:noFill/>
          <a:ln w="28575">
            <a:solidFill>
              <a:schemeClr val="tx1"/>
            </a:solidFill>
            <a:round/>
            <a:headEnd type="none" w="sm" len="sm"/>
            <a:tailEnd type="triangle" w="med" len="med"/>
          </a:ln>
          <a:effectLst/>
        </p:spPr>
        <p:txBody>
          <a:bodyPr wrap="none" anchor="ctr"/>
          <a:lstStyle/>
          <a:p>
            <a:endParaRPr lang="en-US"/>
          </a:p>
        </p:txBody>
      </p:sp>
    </p:spTree>
    <p:extLst>
      <p:ext uri="{BB962C8B-B14F-4D97-AF65-F5344CB8AC3E}">
        <p14:creationId xmlns:p14="http://schemas.microsoft.com/office/powerpoint/2010/main" val="2628069421"/>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Stochastic SVD</a:t>
            </a:r>
            <a:endParaRPr lang="en-US" dirty="0"/>
          </a:p>
        </p:txBody>
      </p:sp>
      <p:sp>
        <p:nvSpPr>
          <p:cNvPr id="3" name="Content Placeholder 2"/>
          <p:cNvSpPr>
            <a:spLocks noGrp="1"/>
          </p:cNvSpPr>
          <p:nvPr>
            <p:ph idx="1"/>
          </p:nvPr>
        </p:nvSpPr>
        <p:spPr/>
        <p:txBody>
          <a:bodyPr>
            <a:normAutofit lnSpcReduction="10000"/>
          </a:bodyPr>
          <a:lstStyle/>
          <a:p>
            <a:r>
              <a:rPr lang="en-US" dirty="0" smtClean="0"/>
              <a:t>“Randomized methods for computing low-rank approximations of matrices”, Nathan </a:t>
            </a:r>
            <a:r>
              <a:rPr lang="en-US" dirty="0" err="1" smtClean="0"/>
              <a:t>Halko</a:t>
            </a:r>
            <a:r>
              <a:rPr lang="en-US" dirty="0" smtClean="0"/>
              <a:t> 2012</a:t>
            </a:r>
          </a:p>
          <a:p>
            <a:r>
              <a:rPr lang="en-US" dirty="0" smtClean="0"/>
              <a:t>“Finding Structure with Randomness: Probabilistic Algorithms for Constructing Approximate Matrix Decompositions”, </a:t>
            </a:r>
            <a:r>
              <a:rPr lang="en-US" dirty="0" err="1" smtClean="0"/>
              <a:t>Halko</a:t>
            </a:r>
            <a:r>
              <a:rPr lang="en-US" dirty="0" smtClean="0"/>
              <a:t>, </a:t>
            </a:r>
            <a:r>
              <a:rPr lang="en-US" dirty="0" err="1" smtClean="0"/>
              <a:t>Martinsson</a:t>
            </a:r>
            <a:r>
              <a:rPr lang="en-US" dirty="0" smtClean="0"/>
              <a:t>, and </a:t>
            </a:r>
            <a:r>
              <a:rPr lang="en-US" dirty="0" err="1" smtClean="0"/>
              <a:t>Tropp</a:t>
            </a:r>
            <a:r>
              <a:rPr lang="en-US" dirty="0" smtClean="0"/>
              <a:t>, 2011</a:t>
            </a:r>
          </a:p>
          <a:p>
            <a:r>
              <a:rPr lang="en-US" dirty="0" smtClean="0"/>
              <a:t>“An Algorithm for the Principal Component Analysis of Large Data Sets”, </a:t>
            </a:r>
            <a:r>
              <a:rPr lang="en-US" dirty="0" err="1" smtClean="0"/>
              <a:t>Halko</a:t>
            </a:r>
            <a:r>
              <a:rPr lang="en-US" dirty="0" smtClean="0"/>
              <a:t>, </a:t>
            </a:r>
            <a:r>
              <a:rPr lang="en-US" dirty="0" err="1" smtClean="0"/>
              <a:t>Martinsson</a:t>
            </a:r>
            <a:r>
              <a:rPr lang="en-US" dirty="0" smtClean="0"/>
              <a:t>, </a:t>
            </a:r>
            <a:r>
              <a:rPr lang="en-US" dirty="0" err="1" smtClean="0"/>
              <a:t>Shkolnisky</a:t>
            </a:r>
            <a:r>
              <a:rPr lang="en-US" dirty="0" smtClean="0"/>
              <a:t>, and </a:t>
            </a:r>
            <a:r>
              <a:rPr lang="en-US" dirty="0" err="1" smtClean="0"/>
              <a:t>Tygert</a:t>
            </a:r>
            <a:r>
              <a:rPr lang="en-US" smtClean="0"/>
              <a:t>, 2010</a:t>
            </a:r>
            <a:endParaRPr lang="en-US" dirty="0"/>
          </a:p>
        </p:txBody>
      </p:sp>
    </p:spTree>
    <p:extLst>
      <p:ext uri="{BB962C8B-B14F-4D97-AF65-F5344CB8AC3E}">
        <p14:creationId xmlns:p14="http://schemas.microsoft.com/office/powerpoint/2010/main" val="387560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nn-NO" smtClean="0"/>
              <a:t>J. Leskovec, A. Rajaraman, J. Ullman: Mining of Massive Datasets, http://www.mmds.org</a:t>
            </a:r>
            <a:endParaRPr lang="en-US"/>
          </a:p>
        </p:txBody>
      </p:sp>
      <p:sp>
        <p:nvSpPr>
          <p:cNvPr id="7" name="Slide Number Placeholder 5"/>
          <p:cNvSpPr>
            <a:spLocks noGrp="1"/>
          </p:cNvSpPr>
          <p:nvPr>
            <p:ph type="sldNum" sz="quarter" idx="12"/>
          </p:nvPr>
        </p:nvSpPr>
        <p:spPr/>
        <p:txBody>
          <a:bodyPr/>
          <a:lstStyle/>
          <a:p>
            <a:fld id="{A52023DE-AD4F-459B-842B-10B787A74582}" type="slidenum">
              <a:rPr lang="en-US"/>
              <a:pPr/>
              <a:t>7</a:t>
            </a:fld>
            <a:endParaRPr lang="en-US"/>
          </a:p>
        </p:txBody>
      </p:sp>
      <p:sp>
        <p:nvSpPr>
          <p:cNvPr id="1405954" name="Rectangle 2"/>
          <p:cNvSpPr>
            <a:spLocks noGrp="1" noChangeArrowheads="1"/>
          </p:cNvSpPr>
          <p:nvPr>
            <p:ph type="title"/>
          </p:nvPr>
        </p:nvSpPr>
        <p:spPr/>
        <p:txBody>
          <a:bodyPr/>
          <a:lstStyle/>
          <a:p>
            <a:r>
              <a:rPr lang="en-US"/>
              <a:t>SVD - Definition</a:t>
            </a:r>
          </a:p>
        </p:txBody>
      </p:sp>
      <p:sp>
        <p:nvSpPr>
          <p:cNvPr id="1405955" name="Rectangle 3"/>
          <p:cNvSpPr>
            <a:spLocks noGrp="1" noChangeArrowheads="1"/>
          </p:cNvSpPr>
          <p:nvPr>
            <p:ph type="body" idx="1"/>
          </p:nvPr>
        </p:nvSpPr>
        <p:spPr>
          <a:xfrm>
            <a:off x="685800" y="1447800"/>
            <a:ext cx="8229600" cy="5181600"/>
          </a:xfrm>
        </p:spPr>
        <p:txBody>
          <a:bodyPr>
            <a:normAutofit fontScale="92500" lnSpcReduction="20000"/>
          </a:bodyPr>
          <a:lstStyle/>
          <a:p>
            <a:pPr>
              <a:lnSpc>
                <a:spcPct val="90000"/>
              </a:lnSpc>
              <a:buFontTx/>
              <a:buNone/>
            </a:pPr>
            <a:r>
              <a:rPr lang="en-US" sz="4000" b="1" dirty="0" smtClean="0"/>
              <a:t>A</a:t>
            </a:r>
            <a:r>
              <a:rPr lang="en-US" sz="4000" b="1" baseline="-25000" dirty="0" smtClean="0"/>
              <a:t>[m </a:t>
            </a:r>
            <a:r>
              <a:rPr lang="en-US" sz="4000" b="1" baseline="-25000" dirty="0"/>
              <a:t>x </a:t>
            </a:r>
            <a:r>
              <a:rPr lang="en-US" sz="4000" b="1" baseline="-25000" dirty="0" smtClean="0"/>
              <a:t>n]</a:t>
            </a:r>
            <a:r>
              <a:rPr lang="en-US" sz="4000" dirty="0" smtClean="0"/>
              <a:t> </a:t>
            </a:r>
            <a:r>
              <a:rPr lang="en-US" sz="4000" dirty="0"/>
              <a:t>= </a:t>
            </a:r>
            <a:r>
              <a:rPr lang="en-US" sz="4000" b="1" dirty="0" smtClean="0"/>
              <a:t>U</a:t>
            </a:r>
            <a:r>
              <a:rPr lang="en-US" sz="4000" b="1" baseline="-25000" dirty="0" smtClean="0"/>
              <a:t>[m </a:t>
            </a:r>
            <a:r>
              <a:rPr lang="en-US" sz="4000" b="1" baseline="-25000" dirty="0"/>
              <a:t>x r]</a:t>
            </a:r>
            <a:r>
              <a:rPr lang="en-US" sz="4000" dirty="0"/>
              <a:t> </a:t>
            </a:r>
            <a:r>
              <a:rPr lang="en-US" sz="4000" b="1" dirty="0" smtClean="0">
                <a:latin typeface="Symbol" pitchFamily="18" charset="2"/>
                <a:sym typeface="Symbol"/>
              </a:rPr>
              <a:t></a:t>
            </a:r>
            <a:r>
              <a:rPr lang="en-US" sz="4000" b="1" dirty="0" smtClean="0">
                <a:latin typeface="Symbol" pitchFamily="18" charset="2"/>
              </a:rPr>
              <a:t> </a:t>
            </a:r>
            <a:r>
              <a:rPr lang="en-US" sz="4000" b="1" baseline="-25000" dirty="0">
                <a:latin typeface="Symbol" pitchFamily="18" charset="2"/>
              </a:rPr>
              <a:t>[ </a:t>
            </a:r>
            <a:r>
              <a:rPr lang="en-US" sz="4000" b="1" baseline="-25000" dirty="0"/>
              <a:t>r x r]</a:t>
            </a:r>
            <a:r>
              <a:rPr lang="en-US" sz="4000" dirty="0"/>
              <a:t> (</a:t>
            </a:r>
            <a:r>
              <a:rPr lang="en-US" sz="4000" b="1" dirty="0" smtClean="0"/>
              <a:t>V</a:t>
            </a:r>
            <a:r>
              <a:rPr lang="en-US" sz="4000" b="1" baseline="-25000" dirty="0" smtClean="0"/>
              <a:t>[n </a:t>
            </a:r>
            <a:r>
              <a:rPr lang="en-US" sz="4000" b="1" baseline="-25000" dirty="0"/>
              <a:t>x r]</a:t>
            </a:r>
            <a:r>
              <a:rPr lang="en-US" sz="4000" b="1" dirty="0"/>
              <a:t>)</a:t>
            </a:r>
            <a:r>
              <a:rPr lang="en-US" sz="4000" baseline="30000" dirty="0"/>
              <a:t>T</a:t>
            </a:r>
          </a:p>
          <a:p>
            <a:pPr>
              <a:lnSpc>
                <a:spcPct val="90000"/>
              </a:lnSpc>
            </a:pPr>
            <a:endParaRPr lang="en-US" b="1" dirty="0" smtClean="0"/>
          </a:p>
          <a:p>
            <a:pPr>
              <a:lnSpc>
                <a:spcPct val="90000"/>
              </a:lnSpc>
            </a:pPr>
            <a:r>
              <a:rPr lang="en-US" b="1" dirty="0" smtClean="0"/>
              <a:t>A</a:t>
            </a:r>
            <a:r>
              <a:rPr lang="en-US" dirty="0"/>
              <a:t>: </a:t>
            </a:r>
            <a:r>
              <a:rPr lang="en-US" b="1" dirty="0" smtClean="0">
                <a:solidFill>
                  <a:srgbClr val="FF0066"/>
                </a:solidFill>
              </a:rPr>
              <a:t>Input data matrix</a:t>
            </a:r>
          </a:p>
          <a:p>
            <a:pPr lvl="1">
              <a:lnSpc>
                <a:spcPct val="90000"/>
              </a:lnSpc>
            </a:pPr>
            <a:r>
              <a:rPr lang="en-US" i="1" dirty="0" smtClean="0"/>
              <a:t>m</a:t>
            </a:r>
            <a:r>
              <a:rPr lang="en-US" dirty="0" smtClean="0"/>
              <a:t> </a:t>
            </a:r>
            <a:r>
              <a:rPr lang="en-US" dirty="0"/>
              <a:t>x </a:t>
            </a:r>
            <a:r>
              <a:rPr lang="en-US" i="1" dirty="0" smtClean="0"/>
              <a:t>n</a:t>
            </a:r>
            <a:r>
              <a:rPr lang="en-US" dirty="0" smtClean="0"/>
              <a:t> </a:t>
            </a:r>
            <a:r>
              <a:rPr lang="en-US" dirty="0"/>
              <a:t>matrix </a:t>
            </a:r>
            <a:r>
              <a:rPr lang="en-US" dirty="0" smtClean="0"/>
              <a:t>(e.g</a:t>
            </a:r>
            <a:r>
              <a:rPr lang="en-US" dirty="0"/>
              <a:t>., </a:t>
            </a:r>
            <a:r>
              <a:rPr lang="en-US" i="1" dirty="0" smtClean="0"/>
              <a:t>m</a:t>
            </a:r>
            <a:r>
              <a:rPr lang="en-US" dirty="0" smtClean="0"/>
              <a:t> </a:t>
            </a:r>
            <a:r>
              <a:rPr lang="en-US" dirty="0"/>
              <a:t>documents, </a:t>
            </a:r>
            <a:r>
              <a:rPr lang="en-US" i="1" dirty="0" smtClean="0"/>
              <a:t>n</a:t>
            </a:r>
            <a:r>
              <a:rPr lang="en-US" dirty="0" smtClean="0"/>
              <a:t> </a:t>
            </a:r>
            <a:r>
              <a:rPr lang="en-US" dirty="0"/>
              <a:t>terms)</a:t>
            </a:r>
          </a:p>
          <a:p>
            <a:pPr>
              <a:lnSpc>
                <a:spcPct val="90000"/>
              </a:lnSpc>
            </a:pPr>
            <a:r>
              <a:rPr lang="en-US" b="1" dirty="0"/>
              <a:t> U</a:t>
            </a:r>
            <a:r>
              <a:rPr lang="en-US" dirty="0" smtClean="0"/>
              <a:t>: </a:t>
            </a:r>
            <a:r>
              <a:rPr lang="en-US" b="1" dirty="0" smtClean="0">
                <a:solidFill>
                  <a:srgbClr val="FF0066"/>
                </a:solidFill>
              </a:rPr>
              <a:t>Left singular vectors </a:t>
            </a:r>
          </a:p>
          <a:p>
            <a:pPr lvl="1">
              <a:lnSpc>
                <a:spcPct val="90000"/>
              </a:lnSpc>
            </a:pPr>
            <a:r>
              <a:rPr lang="en-US" i="1" dirty="0" smtClean="0"/>
              <a:t>m</a:t>
            </a:r>
            <a:r>
              <a:rPr lang="en-US" dirty="0" smtClean="0"/>
              <a:t> </a:t>
            </a:r>
            <a:r>
              <a:rPr lang="en-US" dirty="0"/>
              <a:t>x </a:t>
            </a:r>
            <a:r>
              <a:rPr lang="en-US" i="1" dirty="0"/>
              <a:t>r</a:t>
            </a:r>
            <a:r>
              <a:rPr lang="en-US" dirty="0"/>
              <a:t> matrix </a:t>
            </a:r>
            <a:r>
              <a:rPr lang="en-US" dirty="0" smtClean="0"/>
              <a:t> (</a:t>
            </a:r>
            <a:r>
              <a:rPr lang="en-US" i="1" dirty="0" smtClean="0"/>
              <a:t>m</a:t>
            </a:r>
            <a:r>
              <a:rPr lang="en-US" dirty="0" smtClean="0"/>
              <a:t> </a:t>
            </a:r>
            <a:r>
              <a:rPr lang="en-US" dirty="0"/>
              <a:t>documents, </a:t>
            </a:r>
            <a:r>
              <a:rPr lang="en-US" i="1" dirty="0"/>
              <a:t>r</a:t>
            </a:r>
            <a:r>
              <a:rPr lang="en-US" dirty="0"/>
              <a:t> concepts)</a:t>
            </a:r>
          </a:p>
          <a:p>
            <a:pPr>
              <a:lnSpc>
                <a:spcPct val="90000"/>
              </a:lnSpc>
            </a:pPr>
            <a:r>
              <a:rPr lang="en-US" dirty="0"/>
              <a:t> </a:t>
            </a:r>
            <a:r>
              <a:rPr lang="en-US" b="1" dirty="0" smtClean="0">
                <a:latin typeface="Symbol" pitchFamily="18" charset="2"/>
                <a:sym typeface="Symbol"/>
              </a:rPr>
              <a:t></a:t>
            </a:r>
            <a:r>
              <a:rPr lang="en-US" dirty="0" smtClean="0"/>
              <a:t>: </a:t>
            </a:r>
            <a:r>
              <a:rPr lang="en-US" b="1" dirty="0" smtClean="0">
                <a:solidFill>
                  <a:srgbClr val="FF0066"/>
                </a:solidFill>
              </a:rPr>
              <a:t>Singular values</a:t>
            </a:r>
          </a:p>
          <a:p>
            <a:pPr lvl="1">
              <a:lnSpc>
                <a:spcPct val="90000"/>
              </a:lnSpc>
            </a:pPr>
            <a:r>
              <a:rPr lang="en-US" i="1" dirty="0" smtClean="0"/>
              <a:t>r</a:t>
            </a:r>
            <a:r>
              <a:rPr lang="en-US" dirty="0" smtClean="0"/>
              <a:t> </a:t>
            </a:r>
            <a:r>
              <a:rPr lang="en-US" dirty="0"/>
              <a:t>x </a:t>
            </a:r>
            <a:r>
              <a:rPr lang="en-US" i="1" dirty="0"/>
              <a:t>r</a:t>
            </a:r>
            <a:r>
              <a:rPr lang="en-US" dirty="0"/>
              <a:t> diagonal matrix </a:t>
            </a:r>
            <a:r>
              <a:rPr lang="en-US" dirty="0" smtClean="0"/>
              <a:t>(</a:t>
            </a:r>
            <a:r>
              <a:rPr lang="en-US" dirty="0"/>
              <a:t>strength of each ‘concept’) </a:t>
            </a:r>
            <a:r>
              <a:rPr lang="en-US" dirty="0" smtClean="0"/>
              <a:t/>
            </a:r>
            <a:br>
              <a:rPr lang="en-US" dirty="0" smtClean="0"/>
            </a:br>
            <a:r>
              <a:rPr lang="en-US" dirty="0" smtClean="0"/>
              <a:t>(</a:t>
            </a:r>
            <a:r>
              <a:rPr lang="en-US" i="1" dirty="0"/>
              <a:t>r</a:t>
            </a:r>
            <a:r>
              <a:rPr lang="en-US" dirty="0"/>
              <a:t> : rank of the </a:t>
            </a:r>
            <a:r>
              <a:rPr lang="en-US" dirty="0" smtClean="0"/>
              <a:t>matrix </a:t>
            </a:r>
            <a:r>
              <a:rPr lang="en-US" b="1" dirty="0" smtClean="0"/>
              <a:t>A</a:t>
            </a:r>
            <a:r>
              <a:rPr lang="en-US" dirty="0" smtClean="0"/>
              <a:t>)</a:t>
            </a:r>
            <a:endParaRPr lang="en-US" dirty="0"/>
          </a:p>
          <a:p>
            <a:pPr>
              <a:lnSpc>
                <a:spcPct val="90000"/>
              </a:lnSpc>
            </a:pPr>
            <a:r>
              <a:rPr lang="en-US" b="1" dirty="0"/>
              <a:t> V</a:t>
            </a:r>
            <a:r>
              <a:rPr lang="en-US" dirty="0"/>
              <a:t>: </a:t>
            </a:r>
            <a:r>
              <a:rPr lang="en-US" b="1" dirty="0" smtClean="0">
                <a:solidFill>
                  <a:srgbClr val="FF0066"/>
                </a:solidFill>
              </a:rPr>
              <a:t>Right singular vectors</a:t>
            </a:r>
          </a:p>
          <a:p>
            <a:pPr lvl="1">
              <a:lnSpc>
                <a:spcPct val="90000"/>
              </a:lnSpc>
            </a:pPr>
            <a:r>
              <a:rPr lang="en-US" i="1" dirty="0" smtClean="0"/>
              <a:t>n</a:t>
            </a:r>
            <a:r>
              <a:rPr lang="en-US" dirty="0" smtClean="0"/>
              <a:t> </a:t>
            </a:r>
            <a:r>
              <a:rPr lang="en-US" dirty="0"/>
              <a:t>x </a:t>
            </a:r>
            <a:r>
              <a:rPr lang="en-US" i="1" dirty="0"/>
              <a:t>r</a:t>
            </a:r>
            <a:r>
              <a:rPr lang="en-US" dirty="0"/>
              <a:t> matrix </a:t>
            </a:r>
            <a:r>
              <a:rPr lang="en-US" dirty="0" smtClean="0"/>
              <a:t>(</a:t>
            </a:r>
            <a:r>
              <a:rPr lang="en-US" i="1" dirty="0" smtClean="0"/>
              <a:t>n</a:t>
            </a:r>
            <a:r>
              <a:rPr lang="en-US" dirty="0" smtClean="0"/>
              <a:t> </a:t>
            </a:r>
            <a:r>
              <a:rPr lang="en-US" dirty="0"/>
              <a:t>terms, </a:t>
            </a:r>
            <a:r>
              <a:rPr lang="en-US" i="1" dirty="0"/>
              <a:t>r</a:t>
            </a:r>
            <a:r>
              <a:rPr lang="en-US" dirty="0"/>
              <a:t> concepts)</a:t>
            </a:r>
          </a:p>
        </p:txBody>
      </p:sp>
      <p:sp>
        <p:nvSpPr>
          <p:cNvPr id="1405956" name="Rectangle 4"/>
          <p:cNvSpPr>
            <a:spLocks noChangeArrowheads="1"/>
          </p:cNvSpPr>
          <p:nvPr/>
        </p:nvSpPr>
        <p:spPr bwMode="auto">
          <a:xfrm>
            <a:off x="533400" y="1371600"/>
            <a:ext cx="7620000" cy="838200"/>
          </a:xfrm>
          <a:prstGeom prst="rect">
            <a:avLst/>
          </a:prstGeom>
          <a:noFill/>
          <a:ln w="57150" cmpd="sng">
            <a:solidFill>
              <a:schemeClr val="accent3"/>
            </a:solidFill>
            <a:miter lim="800000"/>
            <a:headEnd type="none" w="sm" len="sm"/>
            <a:tailEnd/>
          </a:ln>
          <a:effectLst/>
        </p:spPr>
        <p:txBody>
          <a:bodyPr wrap="none" anchor="ctr"/>
          <a:lstStyle/>
          <a:p>
            <a:endParaRPr lang="en-US"/>
          </a:p>
        </p:txBody>
      </p:sp>
    </p:spTree>
    <p:extLst>
      <p:ext uri="{BB962C8B-B14F-4D97-AF65-F5344CB8AC3E}">
        <p14:creationId xmlns:p14="http://schemas.microsoft.com/office/powerpoint/2010/main" val="8387793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0595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59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595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059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595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059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Grp="1" noChangeArrowheads="1"/>
          </p:cNvSpPr>
          <p:nvPr>
            <p:ph type="title"/>
          </p:nvPr>
        </p:nvSpPr>
        <p:spPr/>
        <p:txBody>
          <a:bodyPr/>
          <a:lstStyle/>
          <a:p>
            <a:r>
              <a:rPr lang="en-US" dirty="0" smtClean="0"/>
              <a:t>SVD</a:t>
            </a:r>
            <a:endParaRPr lang="en-US" dirty="0"/>
          </a:p>
        </p:txBody>
      </p:sp>
      <p:sp>
        <p:nvSpPr>
          <p:cNvPr id="151556" name="Rectangle 4"/>
          <p:cNvSpPr>
            <a:spLocks noGrp="1" noChangeArrowheads="1"/>
          </p:cNvSpPr>
          <p:nvPr>
            <p:ph idx="1"/>
          </p:nvPr>
        </p:nvSpPr>
        <p:spPr/>
        <p:txBody>
          <a:bodyPr>
            <a:normAutofit/>
          </a:bodyPr>
          <a:lstStyle/>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lvl="1">
              <a:lnSpc>
                <a:spcPct val="90000"/>
              </a:lnSpc>
            </a:pPr>
            <a:endParaRPr lang="en-US" dirty="0"/>
          </a:p>
          <a:p>
            <a:pPr lvl="1">
              <a:lnSpc>
                <a:spcPct val="90000"/>
              </a:lnSpc>
            </a:pPr>
            <a:endParaRPr lang="en-US" dirty="0"/>
          </a:p>
        </p:txBody>
      </p:sp>
      <p:sp>
        <p:nvSpPr>
          <p:cNvPr id="30" name="Slide Number Placeholder 5"/>
          <p:cNvSpPr>
            <a:spLocks noGrp="1"/>
          </p:cNvSpPr>
          <p:nvPr>
            <p:ph type="sldNum" sz="quarter" idx="12"/>
          </p:nvPr>
        </p:nvSpPr>
        <p:spPr/>
        <p:txBody>
          <a:bodyPr/>
          <a:lstStyle/>
          <a:p>
            <a:fld id="{138BAE5C-D0F4-4E39-91A4-622A0C787404}" type="slidenum">
              <a:rPr lang="en-US"/>
              <a:pPr/>
              <a:t>8</a:t>
            </a:fld>
            <a:endParaRPr lang="en-US"/>
          </a:p>
        </p:txBody>
      </p:sp>
      <p:sp>
        <p:nvSpPr>
          <p:cNvPr id="151554" name="Rectangle 2"/>
          <p:cNvSpPr>
            <a:spLocks noChangeArrowheads="1"/>
          </p:cNvSpPr>
          <p:nvPr/>
        </p:nvSpPr>
        <p:spPr bwMode="auto">
          <a:xfrm>
            <a:off x="4786313" y="2997200"/>
            <a:ext cx="328612" cy="320675"/>
          </a:xfrm>
          <a:prstGeom prst="rect">
            <a:avLst/>
          </a:prstGeom>
          <a:solidFill>
            <a:schemeClr val="bg1"/>
          </a:solidFill>
          <a:ln w="9525" algn="ctr">
            <a:solidFill>
              <a:schemeClr val="tx1"/>
            </a:solidFill>
            <a:miter lim="800000"/>
            <a:headEnd/>
            <a:tailEnd/>
          </a:ln>
          <a:effectLst/>
        </p:spPr>
        <p:txBody>
          <a:bodyPr wrap="none" anchor="ctr"/>
          <a:lstStyle/>
          <a:p>
            <a:endParaRPr lang="en-US"/>
          </a:p>
        </p:txBody>
      </p:sp>
      <p:sp>
        <p:nvSpPr>
          <p:cNvPr id="151557" name="AutoShape 5"/>
          <p:cNvSpPr>
            <a:spLocks noChangeArrowheads="1"/>
          </p:cNvSpPr>
          <p:nvPr/>
        </p:nvSpPr>
        <p:spPr bwMode="auto">
          <a:xfrm rot="16200000">
            <a:off x="1495425" y="3333750"/>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151558" name="AutoShape 6"/>
          <p:cNvSpPr>
            <a:spLocks/>
          </p:cNvSpPr>
          <p:nvPr/>
        </p:nvSpPr>
        <p:spPr bwMode="auto">
          <a:xfrm>
            <a:off x="1638300" y="2990850"/>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51559" name="Text Box 7"/>
          <p:cNvSpPr txBox="1">
            <a:spLocks noChangeArrowheads="1"/>
          </p:cNvSpPr>
          <p:nvPr/>
        </p:nvSpPr>
        <p:spPr bwMode="auto">
          <a:xfrm>
            <a:off x="1295400" y="3657600"/>
            <a:ext cx="392113" cy="396875"/>
          </a:xfrm>
          <a:prstGeom prst="rect">
            <a:avLst/>
          </a:prstGeom>
          <a:noFill/>
          <a:ln w="9525">
            <a:noFill/>
            <a:miter lim="800000"/>
            <a:headEnd/>
            <a:tailEnd/>
          </a:ln>
          <a:effectLst/>
        </p:spPr>
        <p:txBody>
          <a:bodyPr wrap="none">
            <a:spAutoFit/>
          </a:bodyPr>
          <a:lstStyle/>
          <a:p>
            <a:pPr algn="l"/>
            <a:r>
              <a:rPr kumimoji="0" lang="en-US" sz="2000" dirty="0">
                <a:latin typeface="Sylfaen" pitchFamily="18" charset="0"/>
              </a:rPr>
              <a:t>m</a:t>
            </a:r>
          </a:p>
        </p:txBody>
      </p:sp>
      <p:sp>
        <p:nvSpPr>
          <p:cNvPr id="151560" name="Text Box 8"/>
          <p:cNvSpPr txBox="1">
            <a:spLocks noChangeArrowheads="1"/>
          </p:cNvSpPr>
          <p:nvPr/>
        </p:nvSpPr>
        <p:spPr bwMode="auto">
          <a:xfrm>
            <a:off x="2247900" y="2314575"/>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51561" name="AutoShape 9"/>
          <p:cNvSpPr>
            <a:spLocks/>
          </p:cNvSpPr>
          <p:nvPr/>
        </p:nvSpPr>
        <p:spPr bwMode="auto">
          <a:xfrm rot="5400000">
            <a:off x="2247900" y="2238375"/>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51562" name="Rectangle 10"/>
          <p:cNvSpPr>
            <a:spLocks noChangeArrowheads="1"/>
          </p:cNvSpPr>
          <p:nvPr/>
        </p:nvSpPr>
        <p:spPr bwMode="auto">
          <a:xfrm>
            <a:off x="4783138" y="3354387"/>
            <a:ext cx="395287"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sym typeface="Symbol" pitchFamily="18" charset="2"/>
              </a:rPr>
              <a:t></a:t>
            </a:r>
          </a:p>
        </p:txBody>
      </p:sp>
      <p:grpSp>
        <p:nvGrpSpPr>
          <p:cNvPr id="2" name="Group 11"/>
          <p:cNvGrpSpPr>
            <a:grpSpLocks/>
          </p:cNvGrpSpPr>
          <p:nvPr/>
        </p:nvGrpSpPr>
        <p:grpSpPr bwMode="auto">
          <a:xfrm>
            <a:off x="3808413" y="2990850"/>
            <a:ext cx="468312" cy="1752600"/>
            <a:chOff x="1663" y="1551"/>
            <a:chExt cx="295" cy="1104"/>
          </a:xfrm>
        </p:grpSpPr>
        <p:sp>
          <p:nvSpPr>
            <p:cNvPr id="151564" name="AutoShape 12"/>
            <p:cNvSpPr>
              <a:spLocks/>
            </p:cNvSpPr>
            <p:nvPr/>
          </p:nvSpPr>
          <p:spPr bwMode="auto">
            <a:xfrm>
              <a:off x="1862" y="1551"/>
              <a:ext cx="96" cy="1104"/>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51565" name="Text Box 13"/>
            <p:cNvSpPr txBox="1">
              <a:spLocks noChangeArrowheads="1"/>
            </p:cNvSpPr>
            <p:nvPr/>
          </p:nvSpPr>
          <p:spPr bwMode="auto">
            <a:xfrm>
              <a:off x="1663" y="1955"/>
              <a:ext cx="24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grpSp>
      <p:grpSp>
        <p:nvGrpSpPr>
          <p:cNvPr id="3" name="Group 14"/>
          <p:cNvGrpSpPr>
            <a:grpSpLocks/>
          </p:cNvGrpSpPr>
          <p:nvPr/>
        </p:nvGrpSpPr>
        <p:grpSpPr bwMode="auto">
          <a:xfrm>
            <a:off x="5278438" y="2292350"/>
            <a:ext cx="1066800" cy="660400"/>
            <a:chOff x="2589" y="1111"/>
            <a:chExt cx="672" cy="416"/>
          </a:xfrm>
        </p:grpSpPr>
        <p:sp>
          <p:nvSpPr>
            <p:cNvPr id="151567" name="Text Box 15"/>
            <p:cNvSpPr txBox="1">
              <a:spLocks noChangeArrowheads="1"/>
            </p:cNvSpPr>
            <p:nvPr/>
          </p:nvSpPr>
          <p:spPr bwMode="auto">
            <a:xfrm>
              <a:off x="2831" y="1111"/>
              <a:ext cx="207" cy="250"/>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51568" name="AutoShape 16"/>
            <p:cNvSpPr>
              <a:spLocks/>
            </p:cNvSpPr>
            <p:nvPr/>
          </p:nvSpPr>
          <p:spPr bwMode="auto">
            <a:xfrm rot="5400000">
              <a:off x="2829" y="1095"/>
              <a:ext cx="192" cy="672"/>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grpSp>
      <p:sp>
        <p:nvSpPr>
          <p:cNvPr id="151569" name="Rectangle 17"/>
          <p:cNvSpPr>
            <a:spLocks noChangeArrowheads="1"/>
          </p:cNvSpPr>
          <p:nvPr/>
        </p:nvSpPr>
        <p:spPr bwMode="auto">
          <a:xfrm>
            <a:off x="4318000" y="4738687"/>
            <a:ext cx="439738"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U</a:t>
            </a:r>
            <a:endParaRPr kumimoji="0" lang="en-US" sz="2800" b="1" baseline="30000">
              <a:latin typeface="Sylfaen" pitchFamily="18" charset="0"/>
            </a:endParaRPr>
          </a:p>
        </p:txBody>
      </p:sp>
      <p:sp>
        <p:nvSpPr>
          <p:cNvPr id="151570" name="AutoShape 18"/>
          <p:cNvSpPr>
            <a:spLocks noChangeArrowheads="1"/>
          </p:cNvSpPr>
          <p:nvPr/>
        </p:nvSpPr>
        <p:spPr bwMode="auto">
          <a:xfrm rot="16200000">
            <a:off x="3520282" y="3823493"/>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151571" name="AutoShape 19"/>
          <p:cNvSpPr>
            <a:spLocks noChangeArrowheads="1"/>
          </p:cNvSpPr>
          <p:nvPr/>
        </p:nvSpPr>
        <p:spPr bwMode="auto">
          <a:xfrm rot="16200000">
            <a:off x="4775200" y="3001962"/>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151572" name="Rectangle 20"/>
          <p:cNvSpPr>
            <a:spLocks noChangeArrowheads="1"/>
          </p:cNvSpPr>
          <p:nvPr/>
        </p:nvSpPr>
        <p:spPr bwMode="auto">
          <a:xfrm>
            <a:off x="5548313" y="3316287"/>
            <a:ext cx="584200" cy="519113"/>
          </a:xfrm>
          <a:prstGeom prst="rect">
            <a:avLst/>
          </a:prstGeom>
          <a:noFill/>
          <a:ln w="9525" algn="ctr">
            <a:noFill/>
            <a:miter lim="800000"/>
            <a:headEnd/>
            <a:tailEnd/>
          </a:ln>
          <a:effectLst/>
        </p:spPr>
        <p:txBody>
          <a:bodyPr wrap="none">
            <a:spAutoFit/>
          </a:bodyPr>
          <a:lstStyle/>
          <a:p>
            <a:r>
              <a:rPr kumimoji="0" lang="en-US" sz="2800" b="1">
                <a:latin typeface="Sylfaen" pitchFamily="18" charset="0"/>
              </a:rPr>
              <a:t>V</a:t>
            </a:r>
            <a:r>
              <a:rPr kumimoji="0" lang="en-US" sz="2800" b="1" baseline="30000">
                <a:latin typeface="Sylfaen" pitchFamily="18" charset="0"/>
              </a:rPr>
              <a:t>T</a:t>
            </a:r>
          </a:p>
        </p:txBody>
      </p:sp>
      <p:sp>
        <p:nvSpPr>
          <p:cNvPr id="151573" name="Rectangle 21"/>
          <p:cNvSpPr>
            <a:spLocks noChangeArrowheads="1"/>
          </p:cNvSpPr>
          <p:nvPr/>
        </p:nvSpPr>
        <p:spPr bwMode="auto">
          <a:xfrm>
            <a:off x="2946400" y="3346450"/>
            <a:ext cx="977900" cy="1006475"/>
          </a:xfrm>
          <a:prstGeom prst="rect">
            <a:avLst/>
          </a:prstGeom>
          <a:noFill/>
          <a:ln w="9525" algn="ctr">
            <a:noFill/>
            <a:miter lim="800000"/>
            <a:headEnd/>
            <a:tailEnd/>
          </a:ln>
          <a:effectLst/>
        </p:spPr>
        <p:txBody>
          <a:bodyPr>
            <a:spAutoFit/>
          </a:bodyPr>
          <a:lstStyle/>
          <a:p>
            <a:r>
              <a:rPr kumimoji="0" lang="en-US" sz="6000">
                <a:latin typeface="Symbol" pitchFamily="18" charset="2"/>
                <a:sym typeface="Symbol" pitchFamily="18" charset="2"/>
              </a:rPr>
              <a:t></a:t>
            </a:r>
            <a:r>
              <a:rPr kumimoji="0" lang="en-US" sz="4400">
                <a:latin typeface="Symbol" pitchFamily="18" charset="2"/>
              </a:rPr>
              <a:t> </a:t>
            </a:r>
          </a:p>
        </p:txBody>
      </p:sp>
      <p:sp>
        <p:nvSpPr>
          <p:cNvPr id="151574" name="Rectangle 22"/>
          <p:cNvSpPr>
            <a:spLocks noChangeArrowheads="1"/>
          </p:cNvSpPr>
          <p:nvPr/>
        </p:nvSpPr>
        <p:spPr bwMode="auto">
          <a:xfrm>
            <a:off x="4511675" y="298767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51575" name="Rectangle 23"/>
          <p:cNvSpPr>
            <a:spLocks noChangeArrowheads="1"/>
          </p:cNvSpPr>
          <p:nvPr/>
        </p:nvSpPr>
        <p:spPr bwMode="auto">
          <a:xfrm>
            <a:off x="4951413" y="3167062"/>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51576" name="AutoShape 24"/>
          <p:cNvSpPr>
            <a:spLocks noChangeArrowheads="1"/>
          </p:cNvSpPr>
          <p:nvPr/>
        </p:nvSpPr>
        <p:spPr bwMode="auto">
          <a:xfrm>
            <a:off x="5235575" y="3008312"/>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151577" name="Rectangle 25"/>
          <p:cNvSpPr>
            <a:spLocks noChangeArrowheads="1"/>
          </p:cNvSpPr>
          <p:nvPr/>
        </p:nvSpPr>
        <p:spPr bwMode="auto">
          <a:xfrm>
            <a:off x="5233988" y="3176587"/>
            <a:ext cx="1150937"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pic>
        <p:nvPicPr>
          <p:cNvPr id="151582" name="Picture 30" descr="TP_tmp"/>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676400" y="1498600"/>
            <a:ext cx="6248400" cy="635000"/>
          </a:xfrm>
          <a:prstGeom prst="rect">
            <a:avLst/>
          </a:prstGeom>
          <a:noFill/>
          <a:ln w="28575" algn="ctr">
            <a:noFill/>
            <a:miter lim="800000"/>
            <a:headEnd type="none" w="sm" len="sm"/>
            <a:tailEnd/>
          </a:ln>
          <a:effectLst/>
        </p:spPr>
      </p:pic>
      <p:sp>
        <p:nvSpPr>
          <p:cNvPr id="31" name="Footer Placeholder 30"/>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4" name="TextBox 3"/>
          <p:cNvSpPr txBox="1"/>
          <p:nvPr/>
        </p:nvSpPr>
        <p:spPr>
          <a:xfrm>
            <a:off x="7646126" y="1524726"/>
            <a:ext cx="325730" cy="369332"/>
          </a:xfrm>
          <a:prstGeom prst="rect">
            <a:avLst/>
          </a:prstGeom>
          <a:noFill/>
        </p:spPr>
        <p:txBody>
          <a:bodyPr wrap="none" rtlCol="0">
            <a:spAutoFit/>
          </a:bodyPr>
          <a:lstStyle/>
          <a:p>
            <a:r>
              <a:rPr lang="en-US" dirty="0" smtClean="0">
                <a:latin typeface="Arial" pitchFamily="34" charset="0"/>
                <a:cs typeface="Arial" pitchFamily="34" charset="0"/>
              </a:rPr>
              <a:t>T</a:t>
            </a:r>
          </a:p>
        </p:txBody>
      </p:sp>
    </p:spTree>
    <p:custDataLst>
      <p:tags r:id="rId1"/>
    </p:custDataLst>
    <p:extLst>
      <p:ext uri="{BB962C8B-B14F-4D97-AF65-F5344CB8AC3E}">
        <p14:creationId xmlns:p14="http://schemas.microsoft.com/office/powerpoint/2010/main" val="1017341464"/>
      </p:ext>
    </p:extLst>
  </p:cSld>
  <p:clrMapOvr>
    <a:masterClrMapping/>
  </p:clrMapOvr>
  <p:transition xmlns:p14="http://schemas.microsoft.com/office/powerpoint/2010/main" advTm="63359"/>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type="title"/>
          </p:nvPr>
        </p:nvSpPr>
        <p:spPr/>
        <p:txBody>
          <a:bodyPr/>
          <a:lstStyle/>
          <a:p>
            <a:r>
              <a:rPr lang="en-US" dirty="0" smtClean="0"/>
              <a:t>SVD</a:t>
            </a:r>
            <a:endParaRPr lang="en-US" dirty="0"/>
          </a:p>
        </p:txBody>
      </p:sp>
      <p:sp>
        <p:nvSpPr>
          <p:cNvPr id="146436" name="Rectangle 4"/>
          <p:cNvSpPr>
            <a:spLocks noGrp="1" noChangeArrowheads="1"/>
          </p:cNvSpPr>
          <p:nvPr>
            <p:ph idx="1"/>
          </p:nvPr>
        </p:nvSpPr>
        <p:spPr/>
        <p:txBody>
          <a:bodyPr>
            <a:normAutofit/>
          </a:bodyPr>
          <a:lstStyle/>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smtClean="0"/>
          </a:p>
          <a:p>
            <a:pPr>
              <a:lnSpc>
                <a:spcPct val="90000"/>
              </a:lnSpc>
            </a:pPr>
            <a:endParaRPr lang="en-US" dirty="0"/>
          </a:p>
          <a:p>
            <a:pPr>
              <a:lnSpc>
                <a:spcPct val="90000"/>
              </a:lnSpc>
            </a:pPr>
            <a:endParaRPr lang="en-US" dirty="0"/>
          </a:p>
          <a:p>
            <a:pPr lvl="1">
              <a:lnSpc>
                <a:spcPct val="90000"/>
              </a:lnSpc>
            </a:pPr>
            <a:endParaRPr lang="en-US" dirty="0"/>
          </a:p>
          <a:p>
            <a:pPr lvl="1">
              <a:lnSpc>
                <a:spcPct val="90000"/>
              </a:lnSpc>
            </a:pPr>
            <a:endParaRPr lang="en-US" dirty="0"/>
          </a:p>
        </p:txBody>
      </p:sp>
      <p:sp>
        <p:nvSpPr>
          <p:cNvPr id="23" name="Slide Number Placeholder 5"/>
          <p:cNvSpPr>
            <a:spLocks noGrp="1"/>
          </p:cNvSpPr>
          <p:nvPr>
            <p:ph type="sldNum" sz="quarter" idx="12"/>
          </p:nvPr>
        </p:nvSpPr>
        <p:spPr/>
        <p:txBody>
          <a:bodyPr/>
          <a:lstStyle/>
          <a:p>
            <a:fld id="{CF275999-92DF-4821-995D-90B0EE284B4E}" type="slidenum">
              <a:rPr lang="en-US"/>
              <a:pPr/>
              <a:t>9</a:t>
            </a:fld>
            <a:endParaRPr lang="en-US"/>
          </a:p>
        </p:txBody>
      </p:sp>
      <p:sp>
        <p:nvSpPr>
          <p:cNvPr id="146437" name="AutoShape 5"/>
          <p:cNvSpPr>
            <a:spLocks noChangeArrowheads="1"/>
          </p:cNvSpPr>
          <p:nvPr/>
        </p:nvSpPr>
        <p:spPr bwMode="auto">
          <a:xfrm rot="16200000">
            <a:off x="1495425" y="3424238"/>
            <a:ext cx="1828800" cy="1143000"/>
          </a:xfrm>
          <a:prstGeom prst="flowChartProcess">
            <a:avLst/>
          </a:prstGeom>
          <a:solidFill>
            <a:srgbClr val="CCECFF"/>
          </a:solidFill>
          <a:ln w="9525">
            <a:solidFill>
              <a:schemeClr val="tx1"/>
            </a:solidFill>
            <a:miter lim="800000"/>
            <a:headEnd/>
            <a:tailEnd/>
          </a:ln>
          <a:effectLst/>
        </p:spPr>
        <p:txBody>
          <a:bodyPr vert="eaVert" wrap="none" anchor="ctr"/>
          <a:lstStyle/>
          <a:p>
            <a:pPr algn="ctr"/>
            <a:r>
              <a:rPr kumimoji="0" lang="en-US" sz="2400" b="1" dirty="0">
                <a:latin typeface="Sylfaen" pitchFamily="18" charset="0"/>
              </a:rPr>
              <a:t>A</a:t>
            </a:r>
            <a:endParaRPr kumimoji="0" lang="en-US" sz="2400" b="1" baseline="30000" dirty="0">
              <a:latin typeface="Sylfaen" pitchFamily="18" charset="0"/>
            </a:endParaRPr>
          </a:p>
        </p:txBody>
      </p:sp>
      <p:sp>
        <p:nvSpPr>
          <p:cNvPr id="146438" name="AutoShape 6"/>
          <p:cNvSpPr>
            <a:spLocks/>
          </p:cNvSpPr>
          <p:nvPr/>
        </p:nvSpPr>
        <p:spPr bwMode="auto">
          <a:xfrm>
            <a:off x="1638300" y="3081338"/>
            <a:ext cx="152400" cy="1752600"/>
          </a:xfrm>
          <a:prstGeom prst="leftBrace">
            <a:avLst>
              <a:gd name="adj1" fmla="val 95833"/>
              <a:gd name="adj2" fmla="val 50000"/>
            </a:avLst>
          </a:prstGeom>
          <a:noFill/>
          <a:ln w="9525">
            <a:solidFill>
              <a:schemeClr val="tx1"/>
            </a:solidFill>
            <a:round/>
            <a:headEnd/>
            <a:tailEnd/>
          </a:ln>
          <a:effectLst/>
        </p:spPr>
        <p:txBody>
          <a:bodyPr wrap="none" anchor="ctr"/>
          <a:lstStyle/>
          <a:p>
            <a:endParaRPr lang="en-US"/>
          </a:p>
        </p:txBody>
      </p:sp>
      <p:sp>
        <p:nvSpPr>
          <p:cNvPr id="146439" name="Text Box 7"/>
          <p:cNvSpPr txBox="1">
            <a:spLocks noChangeArrowheads="1"/>
          </p:cNvSpPr>
          <p:nvPr/>
        </p:nvSpPr>
        <p:spPr bwMode="auto">
          <a:xfrm>
            <a:off x="1381125" y="3767138"/>
            <a:ext cx="3921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m</a:t>
            </a:r>
          </a:p>
        </p:txBody>
      </p:sp>
      <p:sp>
        <p:nvSpPr>
          <p:cNvPr id="146440" name="Text Box 8"/>
          <p:cNvSpPr txBox="1">
            <a:spLocks noChangeArrowheads="1"/>
          </p:cNvSpPr>
          <p:nvPr/>
        </p:nvSpPr>
        <p:spPr bwMode="auto">
          <a:xfrm>
            <a:off x="2247900" y="2405063"/>
            <a:ext cx="328613" cy="396875"/>
          </a:xfrm>
          <a:prstGeom prst="rect">
            <a:avLst/>
          </a:prstGeom>
          <a:noFill/>
          <a:ln w="9525">
            <a:noFill/>
            <a:miter lim="800000"/>
            <a:headEnd/>
            <a:tailEnd/>
          </a:ln>
          <a:effectLst/>
        </p:spPr>
        <p:txBody>
          <a:bodyPr wrap="none">
            <a:spAutoFit/>
          </a:bodyPr>
          <a:lstStyle/>
          <a:p>
            <a:pPr algn="l"/>
            <a:r>
              <a:rPr kumimoji="0" lang="en-US" sz="2000">
                <a:latin typeface="Sylfaen" pitchFamily="18" charset="0"/>
              </a:rPr>
              <a:t>n</a:t>
            </a:r>
          </a:p>
        </p:txBody>
      </p:sp>
      <p:sp>
        <p:nvSpPr>
          <p:cNvPr id="146441" name="AutoShape 9"/>
          <p:cNvSpPr>
            <a:spLocks/>
          </p:cNvSpPr>
          <p:nvPr/>
        </p:nvSpPr>
        <p:spPr bwMode="auto">
          <a:xfrm rot="5400000">
            <a:off x="2247900" y="2328863"/>
            <a:ext cx="304800" cy="1066800"/>
          </a:xfrm>
          <a:prstGeom prst="leftBrace">
            <a:avLst>
              <a:gd name="adj1" fmla="val 29167"/>
              <a:gd name="adj2" fmla="val 50000"/>
            </a:avLst>
          </a:prstGeom>
          <a:noFill/>
          <a:ln w="9525">
            <a:solidFill>
              <a:schemeClr val="tx1"/>
            </a:solidFill>
            <a:round/>
            <a:headEnd/>
            <a:tailEnd/>
          </a:ln>
          <a:effectLst/>
        </p:spPr>
        <p:txBody>
          <a:bodyPr wrap="none" anchor="ctr"/>
          <a:lstStyle/>
          <a:p>
            <a:endParaRPr lang="en-US"/>
          </a:p>
        </p:txBody>
      </p:sp>
      <p:sp>
        <p:nvSpPr>
          <p:cNvPr id="146450" name="AutoShape 18"/>
          <p:cNvSpPr>
            <a:spLocks noChangeArrowheads="1"/>
          </p:cNvSpPr>
          <p:nvPr/>
        </p:nvSpPr>
        <p:spPr bwMode="auto">
          <a:xfrm rot="16200000">
            <a:off x="3205957" y="3913981"/>
            <a:ext cx="1828800" cy="163513"/>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baseline="30000">
              <a:latin typeface="Sylfaen" pitchFamily="18" charset="0"/>
            </a:endParaRPr>
          </a:p>
        </p:txBody>
      </p:sp>
      <p:sp>
        <p:nvSpPr>
          <p:cNvPr id="146451" name="AutoShape 19"/>
          <p:cNvSpPr>
            <a:spLocks noChangeArrowheads="1"/>
          </p:cNvSpPr>
          <p:nvPr/>
        </p:nvSpPr>
        <p:spPr bwMode="auto">
          <a:xfrm rot="16200000">
            <a:off x="4260850" y="3092450"/>
            <a:ext cx="174625" cy="161925"/>
          </a:xfrm>
          <a:prstGeom prst="flowChartProcess">
            <a:avLst/>
          </a:prstGeom>
          <a:solidFill>
            <a:schemeClr val="folHlink"/>
          </a:solidFill>
          <a:ln w="9525">
            <a:solidFill>
              <a:schemeClr val="tx1"/>
            </a:solidFill>
            <a:miter lim="800000"/>
            <a:headEnd/>
            <a:tailEnd/>
          </a:ln>
          <a:effectLst/>
        </p:spPr>
        <p:txBody>
          <a:bodyPr vert="eaVert" wrap="none" anchor="ctr"/>
          <a:lstStyle/>
          <a:p>
            <a:endParaRPr kumimoji="0" lang="en-US" sz="2400" b="1">
              <a:latin typeface="Symbol" pitchFamily="18" charset="2"/>
              <a:sym typeface="Symbol" pitchFamily="18" charset="2"/>
            </a:endParaRPr>
          </a:p>
        </p:txBody>
      </p:sp>
      <p:sp>
        <p:nvSpPr>
          <p:cNvPr id="146453" name="Rectangle 21"/>
          <p:cNvSpPr>
            <a:spLocks noChangeArrowheads="1"/>
          </p:cNvSpPr>
          <p:nvPr/>
        </p:nvSpPr>
        <p:spPr bwMode="auto">
          <a:xfrm>
            <a:off x="2946400" y="3436938"/>
            <a:ext cx="977900" cy="1006475"/>
          </a:xfrm>
          <a:prstGeom prst="rect">
            <a:avLst/>
          </a:prstGeom>
          <a:noFill/>
          <a:ln w="9525" algn="ctr">
            <a:noFill/>
            <a:miter lim="800000"/>
            <a:headEnd/>
            <a:tailEnd/>
          </a:ln>
          <a:effectLst/>
        </p:spPr>
        <p:txBody>
          <a:bodyPr>
            <a:spAutoFit/>
          </a:bodyPr>
          <a:lstStyle/>
          <a:p>
            <a:r>
              <a:rPr kumimoji="0" lang="en-US" sz="6000">
                <a:latin typeface="Symbol" pitchFamily="18" charset="2"/>
                <a:sym typeface="Symbol" pitchFamily="18" charset="2"/>
              </a:rPr>
              <a:t></a:t>
            </a:r>
            <a:r>
              <a:rPr kumimoji="0" lang="en-US" sz="4400">
                <a:latin typeface="Symbol" pitchFamily="18" charset="2"/>
              </a:rPr>
              <a:t> </a:t>
            </a:r>
          </a:p>
        </p:txBody>
      </p:sp>
      <p:sp>
        <p:nvSpPr>
          <p:cNvPr id="146454" name="Rectangle 22"/>
          <p:cNvSpPr>
            <a:spLocks noChangeArrowheads="1"/>
          </p:cNvSpPr>
          <p:nvPr/>
        </p:nvSpPr>
        <p:spPr bwMode="auto">
          <a:xfrm>
            <a:off x="6229350" y="3121025"/>
            <a:ext cx="171450" cy="1831975"/>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5" name="Rectangle 23"/>
          <p:cNvSpPr>
            <a:spLocks noChangeArrowheads="1"/>
          </p:cNvSpPr>
          <p:nvPr/>
        </p:nvSpPr>
        <p:spPr bwMode="auto">
          <a:xfrm>
            <a:off x="6477000" y="3121025"/>
            <a:ext cx="158750" cy="1571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6" name="AutoShape 24"/>
          <p:cNvSpPr>
            <a:spLocks noChangeArrowheads="1"/>
          </p:cNvSpPr>
          <p:nvPr/>
        </p:nvSpPr>
        <p:spPr bwMode="auto">
          <a:xfrm>
            <a:off x="4572000" y="3098800"/>
            <a:ext cx="1149350" cy="163513"/>
          </a:xfrm>
          <a:prstGeom prst="flowChartProcess">
            <a:avLst/>
          </a:prstGeom>
          <a:solidFill>
            <a:schemeClr val="folHlink"/>
          </a:solidFill>
          <a:ln w="9525">
            <a:solidFill>
              <a:schemeClr val="tx1"/>
            </a:solidFill>
            <a:miter lim="800000"/>
            <a:headEnd/>
            <a:tailEnd/>
          </a:ln>
          <a:effectLst/>
        </p:spPr>
        <p:txBody>
          <a:bodyPr wrap="none" anchor="ctr"/>
          <a:lstStyle/>
          <a:p>
            <a:endParaRPr kumimoji="0" lang="en-US" sz="2400" b="1" baseline="30000">
              <a:latin typeface="Sylfaen" pitchFamily="18" charset="0"/>
            </a:endParaRPr>
          </a:p>
        </p:txBody>
      </p:sp>
      <p:sp>
        <p:nvSpPr>
          <p:cNvPr id="146457" name="Rectangle 25"/>
          <p:cNvSpPr>
            <a:spLocks noChangeArrowheads="1"/>
          </p:cNvSpPr>
          <p:nvPr/>
        </p:nvSpPr>
        <p:spPr bwMode="auto">
          <a:xfrm>
            <a:off x="6781800" y="3121025"/>
            <a:ext cx="1150938" cy="169863"/>
          </a:xfrm>
          <a:prstGeom prst="rect">
            <a:avLst/>
          </a:prstGeom>
          <a:solidFill>
            <a:srgbClr val="99CC00"/>
          </a:solidFill>
          <a:ln w="9525" algn="ctr">
            <a:solidFill>
              <a:schemeClr val="tx1"/>
            </a:solidFill>
            <a:miter lim="800000"/>
            <a:headEnd/>
            <a:tailEnd/>
          </a:ln>
          <a:effectLst/>
        </p:spPr>
        <p:txBody>
          <a:bodyPr wrap="none" anchor="ctr"/>
          <a:lstStyle/>
          <a:p>
            <a:endParaRPr lang="en-US"/>
          </a:p>
        </p:txBody>
      </p:sp>
      <p:sp>
        <p:nvSpPr>
          <p:cNvPr id="146458" name="Text Box 26"/>
          <p:cNvSpPr txBox="1">
            <a:spLocks noChangeArrowheads="1"/>
          </p:cNvSpPr>
          <p:nvPr/>
        </p:nvSpPr>
        <p:spPr bwMode="auto">
          <a:xfrm>
            <a:off x="5795963" y="3635375"/>
            <a:ext cx="452437" cy="762000"/>
          </a:xfrm>
          <a:prstGeom prst="rect">
            <a:avLst/>
          </a:prstGeom>
          <a:noFill/>
          <a:ln w="9525" algn="ctr">
            <a:noFill/>
            <a:miter lim="800000"/>
            <a:headEnd/>
            <a:tailEnd/>
          </a:ln>
          <a:effectLst/>
        </p:spPr>
        <p:txBody>
          <a:bodyPr wrap="none">
            <a:spAutoFit/>
          </a:bodyPr>
          <a:lstStyle/>
          <a:p>
            <a:r>
              <a:rPr kumimoji="0" lang="en-US" sz="4400">
                <a:latin typeface="Comic Sans MS" pitchFamily="66" charset="0"/>
              </a:rPr>
              <a:t>+</a:t>
            </a:r>
          </a:p>
        </p:txBody>
      </p:sp>
      <p:sp>
        <p:nvSpPr>
          <p:cNvPr id="146459" name="Text Box 27"/>
          <p:cNvSpPr txBox="1">
            <a:spLocks noChangeArrowheads="1"/>
          </p:cNvSpPr>
          <p:nvPr/>
        </p:nvSpPr>
        <p:spPr bwMode="auto">
          <a:xfrm>
            <a:off x="3833813" y="2555875"/>
            <a:ext cx="782587" cy="369332"/>
          </a:xfrm>
          <a:prstGeom prst="rect">
            <a:avLst/>
          </a:prstGeom>
          <a:noFill/>
          <a:ln w="9525" algn="ctr">
            <a:noFill/>
            <a:miter lim="800000"/>
            <a:headEnd/>
            <a:tailEnd/>
          </a:ln>
          <a:effectLst/>
        </p:spPr>
        <p:txBody>
          <a:bodyPr wrap="none">
            <a:spAutoFit/>
          </a:bodyPr>
          <a:lstStyle/>
          <a:p>
            <a:r>
              <a:rPr kumimoji="0" lang="en-US" dirty="0">
                <a:sym typeface="Symbol" pitchFamily="18" charset="2"/>
              </a:rPr>
              <a:t></a:t>
            </a:r>
            <a:r>
              <a:rPr kumimoji="0" lang="en-US" baseline="-25000" dirty="0" smtClean="0">
                <a:sym typeface="Symbol" pitchFamily="18" charset="2"/>
              </a:rPr>
              <a:t>1</a:t>
            </a:r>
            <a:r>
              <a:rPr kumimoji="0" lang="en-US" b="1" dirty="0" smtClean="0"/>
              <a:t>u</a:t>
            </a:r>
            <a:r>
              <a:rPr kumimoji="0" lang="en-US" b="1" baseline="-25000" dirty="0" smtClean="0"/>
              <a:t>1</a:t>
            </a:r>
            <a:r>
              <a:rPr kumimoji="0" lang="en-US" b="1" dirty="0" smtClean="0"/>
              <a:t>v</a:t>
            </a:r>
            <a:r>
              <a:rPr kumimoji="0" lang="en-US" b="1" baseline="-25000" dirty="0" smtClean="0"/>
              <a:t>1</a:t>
            </a:r>
            <a:endParaRPr kumimoji="0" lang="en-US" b="1" baseline="-25000" dirty="0"/>
          </a:p>
        </p:txBody>
      </p:sp>
      <p:sp>
        <p:nvSpPr>
          <p:cNvPr id="146460" name="Text Box 28"/>
          <p:cNvSpPr txBox="1">
            <a:spLocks noChangeArrowheads="1"/>
          </p:cNvSpPr>
          <p:nvPr/>
        </p:nvSpPr>
        <p:spPr bwMode="auto">
          <a:xfrm>
            <a:off x="6216650" y="2603500"/>
            <a:ext cx="795411" cy="369332"/>
          </a:xfrm>
          <a:prstGeom prst="rect">
            <a:avLst/>
          </a:prstGeom>
          <a:noFill/>
          <a:ln w="9525" algn="ctr">
            <a:noFill/>
            <a:miter lim="800000"/>
            <a:headEnd/>
            <a:tailEnd/>
          </a:ln>
          <a:effectLst/>
        </p:spPr>
        <p:txBody>
          <a:bodyPr wrap="none">
            <a:spAutoFit/>
          </a:bodyPr>
          <a:lstStyle/>
          <a:p>
            <a:r>
              <a:rPr kumimoji="0" lang="en-US" dirty="0">
                <a:sym typeface="Symbol" pitchFamily="18" charset="2"/>
              </a:rPr>
              <a:t></a:t>
            </a:r>
            <a:r>
              <a:rPr kumimoji="0" lang="en-US" baseline="-25000" dirty="0" smtClean="0">
                <a:sym typeface="Symbol" pitchFamily="18" charset="2"/>
              </a:rPr>
              <a:t>2</a:t>
            </a:r>
            <a:r>
              <a:rPr kumimoji="0" lang="en-US" b="1" dirty="0" smtClean="0"/>
              <a:t>u</a:t>
            </a:r>
            <a:r>
              <a:rPr kumimoji="0" lang="en-US" b="1" baseline="-25000" dirty="0" smtClean="0"/>
              <a:t>2</a:t>
            </a:r>
            <a:r>
              <a:rPr kumimoji="0" lang="en-US" b="1" dirty="0" smtClean="0"/>
              <a:t>v</a:t>
            </a:r>
            <a:r>
              <a:rPr kumimoji="0" lang="en-US" b="1" baseline="-25000" dirty="0" smtClean="0"/>
              <a:t>2</a:t>
            </a:r>
            <a:endParaRPr kumimoji="0" lang="en-US" baseline="-25000" dirty="0"/>
          </a:p>
        </p:txBody>
      </p:sp>
      <p:pic>
        <p:nvPicPr>
          <p:cNvPr id="146462" name="Picture 30" descr="TP_tmp"/>
          <p:cNvPicPr>
            <a:picLocks noChangeAspect="1" noChangeArrowheads="1"/>
          </p:cNvPicPr>
          <p:nvPr>
            <p:custDataLst>
              <p:tags r:id="rId2"/>
            </p:custDataLst>
          </p:nvPr>
        </p:nvPicPr>
        <p:blipFill>
          <a:blip r:embed="rId5" cstate="print">
            <a:clrChange>
              <a:clrFrom>
                <a:srgbClr val="FFFFFF"/>
              </a:clrFrom>
              <a:clrTo>
                <a:srgbClr val="FFFFFF">
                  <a:alpha val="0"/>
                </a:srgbClr>
              </a:clrTo>
            </a:clrChange>
          </a:blip>
          <a:srcRect/>
          <a:stretch>
            <a:fillRect/>
          </a:stretch>
        </p:blipFill>
        <p:spPr bwMode="auto">
          <a:xfrm>
            <a:off x="1676400" y="1520825"/>
            <a:ext cx="6248400" cy="635000"/>
          </a:xfrm>
          <a:prstGeom prst="rect">
            <a:avLst/>
          </a:prstGeom>
          <a:noFill/>
          <a:ln w="28575" algn="ctr">
            <a:noFill/>
            <a:miter lim="800000"/>
            <a:headEnd type="none" w="sm" len="sm"/>
            <a:tailEnd/>
          </a:ln>
          <a:effectLst/>
        </p:spPr>
      </p:pic>
      <p:sp>
        <p:nvSpPr>
          <p:cNvPr id="24" name="Footer Placeholder 23"/>
          <p:cNvSpPr>
            <a:spLocks noGrp="1"/>
          </p:cNvSpPr>
          <p:nvPr>
            <p:ph type="ftr" sz="quarter" idx="11"/>
          </p:nvPr>
        </p:nvSpPr>
        <p:spPr/>
        <p:txBody>
          <a:bodyPr/>
          <a:lstStyle/>
          <a:p>
            <a:r>
              <a:rPr lang="nn-NO" smtClean="0"/>
              <a:t>J. Leskovec, A. Rajaraman, J. Ullman: Mining of Massive Datasets, http://www.mmds.org</a:t>
            </a:r>
            <a:endParaRPr lang="en-US" dirty="0"/>
          </a:p>
        </p:txBody>
      </p:sp>
      <p:sp>
        <p:nvSpPr>
          <p:cNvPr id="25" name="TextBox 24"/>
          <p:cNvSpPr txBox="1"/>
          <p:nvPr/>
        </p:nvSpPr>
        <p:spPr>
          <a:xfrm>
            <a:off x="6934200" y="5257800"/>
            <a:ext cx="1944763" cy="1384995"/>
          </a:xfrm>
          <a:prstGeom prst="rect">
            <a:avLst/>
          </a:prstGeom>
          <a:noFill/>
        </p:spPr>
        <p:txBody>
          <a:bodyPr wrap="none" rtlCol="0">
            <a:spAutoFit/>
          </a:bodyPr>
          <a:lstStyle/>
          <a:p>
            <a:r>
              <a:rPr lang="el-GR" sz="2800" b="1" dirty="0" smtClean="0">
                <a:solidFill>
                  <a:srgbClr val="008000"/>
                </a:solidFill>
                <a:latin typeface="Times New Roman"/>
                <a:cs typeface="Times New Roman"/>
              </a:rPr>
              <a:t>σ</a:t>
            </a:r>
            <a:r>
              <a:rPr lang="en-US" sz="2800" b="1" baseline="-25000" dirty="0" err="1" smtClean="0">
                <a:solidFill>
                  <a:srgbClr val="008000"/>
                </a:solidFill>
                <a:latin typeface="Times New Roman"/>
                <a:cs typeface="Times New Roman"/>
              </a:rPr>
              <a:t>i</a:t>
            </a:r>
            <a:r>
              <a:rPr lang="en-US" sz="2800" b="1" baseline="-25000" dirty="0" smtClean="0">
                <a:solidFill>
                  <a:srgbClr val="008000"/>
                </a:solidFill>
                <a:latin typeface="Times New Roman"/>
                <a:cs typeface="Times New Roman"/>
              </a:rPr>
              <a:t>  </a:t>
            </a:r>
            <a:r>
              <a:rPr lang="en-US" sz="2800" b="1" dirty="0" smtClean="0">
                <a:solidFill>
                  <a:srgbClr val="008000"/>
                </a:solidFill>
                <a:latin typeface="Times New Roman"/>
                <a:cs typeface="Times New Roman"/>
              </a:rPr>
              <a:t>… scalar</a:t>
            </a:r>
          </a:p>
          <a:p>
            <a:r>
              <a:rPr lang="en-US" sz="2800" b="1" dirty="0" err="1" smtClean="0">
                <a:solidFill>
                  <a:srgbClr val="008000"/>
                </a:solidFill>
                <a:latin typeface="Times New Roman"/>
                <a:cs typeface="Times New Roman"/>
              </a:rPr>
              <a:t>u</a:t>
            </a:r>
            <a:r>
              <a:rPr lang="en-US" sz="2800" b="1" baseline="-25000" dirty="0" err="1" smtClean="0">
                <a:solidFill>
                  <a:srgbClr val="008000"/>
                </a:solidFill>
                <a:latin typeface="Times New Roman"/>
                <a:cs typeface="Times New Roman"/>
              </a:rPr>
              <a:t>i</a:t>
            </a:r>
            <a:r>
              <a:rPr lang="en-US" sz="2800" b="1" dirty="0" smtClean="0">
                <a:solidFill>
                  <a:srgbClr val="008000"/>
                </a:solidFill>
                <a:latin typeface="Times New Roman"/>
                <a:cs typeface="Times New Roman"/>
              </a:rPr>
              <a:t> … vector</a:t>
            </a:r>
          </a:p>
          <a:p>
            <a:r>
              <a:rPr lang="en-US" sz="2800" b="1" dirty="0" smtClean="0">
                <a:solidFill>
                  <a:srgbClr val="008000"/>
                </a:solidFill>
                <a:latin typeface="Times New Roman"/>
                <a:cs typeface="Times New Roman"/>
              </a:rPr>
              <a:t>v</a:t>
            </a:r>
            <a:r>
              <a:rPr lang="en-US" sz="2800" b="1" baseline="-25000" dirty="0" smtClean="0">
                <a:solidFill>
                  <a:srgbClr val="008000"/>
                </a:solidFill>
                <a:latin typeface="Times New Roman"/>
                <a:cs typeface="Times New Roman"/>
              </a:rPr>
              <a:t>i</a:t>
            </a:r>
            <a:r>
              <a:rPr lang="en-US" sz="2800" b="1" dirty="0" smtClean="0">
                <a:solidFill>
                  <a:srgbClr val="008000"/>
                </a:solidFill>
                <a:latin typeface="Times New Roman"/>
                <a:cs typeface="Times New Roman"/>
              </a:rPr>
              <a:t> … vector</a:t>
            </a:r>
            <a:endParaRPr lang="en-US" sz="2800" b="1" dirty="0">
              <a:solidFill>
                <a:srgbClr val="008000"/>
              </a:solidFill>
            </a:endParaRPr>
          </a:p>
        </p:txBody>
      </p:sp>
      <p:sp>
        <p:nvSpPr>
          <p:cNvPr id="26" name="TextBox 25"/>
          <p:cNvSpPr txBox="1"/>
          <p:nvPr/>
        </p:nvSpPr>
        <p:spPr>
          <a:xfrm>
            <a:off x="7646126" y="1524726"/>
            <a:ext cx="325730" cy="369332"/>
          </a:xfrm>
          <a:prstGeom prst="rect">
            <a:avLst/>
          </a:prstGeom>
          <a:noFill/>
        </p:spPr>
        <p:txBody>
          <a:bodyPr wrap="none" rtlCol="0">
            <a:spAutoFit/>
          </a:bodyPr>
          <a:lstStyle/>
          <a:p>
            <a:r>
              <a:rPr lang="en-US" dirty="0" smtClean="0">
                <a:latin typeface="Arial" pitchFamily="34" charset="0"/>
                <a:cs typeface="Arial" pitchFamily="34" charset="0"/>
              </a:rPr>
              <a:t>T</a:t>
            </a:r>
          </a:p>
        </p:txBody>
      </p:sp>
    </p:spTree>
    <p:custDataLst>
      <p:tags r:id="rId1"/>
    </p:custDataLst>
    <p:extLst>
      <p:ext uri="{BB962C8B-B14F-4D97-AF65-F5344CB8AC3E}">
        <p14:creationId xmlns:p14="http://schemas.microsoft.com/office/powerpoint/2010/main" val="43516182"/>
      </p:ext>
    </p:extLst>
  </p:cSld>
  <p:clrMapOvr>
    <a:masterClrMapping/>
  </p:clrMapOvr>
  <p:transition xmlns:p14="http://schemas.microsoft.com/office/powerpoint/2010/main" advTm="63359"/>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8.3"/>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ags/tag3.xml><?xml version="1.0" encoding="utf-8"?>
<p:tagLst xmlns:a="http://schemas.openxmlformats.org/drawingml/2006/main" xmlns:r="http://schemas.openxmlformats.org/officeDocument/2006/relationships" xmlns:p="http://schemas.openxmlformats.org/presentationml/2006/main">
  <p:tag name="TIMING" val="|38.3"/>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slides}\usepackage[usenames]{color}&#10;\pagestyle{empty}&#10;\begin{document}&#10;&#10;\color[rgb]{0,0,0}&#10;$\mathbf{X} \approx \mathbf{U} \mathbf{\Sigma} \mathbf{V}^T = \sum_i \sigma_i \mathbf{u}_i \circ\mathbf{v}_i$&#10;\end{document}&#10;"/>
  <p:tag name="FILENAME" val="TP_tmp"/>
  <p:tag name="FORMAT" val="pngmono"/>
  <p:tag name="RES" val="1200"/>
  <p:tag name="BLEND" val="0"/>
  <p:tag name="TRANSPARENT" val="1"/>
  <p:tag name="TBUG" val="0"/>
  <p:tag name="ALLOWFS" val="0"/>
  <p:tag name="MAGNIFICATION" val="2000"/>
  <p:tag name="ORIGWIDTH" val="246"/>
  <p:tag name="PICTUREFILESIZE" val="11566"/>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 \approx \left( \begin{array}{ccc}&#10;                              &amp;&amp;\\  &amp;&amp;\\ &amp;&amp;\\ &amp; C  &amp;\\&#10;                          &amp;&amp;\\ &amp;&amp;\\ &amp;&amp; \end{array}\right)&#10;{\bf \cdot } \left( \begin{array}{ccc} &amp;&amp;\\ &amp; U &amp; \\&#10;&amp;&amp;\end{array}\right) {\bf\cdot } \left( \begin{array}{ccccccccc}&#10;                &amp;&amp;&amp;&amp;&amp;&amp;\\   &amp;&amp;&amp; R &amp;&amp;&amp;\\ &amp;&amp;&amp;&amp;&amp;&amp;\end{array}\right)&#10;$&#10;\end{document}&#10;"/>
  <p:tag name="EXTERNALNAME" val="Edittex"/>
  <p:tag name="BLEND" val="False"/>
  <p:tag name="TRANSPARENT" val="False"/>
  <p:tag name="BITMAPFORMAT" val="bmpmono"/>
  <p:tag name="DEBUGINTERACTIVE" val="True"/>
  <p:tag name="ORIGWIDTH" val="579.87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left( \begin{array}{ccccccccc}&#10;&amp;&amp;&amp;&amp;&amp;&amp;&amp;&amp; \\&#10;&amp;&amp;&amp;&amp;&amp;&amp;&amp;&amp; \\&#10;&amp;&amp;&amp;&amp;&amp;&amp;&amp;&amp; \\&#10;&amp;&amp;&amp;&amp;A &amp;&amp;&amp;&amp;\\&#10;&amp;&amp;&amp;&amp;&amp;&amp;&amp;&amp; \\&#10;&amp;&amp;&amp;&amp;&amp;&amp;&amp;&amp;\\&#10;&amp;&amp;&amp;&amp;&amp;&amp;&amp;&amp; \end{array}\right) \approx \left( \begin{array}{ccc}&#10;                              &amp;&amp;\\  &amp;&amp;\\ &amp;&amp;\\ &amp; C  &amp;\\&#10;                          &amp;&amp;\\ &amp;&amp;\\ &amp;&amp; \end{array}\right)&#10;{\bf \cdot } \left( \begin{array}{ccc} &amp;&amp;\\ &amp; U &amp; \\&#10;&amp;&amp;\end{array}\right) {\bf\cdot } \left( \begin{array}{ccccccccc}&#10;                &amp;&amp;&amp;&amp;&amp;&amp;\\   &amp;&amp;&amp; R &amp;&amp;&amp;\\ &amp;&amp;&amp;&amp;&amp;&amp;\end{array}\right)&#10;$&#10;\end{document}&#10;"/>
  <p:tag name="EXTERNALNAME" val="Edittex"/>
  <p:tag name="BLEND" val="False"/>
  <p:tag name="TRANSPARENT" val="False"/>
  <p:tag name="BITMAPFORMAT" val="bmpmono"/>
  <p:tag name="DEBUGINTERACTIVE" val="True"/>
  <p:tag name="ORIGWIDTH" val="579.87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5927</TotalTime>
  <Words>3906</Words>
  <Application>Microsoft Macintosh PowerPoint</Application>
  <PresentationFormat>On-screen Show (4:3)</PresentationFormat>
  <Paragraphs>783</Paragraphs>
  <Slides>65</Slides>
  <Notes>6</Notes>
  <HiddenSlides>1</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Dimensionality Reduction</vt:lpstr>
      <vt:lpstr>Dimensionality Reduction</vt:lpstr>
      <vt:lpstr>Rank of a Matrix</vt:lpstr>
      <vt:lpstr>Rank is “Dimensionality”</vt:lpstr>
      <vt:lpstr>Dimensionality Reduction</vt:lpstr>
      <vt:lpstr>Why Reduce Dimensions?</vt:lpstr>
      <vt:lpstr>SVD - Definition</vt:lpstr>
      <vt:lpstr>SVD</vt:lpstr>
      <vt:lpstr>SVD</vt:lpstr>
      <vt:lpstr>SVD - Properties</vt:lpstr>
      <vt:lpstr>SVD – Example: Users-to-Movies</vt:lpstr>
      <vt:lpstr>SVD – Example: Users-to-Movies</vt:lpstr>
      <vt:lpstr>SVD – Example: Users-to-Movies</vt:lpstr>
      <vt:lpstr>SVD – Example: Users-to-Movies</vt:lpstr>
      <vt:lpstr>SVD – Example: Users-to-Movies</vt:lpstr>
      <vt:lpstr>SVD – Example: Users-to-Movies</vt:lpstr>
      <vt:lpstr>SVD - Interpretation #1</vt:lpstr>
      <vt:lpstr>SVD - Interpretation #2</vt:lpstr>
      <vt:lpstr>SVD - Interpretation #2</vt:lpstr>
      <vt:lpstr>SVD - Interpretation #2</vt:lpstr>
      <vt:lpstr>SVD - Interpretation #2</vt:lpstr>
      <vt:lpstr>SVD - Interpretation #2</vt:lpstr>
      <vt:lpstr>SVD – Best Low Rank Approx.</vt:lpstr>
      <vt:lpstr>SVD - Interpretation #2</vt:lpstr>
      <vt:lpstr>SVD - Interpretation #2</vt:lpstr>
      <vt:lpstr>SVD - Interpretation #2</vt:lpstr>
      <vt:lpstr>Computing SVD</vt:lpstr>
      <vt:lpstr>PowerPoint Presentation</vt:lpstr>
      <vt:lpstr>PowerPoint Presentation</vt:lpstr>
      <vt:lpstr>Matrix factorization as SGD</vt:lpstr>
      <vt:lpstr>PowerPoint Presentation</vt:lpstr>
      <vt:lpstr>Matrix factorization as SGD - why does this work?</vt:lpstr>
      <vt:lpstr>Matrix factorization as SGD - why does this work?  Here’s the key claim:</vt:lpstr>
      <vt:lpstr>Checking the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detail….</vt:lpstr>
      <vt:lpstr>More detail….</vt:lpstr>
      <vt:lpstr>More detail….</vt:lpstr>
      <vt:lpstr>PowerPoint Presentation</vt:lpstr>
      <vt:lpstr>PowerPoint Presentation</vt:lpstr>
      <vt:lpstr>PowerPoint Presentation</vt:lpstr>
      <vt:lpstr>PowerPoint Presentation</vt:lpstr>
      <vt:lpstr>Varying rank 100 epochs for all  </vt:lpstr>
      <vt:lpstr>Hadoop scalability</vt:lpstr>
      <vt:lpstr>SVD - Conclusions so far</vt:lpstr>
      <vt:lpstr>Relation to Eigen-decomposition</vt:lpstr>
      <vt:lpstr>Relation to Eigen-decomposition</vt:lpstr>
      <vt:lpstr>SVD: Drawbacks</vt:lpstr>
      <vt:lpstr>CUR Decomposition</vt:lpstr>
      <vt:lpstr>CUR Decomposition</vt:lpstr>
      <vt:lpstr>CUR: Provably good approx. to SVD</vt:lpstr>
      <vt:lpstr>CUR: How it Works</vt:lpstr>
      <vt:lpstr>Computing U</vt:lpstr>
      <vt:lpstr>CUR: Pros &amp; Cons</vt:lpstr>
      <vt:lpstr>Solution</vt:lpstr>
      <vt:lpstr>SVD vs. CUR</vt:lpstr>
      <vt:lpstr>Stochastic SVD</vt:lpstr>
    </vt:vector>
  </TitlesOfParts>
  <Company>Carnegie Mellon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from Big Datasets</dc:title>
  <dc:creator>William Cohen</dc:creator>
  <cp:lastModifiedBy>Shannon Quinn</cp:lastModifiedBy>
  <cp:revision>387</cp:revision>
  <dcterms:created xsi:type="dcterms:W3CDTF">2012-04-15T20:45:14Z</dcterms:created>
  <dcterms:modified xsi:type="dcterms:W3CDTF">2015-02-24T15:34:03Z</dcterms:modified>
</cp:coreProperties>
</file>