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Equation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72" r:id="rId3"/>
    <p:sldId id="373" r:id="rId4"/>
    <p:sldId id="374" r:id="rId5"/>
    <p:sldId id="375" r:id="rId6"/>
    <p:sldId id="376" r:id="rId7"/>
    <p:sldId id="377" r:id="rId8"/>
    <p:sldId id="378" r:id="rId9"/>
    <p:sldId id="379" r:id="rId10"/>
    <p:sldId id="380" r:id="rId11"/>
    <p:sldId id="381" r:id="rId12"/>
    <p:sldId id="382" r:id="rId13"/>
    <p:sldId id="383" r:id="rId14"/>
    <p:sldId id="341" r:id="rId15"/>
    <p:sldId id="342" r:id="rId16"/>
    <p:sldId id="351" r:id="rId17"/>
    <p:sldId id="343" r:id="rId18"/>
    <p:sldId id="344" r:id="rId19"/>
    <p:sldId id="345" r:id="rId20"/>
    <p:sldId id="367" r:id="rId21"/>
    <p:sldId id="384" r:id="rId22"/>
    <p:sldId id="385" r:id="rId23"/>
    <p:sldId id="386" r:id="rId24"/>
    <p:sldId id="398" r:id="rId25"/>
    <p:sldId id="368" r:id="rId26"/>
    <p:sldId id="399" r:id="rId27"/>
    <p:sldId id="387" r:id="rId28"/>
    <p:sldId id="388" r:id="rId29"/>
    <p:sldId id="389" r:id="rId30"/>
    <p:sldId id="346" r:id="rId31"/>
    <p:sldId id="390" r:id="rId32"/>
    <p:sldId id="347" r:id="rId33"/>
    <p:sldId id="391" r:id="rId34"/>
    <p:sldId id="392" r:id="rId35"/>
    <p:sldId id="394" r:id="rId36"/>
    <p:sldId id="395" r:id="rId37"/>
    <p:sldId id="396" r:id="rId38"/>
    <p:sldId id="397" r:id="rId39"/>
    <p:sldId id="348" r:id="rId40"/>
    <p:sldId id="312" r:id="rId41"/>
    <p:sldId id="313" r:id="rId42"/>
    <p:sldId id="272" r:id="rId43"/>
    <p:sldId id="400" r:id="rId44"/>
    <p:sldId id="275" r:id="rId45"/>
    <p:sldId id="276" r:id="rId46"/>
    <p:sldId id="277" r:id="rId47"/>
    <p:sldId id="304" r:id="rId48"/>
    <p:sldId id="321" r:id="rId49"/>
    <p:sldId id="311" r:id="rId50"/>
    <p:sldId id="269" r:id="rId51"/>
    <p:sldId id="295" r:id="rId52"/>
    <p:sldId id="357" r:id="rId53"/>
    <p:sldId id="40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88497" autoAdjust="0"/>
  </p:normalViewPr>
  <p:slideViewPr>
    <p:cSldViewPr snapToGrid="0" snapToObjects="1">
      <p:cViewPr>
        <p:scale>
          <a:sx n="94" d="100"/>
          <a:sy n="94" d="100"/>
        </p:scale>
        <p:origin x="-1760" y="-600"/>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 occurrence is usually Poisson, not Gaussian</a:t>
            </a:r>
          </a:p>
          <a:p>
            <a:r>
              <a:rPr lang="en-US" dirty="0" smtClean="0"/>
              <a:t>-SVD basis vectors are usually difficult to interpret (think back to </a:t>
            </a:r>
            <a:r>
              <a:rPr lang="en-US" dirty="0" err="1" smtClean="0"/>
              <a:t>Etsy</a:t>
            </a:r>
            <a:r>
              <a:rPr lang="en-US" dirty="0" smtClean="0"/>
              <a:t> paper)</a:t>
            </a:r>
          </a:p>
        </p:txBody>
      </p:sp>
      <p:sp>
        <p:nvSpPr>
          <p:cNvPr id="4" name="Slide Number Placeholder 3"/>
          <p:cNvSpPr>
            <a:spLocks noGrp="1"/>
          </p:cNvSpPr>
          <p:nvPr>
            <p:ph type="sldNum" sz="quarter" idx="10"/>
          </p:nvPr>
        </p:nvSpPr>
        <p:spPr/>
        <p:txBody>
          <a:bodyPr/>
          <a:lstStyle/>
          <a:p>
            <a:fld id="{00CF8AD2-6882-4531-8560-2C8EEF2B5B25}" type="slidenum">
              <a:rPr lang="en-US" smtClean="0"/>
              <a:pPr/>
              <a:t>11</a:t>
            </a:fld>
            <a:endParaRPr lang="en-US"/>
          </a:p>
        </p:txBody>
      </p:sp>
    </p:spTree>
    <p:extLst>
      <p:ext uri="{BB962C8B-B14F-4D97-AF65-F5344CB8AC3E}">
        <p14:creationId xmlns:p14="http://schemas.microsoft.com/office/powerpoint/2010/main" val="174653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topic simplex for three topics embedded in the word simplex for three words. The corners of the word simplex correspond to the three distributions where each word (re- </a:t>
            </a:r>
            <a:r>
              <a:rPr lang="en-US" sz="1200" kern="1200" dirty="0" err="1" smtClean="0">
                <a:solidFill>
                  <a:schemeClr val="tx1"/>
                </a:solidFill>
                <a:effectLst/>
                <a:latin typeface="+mn-lt"/>
                <a:ea typeface="+mn-ea"/>
                <a:cs typeface="+mn-cs"/>
              </a:rPr>
              <a:t>spectively</a:t>
            </a:r>
            <a:r>
              <a:rPr lang="en-US" sz="1200" kern="1200" dirty="0" smtClean="0">
                <a:solidFill>
                  <a:schemeClr val="tx1"/>
                </a:solidFill>
                <a:effectLst/>
                <a:latin typeface="+mn-lt"/>
                <a:ea typeface="+mn-ea"/>
                <a:cs typeface="+mn-cs"/>
              </a:rPr>
              <a:t>) has probability one. The three points of the topic simplex correspond to three different distributions over words. The mixture of unigrams places each document at one of the corners of the topic simplex. The </a:t>
            </a:r>
            <a:r>
              <a:rPr lang="en-US" sz="1200" kern="1200" dirty="0" err="1" smtClean="0">
                <a:solidFill>
                  <a:schemeClr val="tx1"/>
                </a:solidFill>
                <a:effectLst/>
                <a:latin typeface="+mn-lt"/>
                <a:ea typeface="+mn-ea"/>
                <a:cs typeface="+mn-cs"/>
              </a:rPr>
              <a:t>pLSI</a:t>
            </a:r>
            <a:r>
              <a:rPr lang="en-US" sz="1200" kern="1200" dirty="0" smtClean="0">
                <a:solidFill>
                  <a:schemeClr val="tx1"/>
                </a:solidFill>
                <a:effectLst/>
                <a:latin typeface="+mn-lt"/>
                <a:ea typeface="+mn-ea"/>
                <a:cs typeface="+mn-cs"/>
              </a:rPr>
              <a:t> model induces an empirical distribution on the topic simplex denoted by x. LDA places a smooth distribution on the topic simplex denoted by the contour lines. </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26</a:t>
            </a:fld>
            <a:endParaRPr lang="en-US"/>
          </a:p>
        </p:txBody>
      </p:sp>
    </p:spTree>
    <p:extLst>
      <p:ext uri="{BB962C8B-B14F-4D97-AF65-F5344CB8AC3E}">
        <p14:creationId xmlns:p14="http://schemas.microsoft.com/office/powerpoint/2010/main" val="380354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a:ln/>
        </p:spPr>
      </p:sp>
      <p:sp>
        <p:nvSpPr>
          <p:cNvPr id="3993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a:ln/>
        </p:spPr>
      </p:sp>
      <p:sp>
        <p:nvSpPr>
          <p:cNvPr id="4198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t>
            </a:r>
            <a:r>
              <a:rPr lang="en-GB" i="1">
                <a:latin typeface="Arial" charset="0"/>
                <a:cs typeface="msgothic" charset="0"/>
              </a:rPr>
              <a:t>a</a:t>
            </a:r>
            <a:r>
              <a:rPr lang="en-GB">
                <a:latin typeface="Arial" charset="0"/>
                <a:cs typeface="msgothic" charset="0"/>
              </a:rPr>
              <a:t>) Graphical representation of 10 topics, combined to produce </a:t>
            </a:r>
            <a:r>
              <a:rPr lang="en-GB" altLang="en-GB">
                <a:latin typeface="Arial" charset="0"/>
                <a:cs typeface="msgothic" charset="0"/>
              </a:rPr>
              <a:t>“</a:t>
            </a:r>
            <a:r>
              <a:rPr lang="en-GB">
                <a:latin typeface="Arial" charset="0"/>
                <a:cs typeface="msgothic" charset="0"/>
              </a:rPr>
              <a:t>documents</a:t>
            </a:r>
            <a:r>
              <a:rPr lang="en-GB" altLang="en-GB">
                <a:latin typeface="Arial" charset="0"/>
                <a:cs typeface="msgothic" charset="0"/>
              </a:rPr>
              <a:t>”</a:t>
            </a:r>
            <a:r>
              <a:rPr lang="en-GB">
                <a:latin typeface="Arial" charset="0"/>
                <a:cs typeface="msgothic" charset="0"/>
              </a:rPr>
              <a:t> like those shown in </a:t>
            </a:r>
            <a:r>
              <a:rPr lang="en-GB" i="1">
                <a:latin typeface="Arial" charset="0"/>
                <a:cs typeface="msgothic" charset="0"/>
              </a:rPr>
              <a:t>b</a:t>
            </a:r>
            <a:r>
              <a:rPr lang="en-GB">
                <a:latin typeface="Arial" charset="0"/>
                <a:cs typeface="msgothic" charset="0"/>
              </a:rPr>
              <a:t>, where each image is the result of 100 samples from a unique mixture of these topics. (</a:t>
            </a:r>
            <a:r>
              <a:rPr lang="en-GB" i="1">
                <a:latin typeface="Arial" charset="0"/>
                <a:cs typeface="msgothic" charset="0"/>
              </a:rPr>
              <a:t>c</a:t>
            </a:r>
            <a:r>
              <a:rPr lang="en-GB">
                <a:latin typeface="Arial" charset="0"/>
                <a:cs typeface="msgothic" charset="0"/>
              </a:rPr>
              <a:t>) Performance of three algorithms on this dataset: variational Bayes (VB), expectation propagation (EP), and Gibbs sampling. Lower perplexity indicates better performance, with chance being a perplexity of 25. Estimates of the standard errors are smaller than the plot symbols, which mark 1, 5, 10, 20, 50, 100, 150, 200, 300, and 500 iterations.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charset="0"/>
                <a:cs typeface="msgothic" charset="0"/>
              </a:rPr>
              <a:t>Results of running the Gibbs sampling algorithm. The log-likelihood, shown on the left, stabilizes after a few hundred iterations. Traces of the log-likelihood are shown for all four runs, illustrating the consistency in values across runs. Each row of images on the right shows the estimates of the topics after a certain number of iterations within a single run, matching the points indicated on the left. These points correspond to 1, 2, 5, 10, 20, 50, 100, 150, 200, 300, and 500 iterations. The topics expressed in the data gradually emerge as the Markov chain approaches the posterior distribution.</a:t>
            </a:r>
          </a:p>
          <a:p>
            <a:endParaRPr lang="en-US" dirty="0"/>
          </a:p>
        </p:txBody>
      </p:sp>
      <p:sp>
        <p:nvSpPr>
          <p:cNvPr id="4" name="Slide Number Placeholder 3"/>
          <p:cNvSpPr>
            <a:spLocks noGrp="1"/>
          </p:cNvSpPr>
          <p:nvPr>
            <p:ph type="sldNum" sz="quarter" idx="10"/>
          </p:nvPr>
        </p:nvSpPr>
        <p:spPr/>
        <p:txBody>
          <a:bodyPr/>
          <a:lstStyle/>
          <a:p>
            <a:fld id="{BE82857E-A2F8-AC45-9229-4950FFBAAC7C}" type="slidenum">
              <a:rPr lang="en-US" smtClean="0"/>
              <a:t>37</a:t>
            </a:fld>
            <a:endParaRPr lang="en-US"/>
          </a:p>
        </p:txBody>
      </p:sp>
    </p:spTree>
    <p:extLst>
      <p:ext uri="{BB962C8B-B14F-4D97-AF65-F5344CB8AC3E}">
        <p14:creationId xmlns:p14="http://schemas.microsoft.com/office/powerpoint/2010/main" val="2771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4403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Usually called “collapsed” </a:t>
            </a:r>
            <a:r>
              <a:rPr lang="en-US" dirty="0" err="1" smtClean="0"/>
              <a:t>gibbs</a:t>
            </a:r>
            <a:r>
              <a:rPr lang="en-US" dirty="0" smtClean="0"/>
              <a:t> sampling, as some variables are marginalized out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basic idea of convexity-based </a:t>
            </a:r>
            <a:r>
              <a:rPr lang="en-US" sz="1200" kern="1200" dirty="0" err="1" smtClean="0">
                <a:solidFill>
                  <a:schemeClr val="tx1"/>
                </a:solidFill>
                <a:effectLst/>
                <a:latin typeface="+mn-lt"/>
                <a:ea typeface="+mn-ea"/>
                <a:cs typeface="+mn-cs"/>
              </a:rPr>
              <a:t>variational</a:t>
            </a:r>
            <a:r>
              <a:rPr lang="en-US" sz="1200" kern="1200" dirty="0" smtClean="0">
                <a:solidFill>
                  <a:schemeClr val="tx1"/>
                </a:solidFill>
                <a:effectLst/>
                <a:latin typeface="+mn-lt"/>
                <a:ea typeface="+mn-ea"/>
                <a:cs typeface="+mn-cs"/>
              </a:rPr>
              <a:t> inference is to make use of Jensen’s inequality to obtain an adjustable lower bound on the log likelihood (Jordan et al., 1999). Essentially, one considers a family of lower bounds, indexed by a set of </a:t>
            </a:r>
            <a:r>
              <a:rPr lang="en-US" sz="1200" i="1" kern="1200" dirty="0" err="1" smtClean="0">
                <a:solidFill>
                  <a:schemeClr val="tx1"/>
                </a:solidFill>
                <a:effectLst/>
                <a:latin typeface="+mn-lt"/>
                <a:ea typeface="+mn-ea"/>
                <a:cs typeface="+mn-cs"/>
              </a:rPr>
              <a:t>variational</a:t>
            </a:r>
            <a:r>
              <a:rPr lang="en-US" sz="1200" i="1" kern="1200" dirty="0" smtClean="0">
                <a:solidFill>
                  <a:schemeClr val="tx1"/>
                </a:solidFill>
                <a:effectLst/>
                <a:latin typeface="+mn-lt"/>
                <a:ea typeface="+mn-ea"/>
                <a:cs typeface="+mn-cs"/>
              </a:rPr>
              <a:t> parameters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variational</a:t>
            </a:r>
            <a:r>
              <a:rPr lang="en-US" sz="1200" kern="1200" dirty="0" smtClean="0">
                <a:solidFill>
                  <a:schemeClr val="tx1"/>
                </a:solidFill>
                <a:effectLst/>
                <a:latin typeface="+mn-lt"/>
                <a:ea typeface="+mn-ea"/>
                <a:cs typeface="+mn-cs"/>
              </a:rPr>
              <a:t> parameters are chosen by an optimization procedure that attempts to find the tightest possible lower bound.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simple way to obtain a tractable family of lower bounds is to consider simple modifications of the original graphical model in which some of the edges and nodes are removed. Consider in particular the LDA model shown on</a:t>
            </a:r>
            <a:r>
              <a:rPr lang="en-US" sz="1200" kern="1200" baseline="0" dirty="0" smtClean="0">
                <a:solidFill>
                  <a:schemeClr val="tx1"/>
                </a:solidFill>
                <a:effectLst/>
                <a:latin typeface="+mn-lt"/>
                <a:ea typeface="+mn-ea"/>
                <a:cs typeface="+mn-cs"/>
              </a:rPr>
              <a:t> the left</a:t>
            </a:r>
            <a:r>
              <a:rPr lang="en-US" sz="1200" kern="1200" dirty="0" smtClean="0">
                <a:solidFill>
                  <a:schemeClr val="tx1"/>
                </a:solidFill>
                <a:effectLst/>
                <a:latin typeface="+mn-lt"/>
                <a:ea typeface="+mn-ea"/>
                <a:cs typeface="+mn-cs"/>
              </a:rPr>
              <a:t>. The problematic coupling between </a:t>
            </a:r>
            <a:r>
              <a:rPr lang="en-US" sz="1200"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and β arises due to the edges between </a:t>
            </a:r>
            <a:r>
              <a:rPr lang="en-US" sz="1200"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z</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 By dropping these edges and the </a:t>
            </a:r>
            <a:r>
              <a:rPr lang="en-US" sz="1200" b="1" kern="1200" dirty="0" smtClean="0">
                <a:solidFill>
                  <a:schemeClr val="tx1"/>
                </a:solidFill>
                <a:effectLst/>
                <a:latin typeface="+mn-lt"/>
                <a:ea typeface="+mn-ea"/>
                <a:cs typeface="+mn-cs"/>
              </a:rPr>
              <a:t>w </a:t>
            </a:r>
            <a:r>
              <a:rPr lang="en-US" sz="1200" kern="1200" dirty="0" smtClean="0">
                <a:solidFill>
                  <a:schemeClr val="tx1"/>
                </a:solidFill>
                <a:effectLst/>
                <a:latin typeface="+mn-lt"/>
                <a:ea typeface="+mn-ea"/>
                <a:cs typeface="+mn-cs"/>
              </a:rPr>
              <a:t>nodes, and endowing the resulting simplified graphical model with free </a:t>
            </a:r>
            <a:r>
              <a:rPr lang="en-US" sz="1200" kern="1200" dirty="0" err="1" smtClean="0">
                <a:solidFill>
                  <a:schemeClr val="tx1"/>
                </a:solidFill>
                <a:effectLst/>
                <a:latin typeface="+mn-lt"/>
                <a:ea typeface="+mn-ea"/>
                <a:cs typeface="+mn-cs"/>
              </a:rPr>
              <a:t>variational</a:t>
            </a:r>
            <a:r>
              <a:rPr lang="en-US" sz="1200" kern="1200" dirty="0" smtClean="0">
                <a:solidFill>
                  <a:schemeClr val="tx1"/>
                </a:solidFill>
                <a:effectLst/>
                <a:latin typeface="+mn-lt"/>
                <a:ea typeface="+mn-ea"/>
                <a:cs typeface="+mn-cs"/>
              </a:rPr>
              <a:t> parameters, we obtain a family of distributions on the latent variables.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Dirichlet</a:t>
            </a:r>
            <a:r>
              <a:rPr lang="en-US" sz="1200" kern="1200" dirty="0" smtClean="0">
                <a:solidFill>
                  <a:schemeClr val="tx1"/>
                </a:solidFill>
                <a:effectLst/>
                <a:latin typeface="+mn-lt"/>
                <a:ea typeface="+mn-ea"/>
                <a:cs typeface="+mn-cs"/>
              </a:rPr>
              <a:t> parameter </a:t>
            </a:r>
            <a:r>
              <a:rPr lang="en-US" sz="1200" kern="1200" dirty="0" err="1" smtClean="0">
                <a:solidFill>
                  <a:schemeClr val="tx1"/>
                </a:solidFill>
                <a:effectLst/>
                <a:latin typeface="+mn-lt"/>
                <a:ea typeface="+mn-ea"/>
                <a:cs typeface="+mn-cs"/>
              </a:rPr>
              <a:t>γ</a:t>
            </a:r>
            <a:r>
              <a:rPr lang="en-US" sz="1200" kern="1200" dirty="0" smtClean="0">
                <a:solidFill>
                  <a:schemeClr val="tx1"/>
                </a:solidFill>
                <a:effectLst/>
                <a:latin typeface="+mn-lt"/>
                <a:ea typeface="+mn-ea"/>
                <a:cs typeface="+mn-cs"/>
              </a:rPr>
              <a:t> and the multinomial parameters (φ1 , . . . , </a:t>
            </a:r>
            <a:r>
              <a:rPr lang="en-US" sz="1200" kern="1200" dirty="0" err="1" smtClean="0">
                <a:solidFill>
                  <a:schemeClr val="tx1"/>
                </a:solidFill>
                <a:effectLst/>
                <a:latin typeface="+mn-lt"/>
                <a:ea typeface="+mn-ea"/>
                <a:cs typeface="+mn-cs"/>
              </a:rPr>
              <a:t>φ</a:t>
            </a:r>
            <a:r>
              <a:rPr lang="en-US" sz="1200" i="1" kern="1200" dirty="0" err="1" smtClean="0">
                <a:solidFill>
                  <a:schemeClr val="tx1"/>
                </a:solidFill>
                <a:effectLst/>
                <a:latin typeface="+mn-lt"/>
                <a:ea typeface="+mn-ea"/>
                <a:cs typeface="+mn-cs"/>
              </a:rPr>
              <a:t>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are the free </a:t>
            </a:r>
            <a:r>
              <a:rPr lang="en-US" sz="1200" kern="1200" dirty="0" err="1" smtClean="0">
                <a:solidFill>
                  <a:schemeClr val="tx1"/>
                </a:solidFill>
                <a:effectLst/>
                <a:latin typeface="+mn-lt"/>
                <a:ea typeface="+mn-ea"/>
                <a:cs typeface="+mn-cs"/>
              </a:rPr>
              <a:t>variational</a:t>
            </a:r>
            <a:r>
              <a:rPr lang="en-US" sz="1200" kern="1200" dirty="0" smtClean="0">
                <a:solidFill>
                  <a:schemeClr val="tx1"/>
                </a:solidFill>
                <a:effectLst/>
                <a:latin typeface="+mn-lt"/>
                <a:ea typeface="+mn-ea"/>
                <a:cs typeface="+mn-cs"/>
              </a:rPr>
              <a:t> parameters.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43</a:t>
            </a:fld>
            <a:endParaRPr lang="en-US"/>
          </a:p>
        </p:txBody>
      </p:sp>
    </p:spTree>
    <p:extLst>
      <p:ext uri="{BB962C8B-B14F-4D97-AF65-F5344CB8AC3E}">
        <p14:creationId xmlns:p14="http://schemas.microsoft.com/office/powerpoint/2010/main" val="283805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Mahout lacks features required by mature LDA implementations such as supplying per-document topic distributions and optimizing </a:t>
            </a:r>
            <a:r>
              <a:rPr lang="en-US" sz="1200" kern="1200" dirty="0" err="1" smtClean="0">
                <a:solidFill>
                  <a:schemeClr val="tx1"/>
                </a:solidFill>
                <a:effectLst/>
                <a:latin typeface="+mn-lt"/>
                <a:ea typeface="+mn-ea"/>
                <a:cs typeface="+mn-cs"/>
              </a:rPr>
              <a:t>hyperparameters</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48</a:t>
            </a:fld>
            <a:endParaRPr lang="en-US"/>
          </a:p>
        </p:txBody>
      </p:sp>
    </p:spTree>
    <p:extLst>
      <p:ext uri="{BB962C8B-B14F-4D97-AF65-F5344CB8AC3E}">
        <p14:creationId xmlns:p14="http://schemas.microsoft.com/office/powerpoint/2010/main" val="256969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a:ln/>
        </p:spPr>
      </p:sp>
      <p:sp>
        <p:nvSpPr>
          <p:cNvPr id="6246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a:ln/>
        </p:spPr>
      </p:sp>
      <p:sp>
        <p:nvSpPr>
          <p:cNvPr id="3174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Documents and words are </a:t>
            </a:r>
            <a:r>
              <a:rPr lang="en-US" i="1" dirty="0" smtClean="0"/>
              <a:t>exchangeable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a:ln/>
        </p:spPr>
      </p:sp>
      <p:sp>
        <p:nvSpPr>
          <p:cNvPr id="5017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a:ln/>
        </p:spPr>
      </p:sp>
      <p:sp>
        <p:nvSpPr>
          <p:cNvPr id="3789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intuitions behind latent </a:t>
            </a:r>
            <a:r>
              <a:rPr lang="en-US" dirty="0" err="1" smtClean="0"/>
              <a:t>Dirichlet</a:t>
            </a:r>
            <a:r>
              <a:rPr lang="en-US" dirty="0" smtClean="0"/>
              <a:t> allocation. We assume that some</a:t>
            </a:r>
            <a:r>
              <a:rPr lang="en-US" baseline="0" dirty="0" smtClean="0"/>
              <a:t> </a:t>
            </a:r>
            <a:r>
              <a:rPr lang="en-US" dirty="0" smtClean="0"/>
              <a:t>number of “topics,” which are distributions over words, exist for the whole collection (far left). Each document is assumed to be generated as follows. First choose a distribution over the topics (the histogram at right); then, for each word, choose a topic assignment (the colored coins) and choose the word from the corresponding topic. The topics and topic assignments in this figure are illustrative—they are not fit from real data.</a:t>
            </a:r>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20</a:t>
            </a:fld>
            <a:endParaRPr lang="en-US"/>
          </a:p>
        </p:txBody>
      </p:sp>
    </p:spTree>
    <p:extLst>
      <p:ext uri="{BB962C8B-B14F-4D97-AF65-F5344CB8AC3E}">
        <p14:creationId xmlns:p14="http://schemas.microsoft.com/office/powerpoint/2010/main" val="345792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multivariate generalization of the beta distribution.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example density on unigram distributions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w</a:t>
            </a:r>
            <a:r>
              <a:rPr lang="en-US" sz="1200"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,β) under LDA for three words and four topics. The triangle embedded in the x-y plane is the 2-D simplex representing all possible multinomial distributions over three words. Each of the vertices of the </a:t>
            </a:r>
            <a:r>
              <a:rPr lang="en-US" sz="1200" kern="1200" dirty="0" err="1" smtClean="0">
                <a:solidFill>
                  <a:schemeClr val="tx1"/>
                </a:solidFill>
                <a:effectLst/>
                <a:latin typeface="+mn-lt"/>
                <a:ea typeface="+mn-ea"/>
                <a:cs typeface="+mn-cs"/>
              </a:rPr>
              <a:t>trian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gle</a:t>
            </a:r>
            <a:r>
              <a:rPr lang="en-US" sz="1200" kern="1200" dirty="0" smtClean="0">
                <a:solidFill>
                  <a:schemeClr val="tx1"/>
                </a:solidFill>
                <a:effectLst/>
                <a:latin typeface="+mn-lt"/>
                <a:ea typeface="+mn-ea"/>
                <a:cs typeface="+mn-cs"/>
              </a:rPr>
              <a:t> corresponds to a deterministic distribution that assigns probability one to one of the words; the midpoint of an edge gives probability 0.5 to two of the words; and the centroid of the triangle is the uniform distribution over all three words. The four points marked with an x are the locations of the multinomial distributions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w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z</a:t>
            </a:r>
            <a:r>
              <a:rPr lang="en-US" sz="1200" kern="1200" dirty="0" smtClean="0">
                <a:solidFill>
                  <a:schemeClr val="tx1"/>
                </a:solidFill>
                <a:effectLst/>
                <a:latin typeface="+mn-lt"/>
                <a:ea typeface="+mn-ea"/>
                <a:cs typeface="+mn-cs"/>
              </a:rPr>
              <a:t>) for each of the four topics, and the surface shown on top of the simplex is an example of a density over the (</a:t>
            </a:r>
            <a:r>
              <a:rPr lang="en-US" sz="1200" i="1" kern="1200" dirty="0" smtClean="0">
                <a:solidFill>
                  <a:schemeClr val="tx1"/>
                </a:solidFill>
                <a:effectLst/>
                <a:latin typeface="+mn-lt"/>
                <a:ea typeface="+mn-ea"/>
                <a:cs typeface="+mn-cs"/>
              </a:rPr>
              <a:t>V </a:t>
            </a:r>
            <a:r>
              <a:rPr lang="en-US" sz="1200" kern="1200" dirty="0" smtClean="0">
                <a:solidFill>
                  <a:schemeClr val="tx1"/>
                </a:solidFill>
                <a:effectLst/>
                <a:latin typeface="+mn-lt"/>
                <a:ea typeface="+mn-ea"/>
                <a:cs typeface="+mn-cs"/>
              </a:rPr>
              <a:t>− 1)-simplex (multinomial distributions of words) given by LDA.</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25</a:t>
            </a:fld>
            <a:endParaRPr lang="en-US"/>
          </a:p>
        </p:txBody>
      </p:sp>
    </p:spTree>
    <p:extLst>
      <p:ext uri="{BB962C8B-B14F-4D97-AF65-F5344CB8AC3E}">
        <p14:creationId xmlns:p14="http://schemas.microsoft.com/office/powerpoint/2010/main" val="380354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3/17/15</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3/17/15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3/17/15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3/17/15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3/17/15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3/17/15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3/17/15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3/17/15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9.emf"/><Relationship Id="rId5" Type="http://schemas.openxmlformats.org/officeDocument/2006/relationships/oleObject" Target="../embeddings/oleObject2.bin"/><Relationship Id="rId6" Type="http://schemas.openxmlformats.org/officeDocument/2006/relationships/image" Target="../media/image20.emf"/><Relationship Id="rId7" Type="http://schemas.openxmlformats.org/officeDocument/2006/relationships/oleObject" Target="../embeddings/Microsoft_Equation1.bin"/><Relationship Id="rId8" Type="http://schemas.openxmlformats.org/officeDocument/2006/relationships/image" Target="../media/image21.emf"/><Relationship Id="rId9"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442"/>
            <a:ext cx="7772400" cy="1470025"/>
          </a:xfrm>
        </p:spPr>
        <p:txBody>
          <a:bodyPr>
            <a:normAutofit/>
          </a:bodyPr>
          <a:lstStyle/>
          <a:p>
            <a:r>
              <a:rPr lang="en-US" dirty="0" smtClean="0"/>
              <a:t>Latent </a:t>
            </a:r>
            <a:r>
              <a:rPr lang="en-US" dirty="0" err="1" smtClean="0"/>
              <a:t>Dirichlet</a:t>
            </a:r>
            <a:r>
              <a:rPr lang="en-US" dirty="0" smtClean="0"/>
              <a:t> Allocation (LDA)</a:t>
            </a:r>
          </a:p>
        </p:txBody>
      </p:sp>
      <p:sp>
        <p:nvSpPr>
          <p:cNvPr id="3" name="Subtitle 2"/>
          <p:cNvSpPr>
            <a:spLocks noGrp="1"/>
          </p:cNvSpPr>
          <p:nvPr>
            <p:ph type="subTitle" idx="1"/>
          </p:nvPr>
        </p:nvSpPr>
        <p:spPr/>
        <p:txBody>
          <a:bodyPr>
            <a:normAutofit fontScale="92500" lnSpcReduction="10000"/>
          </a:bodyPr>
          <a:lstStyle/>
          <a:p>
            <a:r>
              <a:rPr lang="en-US" dirty="0" smtClean="0"/>
              <a:t>Shannon Quinn</a:t>
            </a:r>
          </a:p>
          <a:p>
            <a:r>
              <a:rPr lang="en-US" dirty="0" smtClean="0"/>
              <a:t>(with thanks to William Cohen of Carnegie Mellon </a:t>
            </a:r>
            <a:r>
              <a:rPr lang="en-US" dirty="0" smtClean="0"/>
              <a:t>University and </a:t>
            </a:r>
            <a:r>
              <a:rPr lang="en-US" dirty="0" err="1" smtClean="0"/>
              <a:t>Arvind</a:t>
            </a:r>
            <a:r>
              <a:rPr lang="en-US" dirty="0" smtClean="0"/>
              <a:t> </a:t>
            </a:r>
            <a:r>
              <a:rPr lang="en-US" dirty="0" err="1" smtClean="0"/>
              <a:t>Ramanathan</a:t>
            </a:r>
            <a:r>
              <a:rPr lang="en-US" dirty="0" smtClean="0"/>
              <a:t> of Oak Ridge National Laboratory)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do after constructing G?</a:t>
            </a:r>
            <a:endParaRPr lang="en-US" dirty="0"/>
          </a:p>
        </p:txBody>
      </p:sp>
      <p:sp>
        <p:nvSpPr>
          <p:cNvPr id="3" name="Content Placeholder 2"/>
          <p:cNvSpPr>
            <a:spLocks noGrp="1"/>
          </p:cNvSpPr>
          <p:nvPr>
            <p:ph idx="1"/>
          </p:nvPr>
        </p:nvSpPr>
        <p:spPr>
          <a:xfrm>
            <a:off x="202910" y="770270"/>
            <a:ext cx="8229600" cy="5577937"/>
          </a:xfrm>
        </p:spPr>
        <p:txBody>
          <a:bodyPr/>
          <a:lstStyle/>
          <a:p>
            <a:r>
              <a:rPr lang="en-US" dirty="0" smtClean="0"/>
              <a:t>G (W x D) = U</a:t>
            </a:r>
            <a:r>
              <a:rPr lang="en-US" baseline="-25000" dirty="0" smtClean="0"/>
              <a:t>(W x r)</a:t>
            </a:r>
            <a:r>
              <a:rPr lang="en-US" dirty="0" smtClean="0"/>
              <a:t> </a:t>
            </a:r>
            <a:r>
              <a:rPr lang="en-US" dirty="0" err="1" smtClean="0"/>
              <a:t>Σ</a:t>
            </a:r>
            <a:r>
              <a:rPr lang="en-US" dirty="0" smtClean="0"/>
              <a:t> </a:t>
            </a:r>
            <a:r>
              <a:rPr lang="en-US" baseline="-25000" dirty="0" smtClean="0"/>
              <a:t>(r x r)</a:t>
            </a:r>
            <a:r>
              <a:rPr lang="en-US" dirty="0" smtClean="0"/>
              <a:t> V</a:t>
            </a:r>
            <a:r>
              <a:rPr lang="en-US" baseline="30000" dirty="0" smtClean="0"/>
              <a:t>T </a:t>
            </a:r>
            <a:r>
              <a:rPr lang="en-US" baseline="-25000" dirty="0" smtClean="0"/>
              <a:t>(r x D)</a:t>
            </a:r>
          </a:p>
          <a:p>
            <a:pPr lvl="1"/>
            <a:r>
              <a:rPr lang="en-US" dirty="0" smtClean="0"/>
              <a:t>Singular Value decomposition</a:t>
            </a:r>
          </a:p>
          <a:p>
            <a:r>
              <a:rPr lang="en-US" dirty="0" smtClean="0"/>
              <a:t>if r  = min(W,D) reconstruction is perfect</a:t>
            </a:r>
          </a:p>
          <a:p>
            <a:r>
              <a:rPr lang="en-US" dirty="0" smtClean="0"/>
              <a:t>if r &lt; min(W, D), </a:t>
            </a:r>
            <a:r>
              <a:rPr lang="en-US" dirty="0"/>
              <a:t>capture whatever structure there is in matrix with a reduced number of parameters </a:t>
            </a:r>
          </a:p>
          <a:p>
            <a:r>
              <a:rPr lang="en-US" dirty="0" smtClean="0"/>
              <a:t>Reduced representation of word </a:t>
            </a:r>
            <a:r>
              <a:rPr lang="en-US" dirty="0" err="1" smtClean="0"/>
              <a:t>i</a:t>
            </a:r>
            <a:r>
              <a:rPr lang="en-US" dirty="0" smtClean="0"/>
              <a:t>: row </a:t>
            </a:r>
            <a:r>
              <a:rPr lang="en-US" dirty="0" err="1" smtClean="0"/>
              <a:t>i</a:t>
            </a:r>
            <a:r>
              <a:rPr lang="en-US" dirty="0" smtClean="0"/>
              <a:t> of matrix UΣ</a:t>
            </a:r>
          </a:p>
          <a:p>
            <a:r>
              <a:rPr lang="en-US" dirty="0" smtClean="0"/>
              <a:t>Reduced representation of document j: column j of matrix ΣV</a:t>
            </a:r>
            <a:r>
              <a:rPr lang="en-US" baseline="30000" dirty="0" smtClean="0"/>
              <a:t>T</a:t>
            </a:r>
            <a:endParaRPr lang="en-US" baseline="30000" dirty="0"/>
          </a:p>
        </p:txBody>
      </p:sp>
    </p:spTree>
    <p:extLst>
      <p:ext uri="{BB962C8B-B14F-4D97-AF65-F5344CB8AC3E}">
        <p14:creationId xmlns:p14="http://schemas.microsoft.com/office/powerpoint/2010/main" val="1667723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issues with LSA</a:t>
            </a:r>
            <a:endParaRPr lang="en-US" dirty="0"/>
          </a:p>
        </p:txBody>
      </p:sp>
      <p:sp>
        <p:nvSpPr>
          <p:cNvPr id="3" name="Content Placeholder 2"/>
          <p:cNvSpPr>
            <a:spLocks noGrp="1"/>
          </p:cNvSpPr>
          <p:nvPr>
            <p:ph idx="1"/>
          </p:nvPr>
        </p:nvSpPr>
        <p:spPr>
          <a:xfrm>
            <a:off x="196560" y="996071"/>
            <a:ext cx="8229600" cy="5417893"/>
          </a:xfrm>
        </p:spPr>
        <p:txBody>
          <a:bodyPr>
            <a:normAutofit fontScale="85000" lnSpcReduction="10000"/>
          </a:bodyPr>
          <a:lstStyle/>
          <a:p>
            <a:r>
              <a:rPr lang="en-US" dirty="0" smtClean="0">
                <a:latin typeface="Calibri" charset="0"/>
              </a:rPr>
              <a:t>Finding </a:t>
            </a:r>
            <a:r>
              <a:rPr lang="en-US" dirty="0">
                <a:latin typeface="Calibri" charset="0"/>
              </a:rPr>
              <a:t>optimal dimension for semantic space</a:t>
            </a:r>
          </a:p>
          <a:p>
            <a:pPr lvl="1"/>
            <a:r>
              <a:rPr lang="en-US" dirty="0">
                <a:latin typeface="Calibri" charset="0"/>
              </a:rPr>
              <a:t>precision-recall improve as dimension is increased until hits optimal, then slowly decreases until it hits standard vector model</a:t>
            </a:r>
          </a:p>
          <a:p>
            <a:pPr lvl="1"/>
            <a:r>
              <a:rPr lang="en-US" dirty="0">
                <a:latin typeface="Calibri" charset="0"/>
              </a:rPr>
              <a:t>run SVD once with big dimension, say k = 1000</a:t>
            </a:r>
          </a:p>
          <a:p>
            <a:pPr lvl="2"/>
            <a:r>
              <a:rPr lang="en-US" dirty="0">
                <a:latin typeface="Calibri" charset="0"/>
              </a:rPr>
              <a:t>then can test dimensions &lt;= k</a:t>
            </a:r>
          </a:p>
          <a:p>
            <a:pPr lvl="1"/>
            <a:r>
              <a:rPr lang="en-US" dirty="0">
                <a:latin typeface="Calibri" charset="0"/>
              </a:rPr>
              <a:t>in many tasks 150-350 works well, still room for research</a:t>
            </a:r>
          </a:p>
          <a:p>
            <a:r>
              <a:rPr lang="en-US" dirty="0" smtClean="0">
                <a:latin typeface="Calibri" charset="0"/>
              </a:rPr>
              <a:t>SVD </a:t>
            </a:r>
            <a:r>
              <a:rPr lang="en-US" dirty="0">
                <a:latin typeface="Calibri" charset="0"/>
              </a:rPr>
              <a:t>assumes normally distributed data</a:t>
            </a:r>
          </a:p>
          <a:p>
            <a:pPr lvl="1"/>
            <a:r>
              <a:rPr lang="en-US" dirty="0">
                <a:latin typeface="Calibri" charset="0"/>
              </a:rPr>
              <a:t>term occurrence is not normally distributed</a:t>
            </a:r>
          </a:p>
          <a:p>
            <a:pPr lvl="1"/>
            <a:r>
              <a:rPr lang="en-US" dirty="0">
                <a:latin typeface="Calibri" charset="0"/>
              </a:rPr>
              <a:t>matrix entries are weights, not counts, which may be normally distributed even when counts are </a:t>
            </a:r>
            <a:r>
              <a:rPr lang="en-US" dirty="0" smtClean="0">
                <a:latin typeface="Calibri" charset="0"/>
              </a:rPr>
              <a:t>not</a:t>
            </a:r>
            <a:endParaRPr lang="en-US" dirty="0">
              <a:latin typeface="Calibri" charset="0"/>
            </a:endParaRPr>
          </a:p>
        </p:txBody>
      </p:sp>
    </p:spTree>
    <p:extLst>
      <p:ext uri="{BB962C8B-B14F-4D97-AF65-F5344CB8AC3E}">
        <p14:creationId xmlns:p14="http://schemas.microsoft.com/office/powerpoint/2010/main" val="349050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1100301"/>
          </a:xfrm>
        </p:spPr>
        <p:txBody>
          <a:bodyPr>
            <a:normAutofit fontScale="90000"/>
          </a:bodyPr>
          <a:lstStyle/>
          <a:p>
            <a:r>
              <a:rPr lang="en-US" dirty="0" smtClean="0"/>
              <a:t>Intuition to why LSA is not such a good idea… </a:t>
            </a:r>
            <a:endParaRPr lang="en-US" dirty="0"/>
          </a:p>
        </p:txBody>
      </p:sp>
      <p:sp>
        <p:nvSpPr>
          <p:cNvPr id="3" name="Content Placeholder 2"/>
          <p:cNvSpPr>
            <a:spLocks noGrp="1"/>
          </p:cNvSpPr>
          <p:nvPr>
            <p:ph idx="1"/>
          </p:nvPr>
        </p:nvSpPr>
        <p:spPr>
          <a:xfrm>
            <a:off x="2924897" y="4865688"/>
            <a:ext cx="5159683" cy="1372940"/>
          </a:xfrm>
        </p:spPr>
        <p:txBody>
          <a:bodyPr/>
          <a:lstStyle/>
          <a:p>
            <a:r>
              <a:rPr lang="en-US" sz="1100" dirty="0" smtClean="0"/>
              <a:t>Topics are most often generated by “mixtures” of topics</a:t>
            </a:r>
          </a:p>
          <a:p>
            <a:r>
              <a:rPr lang="en-US" sz="1100" dirty="0" smtClean="0"/>
              <a:t>Not great at “finding documents that come from a similar topic”</a:t>
            </a:r>
          </a:p>
          <a:p>
            <a:r>
              <a:rPr lang="en-US" sz="1100" dirty="0" smtClean="0"/>
              <a:t>Topics and words can change over time!</a:t>
            </a:r>
          </a:p>
          <a:p>
            <a:r>
              <a:rPr lang="en-US" sz="1100" dirty="0" smtClean="0"/>
              <a:t>Difficult to create a generative model</a:t>
            </a:r>
            <a:endParaRPr lang="en-US" sz="1100" dirty="0"/>
          </a:p>
        </p:txBody>
      </p:sp>
      <p:sp>
        <p:nvSpPr>
          <p:cNvPr id="4" name="Can 3"/>
          <p:cNvSpPr/>
          <p:nvPr/>
        </p:nvSpPr>
        <p:spPr>
          <a:xfrm>
            <a:off x="817632" y="1652530"/>
            <a:ext cx="1826626" cy="1495975"/>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Can 4"/>
          <p:cNvSpPr/>
          <p:nvPr/>
        </p:nvSpPr>
        <p:spPr>
          <a:xfrm>
            <a:off x="817632" y="3666201"/>
            <a:ext cx="1826626" cy="1495975"/>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135858" y="1095889"/>
            <a:ext cx="1190175" cy="523220"/>
          </a:xfrm>
          <a:prstGeom prst="rect">
            <a:avLst/>
          </a:prstGeom>
          <a:noFill/>
        </p:spPr>
        <p:txBody>
          <a:bodyPr wrap="none" rtlCol="0">
            <a:spAutoFit/>
          </a:bodyPr>
          <a:lstStyle/>
          <a:p>
            <a:r>
              <a:rPr lang="en-US" sz="2800" b="1" dirty="0" smtClean="0">
                <a:solidFill>
                  <a:srgbClr val="FF0000"/>
                </a:solidFill>
              </a:rPr>
              <a:t>Topic 1</a:t>
            </a:r>
            <a:endParaRPr lang="en-US" sz="2800" b="1" dirty="0">
              <a:solidFill>
                <a:srgbClr val="FF0000"/>
              </a:solidFill>
            </a:endParaRPr>
          </a:p>
        </p:txBody>
      </p:sp>
      <p:sp>
        <p:nvSpPr>
          <p:cNvPr id="7" name="TextBox 6"/>
          <p:cNvSpPr txBox="1"/>
          <p:nvPr/>
        </p:nvSpPr>
        <p:spPr>
          <a:xfrm>
            <a:off x="1104387" y="3148505"/>
            <a:ext cx="1253117" cy="523220"/>
          </a:xfrm>
          <a:prstGeom prst="rect">
            <a:avLst/>
          </a:prstGeom>
          <a:noFill/>
        </p:spPr>
        <p:txBody>
          <a:bodyPr wrap="none" rtlCol="0">
            <a:spAutoFit/>
          </a:bodyPr>
          <a:lstStyle/>
          <a:p>
            <a:r>
              <a:rPr lang="en-US" sz="2800" b="1" dirty="0" smtClean="0">
                <a:solidFill>
                  <a:srgbClr val="FF0000"/>
                </a:solidFill>
              </a:rPr>
              <a:t>Topic 2</a:t>
            </a:r>
            <a:endParaRPr lang="en-US" sz="2800" b="1" dirty="0">
              <a:solidFill>
                <a:srgbClr val="FF0000"/>
              </a:solidFill>
            </a:endParaRPr>
          </a:p>
        </p:txBody>
      </p:sp>
      <p:sp>
        <p:nvSpPr>
          <p:cNvPr id="8" name="Text Box 3"/>
          <p:cNvSpPr txBox="1">
            <a:spLocks noChangeArrowheads="1"/>
          </p:cNvSpPr>
          <p:nvPr/>
        </p:nvSpPr>
        <p:spPr bwMode="auto">
          <a:xfrm rot="4633291">
            <a:off x="1652747" y="2125935"/>
            <a:ext cx="500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loan</a:t>
            </a:r>
          </a:p>
        </p:txBody>
      </p:sp>
      <p:sp>
        <p:nvSpPr>
          <p:cNvPr id="9" name="Text Box 7"/>
          <p:cNvSpPr txBox="1">
            <a:spLocks noChangeArrowheads="1"/>
          </p:cNvSpPr>
          <p:nvPr/>
        </p:nvSpPr>
        <p:spPr bwMode="auto">
          <a:xfrm rot="650964">
            <a:off x="1237615" y="2620442"/>
            <a:ext cx="500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loan</a:t>
            </a:r>
          </a:p>
        </p:txBody>
      </p:sp>
      <p:sp>
        <p:nvSpPr>
          <p:cNvPr id="10" name="Text Box 8"/>
          <p:cNvSpPr txBox="1">
            <a:spLocks noChangeArrowheads="1"/>
          </p:cNvSpPr>
          <p:nvPr/>
        </p:nvSpPr>
        <p:spPr bwMode="auto">
          <a:xfrm rot="21017601">
            <a:off x="1219965" y="2256904"/>
            <a:ext cx="540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bank</a:t>
            </a:r>
          </a:p>
        </p:txBody>
      </p:sp>
      <p:sp>
        <p:nvSpPr>
          <p:cNvPr id="11" name="Text Box 20"/>
          <p:cNvSpPr txBox="1">
            <a:spLocks noChangeArrowheads="1"/>
          </p:cNvSpPr>
          <p:nvPr/>
        </p:nvSpPr>
        <p:spPr bwMode="auto">
          <a:xfrm rot="13645480">
            <a:off x="1459678" y="2652192"/>
            <a:ext cx="540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bank</a:t>
            </a:r>
          </a:p>
        </p:txBody>
      </p:sp>
      <p:sp>
        <p:nvSpPr>
          <p:cNvPr id="12" name="Text Box 11"/>
          <p:cNvSpPr txBox="1">
            <a:spLocks noChangeArrowheads="1"/>
          </p:cNvSpPr>
          <p:nvPr/>
        </p:nvSpPr>
        <p:spPr bwMode="auto">
          <a:xfrm rot="4633291">
            <a:off x="1878806" y="4234827"/>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river</a:t>
            </a:r>
          </a:p>
        </p:txBody>
      </p:sp>
      <p:sp>
        <p:nvSpPr>
          <p:cNvPr id="13" name="Text Box 15"/>
          <p:cNvSpPr txBox="1">
            <a:spLocks noChangeArrowheads="1"/>
          </p:cNvSpPr>
          <p:nvPr/>
        </p:nvSpPr>
        <p:spPr bwMode="auto">
          <a:xfrm rot="20400694">
            <a:off x="1335088" y="4676945"/>
            <a:ext cx="4794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river</a:t>
            </a:r>
          </a:p>
        </p:txBody>
      </p:sp>
      <p:sp>
        <p:nvSpPr>
          <p:cNvPr id="14" name="Text Box 16"/>
          <p:cNvSpPr txBox="1">
            <a:spLocks noChangeArrowheads="1"/>
          </p:cNvSpPr>
          <p:nvPr/>
        </p:nvSpPr>
        <p:spPr bwMode="auto">
          <a:xfrm rot="21017601">
            <a:off x="1447800" y="4353095"/>
            <a:ext cx="6492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stream</a:t>
            </a:r>
          </a:p>
        </p:txBody>
      </p:sp>
      <p:sp>
        <p:nvSpPr>
          <p:cNvPr id="15" name="Text Box 18"/>
          <p:cNvSpPr txBox="1">
            <a:spLocks noChangeArrowheads="1"/>
          </p:cNvSpPr>
          <p:nvPr/>
        </p:nvSpPr>
        <p:spPr bwMode="auto">
          <a:xfrm rot="12298432">
            <a:off x="1725613" y="4756320"/>
            <a:ext cx="512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bank</a:t>
            </a:r>
          </a:p>
        </p:txBody>
      </p:sp>
      <p:sp>
        <p:nvSpPr>
          <p:cNvPr id="16" name="Line 2"/>
          <p:cNvSpPr>
            <a:spLocks noChangeShapeType="1"/>
          </p:cNvSpPr>
          <p:nvPr/>
        </p:nvSpPr>
        <p:spPr bwMode="auto">
          <a:xfrm>
            <a:off x="2747364" y="2238375"/>
            <a:ext cx="1014413" cy="1387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 name="Group 16"/>
          <p:cNvGrpSpPr/>
          <p:nvPr/>
        </p:nvGrpSpPr>
        <p:grpSpPr>
          <a:xfrm>
            <a:off x="3847502" y="1857375"/>
            <a:ext cx="5053012" cy="3008313"/>
            <a:chOff x="3847502" y="1857375"/>
            <a:chExt cx="5053012" cy="3008313"/>
          </a:xfrm>
        </p:grpSpPr>
        <p:sp>
          <p:nvSpPr>
            <p:cNvPr id="18" name="Text Box 22"/>
            <p:cNvSpPr txBox="1">
              <a:spLocks noChangeArrowheads="1"/>
            </p:cNvSpPr>
            <p:nvPr/>
          </p:nvSpPr>
          <p:spPr bwMode="auto">
            <a:xfrm>
              <a:off x="3885602" y="3390900"/>
              <a:ext cx="49958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dirty="0">
                  <a:latin typeface="Times New Roman" charset="0"/>
                </a:rPr>
                <a:t>DOCUMENT 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latin typeface="Times New Roman" charset="0"/>
                </a:rPr>
                <a:t>  </a:t>
              </a:r>
              <a:r>
                <a:rPr lang="en-US" sz="1400" dirty="0">
                  <a:solidFill>
                    <a:srgbClr val="FF0000"/>
                  </a:solidFill>
                  <a:latin typeface="Times New Roman" charset="0"/>
                </a:rPr>
                <a:t>stream</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a:t>
              </a:r>
              <a:r>
                <a:rPr lang="en-US" sz="14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a:t>
              </a:r>
              <a:r>
                <a:rPr lang="en-US" sz="1400" dirty="0">
                  <a:latin typeface="Times New Roman" charset="0"/>
                </a:rPr>
                <a:t>  </a:t>
              </a:r>
              <a:r>
                <a:rPr lang="en-US" sz="1400" dirty="0">
                  <a:solidFill>
                    <a:srgbClr val="FF0000"/>
                  </a:solidFill>
                  <a:latin typeface="Times New Roman" charset="0"/>
                </a:rPr>
                <a:t>stream</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latin typeface="Times New Roman" charset="0"/>
                </a:rPr>
                <a:t> </a:t>
              </a:r>
            </a:p>
            <a:p>
              <a:pPr algn="just">
                <a:spcBef>
                  <a:spcPct val="50000"/>
                </a:spcBef>
              </a:pPr>
              <a:endParaRPr lang="en-US" sz="1400" dirty="0">
                <a:latin typeface="Times New Roman" charset="0"/>
              </a:endParaRPr>
            </a:p>
          </p:txBody>
        </p:sp>
        <p:sp>
          <p:nvSpPr>
            <p:cNvPr id="19" name="Text Box 23"/>
            <p:cNvSpPr txBox="1">
              <a:spLocks noChangeArrowheads="1"/>
            </p:cNvSpPr>
            <p:nvPr/>
          </p:nvSpPr>
          <p:spPr bwMode="auto">
            <a:xfrm>
              <a:off x="3847502" y="1857375"/>
              <a:ext cx="50530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dirty="0">
                  <a:latin typeface="Times New Roman" charset="0"/>
                </a:rPr>
                <a:t>DOCUMENT 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latin typeface="Times New Roman" charset="0"/>
                </a:rPr>
                <a:t> </a:t>
              </a:r>
              <a:endParaRPr lang="en-US" sz="1400" baseline="30000" dirty="0">
                <a:solidFill>
                  <a:srgbClr val="99FF33"/>
                </a:solidFill>
                <a:latin typeface="Times New Roman" charset="0"/>
              </a:endParaRPr>
            </a:p>
            <a:p>
              <a:pPr algn="just">
                <a:spcBef>
                  <a:spcPct val="50000"/>
                </a:spcBef>
              </a:pPr>
              <a:endParaRPr lang="en-US" sz="1400" baseline="30000" dirty="0">
                <a:solidFill>
                  <a:srgbClr val="99FF33"/>
                </a:solidFill>
                <a:latin typeface="Times New Roman" charset="0"/>
              </a:endParaRPr>
            </a:p>
          </p:txBody>
        </p:sp>
      </p:grpSp>
      <p:sp>
        <p:nvSpPr>
          <p:cNvPr id="20" name="Text Box 24"/>
          <p:cNvSpPr txBox="1">
            <a:spLocks noChangeArrowheads="1"/>
          </p:cNvSpPr>
          <p:nvPr/>
        </p:nvSpPr>
        <p:spPr bwMode="auto">
          <a:xfrm>
            <a:off x="3496664" y="3092450"/>
            <a:ext cx="311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00FF00"/>
                </a:solidFill>
              </a:rPr>
              <a:t>.3</a:t>
            </a:r>
          </a:p>
        </p:txBody>
      </p:sp>
      <p:sp>
        <p:nvSpPr>
          <p:cNvPr id="21" name="Line 25"/>
          <p:cNvSpPr>
            <a:spLocks noChangeShapeType="1"/>
          </p:cNvSpPr>
          <p:nvPr/>
        </p:nvSpPr>
        <p:spPr bwMode="auto">
          <a:xfrm>
            <a:off x="2747364" y="2133600"/>
            <a:ext cx="1027113" cy="250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6"/>
          <p:cNvSpPr>
            <a:spLocks noChangeShapeType="1"/>
          </p:cNvSpPr>
          <p:nvPr/>
        </p:nvSpPr>
        <p:spPr bwMode="auto">
          <a:xfrm flipV="1">
            <a:off x="2714027" y="2471738"/>
            <a:ext cx="1069975" cy="1604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7"/>
          <p:cNvSpPr>
            <a:spLocks noChangeShapeType="1"/>
          </p:cNvSpPr>
          <p:nvPr/>
        </p:nvSpPr>
        <p:spPr bwMode="auto">
          <a:xfrm flipV="1">
            <a:off x="2718789" y="3700463"/>
            <a:ext cx="1055688" cy="45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 Box 28"/>
          <p:cNvSpPr txBox="1">
            <a:spLocks noChangeArrowheads="1"/>
          </p:cNvSpPr>
          <p:nvPr/>
        </p:nvSpPr>
        <p:spPr bwMode="auto">
          <a:xfrm>
            <a:off x="3272827" y="1914525"/>
            <a:ext cx="420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00FF00"/>
                </a:solidFill>
              </a:rPr>
              <a:t>.8</a:t>
            </a:r>
          </a:p>
        </p:txBody>
      </p:sp>
      <p:sp>
        <p:nvSpPr>
          <p:cNvPr id="25" name="Text Box 29"/>
          <p:cNvSpPr txBox="1">
            <a:spLocks noChangeArrowheads="1"/>
          </p:cNvSpPr>
          <p:nvPr/>
        </p:nvSpPr>
        <p:spPr bwMode="auto">
          <a:xfrm>
            <a:off x="3290289" y="2498725"/>
            <a:ext cx="420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CC0000"/>
                </a:solidFill>
              </a:rPr>
              <a:t>.2</a:t>
            </a:r>
          </a:p>
        </p:txBody>
      </p:sp>
      <p:sp>
        <p:nvSpPr>
          <p:cNvPr id="26" name="Text Box 34"/>
          <p:cNvSpPr txBox="1">
            <a:spLocks noChangeArrowheads="1"/>
          </p:cNvSpPr>
          <p:nvPr/>
        </p:nvSpPr>
        <p:spPr bwMode="auto">
          <a:xfrm>
            <a:off x="3504602" y="3846513"/>
            <a:ext cx="31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CC0000"/>
                </a:solidFill>
              </a:rPr>
              <a:t>.7</a:t>
            </a:r>
          </a:p>
        </p:txBody>
      </p:sp>
    </p:spTree>
    <p:extLst>
      <p:ext uri="{BB962C8B-B14F-4D97-AF65-F5344CB8AC3E}">
        <p14:creationId xmlns:p14="http://schemas.microsoft.com/office/powerpoint/2010/main" val="1303013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animBg="1"/>
      <p:bldP spid="22" grpId="0" animBg="1"/>
      <p:bldP spid="23" grpId="0" animBg="1"/>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models</a:t>
            </a:r>
            <a:endParaRPr lang="en-US" dirty="0"/>
          </a:p>
        </p:txBody>
      </p:sp>
      <p:sp>
        <p:nvSpPr>
          <p:cNvPr id="3" name="Content Placeholder 2"/>
          <p:cNvSpPr>
            <a:spLocks noGrp="1"/>
          </p:cNvSpPr>
          <p:nvPr>
            <p:ph idx="1"/>
          </p:nvPr>
        </p:nvSpPr>
        <p:spPr>
          <a:xfrm>
            <a:off x="196560" y="1291787"/>
            <a:ext cx="8229600" cy="4877746"/>
          </a:xfrm>
        </p:spPr>
        <p:txBody>
          <a:bodyPr/>
          <a:lstStyle/>
          <a:p>
            <a:r>
              <a:rPr lang="en-US" dirty="0" smtClean="0"/>
              <a:t>Motivating questions:</a:t>
            </a:r>
          </a:p>
          <a:p>
            <a:pPr lvl="1"/>
            <a:r>
              <a:rPr lang="en-US" sz="1800" dirty="0" smtClean="0"/>
              <a:t>What are the topics that a document is about?</a:t>
            </a:r>
          </a:p>
          <a:p>
            <a:pPr lvl="1"/>
            <a:r>
              <a:rPr lang="en-US" sz="1800" dirty="0" smtClean="0"/>
              <a:t>Given one document, can we find similar documents about the same topic?</a:t>
            </a:r>
          </a:p>
          <a:p>
            <a:pPr lvl="1"/>
            <a:r>
              <a:rPr lang="en-US" sz="1800" dirty="0" smtClean="0"/>
              <a:t>How do topics in a field change over time?</a:t>
            </a:r>
          </a:p>
          <a:p>
            <a:r>
              <a:rPr lang="en-US" dirty="0" smtClean="0"/>
              <a:t>We will use a Hierarchical Bayesian Approach</a:t>
            </a:r>
          </a:p>
          <a:p>
            <a:pPr lvl="1"/>
            <a:r>
              <a:rPr lang="en-US" sz="1800" dirty="0" smtClean="0"/>
              <a:t>Assume that each document defines a distribution over (hidden) topics</a:t>
            </a:r>
          </a:p>
          <a:p>
            <a:pPr lvl="1"/>
            <a:r>
              <a:rPr lang="en-US" sz="1800" dirty="0"/>
              <a:t>Assume each topic defines a distribution over words </a:t>
            </a:r>
          </a:p>
          <a:p>
            <a:pPr lvl="1"/>
            <a:r>
              <a:rPr lang="en-US" sz="1800" dirty="0" smtClean="0"/>
              <a:t>The </a:t>
            </a:r>
            <a:r>
              <a:rPr lang="en-US" sz="1800" dirty="0"/>
              <a:t>posterior probability of these latent variables given a </a:t>
            </a:r>
            <a:r>
              <a:rPr lang="en-US" sz="1800" dirty="0" smtClean="0"/>
              <a:t>document </a:t>
            </a:r>
            <a:r>
              <a:rPr lang="en-US" sz="1800" dirty="0"/>
              <a:t>collection determines a hidden decomposition of the collection into topics. </a:t>
            </a:r>
            <a:endParaRPr lang="en-US" sz="1800" dirty="0">
              <a:effectLst/>
            </a:endParaRPr>
          </a:p>
        </p:txBody>
      </p:sp>
    </p:spTree>
    <p:extLst>
      <p:ext uri="{BB962C8B-B14F-4D97-AF65-F5344CB8AC3E}">
        <p14:creationId xmlns:p14="http://schemas.microsoft.com/office/powerpoint/2010/main" val="1161674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565275"/>
            <a:ext cx="8358187"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fa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05000"/>
            <a:ext cx="2209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Andrew 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352800"/>
            <a:ext cx="1565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267200"/>
            <a:ext cx="1270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08681"/>
            <a:ext cx="3942105" cy="369332"/>
          </a:xfrm>
          <a:prstGeom prst="rect">
            <a:avLst/>
          </a:prstGeom>
        </p:spPr>
        <p:txBody>
          <a:bodyPr wrap="none">
            <a:spAutoFit/>
          </a:bodyPr>
          <a:lstStyle/>
          <a:p>
            <a:r>
              <a:rPr lang="en-US" dirty="0"/>
              <a:t>http://</a:t>
            </a:r>
            <a:r>
              <a:rPr lang="en-US" dirty="0" err="1"/>
              <a:t>dl.acm.org</a:t>
            </a:r>
            <a:r>
              <a:rPr lang="en-US" dirty="0"/>
              <a:t>/</a:t>
            </a:r>
            <a:r>
              <a:rPr lang="en-US" dirty="0" err="1"/>
              <a:t>citation.cfm?id</a:t>
            </a:r>
            <a:r>
              <a:rPr lang="en-US" dirty="0"/>
              <a:t>=944937</a:t>
            </a:r>
          </a:p>
        </p:txBody>
      </p:sp>
    </p:spTree>
    <p:extLst>
      <p:ext uri="{BB962C8B-B14F-4D97-AF65-F5344CB8AC3E}">
        <p14:creationId xmlns:p14="http://schemas.microsoft.com/office/powerpoint/2010/main" val="6903697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dirty="0" smtClean="0"/>
              <a:t>LDA</a:t>
            </a:r>
            <a:endParaRPr lang="en-US" dirty="0"/>
          </a:p>
        </p:txBody>
      </p:sp>
      <p:sp>
        <p:nvSpPr>
          <p:cNvPr id="30722" name="Rectangle 3"/>
          <p:cNvSpPr>
            <a:spLocks noGrp="1"/>
          </p:cNvSpPr>
          <p:nvPr>
            <p:ph type="body" idx="1"/>
          </p:nvPr>
        </p:nvSpPr>
        <p:spPr/>
        <p:txBody>
          <a:bodyPr/>
          <a:lstStyle/>
          <a:p>
            <a:r>
              <a:rPr lang="en-US" smtClean="0"/>
              <a:t>Motivation</a:t>
            </a:r>
            <a:endParaRPr lang="en-US"/>
          </a:p>
        </p:txBody>
      </p:sp>
      <p:sp>
        <p:nvSpPr>
          <p:cNvPr id="59396" name="Rectangle 4"/>
          <p:cNvSpPr>
            <a:spLocks noChangeArrowheads="1"/>
          </p:cNvSpPr>
          <p:nvPr/>
        </p:nvSpPr>
        <p:spPr bwMode="auto">
          <a:xfrm>
            <a:off x="228600" y="2209800"/>
            <a:ext cx="18288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8" name="Oval 6"/>
          <p:cNvSpPr>
            <a:spLocks noChangeArrowheads="1"/>
          </p:cNvSpPr>
          <p:nvPr/>
        </p:nvSpPr>
        <p:spPr bwMode="auto">
          <a:xfrm>
            <a:off x="762000" y="4495800"/>
            <a:ext cx="685800" cy="685800"/>
          </a:xfrm>
          <a:prstGeom prst="ellipse">
            <a:avLst/>
          </a:prstGeom>
          <a:solidFill>
            <a:schemeClr val="accent1"/>
          </a:solidFill>
          <a:ln w="9525">
            <a:solidFill>
              <a:schemeClr val="tx1"/>
            </a:solidFill>
            <a:round/>
            <a:headEnd/>
            <a:tailEnd/>
          </a:ln>
        </p:spPr>
        <p:txBody>
          <a:bodyPr wrap="none" anchor="ctr"/>
          <a:lstStyle/>
          <a:p>
            <a:pPr algn="ctr"/>
            <a:r>
              <a:rPr lang="en-US" sz="1800"/>
              <a:t>w</a:t>
            </a:r>
          </a:p>
        </p:txBody>
      </p:sp>
      <p:sp>
        <p:nvSpPr>
          <p:cNvPr id="59399" name="Rectangle 7"/>
          <p:cNvSpPr>
            <a:spLocks noChangeArrowheads="1"/>
          </p:cNvSpPr>
          <p:nvPr/>
        </p:nvSpPr>
        <p:spPr bwMode="auto">
          <a:xfrm>
            <a:off x="533400" y="3276600"/>
            <a:ext cx="1143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3" name="Text Box 11"/>
          <p:cNvSpPr txBox="1">
            <a:spLocks noChangeArrowheads="1"/>
          </p:cNvSpPr>
          <p:nvPr/>
        </p:nvSpPr>
        <p:spPr bwMode="auto">
          <a:xfrm>
            <a:off x="1676400" y="53340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p>
        </p:txBody>
      </p:sp>
      <p:sp>
        <p:nvSpPr>
          <p:cNvPr id="59404" name="Oval 12"/>
          <p:cNvSpPr>
            <a:spLocks noChangeArrowheads="1"/>
          </p:cNvSpPr>
          <p:nvPr/>
        </p:nvSpPr>
        <p:spPr bwMode="auto">
          <a:xfrm>
            <a:off x="838200" y="23622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t>
            </a:r>
            <a:endParaRPr lang="en-US" baseline="-25000"/>
          </a:p>
        </p:txBody>
      </p:sp>
      <p:sp>
        <p:nvSpPr>
          <p:cNvPr id="59405" name="Line 13"/>
          <p:cNvSpPr>
            <a:spLocks noChangeShapeType="1"/>
          </p:cNvSpPr>
          <p:nvPr/>
        </p:nvSpPr>
        <p:spPr bwMode="auto">
          <a:xfrm flipH="1">
            <a:off x="1066800" y="29718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6" name="Text Box 14"/>
          <p:cNvSpPr txBox="1">
            <a:spLocks noChangeArrowheads="1"/>
          </p:cNvSpPr>
          <p:nvPr/>
        </p:nvSpPr>
        <p:spPr bwMode="auto">
          <a:xfrm>
            <a:off x="1371600" y="5029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t>
            </a:r>
          </a:p>
        </p:txBody>
      </p:sp>
      <p:sp>
        <p:nvSpPr>
          <p:cNvPr id="59409" name="Text Box 17"/>
          <p:cNvSpPr txBox="1">
            <a:spLocks noChangeArrowheads="1"/>
          </p:cNvSpPr>
          <p:nvPr/>
        </p:nvSpPr>
        <p:spPr bwMode="auto">
          <a:xfrm>
            <a:off x="3352800" y="1752600"/>
            <a:ext cx="5410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t>Assumptions: 1) documents are i.i.d 2) </a:t>
            </a:r>
            <a:r>
              <a:rPr lang="en-US" sz="2000" i="1"/>
              <a:t>within</a:t>
            </a:r>
            <a:r>
              <a:rPr lang="en-US" sz="2000"/>
              <a:t> a document, words are i.i.d. (bag of words)</a:t>
            </a:r>
          </a:p>
          <a:p>
            <a:pPr eaLnBrk="1" hangingPunct="1">
              <a:spcBef>
                <a:spcPct val="50000"/>
              </a:spcBef>
              <a:buFontTx/>
              <a:buChar char="•"/>
            </a:pPr>
            <a:r>
              <a:rPr lang="en-US" sz="2000"/>
              <a:t>For each document d = 1,</a:t>
            </a:r>
            <a:r>
              <a:rPr lang="en-US" sz="2000">
                <a:latin typeface="MT Extra" charset="0"/>
                <a:sym typeface="MT Extra" charset="0"/>
              </a:rPr>
              <a:t></a:t>
            </a:r>
            <a:r>
              <a:rPr lang="en-US" sz="2000"/>
              <a:t>,M</a:t>
            </a:r>
          </a:p>
          <a:p>
            <a:pPr lvl="1" eaLnBrk="1" hangingPunct="1">
              <a:spcBef>
                <a:spcPct val="50000"/>
              </a:spcBef>
              <a:buFontTx/>
              <a:buChar char="•"/>
            </a:pPr>
            <a:r>
              <a:rPr lang="en-US" sz="2000"/>
              <a:t> Generate </a:t>
            </a:r>
            <a:r>
              <a:rPr lang="en-US" sz="2000">
                <a:latin typeface="Symbol" charset="0"/>
                <a:sym typeface="Symbol" charset="0"/>
              </a:rPr>
              <a:t></a:t>
            </a:r>
            <a:r>
              <a:rPr lang="en-US" sz="2000" baseline="-25000">
                <a:sym typeface="Symbol" charset="0"/>
              </a:rPr>
              <a:t>d</a:t>
            </a:r>
            <a:r>
              <a:rPr lang="en-US" sz="2000"/>
              <a:t> ~ D</a:t>
            </a:r>
            <a:r>
              <a:rPr lang="en-US" sz="2000" baseline="-25000"/>
              <a:t>1</a:t>
            </a:r>
            <a:r>
              <a:rPr lang="en-US" sz="2000"/>
              <a:t>(…)</a:t>
            </a:r>
          </a:p>
          <a:p>
            <a:pPr lvl="1" eaLnBrk="1" hangingPunct="1">
              <a:spcBef>
                <a:spcPct val="50000"/>
              </a:spcBef>
              <a:buFontTx/>
              <a:buChar char="•"/>
            </a:pPr>
            <a:r>
              <a:rPr lang="en-US" sz="2000"/>
              <a:t> For each word  n = 1,</a:t>
            </a:r>
            <a:r>
              <a:rPr lang="en-US" sz="2000">
                <a:latin typeface="MT Extra" charset="0"/>
                <a:sym typeface="MT Extra" charset="0"/>
              </a:rPr>
              <a:t></a:t>
            </a:r>
            <a:r>
              <a:rPr lang="en-US" sz="2000"/>
              <a:t>, N</a:t>
            </a:r>
            <a:r>
              <a:rPr lang="en-US" sz="2000" baseline="-25000"/>
              <a:t>d</a:t>
            </a:r>
            <a:endParaRPr lang="en-US" sz="2000"/>
          </a:p>
          <a:p>
            <a:pPr lvl="2" eaLnBrk="1" hangingPunct="1">
              <a:spcBef>
                <a:spcPct val="50000"/>
              </a:spcBef>
              <a:buFontTx/>
              <a:buChar char="•"/>
            </a:pPr>
            <a:r>
              <a:rPr lang="en-US" sz="2000"/>
              <a:t>generate w</a:t>
            </a:r>
            <a:r>
              <a:rPr lang="en-US" sz="2000" baseline="-25000"/>
              <a:t>n</a:t>
            </a:r>
            <a:r>
              <a:rPr lang="en-US" sz="2000"/>
              <a:t> ~ D</a:t>
            </a:r>
            <a:r>
              <a:rPr lang="en-US" sz="2000" baseline="-25000"/>
              <a:t>2</a:t>
            </a:r>
            <a:r>
              <a:rPr lang="en-US" sz="2000"/>
              <a:t>( </a:t>
            </a:r>
            <a:r>
              <a:rPr lang="en-US" sz="2000">
                <a:latin typeface="cmsy10" charset="0"/>
              </a:rPr>
              <a:t>¢</a:t>
            </a:r>
            <a:r>
              <a:rPr lang="en-US" sz="2000"/>
              <a:t> | </a:t>
            </a:r>
            <a:r>
              <a:rPr lang="el-GR" sz="2000" i="1">
                <a:latin typeface="Calibri" charset="0"/>
                <a:sym typeface="Symbol" charset="0"/>
              </a:rPr>
              <a:t>θ</a:t>
            </a:r>
            <a:r>
              <a:rPr lang="en-US" sz="2000" i="1" baseline="-25000">
                <a:latin typeface="Calibri" charset="0"/>
                <a:sym typeface="Symbol" charset="0"/>
              </a:rPr>
              <a:t>d</a:t>
            </a:r>
            <a:r>
              <a:rPr lang="en-US" sz="2000" i="1" baseline="-50000">
                <a:sym typeface="Symbol" charset="0"/>
              </a:rPr>
              <a:t>n</a:t>
            </a:r>
            <a:r>
              <a:rPr lang="en-US" sz="2000"/>
              <a:t>)</a:t>
            </a:r>
          </a:p>
          <a:p>
            <a:pPr lvl="2" eaLnBrk="1" hangingPunct="1">
              <a:spcBef>
                <a:spcPct val="50000"/>
              </a:spcBef>
              <a:buFontTx/>
              <a:buChar char="•"/>
            </a:pPr>
            <a:endParaRPr lang="en-US" sz="2000"/>
          </a:p>
          <a:p>
            <a:pPr eaLnBrk="1" hangingPunct="1">
              <a:spcBef>
                <a:spcPct val="50000"/>
              </a:spcBef>
            </a:pPr>
            <a:r>
              <a:rPr lang="en-US" sz="2000"/>
              <a:t>Now pick your favorite distributions for D</a:t>
            </a:r>
            <a:r>
              <a:rPr lang="en-US" sz="2000" baseline="-25000"/>
              <a:t>1</a:t>
            </a:r>
            <a:r>
              <a:rPr lang="en-US" sz="2000"/>
              <a:t>, D</a:t>
            </a:r>
            <a:r>
              <a:rPr lang="en-US" sz="2000" baseline="-25000"/>
              <a:t>2</a:t>
            </a:r>
          </a:p>
        </p:txBody>
      </p:sp>
    </p:spTree>
    <p:extLst>
      <p:ext uri="{BB962C8B-B14F-4D97-AF65-F5344CB8AC3E}">
        <p14:creationId xmlns:p14="http://schemas.microsoft.com/office/powerpoint/2010/main" val="61264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4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4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40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40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4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40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940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9409">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8" grpId="0" animBg="1"/>
      <p:bldP spid="59399" grpId="0" animBg="1"/>
      <p:bldP spid="59403" grpId="0"/>
      <p:bldP spid="59404" grpId="0" animBg="1"/>
      <p:bldP spid="59405" grpId="0" animBg="1"/>
      <p:bldP spid="594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dirty="0" smtClean="0"/>
              <a:t>LDA</a:t>
            </a:r>
            <a:endParaRPr lang="en-US" dirty="0"/>
          </a:p>
        </p:txBody>
      </p:sp>
      <p:sp>
        <p:nvSpPr>
          <p:cNvPr id="49155" name="Rectangle 4"/>
          <p:cNvSpPr>
            <a:spLocks noChangeArrowheads="1"/>
          </p:cNvSpPr>
          <p:nvPr/>
        </p:nvSpPr>
        <p:spPr bwMode="auto">
          <a:xfrm>
            <a:off x="228600" y="2209800"/>
            <a:ext cx="18288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6" name="Oval 5"/>
          <p:cNvSpPr>
            <a:spLocks noChangeArrowheads="1"/>
          </p:cNvSpPr>
          <p:nvPr/>
        </p:nvSpPr>
        <p:spPr bwMode="auto">
          <a:xfrm>
            <a:off x="762000" y="3429000"/>
            <a:ext cx="685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800"/>
              <a:t>z</a:t>
            </a:r>
          </a:p>
        </p:txBody>
      </p:sp>
      <p:sp>
        <p:nvSpPr>
          <p:cNvPr id="49157" name="Oval 6"/>
          <p:cNvSpPr>
            <a:spLocks noChangeArrowheads="1"/>
          </p:cNvSpPr>
          <p:nvPr/>
        </p:nvSpPr>
        <p:spPr bwMode="auto">
          <a:xfrm>
            <a:off x="762000" y="4495800"/>
            <a:ext cx="685800" cy="685800"/>
          </a:xfrm>
          <a:prstGeom prst="ellipse">
            <a:avLst/>
          </a:prstGeom>
          <a:solidFill>
            <a:schemeClr val="accent1"/>
          </a:solidFill>
          <a:ln w="9525">
            <a:solidFill>
              <a:schemeClr val="tx1"/>
            </a:solidFill>
            <a:round/>
            <a:headEnd/>
            <a:tailEnd/>
          </a:ln>
        </p:spPr>
        <p:txBody>
          <a:bodyPr wrap="none" anchor="ctr"/>
          <a:lstStyle/>
          <a:p>
            <a:pPr algn="ctr"/>
            <a:r>
              <a:rPr lang="en-US" sz="1800"/>
              <a:t>w</a:t>
            </a:r>
          </a:p>
        </p:txBody>
      </p:sp>
      <p:sp>
        <p:nvSpPr>
          <p:cNvPr id="49158" name="Rectangle 7"/>
          <p:cNvSpPr>
            <a:spLocks noChangeArrowheads="1"/>
          </p:cNvSpPr>
          <p:nvPr/>
        </p:nvSpPr>
        <p:spPr bwMode="auto">
          <a:xfrm>
            <a:off x="533400" y="3276600"/>
            <a:ext cx="1143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Oval 8"/>
          <p:cNvSpPr>
            <a:spLocks noChangeArrowheads="1"/>
          </p:cNvSpPr>
          <p:nvPr/>
        </p:nvSpPr>
        <p:spPr bwMode="auto">
          <a:xfrm>
            <a:off x="762000" y="5943600"/>
            <a:ext cx="685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t>
            </a:r>
          </a:p>
        </p:txBody>
      </p:sp>
      <p:sp>
        <p:nvSpPr>
          <p:cNvPr id="49160" name="Line 9"/>
          <p:cNvSpPr>
            <a:spLocks noChangeShapeType="1"/>
          </p:cNvSpPr>
          <p:nvPr/>
        </p:nvSpPr>
        <p:spPr bwMode="auto">
          <a:xfrm flipV="1">
            <a:off x="1066800" y="5181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1" name="Line 10"/>
          <p:cNvSpPr>
            <a:spLocks noChangeShapeType="1"/>
          </p:cNvSpPr>
          <p:nvPr/>
        </p:nvSpPr>
        <p:spPr bwMode="auto">
          <a:xfrm>
            <a:off x="10668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Text Box 11"/>
          <p:cNvSpPr txBox="1">
            <a:spLocks noChangeArrowheads="1"/>
          </p:cNvSpPr>
          <p:nvPr/>
        </p:nvSpPr>
        <p:spPr bwMode="auto">
          <a:xfrm>
            <a:off x="1676400" y="53340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p>
        </p:txBody>
      </p:sp>
      <p:sp>
        <p:nvSpPr>
          <p:cNvPr id="49163" name="Oval 12"/>
          <p:cNvSpPr>
            <a:spLocks noChangeArrowheads="1"/>
          </p:cNvSpPr>
          <p:nvPr/>
        </p:nvSpPr>
        <p:spPr bwMode="auto">
          <a:xfrm>
            <a:off x="838200" y="23622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t>
            </a:r>
            <a:endParaRPr lang="en-US" baseline="-25000"/>
          </a:p>
        </p:txBody>
      </p:sp>
      <p:sp>
        <p:nvSpPr>
          <p:cNvPr id="49164" name="Line 13"/>
          <p:cNvSpPr>
            <a:spLocks noChangeShapeType="1"/>
          </p:cNvSpPr>
          <p:nvPr/>
        </p:nvSpPr>
        <p:spPr bwMode="auto">
          <a:xfrm flipH="1">
            <a:off x="1066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Text Box 14"/>
          <p:cNvSpPr txBox="1">
            <a:spLocks noChangeArrowheads="1"/>
          </p:cNvSpPr>
          <p:nvPr/>
        </p:nvSpPr>
        <p:spPr bwMode="auto">
          <a:xfrm>
            <a:off x="1371600" y="5029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t>
            </a:r>
          </a:p>
        </p:txBody>
      </p:sp>
      <p:sp>
        <p:nvSpPr>
          <p:cNvPr id="49166" name="Oval 15"/>
          <p:cNvSpPr>
            <a:spLocks noChangeArrowheads="1"/>
          </p:cNvSpPr>
          <p:nvPr/>
        </p:nvSpPr>
        <p:spPr bwMode="auto">
          <a:xfrm>
            <a:off x="2514600" y="24384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a:t>
            </a:r>
          </a:p>
        </p:txBody>
      </p:sp>
      <p:sp>
        <p:nvSpPr>
          <p:cNvPr id="49167" name="Line 16"/>
          <p:cNvSpPr>
            <a:spLocks noChangeShapeType="1"/>
          </p:cNvSpPr>
          <p:nvPr/>
        </p:nvSpPr>
        <p:spPr bwMode="auto">
          <a:xfrm flipH="1">
            <a:off x="1447800" y="2667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Text Box 17"/>
          <p:cNvSpPr txBox="1">
            <a:spLocks noChangeArrowheads="1"/>
          </p:cNvSpPr>
          <p:nvPr/>
        </p:nvSpPr>
        <p:spPr bwMode="auto">
          <a:xfrm>
            <a:off x="3505200" y="2362200"/>
            <a:ext cx="5638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2000"/>
              <a:t> Randomly initialize each </a:t>
            </a:r>
            <a:r>
              <a:rPr lang="en-US" sz="2000" i="1"/>
              <a:t>z</a:t>
            </a:r>
            <a:r>
              <a:rPr lang="en-US" sz="2000" i="1" baseline="-25000"/>
              <a:t>m,n</a:t>
            </a:r>
          </a:p>
          <a:p>
            <a:pPr eaLnBrk="1" hangingPunct="1">
              <a:spcBef>
                <a:spcPct val="50000"/>
              </a:spcBef>
              <a:buFontTx/>
              <a:buChar char="•"/>
            </a:pPr>
            <a:r>
              <a:rPr lang="en-US" sz="2000" i="1"/>
              <a:t> </a:t>
            </a:r>
            <a:r>
              <a:rPr lang="en-US" sz="2000"/>
              <a:t>Repeat for t=1,….</a:t>
            </a:r>
          </a:p>
          <a:p>
            <a:pPr lvl="1" eaLnBrk="1" hangingPunct="1">
              <a:spcBef>
                <a:spcPct val="50000"/>
              </a:spcBef>
              <a:buFontTx/>
              <a:buChar char="•"/>
            </a:pPr>
            <a:r>
              <a:rPr lang="en-US" sz="2000"/>
              <a:t> For each doc </a:t>
            </a:r>
            <a:r>
              <a:rPr lang="en-US" sz="2000" i="1"/>
              <a:t>m, </a:t>
            </a:r>
            <a:r>
              <a:rPr lang="en-US" sz="2000"/>
              <a:t>word </a:t>
            </a:r>
            <a:r>
              <a:rPr lang="en-US" sz="2000" i="1"/>
              <a:t>n</a:t>
            </a:r>
            <a:endParaRPr lang="en-US" sz="2000"/>
          </a:p>
          <a:p>
            <a:pPr lvl="2" eaLnBrk="1" hangingPunct="1">
              <a:spcBef>
                <a:spcPct val="50000"/>
              </a:spcBef>
              <a:buFontTx/>
              <a:buChar char="•"/>
            </a:pPr>
            <a:r>
              <a:rPr lang="en-US" sz="2000"/>
              <a:t> Find Pr(</a:t>
            </a:r>
            <a:r>
              <a:rPr lang="en-US" sz="2000" i="1"/>
              <a:t>z</a:t>
            </a:r>
            <a:r>
              <a:rPr lang="en-US" sz="2000" i="1" baseline="-25000"/>
              <a:t>mn</a:t>
            </a:r>
            <a:r>
              <a:rPr lang="en-US" sz="2000"/>
              <a:t>=</a:t>
            </a:r>
            <a:r>
              <a:rPr lang="en-US" sz="2000" i="1"/>
              <a:t>k</a:t>
            </a:r>
            <a:r>
              <a:rPr lang="en-US" sz="2000"/>
              <a:t>|other z’s)</a:t>
            </a:r>
          </a:p>
          <a:p>
            <a:pPr lvl="2" eaLnBrk="1" hangingPunct="1">
              <a:spcBef>
                <a:spcPct val="50000"/>
              </a:spcBef>
              <a:buFontTx/>
              <a:buChar char="•"/>
            </a:pPr>
            <a:r>
              <a:rPr lang="en-US" sz="2000"/>
              <a:t> Sample </a:t>
            </a:r>
            <a:r>
              <a:rPr lang="en-US" sz="2000" i="1"/>
              <a:t>z</a:t>
            </a:r>
            <a:r>
              <a:rPr lang="en-US" sz="2000" i="1" baseline="-25000"/>
              <a:t>mn </a:t>
            </a:r>
            <a:r>
              <a:rPr lang="en-US" sz="2000"/>
              <a:t>according to that distr.</a:t>
            </a:r>
          </a:p>
        </p:txBody>
      </p:sp>
      <p:sp>
        <p:nvSpPr>
          <p:cNvPr id="49169" name="Text Box 19"/>
          <p:cNvSpPr txBox="1">
            <a:spLocks noChangeArrowheads="1"/>
          </p:cNvSpPr>
          <p:nvPr/>
        </p:nvSpPr>
        <p:spPr bwMode="auto">
          <a:xfrm>
            <a:off x="6019800" y="1219200"/>
            <a:ext cx="296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“Mixed membership”</a:t>
            </a:r>
          </a:p>
        </p:txBody>
      </p:sp>
      <p:pic>
        <p:nvPicPr>
          <p:cNvPr id="49170" name="Picture 20"/>
          <p:cNvPicPr>
            <a:picLocks noChangeAspect="1" noChangeArrowheads="1"/>
          </p:cNvPicPr>
          <p:nvPr/>
        </p:nvPicPr>
        <p:blipFill>
          <a:blip r:embed="rId3">
            <a:extLst>
              <a:ext uri="{28A0092B-C50C-407E-A947-70E740481C1C}">
                <a14:useLocalDpi xmlns:a14="http://schemas.microsoft.com/office/drawing/2010/main" val="0"/>
              </a:ext>
            </a:extLst>
          </a:blip>
          <a:srcRect l="24323" t="50800" r="63011" b="41953"/>
          <a:stretch>
            <a:fillRect/>
          </a:stretch>
        </p:blipFill>
        <p:spPr bwMode="auto">
          <a:xfrm>
            <a:off x="2895600" y="48768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21"/>
          <p:cNvPicPr>
            <a:picLocks noChangeAspect="1" noChangeArrowheads="1"/>
          </p:cNvPicPr>
          <p:nvPr/>
        </p:nvPicPr>
        <p:blipFill>
          <a:blip r:embed="rId3">
            <a:extLst>
              <a:ext uri="{28A0092B-C50C-407E-A947-70E740481C1C}">
                <a14:useLocalDpi xmlns:a14="http://schemas.microsoft.com/office/drawing/2010/main" val="0"/>
              </a:ext>
            </a:extLst>
          </a:blip>
          <a:srcRect l="32610" t="75871" r="32906" b="12724"/>
          <a:stretch>
            <a:fillRect/>
          </a:stretch>
        </p:blipFill>
        <p:spPr bwMode="auto">
          <a:xfrm>
            <a:off x="3200400" y="5537200"/>
            <a:ext cx="5715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6705600" y="5562600"/>
            <a:ext cx="381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a:t>(k)</a:t>
            </a:r>
          </a:p>
        </p:txBody>
      </p:sp>
      <p:sp>
        <p:nvSpPr>
          <p:cNvPr id="49173" name="TextBox 1"/>
          <p:cNvSpPr txBox="1">
            <a:spLocks noChangeArrowheads="1"/>
          </p:cNvSpPr>
          <p:nvPr/>
        </p:nvSpPr>
        <p:spPr bwMode="auto">
          <a:xfrm>
            <a:off x="5867400" y="2800350"/>
            <a:ext cx="125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30? 100?</a:t>
            </a:r>
          </a:p>
        </p:txBody>
      </p:sp>
    </p:spTree>
    <p:extLst>
      <p:ext uri="{BB962C8B-B14F-4D97-AF65-F5344CB8AC3E}">
        <p14:creationId xmlns:p14="http://schemas.microsoft.com/office/powerpoint/2010/main" val="1115949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LDA</a:t>
            </a:r>
            <a:endParaRPr lang="en-US" dirty="0"/>
          </a:p>
        </p:txBody>
      </p:sp>
      <p:sp>
        <p:nvSpPr>
          <p:cNvPr id="61444" name="Rectangle 4"/>
          <p:cNvSpPr>
            <a:spLocks noChangeArrowheads="1"/>
          </p:cNvSpPr>
          <p:nvPr/>
        </p:nvSpPr>
        <p:spPr bwMode="auto">
          <a:xfrm>
            <a:off x="228600" y="2209800"/>
            <a:ext cx="18288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45" name="Oval 5"/>
          <p:cNvSpPr>
            <a:spLocks noChangeArrowheads="1"/>
          </p:cNvSpPr>
          <p:nvPr/>
        </p:nvSpPr>
        <p:spPr bwMode="auto">
          <a:xfrm>
            <a:off x="762000" y="3429000"/>
            <a:ext cx="685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800"/>
              <a:t>z</a:t>
            </a:r>
          </a:p>
        </p:txBody>
      </p:sp>
      <p:sp>
        <p:nvSpPr>
          <p:cNvPr id="61446" name="Oval 6"/>
          <p:cNvSpPr>
            <a:spLocks noChangeArrowheads="1"/>
          </p:cNvSpPr>
          <p:nvPr/>
        </p:nvSpPr>
        <p:spPr bwMode="auto">
          <a:xfrm>
            <a:off x="762000" y="4495800"/>
            <a:ext cx="685800" cy="685800"/>
          </a:xfrm>
          <a:prstGeom prst="ellipse">
            <a:avLst/>
          </a:prstGeom>
          <a:solidFill>
            <a:schemeClr val="accent1"/>
          </a:solidFill>
          <a:ln w="9525">
            <a:solidFill>
              <a:schemeClr val="tx1"/>
            </a:solidFill>
            <a:round/>
            <a:headEnd/>
            <a:tailEnd/>
          </a:ln>
        </p:spPr>
        <p:txBody>
          <a:bodyPr wrap="none" anchor="ctr"/>
          <a:lstStyle/>
          <a:p>
            <a:pPr algn="ctr"/>
            <a:r>
              <a:rPr lang="en-US" sz="1800"/>
              <a:t>w</a:t>
            </a:r>
          </a:p>
        </p:txBody>
      </p:sp>
      <p:sp>
        <p:nvSpPr>
          <p:cNvPr id="61447" name="Rectangle 7"/>
          <p:cNvSpPr>
            <a:spLocks noChangeArrowheads="1"/>
          </p:cNvSpPr>
          <p:nvPr/>
        </p:nvSpPr>
        <p:spPr bwMode="auto">
          <a:xfrm>
            <a:off x="533400" y="3276600"/>
            <a:ext cx="1143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48" name="Oval 8"/>
          <p:cNvSpPr>
            <a:spLocks noChangeArrowheads="1"/>
          </p:cNvSpPr>
          <p:nvPr/>
        </p:nvSpPr>
        <p:spPr bwMode="auto">
          <a:xfrm>
            <a:off x="762000" y="5943600"/>
            <a:ext cx="685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t>
            </a:r>
          </a:p>
        </p:txBody>
      </p:sp>
      <p:sp>
        <p:nvSpPr>
          <p:cNvPr id="61449" name="Line 9"/>
          <p:cNvSpPr>
            <a:spLocks noChangeShapeType="1"/>
          </p:cNvSpPr>
          <p:nvPr/>
        </p:nvSpPr>
        <p:spPr bwMode="auto">
          <a:xfrm flipV="1">
            <a:off x="1066800" y="5181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10"/>
          <p:cNvSpPr>
            <a:spLocks noChangeShapeType="1"/>
          </p:cNvSpPr>
          <p:nvPr/>
        </p:nvSpPr>
        <p:spPr bwMode="auto">
          <a:xfrm>
            <a:off x="10668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Text Box 11"/>
          <p:cNvSpPr txBox="1">
            <a:spLocks noChangeArrowheads="1"/>
          </p:cNvSpPr>
          <p:nvPr/>
        </p:nvSpPr>
        <p:spPr bwMode="auto">
          <a:xfrm>
            <a:off x="1676400" y="53340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p>
        </p:txBody>
      </p:sp>
      <p:sp>
        <p:nvSpPr>
          <p:cNvPr id="61452" name="Oval 12"/>
          <p:cNvSpPr>
            <a:spLocks noChangeArrowheads="1"/>
          </p:cNvSpPr>
          <p:nvPr/>
        </p:nvSpPr>
        <p:spPr bwMode="auto">
          <a:xfrm>
            <a:off x="838200" y="23622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t>
            </a:r>
            <a:endParaRPr lang="en-US" baseline="-25000"/>
          </a:p>
        </p:txBody>
      </p:sp>
      <p:sp>
        <p:nvSpPr>
          <p:cNvPr id="61453" name="Line 13"/>
          <p:cNvSpPr>
            <a:spLocks noChangeShapeType="1"/>
          </p:cNvSpPr>
          <p:nvPr/>
        </p:nvSpPr>
        <p:spPr bwMode="auto">
          <a:xfrm flipH="1">
            <a:off x="1066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4" name="Text Box 14"/>
          <p:cNvSpPr txBox="1">
            <a:spLocks noChangeArrowheads="1"/>
          </p:cNvSpPr>
          <p:nvPr/>
        </p:nvSpPr>
        <p:spPr bwMode="auto">
          <a:xfrm>
            <a:off x="1371600" y="5029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t>
            </a:r>
          </a:p>
        </p:txBody>
      </p:sp>
      <p:sp>
        <p:nvSpPr>
          <p:cNvPr id="61455" name="Oval 15"/>
          <p:cNvSpPr>
            <a:spLocks noChangeArrowheads="1"/>
          </p:cNvSpPr>
          <p:nvPr/>
        </p:nvSpPr>
        <p:spPr bwMode="auto">
          <a:xfrm>
            <a:off x="2514600" y="24384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Symbol" charset="0"/>
                <a:sym typeface="Symbol" charset="0"/>
              </a:rPr>
              <a:t>a</a:t>
            </a:r>
          </a:p>
        </p:txBody>
      </p:sp>
      <p:sp>
        <p:nvSpPr>
          <p:cNvPr id="61456" name="Line 16"/>
          <p:cNvSpPr>
            <a:spLocks noChangeShapeType="1"/>
          </p:cNvSpPr>
          <p:nvPr/>
        </p:nvSpPr>
        <p:spPr bwMode="auto">
          <a:xfrm flipH="1">
            <a:off x="1447800" y="2667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7" name="Text Box 17"/>
          <p:cNvSpPr txBox="1">
            <a:spLocks noChangeArrowheads="1"/>
          </p:cNvSpPr>
          <p:nvPr/>
        </p:nvSpPr>
        <p:spPr bwMode="auto">
          <a:xfrm>
            <a:off x="3505200" y="2362200"/>
            <a:ext cx="5105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en-US" sz="2000"/>
              <a:t> For each document d = 1,</a:t>
            </a:r>
            <a:r>
              <a:rPr lang="en-US" sz="2000">
                <a:latin typeface="MT Extra" charset="0"/>
                <a:sym typeface="MT Extra" charset="0"/>
              </a:rPr>
              <a:t></a:t>
            </a:r>
            <a:r>
              <a:rPr lang="en-US" sz="2000"/>
              <a:t>,M</a:t>
            </a:r>
          </a:p>
          <a:p>
            <a:pPr lvl="1" eaLnBrk="1" hangingPunct="1">
              <a:spcBef>
                <a:spcPct val="50000"/>
              </a:spcBef>
              <a:buFontTx/>
              <a:buChar char="•"/>
            </a:pPr>
            <a:r>
              <a:rPr lang="en-US" sz="2000"/>
              <a:t> Generate </a:t>
            </a:r>
            <a:r>
              <a:rPr lang="en-US" sz="2000">
                <a:latin typeface="Symbol" charset="0"/>
                <a:sym typeface="Symbol" charset="0"/>
              </a:rPr>
              <a:t></a:t>
            </a:r>
            <a:r>
              <a:rPr lang="en-US" sz="2000" baseline="-25000">
                <a:sym typeface="Symbol" charset="0"/>
              </a:rPr>
              <a:t>d</a:t>
            </a:r>
            <a:r>
              <a:rPr lang="en-US" sz="2000"/>
              <a:t> ~ Dir(</a:t>
            </a:r>
            <a:r>
              <a:rPr lang="en-US" sz="2000">
                <a:latin typeface="cmsy10" charset="0"/>
              </a:rPr>
              <a:t>¢</a:t>
            </a:r>
            <a:r>
              <a:rPr lang="en-US" sz="2000"/>
              <a:t> | </a:t>
            </a:r>
            <a:r>
              <a:rPr lang="en-US" sz="2000">
                <a:latin typeface="Symbol" charset="0"/>
                <a:sym typeface="Symbol" charset="0"/>
              </a:rPr>
              <a:t></a:t>
            </a:r>
            <a:r>
              <a:rPr lang="en-US" sz="2000"/>
              <a:t>)</a:t>
            </a:r>
          </a:p>
          <a:p>
            <a:pPr lvl="1" eaLnBrk="1" hangingPunct="1">
              <a:spcBef>
                <a:spcPct val="50000"/>
              </a:spcBef>
              <a:buFontTx/>
              <a:buChar char="•"/>
            </a:pPr>
            <a:r>
              <a:rPr lang="en-US" sz="2000"/>
              <a:t> For each position n = 1,</a:t>
            </a:r>
            <a:r>
              <a:rPr lang="en-US" sz="2000">
                <a:latin typeface="MT Extra" charset="0"/>
                <a:sym typeface="MT Extra" charset="0"/>
              </a:rPr>
              <a:t></a:t>
            </a:r>
            <a:r>
              <a:rPr lang="en-US" sz="2000"/>
              <a:t>, N</a:t>
            </a:r>
            <a:r>
              <a:rPr lang="en-US" sz="2000" baseline="-25000"/>
              <a:t>d</a:t>
            </a:r>
            <a:endParaRPr lang="en-US" sz="2000"/>
          </a:p>
          <a:p>
            <a:pPr lvl="2" eaLnBrk="1" hangingPunct="1">
              <a:spcBef>
                <a:spcPct val="50000"/>
              </a:spcBef>
              <a:buFontTx/>
              <a:buChar char="•"/>
            </a:pPr>
            <a:r>
              <a:rPr lang="en-US" sz="2000"/>
              <a:t> generate z</a:t>
            </a:r>
            <a:r>
              <a:rPr lang="en-US" sz="2000" baseline="-25000"/>
              <a:t>n</a:t>
            </a:r>
            <a:r>
              <a:rPr lang="en-US" sz="2000"/>
              <a:t> ~ Mult( </a:t>
            </a:r>
            <a:r>
              <a:rPr lang="en-US" sz="2000">
                <a:latin typeface="cmsy10" charset="0"/>
              </a:rPr>
              <a:t>.</a:t>
            </a:r>
            <a:r>
              <a:rPr lang="en-US" sz="2000"/>
              <a:t> | </a:t>
            </a:r>
            <a:r>
              <a:rPr lang="en-US" sz="2000">
                <a:latin typeface="Symbol" charset="0"/>
                <a:sym typeface="Symbol" charset="0"/>
              </a:rPr>
              <a:t></a:t>
            </a:r>
            <a:r>
              <a:rPr lang="en-US" sz="2000" baseline="-25000">
                <a:sym typeface="Symbol" charset="0"/>
              </a:rPr>
              <a:t>d</a:t>
            </a:r>
            <a:r>
              <a:rPr lang="en-US" sz="2000"/>
              <a:t>)</a:t>
            </a:r>
          </a:p>
          <a:p>
            <a:pPr lvl="2" eaLnBrk="1" hangingPunct="1">
              <a:spcBef>
                <a:spcPct val="50000"/>
              </a:spcBef>
              <a:buFontTx/>
              <a:buChar char="•"/>
            </a:pPr>
            <a:r>
              <a:rPr lang="en-US" sz="2000"/>
              <a:t> generate w</a:t>
            </a:r>
            <a:r>
              <a:rPr lang="en-US" sz="2000" baseline="-25000"/>
              <a:t>n</a:t>
            </a:r>
            <a:r>
              <a:rPr lang="en-US" sz="2000"/>
              <a:t> ~ Mult( </a:t>
            </a:r>
            <a:r>
              <a:rPr lang="en-US" sz="2000">
                <a:latin typeface="cmsy10" charset="0"/>
              </a:rPr>
              <a:t>.</a:t>
            </a:r>
            <a:r>
              <a:rPr lang="en-US" sz="2000"/>
              <a:t> | </a:t>
            </a:r>
            <a:r>
              <a:rPr lang="en-US" sz="2000">
                <a:latin typeface="Symbol" charset="0"/>
                <a:sym typeface="Symbol" charset="0"/>
              </a:rPr>
              <a:t></a:t>
            </a:r>
            <a:r>
              <a:rPr lang="en-US" sz="2000" baseline="-25000">
                <a:sym typeface="Symbol" charset="0"/>
              </a:rPr>
              <a:t>z</a:t>
            </a:r>
            <a:r>
              <a:rPr lang="en-US" sz="2000" baseline="-50000">
                <a:sym typeface="Symbol" charset="0"/>
              </a:rPr>
              <a:t>n</a:t>
            </a:r>
            <a:r>
              <a:rPr lang="en-US" sz="2000"/>
              <a:t>)</a:t>
            </a:r>
          </a:p>
        </p:txBody>
      </p:sp>
      <p:pic>
        <p:nvPicPr>
          <p:cNvPr id="61458" name="Picture 18"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794000" y="4800600"/>
            <a:ext cx="510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9" name="Text Box 19"/>
          <p:cNvSpPr txBox="1">
            <a:spLocks noChangeArrowheads="1"/>
          </p:cNvSpPr>
          <p:nvPr/>
        </p:nvSpPr>
        <p:spPr bwMode="auto">
          <a:xfrm>
            <a:off x="6019800" y="1219200"/>
            <a:ext cx="296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“Mixed membership”</a:t>
            </a:r>
          </a:p>
        </p:txBody>
      </p:sp>
      <p:sp>
        <p:nvSpPr>
          <p:cNvPr id="61462" name="Rectangle 22"/>
          <p:cNvSpPr>
            <a:spLocks noChangeArrowheads="1"/>
          </p:cNvSpPr>
          <p:nvPr/>
        </p:nvSpPr>
        <p:spPr bwMode="auto">
          <a:xfrm>
            <a:off x="228600" y="5791200"/>
            <a:ext cx="1828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3" name="Text Box 23"/>
          <p:cNvSpPr txBox="1">
            <a:spLocks noChangeArrowheads="1"/>
          </p:cNvSpPr>
          <p:nvPr/>
        </p:nvSpPr>
        <p:spPr bwMode="auto">
          <a:xfrm>
            <a:off x="1676400" y="6400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K</a:t>
            </a:r>
          </a:p>
        </p:txBody>
      </p:sp>
    </p:spTree>
    <p:extLst>
      <p:ext uri="{BB962C8B-B14F-4D97-AF65-F5344CB8AC3E}">
        <p14:creationId xmlns:p14="http://schemas.microsoft.com/office/powerpoint/2010/main" val="1966505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5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45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5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4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4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45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1457">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4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4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4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4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14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4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4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61446" grpId="0" animBg="1"/>
      <p:bldP spid="61447" grpId="0" animBg="1"/>
      <p:bldP spid="61448" grpId="0" animBg="1"/>
      <p:bldP spid="61449" grpId="0" animBg="1"/>
      <p:bldP spid="61450" grpId="0" animBg="1"/>
      <p:bldP spid="61451" grpId="0"/>
      <p:bldP spid="61452" grpId="0" animBg="1"/>
      <p:bldP spid="61453" grpId="0" animBg="1"/>
      <p:bldP spid="61454" grpId="0"/>
      <p:bldP spid="61455" grpId="0" animBg="1"/>
      <p:bldP spid="61456" grpId="0" animBg="1"/>
      <p:bldP spid="61459" grpId="0"/>
      <p:bldP spid="61462" grpId="0" animBg="1"/>
      <p:bldP spid="614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91200"/>
            <a:ext cx="731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Grp="1"/>
          </p:cNvSpPr>
          <p:nvPr>
            <p:ph type="title"/>
          </p:nvPr>
        </p:nvSpPr>
        <p:spPr/>
        <p:txBody>
          <a:bodyPr/>
          <a:lstStyle/>
          <a:p>
            <a:r>
              <a:rPr lang="en-US" smtClean="0"/>
              <a:t>How an LDA document looks</a:t>
            </a:r>
            <a:endParaRPr lang="en-US" dirty="0"/>
          </a:p>
        </p:txBody>
      </p:sp>
    </p:spTree>
    <p:extLst>
      <p:ext uri="{BB962C8B-B14F-4D97-AF65-F5344CB8AC3E}">
        <p14:creationId xmlns:p14="http://schemas.microsoft.com/office/powerpoint/2010/main" val="22230240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894" y="1700211"/>
            <a:ext cx="601821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5"/>
          <p:cNvSpPr>
            <a:spLocks noGrp="1"/>
          </p:cNvSpPr>
          <p:nvPr>
            <p:ph type="title"/>
          </p:nvPr>
        </p:nvSpPr>
        <p:spPr/>
        <p:txBody>
          <a:bodyPr/>
          <a:lstStyle/>
          <a:p>
            <a:r>
              <a:rPr lang="en-US" smtClean="0"/>
              <a:t>LDA topics</a:t>
            </a:r>
            <a:endParaRPr lang="en-US" dirty="0"/>
          </a:p>
        </p:txBody>
      </p:sp>
    </p:spTree>
    <p:extLst>
      <p:ext uri="{BB962C8B-B14F-4D97-AF65-F5344CB8AC3E}">
        <p14:creationId xmlns:p14="http://schemas.microsoft.com/office/powerpoint/2010/main" val="500169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Natural Language Text</a:t>
            </a:r>
            <a:endParaRPr lang="en-US" dirty="0"/>
          </a:p>
        </p:txBody>
      </p:sp>
      <p:sp>
        <p:nvSpPr>
          <p:cNvPr id="3" name="Content Placeholder 2"/>
          <p:cNvSpPr>
            <a:spLocks noGrp="1"/>
          </p:cNvSpPr>
          <p:nvPr>
            <p:ph idx="1"/>
          </p:nvPr>
        </p:nvSpPr>
        <p:spPr>
          <a:xfrm>
            <a:off x="196560" y="1291787"/>
            <a:ext cx="8229600" cy="2196499"/>
          </a:xfrm>
        </p:spPr>
        <p:txBody>
          <a:bodyPr>
            <a:normAutofit lnSpcReduction="10000"/>
          </a:bodyPr>
          <a:lstStyle/>
          <a:p>
            <a:r>
              <a:rPr lang="en-US" dirty="0" smtClean="0"/>
              <a:t>Collection of documents</a:t>
            </a:r>
          </a:p>
          <a:p>
            <a:r>
              <a:rPr lang="en-US" dirty="0" smtClean="0"/>
              <a:t>Each document consists of a set of word tokens, from a set of word types</a:t>
            </a:r>
          </a:p>
          <a:p>
            <a:pPr lvl="1"/>
            <a:r>
              <a:rPr lang="en-US" dirty="0" smtClean="0"/>
              <a:t>The big dog ate the small dog</a:t>
            </a:r>
          </a:p>
        </p:txBody>
      </p:sp>
      <p:sp>
        <p:nvSpPr>
          <p:cNvPr id="4" name="Rounded Rectangle 3"/>
          <p:cNvSpPr/>
          <p:nvPr/>
        </p:nvSpPr>
        <p:spPr>
          <a:xfrm>
            <a:off x="330532" y="3826912"/>
            <a:ext cx="8559045" cy="2278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sz="2800" dirty="0" smtClean="0"/>
              <a:t>Goal of Processing Natural Language Text</a:t>
            </a:r>
          </a:p>
          <a:p>
            <a:pPr marL="457200" indent="-457200">
              <a:buFont typeface="Arial"/>
              <a:buChar char="•"/>
            </a:pPr>
            <a:r>
              <a:rPr lang="en-US" sz="2800" dirty="0" smtClean="0"/>
              <a:t>Construct models of the domain via unsupervised learning</a:t>
            </a:r>
          </a:p>
          <a:p>
            <a:pPr marL="457200" indent="-457200">
              <a:buFont typeface="Arial"/>
              <a:buChar char="•"/>
            </a:pPr>
            <a:r>
              <a:rPr lang="en-US" sz="2800" dirty="0" smtClean="0"/>
              <a:t>“Learn the structure of the domain”</a:t>
            </a:r>
            <a:endParaRPr lang="en-US" sz="2800" dirty="0"/>
          </a:p>
        </p:txBody>
      </p:sp>
    </p:spTree>
    <p:extLst>
      <p:ext uri="{BB962C8B-B14F-4D97-AF65-F5344CB8AC3E}">
        <p14:creationId xmlns:p14="http://schemas.microsoft.com/office/powerpoint/2010/main" val="2796081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intuitions behind LDA</a:t>
            </a:r>
            <a:endParaRPr lang="en-US" dirty="0"/>
          </a:p>
        </p:txBody>
      </p:sp>
      <p:pic>
        <p:nvPicPr>
          <p:cNvPr id="5" name="Picture 4" descr="Screen Shot 2015-03-16 at 10.34.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7414"/>
            <a:ext cx="9144000" cy="4776716"/>
          </a:xfrm>
          <a:prstGeom prst="rect">
            <a:avLst/>
          </a:prstGeom>
        </p:spPr>
      </p:pic>
      <p:sp>
        <p:nvSpPr>
          <p:cNvPr id="6" name="Rectangle 5"/>
          <p:cNvSpPr/>
          <p:nvPr/>
        </p:nvSpPr>
        <p:spPr>
          <a:xfrm>
            <a:off x="0" y="6487210"/>
            <a:ext cx="5888540" cy="369332"/>
          </a:xfrm>
          <a:prstGeom prst="rect">
            <a:avLst/>
          </a:prstGeom>
        </p:spPr>
        <p:txBody>
          <a:bodyPr wrap="square">
            <a:spAutoFit/>
          </a:bodyPr>
          <a:lstStyle/>
          <a:p>
            <a:r>
              <a:rPr lang="en-US" dirty="0"/>
              <a:t>http://</a:t>
            </a:r>
            <a:r>
              <a:rPr lang="en-US" dirty="0" err="1"/>
              <a:t>www.cs.princeton.edu</a:t>
            </a:r>
            <a:r>
              <a:rPr lang="en-US" dirty="0"/>
              <a:t>/~</a:t>
            </a:r>
            <a:r>
              <a:rPr lang="en-US" dirty="0" err="1"/>
              <a:t>blei</a:t>
            </a:r>
            <a:r>
              <a:rPr lang="en-US" dirty="0"/>
              <a:t>/papers/Blei2011.pdf</a:t>
            </a:r>
          </a:p>
        </p:txBody>
      </p:sp>
    </p:spTree>
    <p:extLst>
      <p:ext uri="{BB962C8B-B14F-4D97-AF65-F5344CB8AC3E}">
        <p14:creationId xmlns:p14="http://schemas.microsoft.com/office/powerpoint/2010/main" val="375363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set up a generative model…</a:t>
            </a:r>
            <a:endParaRPr lang="en-US" dirty="0"/>
          </a:p>
        </p:txBody>
      </p:sp>
      <p:sp>
        <p:nvSpPr>
          <p:cNvPr id="3" name="Content Placeholder 2"/>
          <p:cNvSpPr>
            <a:spLocks noGrp="1"/>
          </p:cNvSpPr>
          <p:nvPr>
            <p:ph idx="1"/>
          </p:nvPr>
        </p:nvSpPr>
        <p:spPr>
          <a:xfrm>
            <a:off x="202910" y="1152961"/>
            <a:ext cx="8229600" cy="4233980"/>
          </a:xfrm>
        </p:spPr>
        <p:txBody>
          <a:bodyPr/>
          <a:lstStyle/>
          <a:p>
            <a:r>
              <a:rPr lang="en-US" sz="2400" dirty="0" smtClean="0"/>
              <a:t>We have D documents</a:t>
            </a:r>
          </a:p>
          <a:p>
            <a:r>
              <a:rPr lang="en-US" sz="2400" dirty="0" smtClean="0"/>
              <a:t>Vocabulary of V word types</a:t>
            </a:r>
          </a:p>
          <a:p>
            <a:r>
              <a:rPr lang="en-US" sz="2400" dirty="0" smtClean="0"/>
              <a:t>Each document contains up to N word tokens</a:t>
            </a:r>
          </a:p>
          <a:p>
            <a:r>
              <a:rPr lang="en-US" sz="2400" dirty="0" smtClean="0"/>
              <a:t>Assume K topics</a:t>
            </a:r>
          </a:p>
          <a:p>
            <a:r>
              <a:rPr lang="en-US" sz="2400" dirty="0" smtClean="0"/>
              <a:t>Each document has a K-dimensional multinomial </a:t>
            </a:r>
            <a:r>
              <a:rPr lang="en-US" sz="2400" dirty="0" err="1" smtClean="0"/>
              <a:t>θ</a:t>
            </a:r>
            <a:r>
              <a:rPr lang="en-US" sz="2400" baseline="-25000" dirty="0" err="1" smtClean="0"/>
              <a:t>d</a:t>
            </a:r>
            <a:r>
              <a:rPr lang="en-US" sz="2400" dirty="0" smtClean="0"/>
              <a:t> over topics with a common </a:t>
            </a:r>
            <a:r>
              <a:rPr lang="en-US" sz="2400" dirty="0" err="1" smtClean="0"/>
              <a:t>Dirichlet</a:t>
            </a:r>
            <a:r>
              <a:rPr lang="en-US" sz="2400" dirty="0" smtClean="0"/>
              <a:t> prior, </a:t>
            </a:r>
            <a:r>
              <a:rPr lang="en-US" sz="2400" dirty="0" err="1" smtClean="0"/>
              <a:t>Dir</a:t>
            </a:r>
            <a:r>
              <a:rPr lang="en-US" sz="2400" dirty="0" smtClean="0"/>
              <a:t>(α)</a:t>
            </a:r>
          </a:p>
          <a:p>
            <a:r>
              <a:rPr lang="en-US" sz="2400" dirty="0" smtClean="0"/>
              <a:t>Each topic has a V-dimensional multinomial β</a:t>
            </a:r>
            <a:r>
              <a:rPr lang="en-US" sz="2400" baseline="-25000" dirty="0" smtClean="0"/>
              <a:t>k</a:t>
            </a:r>
            <a:r>
              <a:rPr lang="en-US" sz="2400" dirty="0" smtClean="0"/>
              <a:t> over with a common symmetric </a:t>
            </a:r>
            <a:r>
              <a:rPr lang="en-US" sz="2400" dirty="0" err="1" smtClean="0"/>
              <a:t>Dirichlet</a:t>
            </a:r>
            <a:r>
              <a:rPr lang="en-US" sz="2400" dirty="0" smtClean="0"/>
              <a:t> prior, D(</a:t>
            </a:r>
            <a:r>
              <a:rPr lang="en-US" sz="2400" dirty="0" err="1" smtClean="0"/>
              <a:t>η</a:t>
            </a:r>
            <a:r>
              <a:rPr lang="en-US" sz="2400" dirty="0" smtClean="0"/>
              <a:t>)</a:t>
            </a:r>
            <a:endParaRPr lang="en-US" sz="2400" dirty="0"/>
          </a:p>
        </p:txBody>
      </p:sp>
    </p:spTree>
    <p:extLst>
      <p:ext uri="{BB962C8B-B14F-4D97-AF65-F5344CB8AC3E}">
        <p14:creationId xmlns:p14="http://schemas.microsoft.com/office/powerpoint/2010/main" val="1857301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Dirichlet</a:t>
            </a:r>
            <a:r>
              <a:rPr lang="en-US" dirty="0" smtClean="0"/>
              <a:t> distribution?</a:t>
            </a:r>
            <a:endParaRPr lang="en-US" dirty="0"/>
          </a:p>
        </p:txBody>
      </p:sp>
      <p:sp>
        <p:nvSpPr>
          <p:cNvPr id="3" name="Content Placeholder 2"/>
          <p:cNvSpPr>
            <a:spLocks noGrp="1"/>
          </p:cNvSpPr>
          <p:nvPr>
            <p:ph idx="1"/>
          </p:nvPr>
        </p:nvSpPr>
        <p:spPr>
          <a:xfrm>
            <a:off x="202910" y="770270"/>
            <a:ext cx="8229600" cy="5661036"/>
          </a:xfrm>
        </p:spPr>
        <p:txBody>
          <a:bodyPr>
            <a:normAutofit fontScale="92500"/>
          </a:bodyPr>
          <a:lstStyle/>
          <a:p>
            <a:r>
              <a:rPr lang="en-US" dirty="0" smtClean="0"/>
              <a:t>Remember we called a multinomial distribution for both topic and word distributions?</a:t>
            </a:r>
          </a:p>
          <a:p>
            <a:r>
              <a:rPr lang="en-US" dirty="0"/>
              <a:t> The space is of all of these </a:t>
            </a:r>
            <a:r>
              <a:rPr lang="en-US" dirty="0" err="1"/>
              <a:t>multinomials</a:t>
            </a:r>
            <a:r>
              <a:rPr lang="en-US" dirty="0"/>
              <a:t> has a nice geometric interpretation as a (k-1)-simplex, which is just a generalization of a triangle to (k-1) dimensions.</a:t>
            </a:r>
          </a:p>
          <a:p>
            <a:r>
              <a:rPr lang="en-US" dirty="0"/>
              <a:t>Criteria for selecting our prior:</a:t>
            </a:r>
          </a:p>
          <a:p>
            <a:pPr lvl="1"/>
            <a:r>
              <a:rPr lang="en-US" dirty="0"/>
              <a:t>It needs to be defined for a (k-1)-simplex.</a:t>
            </a:r>
          </a:p>
          <a:p>
            <a:pPr lvl="1"/>
            <a:r>
              <a:rPr lang="en-US" dirty="0"/>
              <a:t>Algebraically speaking, we would like it to play nice with the multinomial distribution. </a:t>
            </a:r>
          </a:p>
        </p:txBody>
      </p:sp>
    </p:spTree>
    <p:extLst>
      <p:ext uri="{BB962C8B-B14F-4D97-AF65-F5344CB8AC3E}">
        <p14:creationId xmlns:p14="http://schemas.microsoft.com/office/powerpoint/2010/main" val="33078857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Dirichlet</a:t>
            </a:r>
            <a:r>
              <a:rPr lang="en-US" dirty="0" smtClean="0"/>
              <a:t> Distributions</a:t>
            </a:r>
            <a:endParaRPr lang="en-US" dirty="0"/>
          </a:p>
        </p:txBody>
      </p:sp>
      <p:sp>
        <p:nvSpPr>
          <p:cNvPr id="4" name="Rectangle 3"/>
          <p:cNvSpPr txBox="1">
            <a:spLocks noChangeArrowheads="1"/>
          </p:cNvSpPr>
          <p:nvPr/>
        </p:nvSpPr>
        <p:spPr bwMode="auto">
          <a:xfrm>
            <a:off x="516004" y="2929784"/>
            <a:ext cx="8229600" cy="3170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110000"/>
              </a:lnSpc>
              <a:spcBef>
                <a:spcPts val="1400"/>
              </a:spcBef>
              <a:spcAft>
                <a:spcPct val="0"/>
              </a:spcAft>
              <a:buClr>
                <a:schemeClr val="tx2"/>
              </a:buClr>
              <a:buFont typeface="Arial" charset="0"/>
              <a:buChar char="•"/>
              <a:defRPr sz="2800" kern="1200">
                <a:solidFill>
                  <a:schemeClr val="tx1"/>
                </a:solidFill>
                <a:latin typeface="Lucida Grande"/>
                <a:ea typeface="+mn-ea"/>
                <a:cs typeface="Lucida Grande"/>
              </a:defRPr>
            </a:lvl1pPr>
            <a:lvl2pPr marL="625475" indent="-279400" algn="l" rtl="0" eaLnBrk="1" fontAlgn="base" hangingPunct="1">
              <a:lnSpc>
                <a:spcPct val="110000"/>
              </a:lnSpc>
              <a:spcBef>
                <a:spcPts val="800"/>
              </a:spcBef>
              <a:spcAft>
                <a:spcPct val="0"/>
              </a:spcAft>
              <a:buClr>
                <a:schemeClr val="tx2"/>
              </a:buClr>
              <a:buFont typeface="Arial" charset="0"/>
              <a:buChar char="–"/>
              <a:defRPr sz="2400" kern="1200">
                <a:solidFill>
                  <a:schemeClr val="tx1"/>
                </a:solidFill>
                <a:latin typeface="Lucida Grande"/>
                <a:ea typeface="+mn-ea"/>
                <a:cs typeface="Lucida Grande"/>
              </a:defRPr>
            </a:lvl2pPr>
            <a:lvl3pPr marL="914400" indent="-230188" algn="l" rtl="0" eaLnBrk="1" fontAlgn="base" hangingPunct="1">
              <a:lnSpc>
                <a:spcPct val="110000"/>
              </a:lnSpc>
              <a:spcBef>
                <a:spcPts val="800"/>
              </a:spcBef>
              <a:spcAft>
                <a:spcPct val="0"/>
              </a:spcAft>
              <a:buClr>
                <a:schemeClr val="tx2"/>
              </a:buClr>
              <a:buFont typeface="Arial" charset="0"/>
              <a:buChar char="•"/>
              <a:defRPr sz="2000" kern="1200">
                <a:solidFill>
                  <a:schemeClr val="tx1"/>
                </a:solidFill>
                <a:latin typeface="Lucida Grande"/>
                <a:ea typeface="+mn-ea"/>
                <a:cs typeface="Lucida Grande"/>
              </a:defRPr>
            </a:lvl3pPr>
            <a:lvl4pPr marL="1144588" indent="-173038" algn="l" rtl="0" eaLnBrk="1" fontAlgn="base" hangingPunct="1">
              <a:lnSpc>
                <a:spcPct val="110000"/>
              </a:lnSpc>
              <a:spcBef>
                <a:spcPts val="800"/>
              </a:spcBef>
              <a:spcAft>
                <a:spcPct val="0"/>
              </a:spcAft>
              <a:buClr>
                <a:schemeClr val="tx2"/>
              </a:buClr>
              <a:buFont typeface="Arial" charset="0"/>
              <a:buChar char="–"/>
              <a:defRPr kern="1200">
                <a:solidFill>
                  <a:schemeClr val="tx1"/>
                </a:solidFill>
                <a:latin typeface="Lucida Grande"/>
                <a:ea typeface="+mn-ea"/>
                <a:cs typeface="Lucida Grande"/>
              </a:defRPr>
            </a:lvl4pPr>
            <a:lvl5pPr marL="1482725" indent="-222250" algn="l" rtl="0" eaLnBrk="1" fontAlgn="base" hangingPunct="1">
              <a:lnSpc>
                <a:spcPct val="110000"/>
              </a:lnSpc>
              <a:spcBef>
                <a:spcPts val="600"/>
              </a:spcBef>
              <a:spcAft>
                <a:spcPct val="0"/>
              </a:spcAft>
              <a:buClr>
                <a:schemeClr val="tx2"/>
              </a:buClr>
              <a:buFont typeface="Arial" charset="0"/>
              <a:buChar char="»"/>
              <a:defRPr kern="1200">
                <a:solidFill>
                  <a:schemeClr val="tx1"/>
                </a:solidFill>
                <a:latin typeface="Lucida Grande"/>
                <a:ea typeface="+mn-ea"/>
                <a:cs typeface="Lucida Grand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chemeClr val="tx1"/>
              </a:buClr>
              <a:defRPr/>
            </a:pPr>
            <a:r>
              <a:rPr lang="en-US" sz="2000" dirty="0" smtClean="0">
                <a:latin typeface="+mn-lt"/>
              </a:rPr>
              <a:t>Useful Facts:</a:t>
            </a:r>
          </a:p>
          <a:p>
            <a:pPr lvl="1">
              <a:lnSpc>
                <a:spcPct val="100000"/>
              </a:lnSpc>
              <a:buClr>
                <a:schemeClr val="tx1"/>
              </a:buClr>
              <a:defRPr/>
            </a:pPr>
            <a:r>
              <a:rPr lang="en-US" sz="2000" dirty="0" smtClean="0">
                <a:latin typeface="+mn-lt"/>
                <a:ea typeface="ＭＳ Ｐゴシック" charset="0"/>
              </a:rPr>
              <a:t>This distribution is defined over a (k-1)-simplex.  That is, it takes k non-negative arguments which sum to one.  Consequently it is a natural distribution to use over multinomial distributions.</a:t>
            </a:r>
          </a:p>
          <a:p>
            <a:pPr lvl="1">
              <a:lnSpc>
                <a:spcPct val="100000"/>
              </a:lnSpc>
              <a:buClr>
                <a:schemeClr val="tx1"/>
              </a:buClr>
              <a:defRPr/>
            </a:pPr>
            <a:r>
              <a:rPr lang="en-US" sz="2000" dirty="0" smtClean="0">
                <a:latin typeface="+mn-lt"/>
                <a:ea typeface="ＭＳ Ｐゴシック" charset="0"/>
              </a:rPr>
              <a:t>In fact, the </a:t>
            </a:r>
            <a:r>
              <a:rPr lang="en-US" sz="2000" dirty="0" err="1" smtClean="0">
                <a:latin typeface="+mn-lt"/>
                <a:ea typeface="ＭＳ Ｐゴシック" charset="0"/>
              </a:rPr>
              <a:t>Dirichlet</a:t>
            </a:r>
            <a:r>
              <a:rPr lang="en-US" sz="2000" dirty="0" smtClean="0">
                <a:latin typeface="+mn-lt"/>
                <a:ea typeface="ＭＳ Ｐゴシック" charset="0"/>
              </a:rPr>
              <a:t> distribution is the conjugate prior to the multinomial distribution.  (This means that if our likelihood is multinomial with a </a:t>
            </a:r>
            <a:r>
              <a:rPr lang="en-US" sz="2000" dirty="0" err="1" smtClean="0">
                <a:latin typeface="+mn-lt"/>
                <a:ea typeface="ＭＳ Ｐゴシック" charset="0"/>
              </a:rPr>
              <a:t>Dirichlet</a:t>
            </a:r>
            <a:r>
              <a:rPr lang="en-US" sz="2000" dirty="0" smtClean="0">
                <a:latin typeface="+mn-lt"/>
                <a:ea typeface="ＭＳ Ｐゴシック" charset="0"/>
              </a:rPr>
              <a:t> prior, then the posterior is also </a:t>
            </a:r>
            <a:r>
              <a:rPr lang="en-US" sz="2000" dirty="0" err="1" smtClean="0">
                <a:latin typeface="+mn-lt"/>
                <a:ea typeface="ＭＳ Ｐゴシック" charset="0"/>
              </a:rPr>
              <a:t>Dirichlet</a:t>
            </a:r>
            <a:r>
              <a:rPr lang="en-US" sz="2000" dirty="0" smtClean="0">
                <a:latin typeface="+mn-lt"/>
                <a:ea typeface="ＭＳ Ｐゴシック" charset="0"/>
              </a:rPr>
              <a:t>!)</a:t>
            </a:r>
          </a:p>
          <a:p>
            <a:pPr lvl="1">
              <a:lnSpc>
                <a:spcPct val="100000"/>
              </a:lnSpc>
              <a:buClr>
                <a:schemeClr val="tx1"/>
              </a:buClr>
              <a:defRPr/>
            </a:pPr>
            <a:r>
              <a:rPr lang="en-US" sz="2000" dirty="0" smtClean="0">
                <a:latin typeface="+mn-lt"/>
                <a:ea typeface="ＭＳ Ｐゴシック" charset="0"/>
              </a:rPr>
              <a:t>The </a:t>
            </a:r>
            <a:r>
              <a:rPr lang="en-US" sz="2000" dirty="0" err="1" smtClean="0">
                <a:latin typeface="+mn-lt"/>
                <a:ea typeface="ＭＳ Ｐゴシック" charset="0"/>
              </a:rPr>
              <a:t>Dirichlet</a:t>
            </a:r>
            <a:r>
              <a:rPr lang="en-US" sz="2000" dirty="0" smtClean="0">
                <a:latin typeface="+mn-lt"/>
                <a:ea typeface="ＭＳ Ｐゴシック" charset="0"/>
              </a:rPr>
              <a:t> parameter </a:t>
            </a:r>
            <a:r>
              <a:rPr lang="en-US" sz="2000" dirty="0" smtClean="0">
                <a:latin typeface="+mn-lt"/>
                <a:ea typeface="ＭＳ Ｐゴシック" charset="0"/>
                <a:sym typeface="Symbol" charset="0"/>
              </a:rPr>
              <a:t></a:t>
            </a:r>
            <a:r>
              <a:rPr lang="en-US" sz="2000" baseline="-25000" dirty="0" err="1" smtClean="0">
                <a:latin typeface="+mn-lt"/>
                <a:ea typeface="ＭＳ Ｐゴシック" charset="0"/>
                <a:sym typeface="Symbol" charset="0"/>
              </a:rPr>
              <a:t>i</a:t>
            </a:r>
            <a:r>
              <a:rPr lang="en-US" sz="2000" dirty="0" smtClean="0">
                <a:latin typeface="+mn-lt"/>
                <a:ea typeface="ＭＳ Ｐゴシック" charset="0"/>
              </a:rPr>
              <a:t> can be thought of as a prior count of the </a:t>
            </a:r>
            <a:r>
              <a:rPr lang="en-US" sz="2000" dirty="0" err="1" smtClean="0">
                <a:latin typeface="+mn-lt"/>
                <a:ea typeface="ＭＳ Ｐゴシック" charset="0"/>
              </a:rPr>
              <a:t>i</a:t>
            </a:r>
            <a:r>
              <a:rPr lang="en-US" sz="2000" baseline="30000" dirty="0" err="1" smtClean="0">
                <a:latin typeface="+mn-lt"/>
                <a:ea typeface="ＭＳ Ｐゴシック" charset="0"/>
              </a:rPr>
              <a:t>th</a:t>
            </a:r>
            <a:r>
              <a:rPr lang="en-US" sz="2000" dirty="0" smtClean="0">
                <a:latin typeface="+mn-lt"/>
                <a:ea typeface="ＭＳ Ｐゴシック" charset="0"/>
              </a:rPr>
              <a:t> class.</a:t>
            </a:r>
            <a:endParaRPr lang="en-US" sz="2000" dirty="0">
              <a:latin typeface="+mn-lt"/>
              <a:ea typeface="ＭＳ Ｐゴシック" charset="0"/>
            </a:endParaRPr>
          </a:p>
        </p:txBody>
      </p:sp>
      <p:pic>
        <p:nvPicPr>
          <p:cNvPr id="5" name="Picture 4" descr="txp_fi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502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01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Dirichlet</a:t>
            </a:r>
            <a:r>
              <a:rPr lang="en-US" dirty="0" smtClean="0"/>
              <a:t> Distributions</a:t>
            </a:r>
            <a:endParaRPr lang="en-US" dirty="0"/>
          </a:p>
        </p:txBody>
      </p:sp>
      <p:pic>
        <p:nvPicPr>
          <p:cNvPr id="3" name="Picture 2"/>
          <p:cNvPicPr>
            <a:picLocks noChangeAspect="1"/>
          </p:cNvPicPr>
          <p:nvPr/>
        </p:nvPicPr>
        <p:blipFill>
          <a:blip r:embed="rId2"/>
          <a:stretch>
            <a:fillRect/>
          </a:stretch>
        </p:blipFill>
        <p:spPr>
          <a:xfrm>
            <a:off x="1559202" y="1181100"/>
            <a:ext cx="6025597" cy="5194950"/>
          </a:xfrm>
          <a:prstGeom prst="rect">
            <a:avLst/>
          </a:prstGeom>
        </p:spPr>
      </p:pic>
    </p:spTree>
    <p:extLst>
      <p:ext uri="{BB962C8B-B14F-4D97-AF65-F5344CB8AC3E}">
        <p14:creationId xmlns:p14="http://schemas.microsoft.com/office/powerpoint/2010/main" val="21339722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Dirichlet</a:t>
            </a:r>
            <a:r>
              <a:rPr lang="en-US" dirty="0" smtClean="0"/>
              <a:t> Distribution</a:t>
            </a:r>
            <a:endParaRPr lang="en-US" dirty="0"/>
          </a:p>
        </p:txBody>
      </p:sp>
      <p:pic>
        <p:nvPicPr>
          <p:cNvPr id="5" name="Picture 4" descr="Screen Shot 2015-03-16 at 12.46.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323" y="1426308"/>
            <a:ext cx="6539355" cy="5283081"/>
          </a:xfrm>
          <a:prstGeom prst="rect">
            <a:avLst/>
          </a:prstGeom>
        </p:spPr>
      </p:pic>
    </p:spTree>
    <p:extLst>
      <p:ext uri="{BB962C8B-B14F-4D97-AF65-F5344CB8AC3E}">
        <p14:creationId xmlns:p14="http://schemas.microsoft.com/office/powerpoint/2010/main" val="51538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Dirichlet</a:t>
            </a:r>
            <a:r>
              <a:rPr lang="en-US" dirty="0" smtClean="0"/>
              <a:t> Distribution</a:t>
            </a:r>
            <a:endParaRPr lang="en-US" dirty="0"/>
          </a:p>
        </p:txBody>
      </p:sp>
      <p:pic>
        <p:nvPicPr>
          <p:cNvPr id="2" name="Picture 1" descr="Screen Shot 2015-03-18 at 10.14.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06" y="1181100"/>
            <a:ext cx="6576789" cy="5573382"/>
          </a:xfrm>
          <a:prstGeom prst="rect">
            <a:avLst/>
          </a:prstGeom>
        </p:spPr>
      </p:pic>
    </p:spTree>
    <p:extLst>
      <p:ext uri="{BB962C8B-B14F-4D97-AF65-F5344CB8AC3E}">
        <p14:creationId xmlns:p14="http://schemas.microsoft.com/office/powerpoint/2010/main" val="410335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1100301"/>
          </a:xfrm>
        </p:spPr>
        <p:txBody>
          <a:bodyPr>
            <a:normAutofit fontScale="90000"/>
          </a:bodyPr>
          <a:lstStyle/>
          <a:p>
            <a:r>
              <a:rPr lang="en-US" dirty="0" smtClean="0"/>
              <a:t>How does the generative process look like?</a:t>
            </a:r>
            <a:endParaRPr lang="en-US" dirty="0"/>
          </a:p>
        </p:txBody>
      </p:sp>
      <p:sp>
        <p:nvSpPr>
          <p:cNvPr id="3" name="Content Placeholder 2"/>
          <p:cNvSpPr>
            <a:spLocks noGrp="1"/>
          </p:cNvSpPr>
          <p:nvPr>
            <p:ph idx="1"/>
          </p:nvPr>
        </p:nvSpPr>
        <p:spPr>
          <a:xfrm>
            <a:off x="196560" y="1291787"/>
            <a:ext cx="8229600" cy="3623556"/>
          </a:xfrm>
        </p:spPr>
        <p:txBody>
          <a:bodyPr>
            <a:normAutofit fontScale="92500" lnSpcReduction="10000"/>
          </a:bodyPr>
          <a:lstStyle/>
          <a:p>
            <a:r>
              <a:rPr lang="en-US" dirty="0" smtClean="0"/>
              <a:t>For each topic 1…k:</a:t>
            </a:r>
          </a:p>
          <a:p>
            <a:pPr lvl="1"/>
            <a:r>
              <a:rPr lang="en-US" dirty="0" smtClean="0"/>
              <a:t>Draw a multinomial over words β</a:t>
            </a:r>
            <a:r>
              <a:rPr lang="en-US" baseline="-25000" dirty="0" smtClean="0"/>
              <a:t>k</a:t>
            </a:r>
            <a:r>
              <a:rPr lang="en-US" dirty="0" smtClean="0"/>
              <a:t> ~ </a:t>
            </a:r>
            <a:r>
              <a:rPr lang="en-US" dirty="0" err="1" smtClean="0"/>
              <a:t>Dir</a:t>
            </a:r>
            <a:r>
              <a:rPr lang="en-US" dirty="0" smtClean="0"/>
              <a:t>(</a:t>
            </a:r>
            <a:r>
              <a:rPr lang="en-US" dirty="0" err="1" smtClean="0"/>
              <a:t>η</a:t>
            </a:r>
            <a:r>
              <a:rPr lang="en-US" dirty="0" smtClean="0"/>
              <a:t>)</a:t>
            </a:r>
          </a:p>
          <a:p>
            <a:r>
              <a:rPr lang="en-US" dirty="0" smtClean="0"/>
              <a:t>For each document 1…d:</a:t>
            </a:r>
          </a:p>
          <a:p>
            <a:pPr lvl="1"/>
            <a:r>
              <a:rPr lang="en-US" dirty="0" smtClean="0"/>
              <a:t>Draw multinomial over topics </a:t>
            </a:r>
            <a:r>
              <a:rPr lang="en-US" dirty="0" err="1" smtClean="0"/>
              <a:t>θ</a:t>
            </a:r>
            <a:r>
              <a:rPr lang="en-US" baseline="-25000" dirty="0" err="1" smtClean="0"/>
              <a:t>d</a:t>
            </a:r>
            <a:r>
              <a:rPr lang="en-US" dirty="0" smtClean="0"/>
              <a:t> ~ </a:t>
            </a:r>
            <a:r>
              <a:rPr lang="en-US" dirty="0" err="1" smtClean="0"/>
              <a:t>Dir</a:t>
            </a:r>
            <a:r>
              <a:rPr lang="en-US" dirty="0" smtClean="0"/>
              <a:t>(α)</a:t>
            </a:r>
          </a:p>
          <a:p>
            <a:pPr lvl="1"/>
            <a:r>
              <a:rPr lang="en-US" dirty="0" smtClean="0"/>
              <a:t>For each word </a:t>
            </a:r>
            <a:r>
              <a:rPr lang="en-US" dirty="0" err="1" smtClean="0"/>
              <a:t>w</a:t>
            </a:r>
            <a:r>
              <a:rPr lang="en-US" baseline="-25000" dirty="0" err="1" smtClean="0"/>
              <a:t>dn</a:t>
            </a:r>
            <a:r>
              <a:rPr lang="en-US" dirty="0" smtClean="0"/>
              <a:t>:</a:t>
            </a:r>
          </a:p>
          <a:p>
            <a:pPr lvl="2"/>
            <a:r>
              <a:rPr lang="en-US" dirty="0" smtClean="0"/>
              <a:t>Draw a topic </a:t>
            </a:r>
            <a:r>
              <a:rPr lang="en-US" dirty="0" err="1" smtClean="0"/>
              <a:t>Z</a:t>
            </a:r>
            <a:r>
              <a:rPr lang="en-US" baseline="-25000" dirty="0" err="1" smtClean="0"/>
              <a:t>dn</a:t>
            </a:r>
            <a:r>
              <a:rPr lang="en-US" dirty="0" smtClean="0"/>
              <a:t> ~ </a:t>
            </a:r>
            <a:r>
              <a:rPr lang="en-US" dirty="0" err="1" smtClean="0"/>
              <a:t>Mult</a:t>
            </a:r>
            <a:r>
              <a:rPr lang="en-US" dirty="0" smtClean="0"/>
              <a:t>(</a:t>
            </a:r>
            <a:r>
              <a:rPr lang="en-US" dirty="0" err="1" smtClean="0"/>
              <a:t>θ</a:t>
            </a:r>
            <a:r>
              <a:rPr lang="en-US" baseline="-25000" dirty="0" err="1" smtClean="0"/>
              <a:t>d</a:t>
            </a:r>
            <a:r>
              <a:rPr lang="en-US" dirty="0" smtClean="0"/>
              <a:t>)</a:t>
            </a:r>
            <a:r>
              <a:rPr lang="en-US" dirty="0"/>
              <a:t> </a:t>
            </a:r>
            <a:r>
              <a:rPr lang="en-US" dirty="0" smtClean="0"/>
              <a:t>with </a:t>
            </a:r>
            <a:r>
              <a:rPr lang="en-US" dirty="0" err="1" smtClean="0"/>
              <a:t>Z</a:t>
            </a:r>
            <a:r>
              <a:rPr lang="en-US" baseline="-25000" dirty="0" err="1" smtClean="0"/>
              <a:t>dn</a:t>
            </a:r>
            <a:r>
              <a:rPr lang="en-US" dirty="0" smtClean="0"/>
              <a:t> from [1…k]</a:t>
            </a:r>
          </a:p>
          <a:p>
            <a:pPr lvl="2"/>
            <a:r>
              <a:rPr lang="en-US" dirty="0" smtClean="0"/>
              <a:t>Draw a word </a:t>
            </a:r>
            <a:r>
              <a:rPr lang="en-US" dirty="0" err="1" smtClean="0"/>
              <a:t>w</a:t>
            </a:r>
            <a:r>
              <a:rPr lang="en-US" baseline="-25000" dirty="0" err="1" smtClean="0"/>
              <a:t>dn</a:t>
            </a:r>
            <a:r>
              <a:rPr lang="en-US" dirty="0" smtClean="0"/>
              <a:t> ~ </a:t>
            </a:r>
            <a:r>
              <a:rPr lang="en-US" dirty="0" err="1" smtClean="0"/>
              <a:t>Mult</a:t>
            </a:r>
            <a:r>
              <a:rPr lang="en-US" dirty="0" smtClean="0"/>
              <a:t>(β</a:t>
            </a:r>
            <a:r>
              <a:rPr lang="en-US" baseline="-25000" dirty="0" err="1" smtClean="0"/>
              <a:t>Zdn</a:t>
            </a:r>
            <a:r>
              <a:rPr lang="en-US" dirty="0" smtClean="0"/>
              <a:t>)</a:t>
            </a:r>
            <a:endParaRPr lang="en-US" dirty="0"/>
          </a:p>
        </p:txBody>
      </p:sp>
    </p:spTree>
    <p:extLst>
      <p:ext uri="{BB962C8B-B14F-4D97-AF65-F5344CB8AC3E}">
        <p14:creationId xmlns:p14="http://schemas.microsoft.com/office/powerpoint/2010/main" val="24181919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2910" y="177800"/>
            <a:ext cx="8229600" cy="692497"/>
          </a:xfrm>
        </p:spPr>
        <p:txBody>
          <a:bodyPr/>
          <a:lstStyle/>
          <a:p>
            <a:r>
              <a:rPr lang="en-US" sz="3600" dirty="0">
                <a:latin typeface="+mj-lt"/>
              </a:rPr>
              <a:t>The LDA Model</a:t>
            </a:r>
          </a:p>
        </p:txBody>
      </p:sp>
      <p:sp>
        <p:nvSpPr>
          <p:cNvPr id="95235" name="Oval 3"/>
          <p:cNvSpPr>
            <a:spLocks noChangeArrowheads="1"/>
          </p:cNvSpPr>
          <p:nvPr/>
        </p:nvSpPr>
        <p:spPr bwMode="auto">
          <a:xfrm>
            <a:off x="1714500" y="13439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Symbol" charset="0"/>
                <a:sym typeface="Symbol" charset="0"/>
              </a:rPr>
              <a:t></a:t>
            </a:r>
          </a:p>
        </p:txBody>
      </p:sp>
      <p:sp>
        <p:nvSpPr>
          <p:cNvPr id="95236" name="Oval 4"/>
          <p:cNvSpPr>
            <a:spLocks noChangeArrowheads="1"/>
          </p:cNvSpPr>
          <p:nvPr/>
        </p:nvSpPr>
        <p:spPr bwMode="auto">
          <a:xfrm>
            <a:off x="26289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4</a:t>
            </a:r>
          </a:p>
        </p:txBody>
      </p:sp>
      <p:sp>
        <p:nvSpPr>
          <p:cNvPr id="95237" name="Oval 5"/>
          <p:cNvSpPr>
            <a:spLocks noChangeArrowheads="1"/>
          </p:cNvSpPr>
          <p:nvPr/>
        </p:nvSpPr>
        <p:spPr bwMode="auto">
          <a:xfrm>
            <a:off x="20193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3</a:t>
            </a:r>
          </a:p>
        </p:txBody>
      </p:sp>
      <p:sp>
        <p:nvSpPr>
          <p:cNvPr id="95238" name="Oval 6"/>
          <p:cNvSpPr>
            <a:spLocks noChangeArrowheads="1"/>
          </p:cNvSpPr>
          <p:nvPr/>
        </p:nvSpPr>
        <p:spPr bwMode="auto">
          <a:xfrm>
            <a:off x="14097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2</a:t>
            </a:r>
          </a:p>
        </p:txBody>
      </p:sp>
      <p:cxnSp>
        <p:nvCxnSpPr>
          <p:cNvPr id="95239" name="AutoShape 7"/>
          <p:cNvCxnSpPr>
            <a:cxnSpLocks noChangeShapeType="1"/>
            <a:stCxn id="95235" idx="4"/>
            <a:endCxn id="95243" idx="0"/>
          </p:cNvCxnSpPr>
          <p:nvPr/>
        </p:nvCxnSpPr>
        <p:spPr bwMode="auto">
          <a:xfrm flipH="1">
            <a:off x="9906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0" name="AutoShape 8"/>
          <p:cNvCxnSpPr>
            <a:cxnSpLocks noChangeShapeType="1"/>
            <a:stCxn id="95235" idx="4"/>
            <a:endCxn id="95238" idx="0"/>
          </p:cNvCxnSpPr>
          <p:nvPr/>
        </p:nvCxnSpPr>
        <p:spPr bwMode="auto">
          <a:xfrm flipH="1">
            <a:off x="16002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1" name="AutoShape 9"/>
          <p:cNvCxnSpPr>
            <a:cxnSpLocks noChangeShapeType="1"/>
            <a:stCxn id="95235" idx="4"/>
            <a:endCxn id="95237" idx="0"/>
          </p:cNvCxnSpPr>
          <p:nvPr/>
        </p:nvCxnSpPr>
        <p:spPr bwMode="auto">
          <a:xfrm>
            <a:off x="19050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2" name="AutoShape 10"/>
          <p:cNvCxnSpPr>
            <a:cxnSpLocks noChangeShapeType="1"/>
            <a:stCxn id="95235" idx="4"/>
            <a:endCxn id="95236" idx="0"/>
          </p:cNvCxnSpPr>
          <p:nvPr/>
        </p:nvCxnSpPr>
        <p:spPr bwMode="auto">
          <a:xfrm>
            <a:off x="19050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43" name="Oval 11"/>
          <p:cNvSpPr>
            <a:spLocks noChangeArrowheads="1"/>
          </p:cNvSpPr>
          <p:nvPr/>
        </p:nvSpPr>
        <p:spPr bwMode="auto">
          <a:xfrm>
            <a:off x="8001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1</a:t>
            </a:r>
          </a:p>
        </p:txBody>
      </p:sp>
      <p:sp>
        <p:nvSpPr>
          <p:cNvPr id="95244" name="Oval 12"/>
          <p:cNvSpPr>
            <a:spLocks noChangeArrowheads="1"/>
          </p:cNvSpPr>
          <p:nvPr/>
        </p:nvSpPr>
        <p:spPr bwMode="auto">
          <a:xfrm>
            <a:off x="26289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4</a:t>
            </a:r>
          </a:p>
        </p:txBody>
      </p:sp>
      <p:sp>
        <p:nvSpPr>
          <p:cNvPr id="95245" name="Oval 13"/>
          <p:cNvSpPr>
            <a:spLocks noChangeArrowheads="1"/>
          </p:cNvSpPr>
          <p:nvPr/>
        </p:nvSpPr>
        <p:spPr bwMode="auto">
          <a:xfrm>
            <a:off x="20193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3</a:t>
            </a:r>
          </a:p>
        </p:txBody>
      </p:sp>
      <p:sp>
        <p:nvSpPr>
          <p:cNvPr id="95246" name="Oval 14"/>
          <p:cNvSpPr>
            <a:spLocks noChangeArrowheads="1"/>
          </p:cNvSpPr>
          <p:nvPr/>
        </p:nvSpPr>
        <p:spPr bwMode="auto">
          <a:xfrm>
            <a:off x="14097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2</a:t>
            </a:r>
          </a:p>
        </p:txBody>
      </p:sp>
      <p:sp>
        <p:nvSpPr>
          <p:cNvPr id="95247" name="Oval 15"/>
          <p:cNvSpPr>
            <a:spLocks noChangeArrowheads="1"/>
          </p:cNvSpPr>
          <p:nvPr/>
        </p:nvSpPr>
        <p:spPr bwMode="auto">
          <a:xfrm>
            <a:off x="8001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1</a:t>
            </a:r>
          </a:p>
        </p:txBody>
      </p:sp>
      <p:cxnSp>
        <p:nvCxnSpPr>
          <p:cNvPr id="95248" name="AutoShape 16"/>
          <p:cNvCxnSpPr>
            <a:cxnSpLocks noChangeShapeType="1"/>
            <a:stCxn id="95243" idx="4"/>
            <a:endCxn id="95247" idx="0"/>
          </p:cNvCxnSpPr>
          <p:nvPr/>
        </p:nvCxnSpPr>
        <p:spPr bwMode="auto">
          <a:xfrm>
            <a:off x="9906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9" name="AutoShape 17"/>
          <p:cNvCxnSpPr>
            <a:cxnSpLocks noChangeShapeType="1"/>
            <a:stCxn id="95236" idx="4"/>
            <a:endCxn id="95244" idx="0"/>
          </p:cNvCxnSpPr>
          <p:nvPr/>
        </p:nvCxnSpPr>
        <p:spPr bwMode="auto">
          <a:xfrm>
            <a:off x="28194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50" name="AutoShape 18"/>
          <p:cNvCxnSpPr>
            <a:cxnSpLocks noChangeShapeType="1"/>
            <a:stCxn id="95237" idx="4"/>
            <a:endCxn id="95245" idx="0"/>
          </p:cNvCxnSpPr>
          <p:nvPr/>
        </p:nvCxnSpPr>
        <p:spPr bwMode="auto">
          <a:xfrm>
            <a:off x="22098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51" name="AutoShape 19"/>
          <p:cNvCxnSpPr>
            <a:cxnSpLocks noChangeShapeType="1"/>
            <a:stCxn id="95238" idx="4"/>
            <a:endCxn id="95246" idx="0"/>
          </p:cNvCxnSpPr>
          <p:nvPr/>
        </p:nvCxnSpPr>
        <p:spPr bwMode="auto">
          <a:xfrm>
            <a:off x="16002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52" name="Oval 20"/>
          <p:cNvSpPr>
            <a:spLocks noChangeArrowheads="1"/>
          </p:cNvSpPr>
          <p:nvPr/>
        </p:nvSpPr>
        <p:spPr bwMode="auto">
          <a:xfrm>
            <a:off x="4457700" y="5819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Symbol" charset="0"/>
                <a:sym typeface="Symbol" charset="0"/>
              </a:rPr>
              <a:t></a:t>
            </a:r>
          </a:p>
        </p:txBody>
      </p:sp>
      <p:cxnSp>
        <p:nvCxnSpPr>
          <p:cNvPr id="95253" name="AutoShape 21"/>
          <p:cNvCxnSpPr>
            <a:cxnSpLocks noChangeShapeType="1"/>
            <a:stCxn id="95252" idx="4"/>
            <a:endCxn id="95235" idx="0"/>
          </p:cNvCxnSpPr>
          <p:nvPr/>
        </p:nvCxnSpPr>
        <p:spPr bwMode="auto">
          <a:xfrm flipH="1">
            <a:off x="1905000" y="962918"/>
            <a:ext cx="27432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54" name="Oval 22"/>
          <p:cNvSpPr>
            <a:spLocks noChangeArrowheads="1"/>
          </p:cNvSpPr>
          <p:nvPr/>
        </p:nvSpPr>
        <p:spPr bwMode="auto">
          <a:xfrm>
            <a:off x="4457700" y="34013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Symbol" charset="0"/>
                <a:sym typeface="Symbol" charset="0"/>
              </a:rPr>
              <a:t> b</a:t>
            </a:r>
          </a:p>
        </p:txBody>
      </p:sp>
      <p:cxnSp>
        <p:nvCxnSpPr>
          <p:cNvPr id="95255" name="AutoShape 23"/>
          <p:cNvCxnSpPr>
            <a:cxnSpLocks noChangeShapeType="1"/>
            <a:stCxn id="95254" idx="0"/>
            <a:endCxn id="95247" idx="4"/>
          </p:cNvCxnSpPr>
          <p:nvPr/>
        </p:nvCxnSpPr>
        <p:spPr bwMode="auto">
          <a:xfrm flipH="1" flipV="1">
            <a:off x="990600" y="2944118"/>
            <a:ext cx="36576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56" name="AutoShape 24"/>
          <p:cNvCxnSpPr>
            <a:cxnSpLocks noChangeShapeType="1"/>
            <a:stCxn id="95254" idx="0"/>
            <a:endCxn id="95244" idx="4"/>
          </p:cNvCxnSpPr>
          <p:nvPr/>
        </p:nvCxnSpPr>
        <p:spPr bwMode="auto">
          <a:xfrm flipH="1" flipV="1">
            <a:off x="2819400" y="2944118"/>
            <a:ext cx="1828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57" name="AutoShape 25"/>
          <p:cNvCxnSpPr>
            <a:cxnSpLocks noChangeShapeType="1"/>
            <a:stCxn id="95254" idx="0"/>
            <a:endCxn id="95246" idx="4"/>
          </p:cNvCxnSpPr>
          <p:nvPr/>
        </p:nvCxnSpPr>
        <p:spPr bwMode="auto">
          <a:xfrm flipH="1" flipV="1">
            <a:off x="1600200" y="2944118"/>
            <a:ext cx="30480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58" name="AutoShape 26"/>
          <p:cNvCxnSpPr>
            <a:cxnSpLocks noChangeShapeType="1"/>
            <a:stCxn id="95254" idx="0"/>
            <a:endCxn id="95245" idx="4"/>
          </p:cNvCxnSpPr>
          <p:nvPr/>
        </p:nvCxnSpPr>
        <p:spPr bwMode="auto">
          <a:xfrm flipH="1" flipV="1">
            <a:off x="2209800" y="2944118"/>
            <a:ext cx="24384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59" name="Oval 27"/>
          <p:cNvSpPr>
            <a:spLocks noChangeArrowheads="1"/>
          </p:cNvSpPr>
          <p:nvPr/>
        </p:nvSpPr>
        <p:spPr bwMode="auto">
          <a:xfrm>
            <a:off x="4457700" y="13439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Symbol" charset="0"/>
                <a:sym typeface="Symbol" charset="0"/>
              </a:rPr>
              <a:t></a:t>
            </a:r>
          </a:p>
        </p:txBody>
      </p:sp>
      <p:sp>
        <p:nvSpPr>
          <p:cNvPr id="95260" name="Oval 28"/>
          <p:cNvSpPr>
            <a:spLocks noChangeArrowheads="1"/>
          </p:cNvSpPr>
          <p:nvPr/>
        </p:nvSpPr>
        <p:spPr bwMode="auto">
          <a:xfrm>
            <a:off x="53721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4</a:t>
            </a:r>
          </a:p>
        </p:txBody>
      </p:sp>
      <p:sp>
        <p:nvSpPr>
          <p:cNvPr id="95261" name="Oval 29"/>
          <p:cNvSpPr>
            <a:spLocks noChangeArrowheads="1"/>
          </p:cNvSpPr>
          <p:nvPr/>
        </p:nvSpPr>
        <p:spPr bwMode="auto">
          <a:xfrm>
            <a:off x="47625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3</a:t>
            </a:r>
          </a:p>
        </p:txBody>
      </p:sp>
      <p:sp>
        <p:nvSpPr>
          <p:cNvPr id="95262" name="Oval 30"/>
          <p:cNvSpPr>
            <a:spLocks noChangeArrowheads="1"/>
          </p:cNvSpPr>
          <p:nvPr/>
        </p:nvSpPr>
        <p:spPr bwMode="auto">
          <a:xfrm>
            <a:off x="41529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2</a:t>
            </a:r>
          </a:p>
        </p:txBody>
      </p:sp>
      <p:cxnSp>
        <p:nvCxnSpPr>
          <p:cNvPr id="95263" name="AutoShape 31"/>
          <p:cNvCxnSpPr>
            <a:cxnSpLocks noChangeShapeType="1"/>
            <a:stCxn id="95259" idx="4"/>
            <a:endCxn id="95267" idx="0"/>
          </p:cNvCxnSpPr>
          <p:nvPr/>
        </p:nvCxnSpPr>
        <p:spPr bwMode="auto">
          <a:xfrm flipH="1">
            <a:off x="37338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64" name="AutoShape 32"/>
          <p:cNvCxnSpPr>
            <a:cxnSpLocks noChangeShapeType="1"/>
            <a:stCxn id="95259" idx="4"/>
            <a:endCxn id="95262" idx="0"/>
          </p:cNvCxnSpPr>
          <p:nvPr/>
        </p:nvCxnSpPr>
        <p:spPr bwMode="auto">
          <a:xfrm flipH="1">
            <a:off x="43434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65" name="AutoShape 33"/>
          <p:cNvCxnSpPr>
            <a:cxnSpLocks noChangeShapeType="1"/>
            <a:stCxn id="95259" idx="4"/>
            <a:endCxn id="95261" idx="0"/>
          </p:cNvCxnSpPr>
          <p:nvPr/>
        </p:nvCxnSpPr>
        <p:spPr bwMode="auto">
          <a:xfrm>
            <a:off x="46482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66" name="AutoShape 34"/>
          <p:cNvCxnSpPr>
            <a:cxnSpLocks noChangeShapeType="1"/>
            <a:stCxn id="95259" idx="4"/>
            <a:endCxn id="95260" idx="0"/>
          </p:cNvCxnSpPr>
          <p:nvPr/>
        </p:nvCxnSpPr>
        <p:spPr bwMode="auto">
          <a:xfrm>
            <a:off x="46482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67" name="Oval 35"/>
          <p:cNvSpPr>
            <a:spLocks noChangeArrowheads="1"/>
          </p:cNvSpPr>
          <p:nvPr/>
        </p:nvSpPr>
        <p:spPr bwMode="auto">
          <a:xfrm>
            <a:off x="35433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1</a:t>
            </a:r>
          </a:p>
        </p:txBody>
      </p:sp>
      <p:sp>
        <p:nvSpPr>
          <p:cNvPr id="95268" name="Oval 36"/>
          <p:cNvSpPr>
            <a:spLocks noChangeArrowheads="1"/>
          </p:cNvSpPr>
          <p:nvPr/>
        </p:nvSpPr>
        <p:spPr bwMode="auto">
          <a:xfrm>
            <a:off x="53721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4</a:t>
            </a:r>
          </a:p>
        </p:txBody>
      </p:sp>
      <p:sp>
        <p:nvSpPr>
          <p:cNvPr id="95269" name="Oval 37"/>
          <p:cNvSpPr>
            <a:spLocks noChangeArrowheads="1"/>
          </p:cNvSpPr>
          <p:nvPr/>
        </p:nvSpPr>
        <p:spPr bwMode="auto">
          <a:xfrm>
            <a:off x="47625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3</a:t>
            </a:r>
          </a:p>
        </p:txBody>
      </p:sp>
      <p:sp>
        <p:nvSpPr>
          <p:cNvPr id="95270" name="Oval 38"/>
          <p:cNvSpPr>
            <a:spLocks noChangeArrowheads="1"/>
          </p:cNvSpPr>
          <p:nvPr/>
        </p:nvSpPr>
        <p:spPr bwMode="auto">
          <a:xfrm>
            <a:off x="41529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2</a:t>
            </a:r>
          </a:p>
        </p:txBody>
      </p:sp>
      <p:sp>
        <p:nvSpPr>
          <p:cNvPr id="95271" name="Oval 39"/>
          <p:cNvSpPr>
            <a:spLocks noChangeArrowheads="1"/>
          </p:cNvSpPr>
          <p:nvPr/>
        </p:nvSpPr>
        <p:spPr bwMode="auto">
          <a:xfrm>
            <a:off x="35433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1</a:t>
            </a:r>
          </a:p>
        </p:txBody>
      </p:sp>
      <p:cxnSp>
        <p:nvCxnSpPr>
          <p:cNvPr id="95272" name="AutoShape 40"/>
          <p:cNvCxnSpPr>
            <a:cxnSpLocks noChangeShapeType="1"/>
            <a:stCxn id="95267" idx="4"/>
            <a:endCxn id="95271" idx="0"/>
          </p:cNvCxnSpPr>
          <p:nvPr/>
        </p:nvCxnSpPr>
        <p:spPr bwMode="auto">
          <a:xfrm>
            <a:off x="37338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73" name="AutoShape 41"/>
          <p:cNvCxnSpPr>
            <a:cxnSpLocks noChangeShapeType="1"/>
            <a:stCxn id="95260" idx="4"/>
            <a:endCxn id="95268" idx="0"/>
          </p:cNvCxnSpPr>
          <p:nvPr/>
        </p:nvCxnSpPr>
        <p:spPr bwMode="auto">
          <a:xfrm>
            <a:off x="55626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74" name="AutoShape 42"/>
          <p:cNvCxnSpPr>
            <a:cxnSpLocks noChangeShapeType="1"/>
            <a:stCxn id="95261" idx="4"/>
            <a:endCxn id="95269" idx="0"/>
          </p:cNvCxnSpPr>
          <p:nvPr/>
        </p:nvCxnSpPr>
        <p:spPr bwMode="auto">
          <a:xfrm>
            <a:off x="49530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75" name="AutoShape 43"/>
          <p:cNvCxnSpPr>
            <a:cxnSpLocks noChangeShapeType="1"/>
            <a:stCxn id="95262" idx="4"/>
            <a:endCxn id="95270" idx="0"/>
          </p:cNvCxnSpPr>
          <p:nvPr/>
        </p:nvCxnSpPr>
        <p:spPr bwMode="auto">
          <a:xfrm>
            <a:off x="43434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76" name="AutoShape 44"/>
          <p:cNvCxnSpPr>
            <a:cxnSpLocks noChangeShapeType="1"/>
            <a:stCxn id="95252" idx="4"/>
            <a:endCxn id="95259" idx="0"/>
          </p:cNvCxnSpPr>
          <p:nvPr/>
        </p:nvCxnSpPr>
        <p:spPr bwMode="auto">
          <a:xfrm>
            <a:off x="4648200" y="962918"/>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77" name="Oval 45"/>
          <p:cNvSpPr>
            <a:spLocks noChangeArrowheads="1"/>
          </p:cNvSpPr>
          <p:nvPr/>
        </p:nvSpPr>
        <p:spPr bwMode="auto">
          <a:xfrm>
            <a:off x="7277100" y="13439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Symbol" charset="0"/>
                <a:sym typeface="Symbol" charset="0"/>
              </a:rPr>
              <a:t></a:t>
            </a:r>
          </a:p>
        </p:txBody>
      </p:sp>
      <p:sp>
        <p:nvSpPr>
          <p:cNvPr id="95278" name="Oval 46"/>
          <p:cNvSpPr>
            <a:spLocks noChangeArrowheads="1"/>
          </p:cNvSpPr>
          <p:nvPr/>
        </p:nvSpPr>
        <p:spPr bwMode="auto">
          <a:xfrm>
            <a:off x="81915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4</a:t>
            </a:r>
          </a:p>
        </p:txBody>
      </p:sp>
      <p:sp>
        <p:nvSpPr>
          <p:cNvPr id="95279" name="Oval 47"/>
          <p:cNvSpPr>
            <a:spLocks noChangeArrowheads="1"/>
          </p:cNvSpPr>
          <p:nvPr/>
        </p:nvSpPr>
        <p:spPr bwMode="auto">
          <a:xfrm>
            <a:off x="75819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3</a:t>
            </a:r>
          </a:p>
        </p:txBody>
      </p:sp>
      <p:sp>
        <p:nvSpPr>
          <p:cNvPr id="95280" name="Oval 48"/>
          <p:cNvSpPr>
            <a:spLocks noChangeArrowheads="1"/>
          </p:cNvSpPr>
          <p:nvPr/>
        </p:nvSpPr>
        <p:spPr bwMode="auto">
          <a:xfrm>
            <a:off x="69723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2</a:t>
            </a:r>
          </a:p>
        </p:txBody>
      </p:sp>
      <p:cxnSp>
        <p:nvCxnSpPr>
          <p:cNvPr id="95281" name="AutoShape 49"/>
          <p:cNvCxnSpPr>
            <a:cxnSpLocks noChangeShapeType="1"/>
            <a:stCxn id="95277" idx="4"/>
            <a:endCxn id="95285" idx="0"/>
          </p:cNvCxnSpPr>
          <p:nvPr/>
        </p:nvCxnSpPr>
        <p:spPr bwMode="auto">
          <a:xfrm flipH="1">
            <a:off x="65532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82" name="AutoShape 50"/>
          <p:cNvCxnSpPr>
            <a:cxnSpLocks noChangeShapeType="1"/>
            <a:stCxn id="95277" idx="4"/>
            <a:endCxn id="95280" idx="0"/>
          </p:cNvCxnSpPr>
          <p:nvPr/>
        </p:nvCxnSpPr>
        <p:spPr bwMode="auto">
          <a:xfrm flipH="1">
            <a:off x="71628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83" name="AutoShape 51"/>
          <p:cNvCxnSpPr>
            <a:cxnSpLocks noChangeShapeType="1"/>
            <a:stCxn id="95277" idx="4"/>
            <a:endCxn id="95279" idx="0"/>
          </p:cNvCxnSpPr>
          <p:nvPr/>
        </p:nvCxnSpPr>
        <p:spPr bwMode="auto">
          <a:xfrm>
            <a:off x="7467600" y="1724918"/>
            <a:ext cx="304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84" name="AutoShape 52"/>
          <p:cNvCxnSpPr>
            <a:cxnSpLocks noChangeShapeType="1"/>
            <a:stCxn id="95277" idx="4"/>
            <a:endCxn id="95278" idx="0"/>
          </p:cNvCxnSpPr>
          <p:nvPr/>
        </p:nvCxnSpPr>
        <p:spPr bwMode="auto">
          <a:xfrm>
            <a:off x="7467600" y="1724918"/>
            <a:ext cx="9144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285" name="Oval 53"/>
          <p:cNvSpPr>
            <a:spLocks noChangeArrowheads="1"/>
          </p:cNvSpPr>
          <p:nvPr/>
        </p:nvSpPr>
        <p:spPr bwMode="auto">
          <a:xfrm>
            <a:off x="6362700" y="195351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charset="0"/>
              </a:rPr>
              <a:t>z</a:t>
            </a:r>
            <a:r>
              <a:rPr lang="en-US" baseline="-25000">
                <a:latin typeface="Calibri" charset="0"/>
              </a:rPr>
              <a:t>1</a:t>
            </a:r>
          </a:p>
        </p:txBody>
      </p:sp>
      <p:sp>
        <p:nvSpPr>
          <p:cNvPr id="95286" name="Oval 54"/>
          <p:cNvSpPr>
            <a:spLocks noChangeArrowheads="1"/>
          </p:cNvSpPr>
          <p:nvPr/>
        </p:nvSpPr>
        <p:spPr bwMode="auto">
          <a:xfrm>
            <a:off x="81915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4</a:t>
            </a:r>
          </a:p>
        </p:txBody>
      </p:sp>
      <p:sp>
        <p:nvSpPr>
          <p:cNvPr id="95287" name="Oval 55"/>
          <p:cNvSpPr>
            <a:spLocks noChangeArrowheads="1"/>
          </p:cNvSpPr>
          <p:nvPr/>
        </p:nvSpPr>
        <p:spPr bwMode="auto">
          <a:xfrm>
            <a:off x="75819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3</a:t>
            </a:r>
          </a:p>
        </p:txBody>
      </p:sp>
      <p:sp>
        <p:nvSpPr>
          <p:cNvPr id="95288" name="Oval 56"/>
          <p:cNvSpPr>
            <a:spLocks noChangeArrowheads="1"/>
          </p:cNvSpPr>
          <p:nvPr/>
        </p:nvSpPr>
        <p:spPr bwMode="auto">
          <a:xfrm>
            <a:off x="69723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2</a:t>
            </a:r>
          </a:p>
        </p:txBody>
      </p:sp>
      <p:sp>
        <p:nvSpPr>
          <p:cNvPr id="95289" name="Oval 57"/>
          <p:cNvSpPr>
            <a:spLocks noChangeArrowheads="1"/>
          </p:cNvSpPr>
          <p:nvPr/>
        </p:nvSpPr>
        <p:spPr bwMode="auto">
          <a:xfrm>
            <a:off x="6362700" y="2563118"/>
            <a:ext cx="381000" cy="381000"/>
          </a:xfrm>
          <a:prstGeom prst="ellipse">
            <a:avLst/>
          </a:prstGeom>
          <a:solidFill>
            <a:schemeClr val="accent2"/>
          </a:solidFill>
          <a:ln w="9525">
            <a:solidFill>
              <a:schemeClr val="tx1"/>
            </a:solidFill>
            <a:round/>
            <a:headEnd/>
            <a:tailEnd/>
          </a:ln>
        </p:spPr>
        <p:txBody>
          <a:bodyPr wrap="none" anchor="ctr"/>
          <a:lstStyle/>
          <a:p>
            <a:pPr algn="ctr"/>
            <a:r>
              <a:rPr lang="en-US">
                <a:latin typeface="Calibri" charset="0"/>
              </a:rPr>
              <a:t>w</a:t>
            </a:r>
            <a:r>
              <a:rPr lang="en-US" baseline="-25000">
                <a:latin typeface="Calibri" charset="0"/>
              </a:rPr>
              <a:t>1</a:t>
            </a:r>
          </a:p>
        </p:txBody>
      </p:sp>
      <p:cxnSp>
        <p:nvCxnSpPr>
          <p:cNvPr id="95290" name="AutoShape 58"/>
          <p:cNvCxnSpPr>
            <a:cxnSpLocks noChangeShapeType="1"/>
            <a:stCxn id="95285" idx="4"/>
            <a:endCxn id="95289" idx="0"/>
          </p:cNvCxnSpPr>
          <p:nvPr/>
        </p:nvCxnSpPr>
        <p:spPr bwMode="auto">
          <a:xfrm>
            <a:off x="65532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1" name="AutoShape 59"/>
          <p:cNvCxnSpPr>
            <a:cxnSpLocks noChangeShapeType="1"/>
            <a:stCxn id="95278" idx="4"/>
            <a:endCxn id="95286" idx="0"/>
          </p:cNvCxnSpPr>
          <p:nvPr/>
        </p:nvCxnSpPr>
        <p:spPr bwMode="auto">
          <a:xfrm>
            <a:off x="83820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2" name="AutoShape 60"/>
          <p:cNvCxnSpPr>
            <a:cxnSpLocks noChangeShapeType="1"/>
            <a:stCxn id="95279" idx="4"/>
            <a:endCxn id="95287" idx="0"/>
          </p:cNvCxnSpPr>
          <p:nvPr/>
        </p:nvCxnSpPr>
        <p:spPr bwMode="auto">
          <a:xfrm>
            <a:off x="77724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3" name="AutoShape 61"/>
          <p:cNvCxnSpPr>
            <a:cxnSpLocks noChangeShapeType="1"/>
            <a:stCxn id="95280" idx="4"/>
            <a:endCxn id="95288" idx="0"/>
          </p:cNvCxnSpPr>
          <p:nvPr/>
        </p:nvCxnSpPr>
        <p:spPr bwMode="auto">
          <a:xfrm>
            <a:off x="7162800" y="2334518"/>
            <a:ext cx="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4" name="AutoShape 62"/>
          <p:cNvCxnSpPr>
            <a:cxnSpLocks noChangeShapeType="1"/>
            <a:stCxn id="95252" idx="4"/>
            <a:endCxn id="95277" idx="0"/>
          </p:cNvCxnSpPr>
          <p:nvPr/>
        </p:nvCxnSpPr>
        <p:spPr bwMode="auto">
          <a:xfrm>
            <a:off x="4648200" y="962918"/>
            <a:ext cx="28194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5" name="AutoShape 63"/>
          <p:cNvCxnSpPr>
            <a:cxnSpLocks noChangeShapeType="1"/>
            <a:stCxn id="95254" idx="0"/>
            <a:endCxn id="95271" idx="4"/>
          </p:cNvCxnSpPr>
          <p:nvPr/>
        </p:nvCxnSpPr>
        <p:spPr bwMode="auto">
          <a:xfrm flipH="1" flipV="1">
            <a:off x="3733800" y="2944118"/>
            <a:ext cx="9144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6" name="AutoShape 64"/>
          <p:cNvCxnSpPr>
            <a:cxnSpLocks noChangeShapeType="1"/>
            <a:stCxn id="95254" idx="0"/>
            <a:endCxn id="95270" idx="4"/>
          </p:cNvCxnSpPr>
          <p:nvPr/>
        </p:nvCxnSpPr>
        <p:spPr bwMode="auto">
          <a:xfrm flipH="1" flipV="1">
            <a:off x="4343400" y="2944118"/>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7" name="AutoShape 65"/>
          <p:cNvCxnSpPr>
            <a:cxnSpLocks noChangeShapeType="1"/>
            <a:stCxn id="95254" idx="0"/>
            <a:endCxn id="95269" idx="4"/>
          </p:cNvCxnSpPr>
          <p:nvPr/>
        </p:nvCxnSpPr>
        <p:spPr bwMode="auto">
          <a:xfrm flipV="1">
            <a:off x="4648200" y="2944118"/>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8" name="AutoShape 66"/>
          <p:cNvCxnSpPr>
            <a:cxnSpLocks noChangeShapeType="1"/>
            <a:stCxn id="95254" idx="0"/>
            <a:endCxn id="95268" idx="4"/>
          </p:cNvCxnSpPr>
          <p:nvPr/>
        </p:nvCxnSpPr>
        <p:spPr bwMode="auto">
          <a:xfrm flipV="1">
            <a:off x="4648200" y="2944118"/>
            <a:ext cx="9144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99" name="AutoShape 67"/>
          <p:cNvCxnSpPr>
            <a:cxnSpLocks noChangeShapeType="1"/>
            <a:stCxn id="95254" idx="0"/>
            <a:endCxn id="95289" idx="4"/>
          </p:cNvCxnSpPr>
          <p:nvPr/>
        </p:nvCxnSpPr>
        <p:spPr bwMode="auto">
          <a:xfrm flipV="1">
            <a:off x="4648200" y="2944118"/>
            <a:ext cx="19050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300" name="AutoShape 68"/>
          <p:cNvCxnSpPr>
            <a:cxnSpLocks noChangeShapeType="1"/>
            <a:stCxn id="95254" idx="0"/>
            <a:endCxn id="95288" idx="4"/>
          </p:cNvCxnSpPr>
          <p:nvPr/>
        </p:nvCxnSpPr>
        <p:spPr bwMode="auto">
          <a:xfrm flipV="1">
            <a:off x="4648200" y="2944118"/>
            <a:ext cx="25146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301" name="AutoShape 69"/>
          <p:cNvCxnSpPr>
            <a:cxnSpLocks noChangeShapeType="1"/>
            <a:stCxn id="95254" idx="0"/>
            <a:endCxn id="95287" idx="4"/>
          </p:cNvCxnSpPr>
          <p:nvPr/>
        </p:nvCxnSpPr>
        <p:spPr bwMode="auto">
          <a:xfrm flipV="1">
            <a:off x="4648200" y="2944118"/>
            <a:ext cx="3124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302" name="AutoShape 70"/>
          <p:cNvCxnSpPr>
            <a:cxnSpLocks noChangeShapeType="1"/>
            <a:stCxn id="95254" idx="0"/>
            <a:endCxn id="95286" idx="4"/>
          </p:cNvCxnSpPr>
          <p:nvPr/>
        </p:nvCxnSpPr>
        <p:spPr bwMode="auto">
          <a:xfrm flipV="1">
            <a:off x="4648200" y="2944118"/>
            <a:ext cx="3733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4" name="Picture 3" descr="Slid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4111674"/>
            <a:ext cx="6591300" cy="2306955"/>
          </a:xfrm>
          <a:prstGeom prst="rect">
            <a:avLst/>
          </a:prstGeom>
        </p:spPr>
      </p:pic>
    </p:spTree>
    <p:extLst>
      <p:ext uri="{BB962C8B-B14F-4D97-AF65-F5344CB8AC3E}">
        <p14:creationId xmlns:p14="http://schemas.microsoft.com/office/powerpoint/2010/main" val="37227845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1608133"/>
          </a:xfrm>
        </p:spPr>
        <p:txBody>
          <a:bodyPr>
            <a:normAutofit fontScale="90000"/>
          </a:bodyPr>
          <a:lstStyle/>
          <a:p>
            <a:r>
              <a:rPr lang="en-US" dirty="0" smtClean="0"/>
              <a:t>What is the posterior of the hidden variables given the observed variables (and hyper-parameters)?</a:t>
            </a:r>
            <a:endParaRPr lang="en-US" dirty="0"/>
          </a:p>
        </p:txBody>
      </p:sp>
      <p:sp>
        <p:nvSpPr>
          <p:cNvPr id="3" name="Content Placeholder 2"/>
          <p:cNvSpPr>
            <a:spLocks noGrp="1"/>
          </p:cNvSpPr>
          <p:nvPr>
            <p:ph idx="1"/>
          </p:nvPr>
        </p:nvSpPr>
        <p:spPr>
          <a:xfrm>
            <a:off x="202910" y="3118267"/>
            <a:ext cx="8229600" cy="3249095"/>
          </a:xfrm>
        </p:spPr>
        <p:txBody>
          <a:bodyPr>
            <a:normAutofit lnSpcReduction="10000"/>
          </a:bodyPr>
          <a:lstStyle/>
          <a:p>
            <a:r>
              <a:rPr lang="en-US" dirty="0" smtClean="0"/>
              <a:t>Problem:</a:t>
            </a:r>
          </a:p>
          <a:p>
            <a:pPr lvl="1"/>
            <a:r>
              <a:rPr lang="en-US" dirty="0" smtClean="0"/>
              <a:t>the integral in the denominator is intractable!</a:t>
            </a:r>
          </a:p>
          <a:p>
            <a:r>
              <a:rPr lang="en-US" dirty="0" smtClean="0"/>
              <a:t>Solution: Approximate inference</a:t>
            </a:r>
          </a:p>
          <a:p>
            <a:pPr lvl="1"/>
            <a:r>
              <a:rPr lang="en-US" dirty="0" smtClean="0"/>
              <a:t>Gibbs Sampling [Griffith and </a:t>
            </a:r>
            <a:r>
              <a:rPr lang="en-US" dirty="0" err="1" smtClean="0"/>
              <a:t>Steyvers</a:t>
            </a:r>
            <a:r>
              <a:rPr lang="en-US" dirty="0" smtClean="0"/>
              <a:t>]</a:t>
            </a:r>
          </a:p>
          <a:p>
            <a:pPr lvl="1"/>
            <a:r>
              <a:rPr lang="en-US" dirty="0" err="1" smtClean="0"/>
              <a:t>Variational</a:t>
            </a:r>
            <a:r>
              <a:rPr lang="en-US" dirty="0" smtClean="0"/>
              <a:t> inference [</a:t>
            </a:r>
            <a:r>
              <a:rPr lang="en-US" dirty="0" err="1" smtClean="0"/>
              <a:t>Blei</a:t>
            </a:r>
            <a:r>
              <a:rPr lang="en-US" dirty="0" smtClean="0"/>
              <a:t>, Ng, Jordan</a:t>
            </a:r>
            <a:r>
              <a:rPr lang="en-US" dirty="0" smtClean="0"/>
              <a:t>]</a:t>
            </a:r>
            <a:endParaRPr lang="en-US" dirty="0" smtClean="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71" y="2130681"/>
            <a:ext cx="7532655" cy="573766"/>
          </a:xfrm>
          <a:prstGeom prst="rect">
            <a:avLst/>
          </a:prstGeom>
        </p:spPr>
      </p:pic>
    </p:spTree>
    <p:extLst>
      <p:ext uri="{BB962C8B-B14F-4D97-AF65-F5344CB8AC3E}">
        <p14:creationId xmlns:p14="http://schemas.microsoft.com/office/powerpoint/2010/main" val="3255054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1100301"/>
          </a:xfrm>
        </p:spPr>
        <p:txBody>
          <a:bodyPr>
            <a:normAutofit fontScale="90000"/>
          </a:bodyPr>
          <a:lstStyle/>
          <a:p>
            <a:r>
              <a:rPr lang="en-US" dirty="0" smtClean="0"/>
              <a:t>Structure of a Domain: What does it mean?</a:t>
            </a:r>
            <a:endParaRPr lang="en-US" dirty="0"/>
          </a:p>
        </p:txBody>
      </p:sp>
      <p:sp>
        <p:nvSpPr>
          <p:cNvPr id="3" name="Content Placeholder 2"/>
          <p:cNvSpPr>
            <a:spLocks noGrp="1"/>
          </p:cNvSpPr>
          <p:nvPr>
            <p:ph idx="1"/>
          </p:nvPr>
        </p:nvSpPr>
        <p:spPr>
          <a:xfrm>
            <a:off x="196560" y="1291787"/>
            <a:ext cx="8229600" cy="2670475"/>
          </a:xfrm>
        </p:spPr>
        <p:txBody>
          <a:bodyPr>
            <a:normAutofit lnSpcReduction="10000"/>
          </a:bodyPr>
          <a:lstStyle/>
          <a:p>
            <a:r>
              <a:rPr lang="en-US" dirty="0" smtClean="0"/>
              <a:t>Obtain a compact representation of each document</a:t>
            </a:r>
          </a:p>
          <a:p>
            <a:r>
              <a:rPr lang="en-US" dirty="0" smtClean="0"/>
              <a:t>Obtain a generative model that produces observed documents with high probability</a:t>
            </a:r>
          </a:p>
          <a:p>
            <a:pPr lvl="1"/>
            <a:r>
              <a:rPr lang="en-US" dirty="0" smtClean="0"/>
              <a:t>others with low probability!</a:t>
            </a:r>
            <a:endParaRPr lang="en-US" dirty="0"/>
          </a:p>
        </p:txBody>
      </p:sp>
    </p:spTree>
    <p:extLst>
      <p:ext uri="{BB962C8B-B14F-4D97-AF65-F5344CB8AC3E}">
        <p14:creationId xmlns:p14="http://schemas.microsoft.com/office/powerpoint/2010/main" val="42472568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dirty="0" smtClean="0"/>
              <a:t>LDA Parameter Estimation</a:t>
            </a:r>
            <a:endParaRPr lang="en-US" dirty="0"/>
          </a:p>
        </p:txBody>
      </p:sp>
      <p:sp>
        <p:nvSpPr>
          <p:cNvPr id="38914" name="Rectangle 3"/>
          <p:cNvSpPr>
            <a:spLocks noGrp="1"/>
          </p:cNvSpPr>
          <p:nvPr>
            <p:ph type="body" idx="1"/>
          </p:nvPr>
        </p:nvSpPr>
        <p:spPr/>
        <p:txBody>
          <a:bodyPr>
            <a:normAutofit lnSpcReduction="10000"/>
          </a:bodyPr>
          <a:lstStyle/>
          <a:p>
            <a:r>
              <a:rPr lang="en-US" dirty="0" err="1" smtClean="0"/>
              <a:t>Variational</a:t>
            </a:r>
            <a:r>
              <a:rPr lang="en-US" dirty="0" smtClean="0"/>
              <a:t> </a:t>
            </a:r>
            <a:r>
              <a:rPr lang="en-US" dirty="0" smtClean="0"/>
              <a:t>EM</a:t>
            </a:r>
          </a:p>
          <a:p>
            <a:pPr lvl="1"/>
            <a:r>
              <a:rPr lang="en-US" dirty="0" smtClean="0"/>
              <a:t>Numerical approximation using lower-bounds</a:t>
            </a:r>
          </a:p>
          <a:p>
            <a:pPr lvl="1"/>
            <a:r>
              <a:rPr lang="en-US" dirty="0" smtClean="0"/>
              <a:t>Results in biased solutions</a:t>
            </a:r>
          </a:p>
          <a:p>
            <a:pPr lvl="1"/>
            <a:r>
              <a:rPr lang="en-US" dirty="0" smtClean="0"/>
              <a:t>Convergence has numerical guarantees</a:t>
            </a:r>
          </a:p>
          <a:p>
            <a:r>
              <a:rPr lang="en-US" dirty="0" smtClean="0"/>
              <a:t>Gibbs Sampling </a:t>
            </a:r>
          </a:p>
          <a:p>
            <a:pPr lvl="1"/>
            <a:r>
              <a:rPr lang="en-US" dirty="0" smtClean="0"/>
              <a:t>Stochastic simulation</a:t>
            </a:r>
          </a:p>
          <a:p>
            <a:pPr lvl="1"/>
            <a:r>
              <a:rPr lang="en-US" dirty="0" smtClean="0"/>
              <a:t>unbiased solutions</a:t>
            </a:r>
          </a:p>
          <a:p>
            <a:pPr lvl="1"/>
            <a:r>
              <a:rPr lang="en-US" dirty="0" smtClean="0"/>
              <a:t>Stochastic convergence</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val="28401544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a:xfrm>
            <a:off x="196560" y="792218"/>
            <a:ext cx="8229600" cy="5577937"/>
          </a:xfrm>
        </p:spPr>
        <p:txBody>
          <a:bodyPr/>
          <a:lstStyle/>
          <a:p>
            <a:r>
              <a:rPr lang="en-US" dirty="0" smtClean="0"/>
              <a:t>Represent corpus as an array  of words w[</a:t>
            </a:r>
            <a:r>
              <a:rPr lang="en-US" dirty="0" err="1" smtClean="0"/>
              <a:t>i</a:t>
            </a:r>
            <a:r>
              <a:rPr lang="en-US" dirty="0" smtClean="0"/>
              <a:t>], document indices d[</a:t>
            </a:r>
            <a:r>
              <a:rPr lang="en-US" dirty="0" err="1" smtClean="0"/>
              <a:t>i</a:t>
            </a:r>
            <a:r>
              <a:rPr lang="en-US" dirty="0" smtClean="0"/>
              <a:t>] and topics z[</a:t>
            </a:r>
            <a:r>
              <a:rPr lang="en-US" dirty="0" err="1" smtClean="0"/>
              <a:t>i</a:t>
            </a:r>
            <a:r>
              <a:rPr lang="en-US" dirty="0" smtClean="0"/>
              <a:t>]</a:t>
            </a:r>
          </a:p>
          <a:p>
            <a:r>
              <a:rPr lang="en-US" dirty="0" smtClean="0"/>
              <a:t>Words and documents are fixed:</a:t>
            </a:r>
          </a:p>
          <a:p>
            <a:pPr lvl="1"/>
            <a:r>
              <a:rPr lang="en-US" dirty="0" smtClean="0"/>
              <a:t>Only topics z[</a:t>
            </a:r>
            <a:r>
              <a:rPr lang="en-US" dirty="0" err="1" smtClean="0"/>
              <a:t>i</a:t>
            </a:r>
            <a:r>
              <a:rPr lang="en-US" dirty="0" smtClean="0"/>
              <a:t>] will change</a:t>
            </a:r>
          </a:p>
          <a:p>
            <a:r>
              <a:rPr lang="en-US" dirty="0"/>
              <a:t>States of Markov chain = topic assignments to words. </a:t>
            </a:r>
          </a:p>
          <a:p>
            <a:r>
              <a:rPr lang="en-US" dirty="0"/>
              <a:t>“</a:t>
            </a:r>
            <a:r>
              <a:rPr lang="en-US" dirty="0" err="1"/>
              <a:t>Macrosteps</a:t>
            </a:r>
            <a:r>
              <a:rPr lang="en-US" dirty="0"/>
              <a:t>”: assign a new topic to all of the words </a:t>
            </a:r>
            <a:endParaRPr lang="en-US" dirty="0" smtClean="0"/>
          </a:p>
          <a:p>
            <a:r>
              <a:rPr lang="en-US" dirty="0" smtClean="0"/>
              <a:t>“</a:t>
            </a:r>
            <a:r>
              <a:rPr lang="en-US" dirty="0" err="1"/>
              <a:t>Microsteps</a:t>
            </a:r>
            <a:r>
              <a:rPr lang="en-US" dirty="0"/>
              <a:t>”: assign a new topic to each word w[</a:t>
            </a:r>
            <a:r>
              <a:rPr lang="en-US" dirty="0" err="1"/>
              <a:t>i</a:t>
            </a:r>
            <a:r>
              <a:rPr lang="en-US" dirty="0"/>
              <a:t>]. </a:t>
            </a:r>
            <a:endParaRPr lang="en-US" dirty="0" smtClean="0"/>
          </a:p>
        </p:txBody>
      </p:sp>
    </p:spTree>
    <p:extLst>
      <p:ext uri="{BB962C8B-B14F-4D97-AF65-F5344CB8AC3E}">
        <p14:creationId xmlns:p14="http://schemas.microsoft.com/office/powerpoint/2010/main" val="32759115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normAutofit/>
          </a:bodyPr>
          <a:lstStyle/>
          <a:p>
            <a:r>
              <a:rPr lang="en-US" dirty="0" smtClean="0"/>
              <a:t>LDA Parameter Estimation</a:t>
            </a:r>
            <a:endParaRPr lang="en-US" dirty="0"/>
          </a:p>
        </p:txBody>
      </p:sp>
      <p:sp>
        <p:nvSpPr>
          <p:cNvPr id="40962" name="Rectangle 3"/>
          <p:cNvSpPr>
            <a:spLocks noGrp="1"/>
          </p:cNvSpPr>
          <p:nvPr>
            <p:ph type="body" idx="1"/>
          </p:nvPr>
        </p:nvSpPr>
        <p:spPr/>
        <p:txBody>
          <a:bodyPr/>
          <a:lstStyle/>
          <a:p>
            <a:r>
              <a:rPr lang="en-US" smtClean="0"/>
              <a:t>Gibbs sampling</a:t>
            </a:r>
          </a:p>
          <a:p>
            <a:pPr lvl="1"/>
            <a:r>
              <a:rPr lang="en-US" smtClean="0"/>
              <a:t>Applicable when joint distribution is hard to evaluate but conditional distribution is known</a:t>
            </a:r>
          </a:p>
          <a:p>
            <a:pPr lvl="1"/>
            <a:r>
              <a:rPr lang="en-US" smtClean="0"/>
              <a:t>Sequence of samples comprises a Markov Chain</a:t>
            </a:r>
          </a:p>
          <a:p>
            <a:pPr lvl="1"/>
            <a:r>
              <a:rPr lang="en-US" smtClean="0"/>
              <a:t>Stationary distribution of the chain is the joint distribution</a:t>
            </a:r>
            <a:endParaRPr lang="en-US"/>
          </a:p>
        </p:txBody>
      </p:sp>
      <p:sp>
        <p:nvSpPr>
          <p:cNvPr id="65541" name="Text Box 5"/>
          <p:cNvSpPr txBox="1">
            <a:spLocks noChangeArrowheads="1"/>
          </p:cNvSpPr>
          <p:nvPr/>
        </p:nvSpPr>
        <p:spPr bwMode="auto">
          <a:xfrm>
            <a:off x="5751285" y="5072357"/>
            <a:ext cx="2743200" cy="1465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Key capability: estimate distribution of </a:t>
            </a:r>
            <a:r>
              <a:rPr lang="en-US" sz="1800" b="1" dirty="0"/>
              <a:t>one</a:t>
            </a:r>
            <a:r>
              <a:rPr lang="en-US" sz="1800" dirty="0"/>
              <a:t> latent variables given </a:t>
            </a:r>
            <a:r>
              <a:rPr lang="en-US" sz="1800" b="1" dirty="0"/>
              <a:t>the other latent variables </a:t>
            </a:r>
            <a:r>
              <a:rPr lang="en-US" sz="1800" dirty="0"/>
              <a:t>and observed variables.</a:t>
            </a:r>
            <a:endParaRPr lang="en-US" sz="1800" b="1" dirty="0"/>
          </a:p>
        </p:txBody>
      </p:sp>
    </p:spTree>
    <p:extLst>
      <p:ext uri="{BB962C8B-B14F-4D97-AF65-F5344CB8AC3E}">
        <p14:creationId xmlns:p14="http://schemas.microsoft.com/office/powerpoint/2010/main" val="237111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 new topic to </a:t>
            </a:r>
            <a:r>
              <a:rPr lang="en-US" dirty="0" err="1" smtClean="0"/>
              <a:t>w</a:t>
            </a:r>
            <a:r>
              <a:rPr lang="en-US" baseline="-25000" dirty="0" err="1" smtClean="0"/>
              <a:t>i</a:t>
            </a:r>
            <a:endParaRPr lang="en-US" baseline="-25000" dirty="0"/>
          </a:p>
        </p:txBody>
      </p:sp>
      <p:sp>
        <p:nvSpPr>
          <p:cNvPr id="3" name="Content Placeholder 2"/>
          <p:cNvSpPr>
            <a:spLocks noGrp="1"/>
          </p:cNvSpPr>
          <p:nvPr>
            <p:ph idx="1"/>
          </p:nvPr>
        </p:nvSpPr>
        <p:spPr>
          <a:xfrm>
            <a:off x="196560" y="1291787"/>
            <a:ext cx="8229600" cy="3762055"/>
          </a:xfrm>
        </p:spPr>
        <p:txBody>
          <a:bodyPr/>
          <a:lstStyle/>
          <a:p>
            <a:r>
              <a:rPr lang="en-US" dirty="0" smtClean="0"/>
              <a:t>The probability                   </a:t>
            </a:r>
            <a:r>
              <a:rPr lang="en-US" dirty="0" smtClean="0"/>
              <a:t>    is </a:t>
            </a:r>
            <a:r>
              <a:rPr lang="en-US" dirty="0" smtClean="0"/>
              <a:t>proportional to the probability of </a:t>
            </a:r>
            <a:r>
              <a:rPr lang="en-US" dirty="0" err="1" smtClean="0"/>
              <a:t>w</a:t>
            </a:r>
            <a:r>
              <a:rPr lang="en-US" baseline="-25000" dirty="0" err="1" smtClean="0"/>
              <a:t>i</a:t>
            </a:r>
            <a:r>
              <a:rPr lang="en-US" dirty="0" smtClean="0"/>
              <a:t> under topic j times the </a:t>
            </a:r>
            <a:r>
              <a:rPr lang="en-US" dirty="0"/>
              <a:t>probability of topic </a:t>
            </a:r>
            <a:r>
              <a:rPr lang="en-US" i="1" dirty="0"/>
              <a:t>j </a:t>
            </a:r>
            <a:r>
              <a:rPr lang="en-US" dirty="0"/>
              <a:t>given document </a:t>
            </a:r>
            <a:r>
              <a:rPr lang="en-US" dirty="0" smtClean="0"/>
              <a:t>d</a:t>
            </a:r>
            <a:r>
              <a:rPr lang="en-US" baseline="-25000" dirty="0" smtClean="0"/>
              <a:t>i</a:t>
            </a:r>
            <a:endParaRPr lang="en-US" baseline="-25000" dirty="0"/>
          </a:p>
          <a:p>
            <a:r>
              <a:rPr lang="en-US" dirty="0" smtClean="0"/>
              <a:t>Define           </a:t>
            </a:r>
            <a:r>
              <a:rPr lang="en-US" dirty="0" smtClean="0"/>
              <a:t> as </a:t>
            </a:r>
            <a:r>
              <a:rPr lang="en-US" dirty="0" smtClean="0"/>
              <a:t>the frequency of </a:t>
            </a:r>
            <a:r>
              <a:rPr lang="en-US" dirty="0" err="1" smtClean="0"/>
              <a:t>w</a:t>
            </a:r>
            <a:r>
              <a:rPr lang="en-US" baseline="-25000" dirty="0" err="1" smtClean="0"/>
              <a:t>i</a:t>
            </a:r>
            <a:r>
              <a:rPr lang="en-US" dirty="0" smtClean="0"/>
              <a:t> labeled as topic j</a:t>
            </a:r>
          </a:p>
          <a:p>
            <a:r>
              <a:rPr lang="en-US" dirty="0" smtClean="0"/>
              <a:t> Define          </a:t>
            </a:r>
            <a:r>
              <a:rPr lang="en-US" dirty="0" smtClean="0"/>
              <a:t> as </a:t>
            </a:r>
            <a:r>
              <a:rPr lang="en-US" dirty="0" smtClean="0"/>
              <a:t>the </a:t>
            </a:r>
            <a:r>
              <a:rPr lang="en-US" dirty="0"/>
              <a:t>number of words in </a:t>
            </a:r>
            <a:r>
              <a:rPr lang="en-US" i="1" dirty="0"/>
              <a:t>d</a:t>
            </a:r>
            <a:r>
              <a:rPr lang="en-US" i="1" baseline="-25000" dirty="0"/>
              <a:t>i</a:t>
            </a:r>
            <a:r>
              <a:rPr lang="en-US" i="1" dirty="0"/>
              <a:t> </a:t>
            </a:r>
            <a:r>
              <a:rPr lang="en-US" dirty="0"/>
              <a:t>labeled as topic </a:t>
            </a:r>
            <a:r>
              <a:rPr lang="en-US" i="1" dirty="0"/>
              <a:t>j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38677594"/>
              </p:ext>
            </p:extLst>
          </p:nvPr>
        </p:nvGraphicFramePr>
        <p:xfrm>
          <a:off x="3351970" y="1449421"/>
          <a:ext cx="2023363" cy="390877"/>
        </p:xfrm>
        <a:graphic>
          <a:graphicData uri="http://schemas.openxmlformats.org/presentationml/2006/ole">
            <mc:AlternateContent xmlns:mc="http://schemas.openxmlformats.org/markup-compatibility/2006">
              <mc:Choice xmlns:v="urn:schemas-microsoft-com:vml" Requires="v">
                <p:oleObj spid="_x0000_s36925" name="Equation" r:id="rId3" imgW="1117600" imgH="215900" progId="Equation.3">
                  <p:embed/>
                </p:oleObj>
              </mc:Choice>
              <mc:Fallback>
                <p:oleObj name="Equation" r:id="rId3" imgW="1117600" imgH="215900" progId="Equation.3">
                  <p:embed/>
                  <p:pic>
                    <p:nvPicPr>
                      <p:cNvPr id="0" name=""/>
                      <p:cNvPicPr/>
                      <p:nvPr/>
                    </p:nvPicPr>
                    <p:blipFill>
                      <a:blip r:embed="rId4"/>
                      <a:stretch>
                        <a:fillRect/>
                      </a:stretch>
                    </p:blipFill>
                    <p:spPr>
                      <a:xfrm>
                        <a:off x="3351970" y="1449421"/>
                        <a:ext cx="2023363" cy="39087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12738607"/>
              </p:ext>
            </p:extLst>
          </p:nvPr>
        </p:nvGraphicFramePr>
        <p:xfrm>
          <a:off x="1789167" y="3009746"/>
          <a:ext cx="1008217" cy="442632"/>
        </p:xfrm>
        <a:graphic>
          <a:graphicData uri="http://schemas.openxmlformats.org/presentationml/2006/ole">
            <mc:AlternateContent xmlns:mc="http://schemas.openxmlformats.org/markup-compatibility/2006">
              <mc:Choice xmlns:v="urn:schemas-microsoft-com:vml" Requires="v">
                <p:oleObj spid="_x0000_s36926" name="Equation" r:id="rId5" imgW="520700" imgH="228600" progId="Equation.3">
                  <p:embed/>
                </p:oleObj>
              </mc:Choice>
              <mc:Fallback>
                <p:oleObj name="Equation" r:id="rId5" imgW="520700" imgH="228600" progId="Equation.3">
                  <p:embed/>
                  <p:pic>
                    <p:nvPicPr>
                      <p:cNvPr id="0" name=""/>
                      <p:cNvPicPr/>
                      <p:nvPr/>
                    </p:nvPicPr>
                    <p:blipFill>
                      <a:blip r:embed="rId6"/>
                      <a:stretch>
                        <a:fillRect/>
                      </a:stretch>
                    </p:blipFill>
                    <p:spPr>
                      <a:xfrm>
                        <a:off x="1789167" y="3009746"/>
                        <a:ext cx="1008217" cy="44263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99077776"/>
              </p:ext>
            </p:extLst>
          </p:nvPr>
        </p:nvGraphicFramePr>
        <p:xfrm>
          <a:off x="1853461" y="4078290"/>
          <a:ext cx="958850" cy="442913"/>
        </p:xfrm>
        <a:graphic>
          <a:graphicData uri="http://schemas.openxmlformats.org/presentationml/2006/ole">
            <mc:AlternateContent xmlns:mc="http://schemas.openxmlformats.org/markup-compatibility/2006">
              <mc:Choice xmlns:v="urn:schemas-microsoft-com:vml" Requires="v">
                <p:oleObj spid="_x0000_s36927" name="Equation" r:id="rId7" imgW="495300" imgH="228600" progId="Equation.3">
                  <p:embed/>
                </p:oleObj>
              </mc:Choice>
              <mc:Fallback>
                <p:oleObj name="Equation" r:id="rId7" imgW="495300" imgH="228600" progId="Equation.3">
                  <p:embed/>
                  <p:pic>
                    <p:nvPicPr>
                      <p:cNvPr id="0" name=""/>
                      <p:cNvPicPr/>
                      <p:nvPr/>
                    </p:nvPicPr>
                    <p:blipFill>
                      <a:blip r:embed="rId8"/>
                      <a:stretch>
                        <a:fillRect/>
                      </a:stretch>
                    </p:blipFill>
                    <p:spPr>
                      <a:xfrm>
                        <a:off x="1853461" y="4078290"/>
                        <a:ext cx="958850" cy="442913"/>
                      </a:xfrm>
                      <a:prstGeom prst="rect">
                        <a:avLst/>
                      </a:prstGeom>
                    </p:spPr>
                  </p:pic>
                </p:oleObj>
              </mc:Fallback>
            </mc:AlternateContent>
          </a:graphicData>
        </a:graphic>
      </p:graphicFrame>
      <p:pic>
        <p:nvPicPr>
          <p:cNvPr id="7" name="Picture 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650" y="5053842"/>
            <a:ext cx="7202123" cy="690415"/>
          </a:xfrm>
          <a:prstGeom prst="rect">
            <a:avLst/>
          </a:prstGeom>
        </p:spPr>
      </p:pic>
      <p:sp>
        <p:nvSpPr>
          <p:cNvPr id="8" name="TextBox 7"/>
          <p:cNvSpPr txBox="1"/>
          <p:nvPr/>
        </p:nvSpPr>
        <p:spPr>
          <a:xfrm>
            <a:off x="3006136" y="5970392"/>
            <a:ext cx="2926042" cy="369332"/>
          </a:xfrm>
          <a:prstGeom prst="rect">
            <a:avLst/>
          </a:prstGeom>
          <a:noFill/>
        </p:spPr>
        <p:txBody>
          <a:bodyPr wrap="square" rtlCol="0">
            <a:spAutoFit/>
          </a:bodyPr>
          <a:lstStyle/>
          <a:p>
            <a:pPr algn="ctr"/>
            <a:r>
              <a:rPr lang="en-US" dirty="0" err="1" smtClean="0"/>
              <a:t>Prob</a:t>
            </a:r>
            <a:r>
              <a:rPr lang="en-US" dirty="0" smtClean="0"/>
              <a:t> of </a:t>
            </a:r>
            <a:r>
              <a:rPr lang="en-US" dirty="0" err="1" smtClean="0"/>
              <a:t>wi</a:t>
            </a:r>
            <a:r>
              <a:rPr lang="en-US" dirty="0" smtClean="0"/>
              <a:t> under topic </a:t>
            </a:r>
            <a:r>
              <a:rPr lang="en-US" dirty="0" err="1" smtClean="0"/>
              <a:t>zi</a:t>
            </a:r>
            <a:endParaRPr lang="en-US" dirty="0"/>
          </a:p>
        </p:txBody>
      </p:sp>
      <p:sp>
        <p:nvSpPr>
          <p:cNvPr id="9" name="TextBox 8"/>
          <p:cNvSpPr txBox="1"/>
          <p:nvPr/>
        </p:nvSpPr>
        <p:spPr>
          <a:xfrm>
            <a:off x="5785396" y="5970392"/>
            <a:ext cx="3138973" cy="369332"/>
          </a:xfrm>
          <a:prstGeom prst="rect">
            <a:avLst/>
          </a:prstGeom>
          <a:noFill/>
        </p:spPr>
        <p:txBody>
          <a:bodyPr wrap="square" rtlCol="0">
            <a:spAutoFit/>
          </a:bodyPr>
          <a:lstStyle/>
          <a:p>
            <a:pPr algn="ctr"/>
            <a:r>
              <a:rPr lang="en-US" dirty="0" err="1" smtClean="0"/>
              <a:t>Prob</a:t>
            </a:r>
            <a:r>
              <a:rPr lang="en-US" dirty="0" smtClean="0"/>
              <a:t> of topic </a:t>
            </a:r>
            <a:r>
              <a:rPr lang="en-US" dirty="0" err="1" smtClean="0"/>
              <a:t>zi</a:t>
            </a:r>
            <a:r>
              <a:rPr lang="en-US" dirty="0" smtClean="0"/>
              <a:t> in document di</a:t>
            </a:r>
            <a:endParaRPr lang="en-US" dirty="0"/>
          </a:p>
        </p:txBody>
      </p:sp>
    </p:spTree>
    <p:extLst>
      <p:ext uri="{BB962C8B-B14F-4D97-AF65-F5344CB8AC3E}">
        <p14:creationId xmlns:p14="http://schemas.microsoft.com/office/powerpoint/2010/main" val="3457193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quantities do we need?</a:t>
            </a:r>
            <a:endParaRPr lang="en-US" dirty="0"/>
          </a:p>
        </p:txBody>
      </p:sp>
      <p:sp>
        <p:nvSpPr>
          <p:cNvPr id="3" name="Content Placeholder 2"/>
          <p:cNvSpPr>
            <a:spLocks noGrp="1"/>
          </p:cNvSpPr>
          <p:nvPr>
            <p:ph idx="1"/>
          </p:nvPr>
        </p:nvSpPr>
        <p:spPr>
          <a:xfrm>
            <a:off x="202910" y="1594177"/>
            <a:ext cx="8229600" cy="4534960"/>
          </a:xfrm>
        </p:spPr>
        <p:txBody>
          <a:bodyPr>
            <a:normAutofit/>
          </a:bodyPr>
          <a:lstStyle/>
          <a:p>
            <a:r>
              <a:rPr lang="en-US" dirty="0"/>
              <a:t>W</a:t>
            </a:r>
            <a:r>
              <a:rPr lang="en-US" dirty="0" smtClean="0"/>
              <a:t>e </a:t>
            </a:r>
            <a:r>
              <a:rPr lang="en-US" dirty="0"/>
              <a:t>want to compute the expected value of the parameters given the observed data</a:t>
            </a:r>
            <a:r>
              <a:rPr lang="en-US" dirty="0" smtClean="0"/>
              <a:t>.</a:t>
            </a:r>
            <a:endParaRPr lang="en-US" dirty="0"/>
          </a:p>
          <a:p>
            <a:r>
              <a:rPr lang="en-US" dirty="0" smtClean="0"/>
              <a:t>Our data is the set of words w{1:D,1:N}</a:t>
            </a:r>
          </a:p>
          <a:p>
            <a:pPr lvl="1"/>
            <a:r>
              <a:rPr lang="en-US" dirty="0" smtClean="0"/>
              <a:t>Hence we need to compute E[…|w{1:D,1:N</a:t>
            </a:r>
            <a:r>
              <a:rPr lang="en-US" dirty="0" smtClean="0"/>
              <a:t>}</a:t>
            </a:r>
            <a:endParaRPr lang="en-US" dirty="0" smtClean="0"/>
          </a:p>
        </p:txBody>
      </p:sp>
    </p:spTree>
    <p:extLst>
      <p:ext uri="{BB962C8B-B14F-4D97-AF65-F5344CB8AC3E}">
        <p14:creationId xmlns:p14="http://schemas.microsoft.com/office/powerpoint/2010/main" val="26158103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LDA with the Gibbs sampler</a:t>
            </a:r>
            <a:endParaRPr lang="en-US" dirty="0"/>
          </a:p>
        </p:txBody>
      </p:sp>
      <p:sp>
        <p:nvSpPr>
          <p:cNvPr id="3" name="Content Placeholder 2"/>
          <p:cNvSpPr>
            <a:spLocks noGrp="1"/>
          </p:cNvSpPr>
          <p:nvPr>
            <p:ph idx="1"/>
          </p:nvPr>
        </p:nvSpPr>
        <p:spPr>
          <a:xfrm>
            <a:off x="196560" y="1291787"/>
            <a:ext cx="8229600" cy="5248616"/>
          </a:xfrm>
        </p:spPr>
        <p:txBody>
          <a:bodyPr/>
          <a:lstStyle/>
          <a:p>
            <a:r>
              <a:rPr lang="en-US" dirty="0"/>
              <a:t>A toy example from Griffiths, T., &amp; </a:t>
            </a:r>
            <a:r>
              <a:rPr lang="en-US" dirty="0" err="1"/>
              <a:t>Steyvers</a:t>
            </a:r>
            <a:r>
              <a:rPr lang="en-US" dirty="0"/>
              <a:t>, M. (2004): </a:t>
            </a:r>
          </a:p>
          <a:p>
            <a:r>
              <a:rPr lang="en-US" dirty="0" smtClean="0"/>
              <a:t>25 </a:t>
            </a:r>
            <a:r>
              <a:rPr lang="en-US" dirty="0"/>
              <a:t>words. </a:t>
            </a:r>
          </a:p>
          <a:p>
            <a:r>
              <a:rPr lang="en-US" dirty="0" smtClean="0"/>
              <a:t>10 </a:t>
            </a:r>
            <a:r>
              <a:rPr lang="en-US" dirty="0"/>
              <a:t>predefined topics </a:t>
            </a:r>
          </a:p>
          <a:p>
            <a:r>
              <a:rPr lang="en-US" dirty="0" smtClean="0"/>
              <a:t>2000 </a:t>
            </a:r>
            <a:r>
              <a:rPr lang="en-US" dirty="0"/>
              <a:t>documents generated according to known distributions. </a:t>
            </a:r>
          </a:p>
          <a:p>
            <a:r>
              <a:rPr lang="en-US" dirty="0" smtClean="0"/>
              <a:t>Each </a:t>
            </a:r>
            <a:r>
              <a:rPr lang="en-US" dirty="0"/>
              <a:t>document = 5x5 image.</a:t>
            </a:r>
            <a:br>
              <a:rPr lang="en-US" dirty="0"/>
            </a:br>
            <a:r>
              <a:rPr lang="en-US" dirty="0"/>
              <a:t>Pixel intensity = Frequency of word. </a:t>
            </a:r>
          </a:p>
          <a:p>
            <a:endParaRPr lang="en-US" dirty="0"/>
          </a:p>
        </p:txBody>
      </p:sp>
    </p:spTree>
    <p:extLst>
      <p:ext uri="{BB962C8B-B14F-4D97-AF65-F5344CB8AC3E}">
        <p14:creationId xmlns:p14="http://schemas.microsoft.com/office/powerpoint/2010/main" val="39718735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 Graphical representation of 10 topics, combined to produce </a:t>
            </a:r>
            <a:r>
              <a:rPr lang="en-GB" altLang="en-GB" sz="1500" b="1">
                <a:latin typeface="Arial" charset="0"/>
              </a:rPr>
              <a:t>“</a:t>
            </a:r>
            <a:r>
              <a:rPr lang="en-GB" sz="1500" b="1">
                <a:latin typeface="Arial" charset="0"/>
              </a:rPr>
              <a:t>documents</a:t>
            </a:r>
            <a:r>
              <a:rPr lang="en-GB" altLang="en-GB" sz="1500" b="1">
                <a:latin typeface="Arial" charset="0"/>
              </a:rPr>
              <a:t>”</a:t>
            </a:r>
            <a:r>
              <a:rPr lang="en-GB" sz="1500" b="1">
                <a:latin typeface="Arial" charset="0"/>
              </a:rPr>
              <a:t> like those shown in b, where each image is the result of 100 samples from a unique mixture of these topics. </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3185"/>
          <a:stretch/>
        </p:blipFill>
        <p:spPr bwMode="auto">
          <a:xfrm>
            <a:off x="269549" y="1327204"/>
            <a:ext cx="8549011" cy="34216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25202"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Thomas L. Griffiths, and Mark </a:t>
            </a:r>
            <a:r>
              <a:rPr lang="en-GB" sz="1100" b="1" dirty="0" err="1">
                <a:latin typeface="Arial" charset="0"/>
              </a:rPr>
              <a:t>Steyvers</a:t>
            </a:r>
            <a:r>
              <a:rPr lang="en-GB" sz="1100" b="1" dirty="0">
                <a:latin typeface="Arial" charset="0"/>
              </a:rPr>
              <a:t> PNAS 2004;101:5228-5235</a:t>
            </a:r>
          </a:p>
        </p:txBody>
      </p:sp>
    </p:spTree>
    <p:extLst>
      <p:ext uri="{BB962C8B-B14F-4D97-AF65-F5344CB8AC3E}">
        <p14:creationId xmlns:p14="http://schemas.microsoft.com/office/powerpoint/2010/main" val="19714748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converge?</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317" y="1079500"/>
            <a:ext cx="673417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029032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discover?</a:t>
            </a:r>
            <a:endParaRPr lang="en-US" dirty="0"/>
          </a:p>
        </p:txBody>
      </p:sp>
      <p:sp>
        <p:nvSpPr>
          <p:cNvPr id="4" name="Text Box 1"/>
          <p:cNvSpPr txBox="1">
            <a:spLocks noChangeArrowheads="1"/>
          </p:cNvSpPr>
          <p:nvPr/>
        </p:nvSpPr>
        <p:spPr bwMode="auto">
          <a:xfrm>
            <a:off x="4510564" y="904544"/>
            <a:ext cx="4413806" cy="509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marL="285750" indent="-285750">
              <a:buFont typeface="Arial"/>
              <a:buChar char="•"/>
            </a:pPr>
            <a:r>
              <a:rPr lang="en-GB" dirty="0">
                <a:latin typeface="+mn-lt"/>
              </a:rPr>
              <a:t>(Upper) Mean values of </a:t>
            </a:r>
            <a:r>
              <a:rPr lang="en-GB" dirty="0" err="1">
                <a:latin typeface="+mn-lt"/>
              </a:rPr>
              <a:t>θ</a:t>
            </a:r>
            <a:r>
              <a:rPr lang="en-GB" dirty="0">
                <a:latin typeface="+mn-lt"/>
              </a:rPr>
              <a:t> at each of the diagnostic topics for all 33 PNAS minor categories, computed by using all abstracts published in 2001. </a:t>
            </a:r>
            <a:endParaRPr lang="en-GB" dirty="0" smtClean="0">
              <a:latin typeface="+mn-lt"/>
            </a:endParaRPr>
          </a:p>
          <a:p>
            <a:pPr marL="285750" indent="-285750">
              <a:buFont typeface="Arial"/>
              <a:buChar char="•"/>
            </a:pPr>
            <a:r>
              <a:rPr lang="en-GB" dirty="0" smtClean="0">
                <a:latin typeface="+mn-lt"/>
              </a:rPr>
              <a:t>Provides an intuitive representation of how topics and words are associated with each other</a:t>
            </a:r>
          </a:p>
          <a:p>
            <a:pPr marL="742950" lvl="1" indent="-285750">
              <a:buFont typeface="Arial"/>
              <a:buChar char="•"/>
            </a:pPr>
            <a:r>
              <a:rPr lang="en-GB" dirty="0" smtClean="0">
                <a:latin typeface="+mn-lt"/>
              </a:rPr>
              <a:t>Meaningful associations</a:t>
            </a:r>
          </a:p>
          <a:p>
            <a:pPr marL="285750" indent="-285750">
              <a:buFont typeface="Arial"/>
              <a:buChar char="•"/>
            </a:pPr>
            <a:r>
              <a:rPr lang="en-GB" dirty="0" smtClean="0">
                <a:latin typeface="+mn-lt"/>
              </a:rPr>
              <a:t>Cross interactions across disciplines!</a:t>
            </a:r>
            <a:endParaRPr lang="en-GB" dirty="0">
              <a:latin typeface="+mn-l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71" y="1079500"/>
            <a:ext cx="3748088"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265757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mtClean="0"/>
              <a:t>Why does Gibbs sampling work?</a:t>
            </a:r>
            <a:endParaRPr lang="en-US"/>
          </a:p>
        </p:txBody>
      </p:sp>
      <p:sp>
        <p:nvSpPr>
          <p:cNvPr id="43010" name="Rectangle 3"/>
          <p:cNvSpPr>
            <a:spLocks noGrp="1"/>
          </p:cNvSpPr>
          <p:nvPr>
            <p:ph type="body" idx="1"/>
          </p:nvPr>
        </p:nvSpPr>
        <p:spPr/>
        <p:txBody>
          <a:bodyPr/>
          <a:lstStyle/>
          <a:p>
            <a:r>
              <a:rPr lang="en-US" smtClean="0"/>
              <a:t>What’s the fixed point?</a:t>
            </a:r>
          </a:p>
          <a:p>
            <a:pPr lvl="1"/>
            <a:r>
              <a:rPr lang="en-US" smtClean="0"/>
              <a:t>Stationary distribution of the chain is the joint distribution</a:t>
            </a:r>
          </a:p>
          <a:p>
            <a:r>
              <a:rPr lang="en-US" smtClean="0"/>
              <a:t>When will it converge (in the limit)?</a:t>
            </a:r>
          </a:p>
          <a:p>
            <a:pPr lvl="1"/>
            <a:r>
              <a:rPr lang="en-US" smtClean="0"/>
              <a:t>Graph defined by the chain is connected</a:t>
            </a:r>
          </a:p>
          <a:p>
            <a:r>
              <a:rPr lang="en-US" smtClean="0"/>
              <a:t>How long will it take to converge?</a:t>
            </a:r>
          </a:p>
          <a:p>
            <a:pPr lvl="1"/>
            <a:r>
              <a:rPr lang="en-US" smtClean="0"/>
              <a:t>Depends on second eigenvector of that graph</a:t>
            </a:r>
          </a:p>
          <a:p>
            <a:endParaRPr lang="en-US"/>
          </a:p>
        </p:txBody>
      </p:sp>
    </p:spTree>
    <p:extLst>
      <p:ext uri="{BB962C8B-B14F-4D97-AF65-F5344CB8AC3E}">
        <p14:creationId xmlns:p14="http://schemas.microsoft.com/office/powerpoint/2010/main" val="4080080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Models</a:t>
            </a:r>
            <a:endParaRPr lang="en-US" dirty="0"/>
          </a:p>
        </p:txBody>
      </p:sp>
      <p:sp>
        <p:nvSpPr>
          <p:cNvPr id="4" name="Can 3"/>
          <p:cNvSpPr/>
          <p:nvPr/>
        </p:nvSpPr>
        <p:spPr>
          <a:xfrm>
            <a:off x="817632" y="1652530"/>
            <a:ext cx="1826626" cy="1495975"/>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Can 4"/>
          <p:cNvSpPr/>
          <p:nvPr/>
        </p:nvSpPr>
        <p:spPr>
          <a:xfrm>
            <a:off x="817632" y="3666201"/>
            <a:ext cx="1826626" cy="1495975"/>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135858" y="1095889"/>
            <a:ext cx="1190175" cy="523220"/>
          </a:xfrm>
          <a:prstGeom prst="rect">
            <a:avLst/>
          </a:prstGeom>
          <a:noFill/>
        </p:spPr>
        <p:txBody>
          <a:bodyPr wrap="none" rtlCol="0">
            <a:spAutoFit/>
          </a:bodyPr>
          <a:lstStyle/>
          <a:p>
            <a:r>
              <a:rPr lang="en-US" sz="2800" b="1" dirty="0" smtClean="0">
                <a:solidFill>
                  <a:srgbClr val="FF0000"/>
                </a:solidFill>
              </a:rPr>
              <a:t>Topic 1</a:t>
            </a:r>
            <a:endParaRPr lang="en-US" sz="2800" b="1" dirty="0">
              <a:solidFill>
                <a:srgbClr val="FF0000"/>
              </a:solidFill>
            </a:endParaRPr>
          </a:p>
        </p:txBody>
      </p:sp>
      <p:sp>
        <p:nvSpPr>
          <p:cNvPr id="7" name="TextBox 6"/>
          <p:cNvSpPr txBox="1"/>
          <p:nvPr/>
        </p:nvSpPr>
        <p:spPr>
          <a:xfrm>
            <a:off x="1104387" y="3148505"/>
            <a:ext cx="1253117" cy="523220"/>
          </a:xfrm>
          <a:prstGeom prst="rect">
            <a:avLst/>
          </a:prstGeom>
          <a:noFill/>
        </p:spPr>
        <p:txBody>
          <a:bodyPr wrap="none" rtlCol="0">
            <a:spAutoFit/>
          </a:bodyPr>
          <a:lstStyle/>
          <a:p>
            <a:r>
              <a:rPr lang="en-US" sz="2800" b="1" dirty="0" smtClean="0">
                <a:solidFill>
                  <a:srgbClr val="FF0000"/>
                </a:solidFill>
              </a:rPr>
              <a:t>Topic 2</a:t>
            </a:r>
            <a:endParaRPr lang="en-US" sz="2800" b="1" dirty="0">
              <a:solidFill>
                <a:srgbClr val="FF0000"/>
              </a:solidFill>
            </a:endParaRPr>
          </a:p>
        </p:txBody>
      </p:sp>
      <p:sp>
        <p:nvSpPr>
          <p:cNvPr id="37" name="Text Box 3"/>
          <p:cNvSpPr txBox="1">
            <a:spLocks noChangeArrowheads="1"/>
          </p:cNvSpPr>
          <p:nvPr/>
        </p:nvSpPr>
        <p:spPr bwMode="auto">
          <a:xfrm rot="4633291">
            <a:off x="1652747" y="2125935"/>
            <a:ext cx="500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loan</a:t>
            </a:r>
          </a:p>
        </p:txBody>
      </p:sp>
      <p:sp>
        <p:nvSpPr>
          <p:cNvPr id="38" name="Text Box 7"/>
          <p:cNvSpPr txBox="1">
            <a:spLocks noChangeArrowheads="1"/>
          </p:cNvSpPr>
          <p:nvPr/>
        </p:nvSpPr>
        <p:spPr bwMode="auto">
          <a:xfrm rot="650964">
            <a:off x="1237615" y="2620442"/>
            <a:ext cx="500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loan</a:t>
            </a:r>
          </a:p>
        </p:txBody>
      </p:sp>
      <p:sp>
        <p:nvSpPr>
          <p:cNvPr id="39" name="Text Box 8"/>
          <p:cNvSpPr txBox="1">
            <a:spLocks noChangeArrowheads="1"/>
          </p:cNvSpPr>
          <p:nvPr/>
        </p:nvSpPr>
        <p:spPr bwMode="auto">
          <a:xfrm rot="21017601">
            <a:off x="1219965" y="2256904"/>
            <a:ext cx="540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bank</a:t>
            </a:r>
          </a:p>
        </p:txBody>
      </p:sp>
      <p:sp>
        <p:nvSpPr>
          <p:cNvPr id="40" name="Text Box 20"/>
          <p:cNvSpPr txBox="1">
            <a:spLocks noChangeArrowheads="1"/>
          </p:cNvSpPr>
          <p:nvPr/>
        </p:nvSpPr>
        <p:spPr bwMode="auto">
          <a:xfrm rot="13645480">
            <a:off x="1459678" y="2652192"/>
            <a:ext cx="540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solidFill>
                  <a:srgbClr val="99FF33"/>
                </a:solidFill>
              </a:rPr>
              <a:t>bank</a:t>
            </a:r>
          </a:p>
        </p:txBody>
      </p:sp>
      <p:sp>
        <p:nvSpPr>
          <p:cNvPr id="41" name="Text Box 11"/>
          <p:cNvSpPr txBox="1">
            <a:spLocks noChangeArrowheads="1"/>
          </p:cNvSpPr>
          <p:nvPr/>
        </p:nvSpPr>
        <p:spPr bwMode="auto">
          <a:xfrm rot="4633291">
            <a:off x="1878806" y="4234827"/>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river</a:t>
            </a:r>
          </a:p>
        </p:txBody>
      </p:sp>
      <p:sp>
        <p:nvSpPr>
          <p:cNvPr id="42" name="Text Box 15"/>
          <p:cNvSpPr txBox="1">
            <a:spLocks noChangeArrowheads="1"/>
          </p:cNvSpPr>
          <p:nvPr/>
        </p:nvSpPr>
        <p:spPr bwMode="auto">
          <a:xfrm rot="20400694">
            <a:off x="1335088" y="4676945"/>
            <a:ext cx="4794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river</a:t>
            </a:r>
          </a:p>
        </p:txBody>
      </p:sp>
      <p:sp>
        <p:nvSpPr>
          <p:cNvPr id="43" name="Text Box 16"/>
          <p:cNvSpPr txBox="1">
            <a:spLocks noChangeArrowheads="1"/>
          </p:cNvSpPr>
          <p:nvPr/>
        </p:nvSpPr>
        <p:spPr bwMode="auto">
          <a:xfrm rot="21017601">
            <a:off x="1447800" y="4353095"/>
            <a:ext cx="6492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stream</a:t>
            </a:r>
          </a:p>
        </p:txBody>
      </p:sp>
      <p:sp>
        <p:nvSpPr>
          <p:cNvPr id="44" name="Text Box 18"/>
          <p:cNvSpPr txBox="1">
            <a:spLocks noChangeArrowheads="1"/>
          </p:cNvSpPr>
          <p:nvPr/>
        </p:nvSpPr>
        <p:spPr bwMode="auto">
          <a:xfrm rot="12298432">
            <a:off x="1725613" y="4756320"/>
            <a:ext cx="512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FF0000"/>
                </a:solidFill>
              </a:rPr>
              <a:t>bank</a:t>
            </a:r>
          </a:p>
        </p:txBody>
      </p:sp>
      <p:sp>
        <p:nvSpPr>
          <p:cNvPr id="54" name="Line 2"/>
          <p:cNvSpPr>
            <a:spLocks noChangeShapeType="1"/>
          </p:cNvSpPr>
          <p:nvPr/>
        </p:nvSpPr>
        <p:spPr bwMode="auto">
          <a:xfrm>
            <a:off x="2747364" y="2238375"/>
            <a:ext cx="1014413" cy="1387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5" name="Group 64"/>
          <p:cNvGrpSpPr/>
          <p:nvPr/>
        </p:nvGrpSpPr>
        <p:grpSpPr>
          <a:xfrm>
            <a:off x="3847502" y="1857375"/>
            <a:ext cx="5053012" cy="3008313"/>
            <a:chOff x="3847502" y="1857375"/>
            <a:chExt cx="5053012" cy="3008313"/>
          </a:xfrm>
        </p:grpSpPr>
        <p:sp>
          <p:nvSpPr>
            <p:cNvPr id="55" name="Text Box 22"/>
            <p:cNvSpPr txBox="1">
              <a:spLocks noChangeArrowheads="1"/>
            </p:cNvSpPr>
            <p:nvPr/>
          </p:nvSpPr>
          <p:spPr bwMode="auto">
            <a:xfrm>
              <a:off x="3885602" y="3390900"/>
              <a:ext cx="49958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dirty="0">
                  <a:latin typeface="Times New Roman" charset="0"/>
                </a:rPr>
                <a:t>DOCUMENT 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latin typeface="Times New Roman" charset="0"/>
                </a:rPr>
                <a:t>  </a:t>
              </a:r>
              <a:r>
                <a:rPr lang="en-US" sz="1400" dirty="0">
                  <a:solidFill>
                    <a:srgbClr val="FF0000"/>
                  </a:solidFill>
                  <a:latin typeface="Times New Roman" charset="0"/>
                </a:rPr>
                <a:t>stream</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a:t>
              </a:r>
              <a:r>
                <a:rPr lang="en-US" sz="14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solidFill>
                    <a:srgbClr val="FF0000"/>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loan</a:t>
              </a:r>
              <a:r>
                <a:rPr lang="en-US" sz="1400" baseline="30000" dirty="0">
                  <a:solidFill>
                    <a:srgbClr val="99FF33"/>
                  </a:solidFill>
                  <a:latin typeface="Times New Roman" charset="0"/>
                </a:rPr>
                <a:t>1 </a:t>
              </a:r>
              <a:r>
                <a:rPr lang="en-US" sz="1400" dirty="0">
                  <a:solidFill>
                    <a:srgbClr val="FF0000"/>
                  </a:solidFill>
                  <a:latin typeface="Times New Roman" charset="0"/>
                </a:rPr>
                <a:t>bank</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baseline="30000" dirty="0">
                  <a:solidFill>
                    <a:srgbClr val="99FF33"/>
                  </a:solidFill>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a:t>
              </a:r>
              <a:r>
                <a:rPr lang="en-US" sz="1400" dirty="0">
                  <a:latin typeface="Times New Roman" charset="0"/>
                </a:rPr>
                <a:t>  </a:t>
              </a:r>
              <a:r>
                <a:rPr lang="en-US" sz="1400" dirty="0">
                  <a:solidFill>
                    <a:srgbClr val="FF0000"/>
                  </a:solidFill>
                  <a:latin typeface="Times New Roman" charset="0"/>
                </a:rPr>
                <a:t>stream</a:t>
              </a:r>
              <a:r>
                <a:rPr lang="en-US" sz="1400" baseline="30000" dirty="0">
                  <a:solidFill>
                    <a:srgbClr val="FF0000"/>
                  </a:solidFill>
                  <a:latin typeface="Times New Roman" charset="0"/>
                </a:rPr>
                <a:t>2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solidFill>
                    <a:srgbClr val="FF0000"/>
                  </a:solidFill>
                  <a:latin typeface="Times New Roman" charset="0"/>
                </a:rPr>
                <a:t> bank</a:t>
              </a:r>
              <a:r>
                <a:rPr lang="en-US" sz="1400" baseline="30000" dirty="0">
                  <a:solidFill>
                    <a:srgbClr val="FF0000"/>
                  </a:solidFill>
                  <a:latin typeface="Times New Roman" charset="0"/>
                </a:rPr>
                <a:t>2</a:t>
              </a:r>
              <a:r>
                <a:rPr lang="en-US" sz="1400" baseline="30000" dirty="0">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latin typeface="Times New Roman" charset="0"/>
                </a:rPr>
                <a:t> </a:t>
              </a:r>
            </a:p>
            <a:p>
              <a:pPr algn="just">
                <a:spcBef>
                  <a:spcPct val="50000"/>
                </a:spcBef>
              </a:pPr>
              <a:endParaRPr lang="en-US" sz="1400" dirty="0">
                <a:latin typeface="Times New Roman" charset="0"/>
              </a:endParaRPr>
            </a:p>
          </p:txBody>
        </p:sp>
        <p:sp>
          <p:nvSpPr>
            <p:cNvPr id="56" name="Text Box 23"/>
            <p:cNvSpPr txBox="1">
              <a:spLocks noChangeArrowheads="1"/>
            </p:cNvSpPr>
            <p:nvPr/>
          </p:nvSpPr>
          <p:spPr bwMode="auto">
            <a:xfrm>
              <a:off x="3847502" y="1857375"/>
              <a:ext cx="50530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dirty="0">
                  <a:latin typeface="Times New Roman" charset="0"/>
                </a:rPr>
                <a:t>DOCUMENT 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  </a:t>
              </a:r>
              <a:r>
                <a:rPr lang="en-US" sz="1400" dirty="0">
                  <a:solidFill>
                    <a:srgbClr val="99FF33"/>
                  </a:solidFill>
                  <a:latin typeface="Times New Roman" charset="0"/>
                </a:rPr>
                <a:t>money</a:t>
              </a:r>
              <a:r>
                <a:rPr lang="en-US" sz="1400" baseline="30000" dirty="0">
                  <a:solidFill>
                    <a:srgbClr val="99FF33"/>
                  </a:solidFill>
                  <a:latin typeface="Times New Roman" charset="0"/>
                </a:rPr>
                <a:t>1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a:t>
              </a:r>
              <a:r>
                <a:rPr lang="en-US" sz="1400" dirty="0">
                  <a:solidFill>
                    <a:srgbClr val="FF0000"/>
                  </a:solidFill>
                  <a:latin typeface="Times New Roman" charset="0"/>
                </a:rPr>
                <a:t> stream</a:t>
              </a:r>
              <a:r>
                <a:rPr lang="en-US" sz="1400" baseline="30000" dirty="0">
                  <a:solidFill>
                    <a:srgbClr val="FF0000"/>
                  </a:solidFill>
                  <a:latin typeface="Times New Roman" charset="0"/>
                </a:rPr>
                <a:t>2</a:t>
              </a:r>
              <a:r>
                <a:rPr lang="en-US" sz="1400" dirty="0">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a:t>
              </a:r>
              <a:r>
                <a:rPr lang="en-US" sz="1400" dirty="0">
                  <a:solidFill>
                    <a:srgbClr val="FF0000"/>
                  </a:solidFill>
                  <a:latin typeface="Times New Roman" charset="0"/>
                </a:rPr>
                <a:t>river</a:t>
              </a:r>
              <a:r>
                <a:rPr lang="en-US" sz="1400" baseline="30000" dirty="0">
                  <a:solidFill>
                    <a:srgbClr val="FF0000"/>
                  </a:solidFill>
                  <a:latin typeface="Times New Roman" charset="0"/>
                </a:rPr>
                <a:t>2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a:t>
              </a:r>
              <a:r>
                <a:rPr lang="en-US" sz="1400" dirty="0">
                  <a:solidFill>
                    <a:srgbClr val="99FF33"/>
                  </a:solidFill>
                  <a:latin typeface="Times New Roman" charset="0"/>
                </a:rPr>
                <a:t> bank</a:t>
              </a:r>
              <a:r>
                <a:rPr lang="en-US" sz="1400" baseline="30000" dirty="0">
                  <a:solidFill>
                    <a:srgbClr val="99FF33"/>
                  </a:solidFill>
                  <a:latin typeface="Times New Roman" charset="0"/>
                </a:rPr>
                <a:t>1</a:t>
              </a:r>
              <a:r>
                <a:rPr lang="en-US" sz="1400" dirty="0">
                  <a:solidFill>
                    <a:srgbClr val="99FF33"/>
                  </a:solidFill>
                  <a:latin typeface="Times New Roman" charset="0"/>
                </a:rPr>
                <a:t>  loan</a:t>
              </a:r>
              <a:r>
                <a:rPr lang="en-US" sz="1400" baseline="30000" dirty="0">
                  <a:solidFill>
                    <a:srgbClr val="99FF33"/>
                  </a:solidFill>
                  <a:latin typeface="Times New Roman" charset="0"/>
                </a:rPr>
                <a:t>1</a:t>
              </a:r>
              <a:r>
                <a:rPr lang="en-US" sz="1400" baseline="30000" dirty="0">
                  <a:latin typeface="Times New Roman" charset="0"/>
                </a:rPr>
                <a:t> </a:t>
              </a:r>
              <a:r>
                <a:rPr lang="en-US" sz="1400" dirty="0">
                  <a:solidFill>
                    <a:srgbClr val="FF0000"/>
                  </a:solidFill>
                  <a:latin typeface="Times New Roman" charset="0"/>
                </a:rPr>
                <a:t>  </a:t>
              </a:r>
              <a:r>
                <a:rPr lang="en-US" sz="1400" dirty="0">
                  <a:solidFill>
                    <a:srgbClr val="99FF33"/>
                  </a:solidFill>
                  <a:latin typeface="Times New Roman" charset="0"/>
                </a:rPr>
                <a:t>bank</a:t>
              </a:r>
              <a:r>
                <a:rPr lang="en-US" sz="1400" baseline="30000" dirty="0">
                  <a:solidFill>
                    <a:srgbClr val="99FF33"/>
                  </a:solidFill>
                  <a:latin typeface="Times New Roman" charset="0"/>
                </a:rPr>
                <a:t>1  </a:t>
              </a:r>
              <a:r>
                <a:rPr lang="en-US" sz="1400" dirty="0">
                  <a:solidFill>
                    <a:srgbClr val="99FF33"/>
                  </a:solidFill>
                  <a:latin typeface="Times New Roman" charset="0"/>
                </a:rPr>
                <a:t>money</a:t>
              </a:r>
              <a:r>
                <a:rPr lang="en-US" sz="1400" baseline="30000" dirty="0">
                  <a:solidFill>
                    <a:srgbClr val="99FF33"/>
                  </a:solidFill>
                  <a:latin typeface="Times New Roman" charset="0"/>
                </a:rPr>
                <a:t>1 </a:t>
              </a:r>
              <a:r>
                <a:rPr lang="en-US" sz="1400" dirty="0">
                  <a:solidFill>
                    <a:srgbClr val="FF0000"/>
                  </a:solidFill>
                  <a:latin typeface="Times New Roman" charset="0"/>
                </a:rPr>
                <a:t>stream</a:t>
              </a:r>
              <a:r>
                <a:rPr lang="en-US" sz="1400" baseline="30000" dirty="0">
                  <a:solidFill>
                    <a:srgbClr val="FF0000"/>
                  </a:solidFill>
                  <a:latin typeface="Times New Roman" charset="0"/>
                </a:rPr>
                <a:t>2</a:t>
              </a:r>
              <a:r>
                <a:rPr lang="en-US" sz="1400" dirty="0">
                  <a:latin typeface="Times New Roman" charset="0"/>
                </a:rPr>
                <a:t> </a:t>
              </a:r>
              <a:endParaRPr lang="en-US" sz="1400" baseline="30000" dirty="0">
                <a:solidFill>
                  <a:srgbClr val="99FF33"/>
                </a:solidFill>
                <a:latin typeface="Times New Roman" charset="0"/>
              </a:endParaRPr>
            </a:p>
            <a:p>
              <a:pPr algn="just">
                <a:spcBef>
                  <a:spcPct val="50000"/>
                </a:spcBef>
              </a:pPr>
              <a:endParaRPr lang="en-US" sz="1400" baseline="30000" dirty="0">
                <a:solidFill>
                  <a:srgbClr val="99FF33"/>
                </a:solidFill>
                <a:latin typeface="Times New Roman" charset="0"/>
              </a:endParaRPr>
            </a:p>
          </p:txBody>
        </p:sp>
      </p:grpSp>
      <p:sp>
        <p:nvSpPr>
          <p:cNvPr id="57" name="Text Box 24"/>
          <p:cNvSpPr txBox="1">
            <a:spLocks noChangeArrowheads="1"/>
          </p:cNvSpPr>
          <p:nvPr/>
        </p:nvSpPr>
        <p:spPr bwMode="auto">
          <a:xfrm>
            <a:off x="3496664" y="3092450"/>
            <a:ext cx="311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00FF00"/>
                </a:solidFill>
              </a:rPr>
              <a:t>.3</a:t>
            </a:r>
          </a:p>
        </p:txBody>
      </p:sp>
      <p:sp>
        <p:nvSpPr>
          <p:cNvPr id="58" name="Line 25"/>
          <p:cNvSpPr>
            <a:spLocks noChangeShapeType="1"/>
          </p:cNvSpPr>
          <p:nvPr/>
        </p:nvSpPr>
        <p:spPr bwMode="auto">
          <a:xfrm>
            <a:off x="2747364" y="2133600"/>
            <a:ext cx="1027113" cy="250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Line 26"/>
          <p:cNvSpPr>
            <a:spLocks noChangeShapeType="1"/>
          </p:cNvSpPr>
          <p:nvPr/>
        </p:nvSpPr>
        <p:spPr bwMode="auto">
          <a:xfrm flipV="1">
            <a:off x="2714027" y="2471738"/>
            <a:ext cx="1069975" cy="1604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27"/>
          <p:cNvSpPr>
            <a:spLocks noChangeShapeType="1"/>
          </p:cNvSpPr>
          <p:nvPr/>
        </p:nvSpPr>
        <p:spPr bwMode="auto">
          <a:xfrm flipV="1">
            <a:off x="2718789" y="3700463"/>
            <a:ext cx="1055688" cy="45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Text Box 28"/>
          <p:cNvSpPr txBox="1">
            <a:spLocks noChangeArrowheads="1"/>
          </p:cNvSpPr>
          <p:nvPr/>
        </p:nvSpPr>
        <p:spPr bwMode="auto">
          <a:xfrm>
            <a:off x="3272827" y="1914525"/>
            <a:ext cx="420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00FF00"/>
                </a:solidFill>
              </a:rPr>
              <a:t>.8</a:t>
            </a:r>
          </a:p>
        </p:txBody>
      </p:sp>
      <p:sp>
        <p:nvSpPr>
          <p:cNvPr id="62" name="Text Box 29"/>
          <p:cNvSpPr txBox="1">
            <a:spLocks noChangeArrowheads="1"/>
          </p:cNvSpPr>
          <p:nvPr/>
        </p:nvSpPr>
        <p:spPr bwMode="auto">
          <a:xfrm>
            <a:off x="3290289" y="2498725"/>
            <a:ext cx="420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CC0000"/>
                </a:solidFill>
              </a:rPr>
              <a:t>.2</a:t>
            </a:r>
          </a:p>
        </p:txBody>
      </p:sp>
      <p:sp>
        <p:nvSpPr>
          <p:cNvPr id="63" name="Text Box 34"/>
          <p:cNvSpPr txBox="1">
            <a:spLocks noChangeArrowheads="1"/>
          </p:cNvSpPr>
          <p:nvPr/>
        </p:nvSpPr>
        <p:spPr bwMode="auto">
          <a:xfrm>
            <a:off x="3504602" y="3846513"/>
            <a:ext cx="31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solidFill>
                  <a:srgbClr val="CC0000"/>
                </a:solidFill>
              </a:rPr>
              <a:t>.7</a:t>
            </a:r>
          </a:p>
        </p:txBody>
      </p:sp>
      <p:sp>
        <p:nvSpPr>
          <p:cNvPr id="64" name="Rectangle 63"/>
          <p:cNvSpPr/>
          <p:nvPr/>
        </p:nvSpPr>
        <p:spPr>
          <a:xfrm>
            <a:off x="175928" y="5977864"/>
            <a:ext cx="6641471" cy="430887"/>
          </a:xfrm>
          <a:prstGeom prst="rect">
            <a:avLst/>
          </a:prstGeom>
        </p:spPr>
        <p:txBody>
          <a:bodyPr wrap="square">
            <a:spAutoFit/>
          </a:bodyPr>
          <a:lstStyle/>
          <a:p>
            <a:r>
              <a:rPr lang="en-US" sz="1100" dirty="0" smtClean="0"/>
              <a:t>Dennis, and W. </a:t>
            </a:r>
            <a:r>
              <a:rPr lang="en-US" sz="1100" dirty="0" err="1" smtClean="0"/>
              <a:t>Kintsch</a:t>
            </a:r>
            <a:r>
              <a:rPr lang="en-US" sz="1100" dirty="0" smtClean="0"/>
              <a:t> (</a:t>
            </a:r>
            <a:r>
              <a:rPr lang="en-US" sz="1100" dirty="0" err="1" smtClean="0"/>
              <a:t>eds</a:t>
            </a:r>
            <a:r>
              <a:rPr lang="en-US" sz="1100" dirty="0" smtClean="0"/>
              <a:t>), Latent Semantic Analysis: A Road to Meaning. Laurence</a:t>
            </a:r>
          </a:p>
          <a:p>
            <a:r>
              <a:rPr lang="en-US" sz="1100" dirty="0" err="1" smtClean="0"/>
              <a:t>Steyvers</a:t>
            </a:r>
            <a:r>
              <a:rPr lang="en-US" sz="1100" dirty="0" smtClean="0"/>
              <a:t>, M. &amp; Griffiths, T. (2006). Probabilistic topic models. In T. </a:t>
            </a:r>
            <a:r>
              <a:rPr lang="en-US" sz="1100" dirty="0" err="1" smtClean="0"/>
              <a:t>Landauer</a:t>
            </a:r>
            <a:r>
              <a:rPr lang="en-US" sz="1100" dirty="0" smtClean="0"/>
              <a:t>, D McNamara, S.</a:t>
            </a:r>
            <a:endParaRPr lang="en-US" sz="1100" dirty="0"/>
          </a:p>
        </p:txBody>
      </p:sp>
    </p:spTree>
    <p:extLst>
      <p:ext uri="{BB962C8B-B14F-4D97-AF65-F5344CB8AC3E}">
        <p14:creationId xmlns:p14="http://schemas.microsoft.com/office/powerpoint/2010/main" val="264228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p:bldP spid="58" grpId="0" animBg="1"/>
      <p:bldP spid="59" grpId="0" animBg="1"/>
      <p:bldP spid="60" grpId="0" animBg="1"/>
      <p:bldP spid="61" grpId="0"/>
      <p:bldP spid="62" grpId="0"/>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r>
              <a:rPr lang="en-US" dirty="0" smtClean="0"/>
              <a:t>How much does the choice of </a:t>
            </a:r>
            <a:r>
              <a:rPr lang="en-US" i="1" dirty="0" smtClean="0"/>
              <a:t>z </a:t>
            </a:r>
            <a:r>
              <a:rPr lang="en-US" dirty="0" smtClean="0"/>
              <a:t>depend on the other </a:t>
            </a:r>
            <a:r>
              <a:rPr lang="en-US" i="1" dirty="0" smtClean="0"/>
              <a:t>z’s </a:t>
            </a:r>
            <a:r>
              <a:rPr lang="en-US" dirty="0" smtClean="0"/>
              <a:t>in the same document?</a:t>
            </a:r>
          </a:p>
          <a:p>
            <a:pPr lvl="1"/>
            <a:r>
              <a:rPr lang="en-US" dirty="0" smtClean="0"/>
              <a:t>quite a lot</a:t>
            </a:r>
          </a:p>
          <a:p>
            <a:r>
              <a:rPr lang="en-US" dirty="0" smtClean="0"/>
              <a:t>How much does </a:t>
            </a:r>
            <a:r>
              <a:rPr lang="en-US" dirty="0"/>
              <a:t>the choice of </a:t>
            </a:r>
            <a:r>
              <a:rPr lang="en-US" i="1" dirty="0"/>
              <a:t>z </a:t>
            </a:r>
            <a:r>
              <a:rPr lang="en-US" dirty="0"/>
              <a:t>depend on the other </a:t>
            </a:r>
            <a:r>
              <a:rPr lang="en-US" i="1" dirty="0"/>
              <a:t>z’s </a:t>
            </a:r>
            <a:r>
              <a:rPr lang="en-US" dirty="0" smtClean="0"/>
              <a:t>in elsewhere in the corpus?</a:t>
            </a:r>
            <a:endParaRPr lang="en-US" dirty="0"/>
          </a:p>
          <a:p>
            <a:pPr lvl="1"/>
            <a:r>
              <a:rPr lang="en-US" dirty="0" smtClean="0"/>
              <a:t>maybe not so much</a:t>
            </a:r>
          </a:p>
          <a:p>
            <a:pPr lvl="1"/>
            <a:r>
              <a:rPr lang="en-US" dirty="0" smtClean="0"/>
              <a:t>depends on </a:t>
            </a:r>
            <a:r>
              <a:rPr lang="en-US" dirty="0" err="1" smtClean="0"/>
              <a:t>Pr</a:t>
            </a:r>
            <a:r>
              <a:rPr lang="en-US" dirty="0" smtClean="0"/>
              <a:t>(</a:t>
            </a:r>
            <a:r>
              <a:rPr lang="en-US" dirty="0" err="1" smtClean="0"/>
              <a:t>w|t</a:t>
            </a:r>
            <a:r>
              <a:rPr lang="en-US" dirty="0" smtClean="0"/>
              <a:t>) but that changes slowly </a:t>
            </a:r>
          </a:p>
          <a:p>
            <a:r>
              <a:rPr lang="en-US" dirty="0" smtClean="0"/>
              <a:t>Can we parallelize Gibbs and still get good results?</a:t>
            </a:r>
            <a:endParaRPr lang="en-US" dirty="0"/>
          </a:p>
        </p:txBody>
      </p:sp>
    </p:spTree>
    <p:extLst>
      <p:ext uri="{BB962C8B-B14F-4D97-AF65-F5344CB8AC3E}">
        <p14:creationId xmlns:p14="http://schemas.microsoft.com/office/powerpoint/2010/main" val="42551578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Can we parallelize Gibbs sampling?</a:t>
            </a:r>
          </a:p>
          <a:p>
            <a:pPr lvl="1"/>
            <a:r>
              <a:rPr lang="en-US" dirty="0" smtClean="0"/>
              <a:t>formally, no: every choice of </a:t>
            </a:r>
            <a:r>
              <a:rPr lang="en-US" i="1" dirty="0" smtClean="0"/>
              <a:t>z </a:t>
            </a:r>
            <a:r>
              <a:rPr lang="en-US" dirty="0" smtClean="0"/>
              <a:t>depends on all the other </a:t>
            </a:r>
            <a:r>
              <a:rPr lang="en-US" i="1" dirty="0" smtClean="0"/>
              <a:t>z’s</a:t>
            </a:r>
          </a:p>
          <a:p>
            <a:pPr lvl="1"/>
            <a:r>
              <a:rPr lang="en-US" dirty="0" smtClean="0"/>
              <a:t>Gibbs needs to be sequential</a:t>
            </a:r>
          </a:p>
          <a:p>
            <a:pPr lvl="2"/>
            <a:r>
              <a:rPr lang="en-US" dirty="0" smtClean="0"/>
              <a:t>just like SGD</a:t>
            </a:r>
            <a:endParaRPr lang="en-US" dirty="0"/>
          </a:p>
        </p:txBody>
      </p:sp>
    </p:spTree>
    <p:extLst>
      <p:ext uri="{BB962C8B-B14F-4D97-AF65-F5344CB8AC3E}">
        <p14:creationId xmlns:p14="http://schemas.microsoft.com/office/powerpoint/2010/main" val="22521597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Where do you spend your time?</a:t>
            </a:r>
          </a:p>
          <a:p>
            <a:pPr lvl="1"/>
            <a:r>
              <a:rPr lang="en-US" dirty="0" smtClean="0"/>
              <a:t>sampling the </a:t>
            </a:r>
            <a:r>
              <a:rPr lang="en-US" i="1" dirty="0" smtClean="0"/>
              <a:t>z</a:t>
            </a:r>
            <a:r>
              <a:rPr lang="en-US" dirty="0" smtClean="0"/>
              <a:t>’s</a:t>
            </a:r>
          </a:p>
          <a:p>
            <a:pPr lvl="1"/>
            <a:r>
              <a:rPr lang="en-US" dirty="0" smtClean="0"/>
              <a:t>each sampling step involves a loop over all topics</a:t>
            </a:r>
          </a:p>
          <a:p>
            <a:pPr lvl="1"/>
            <a:r>
              <a:rPr lang="en-US" dirty="0" smtClean="0"/>
              <a:t>this seems wasteful</a:t>
            </a:r>
          </a:p>
          <a:p>
            <a:pPr lvl="2"/>
            <a:r>
              <a:rPr lang="en-US" dirty="0" smtClean="0"/>
              <a:t>even with many topics, words are often only assigned to a </a:t>
            </a:r>
            <a:r>
              <a:rPr lang="en-US" i="1" dirty="0" smtClean="0"/>
              <a:t>few</a:t>
            </a:r>
            <a:r>
              <a:rPr lang="en-US" dirty="0" smtClean="0"/>
              <a:t> different topics</a:t>
            </a:r>
          </a:p>
          <a:p>
            <a:pPr lvl="3"/>
            <a:r>
              <a:rPr lang="en-US" dirty="0" smtClean="0"/>
              <a:t>low frequency words appear &lt; K times … and there are lots and lots of them!</a:t>
            </a:r>
          </a:p>
          <a:p>
            <a:pPr lvl="3"/>
            <a:r>
              <a:rPr lang="en-US" dirty="0" smtClean="0"/>
              <a:t>even frequent words are not in every topic</a:t>
            </a:r>
            <a:endParaRPr lang="en-US" dirty="0"/>
          </a:p>
        </p:txBody>
      </p:sp>
    </p:spTree>
    <p:extLst>
      <p:ext uri="{BB962C8B-B14F-4D97-AF65-F5344CB8AC3E}">
        <p14:creationId xmlns:p14="http://schemas.microsoft.com/office/powerpoint/2010/main" val="38566408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Inference</a:t>
            </a:r>
            <a:endParaRPr lang="en-US" dirty="0"/>
          </a:p>
        </p:txBody>
      </p:sp>
      <p:sp>
        <p:nvSpPr>
          <p:cNvPr id="5" name="Content Placeholder 4"/>
          <p:cNvSpPr>
            <a:spLocks noGrp="1"/>
          </p:cNvSpPr>
          <p:nvPr>
            <p:ph idx="1"/>
          </p:nvPr>
        </p:nvSpPr>
        <p:spPr/>
        <p:txBody>
          <a:bodyPr/>
          <a:lstStyle/>
          <a:p>
            <a:r>
              <a:rPr lang="en-US" dirty="0" smtClean="0"/>
              <a:t>Alternative to Gibbs sampling</a:t>
            </a:r>
          </a:p>
          <a:p>
            <a:pPr lvl="1"/>
            <a:r>
              <a:rPr lang="en-US" dirty="0" smtClean="0"/>
              <a:t>Clearer convergence criteria</a:t>
            </a:r>
          </a:p>
          <a:p>
            <a:pPr lvl="1"/>
            <a:r>
              <a:rPr lang="en-US" dirty="0" smtClean="0"/>
              <a:t>Easier to parallelize (!)</a:t>
            </a:r>
            <a:endParaRPr lang="en-US" dirty="0"/>
          </a:p>
        </p:txBody>
      </p:sp>
      <p:pic>
        <p:nvPicPr>
          <p:cNvPr id="4" name="Picture 3" descr="Screen Shot 2015-03-18 at 10.15.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7190"/>
            <a:ext cx="9144000" cy="2569221"/>
          </a:xfrm>
          <a:prstGeom prst="rect">
            <a:avLst/>
          </a:prstGeom>
        </p:spPr>
      </p:pic>
    </p:spTree>
    <p:extLst>
      <p:ext uri="{BB962C8B-B14F-4D97-AF65-F5344CB8AC3E}">
        <p14:creationId xmlns:p14="http://schemas.microsoft.com/office/powerpoint/2010/main" val="161270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Screen Shot 2012-04-06 at 4.1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075032"/>
            <a:ext cx="6140871" cy="5782968"/>
          </a:xfrm>
          <a:prstGeom prst="rect">
            <a:avLst/>
          </a:prstGeom>
        </p:spPr>
      </p:pic>
    </p:spTree>
    <p:extLst>
      <p:ext uri="{BB962C8B-B14F-4D97-AF65-F5344CB8AC3E}">
        <p14:creationId xmlns:p14="http://schemas.microsoft.com/office/powerpoint/2010/main" val="29423931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3" name="Picture 2" descr="Screen Shot 2012-04-06 at 4.1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022" y="1181100"/>
            <a:ext cx="5720300" cy="5676899"/>
          </a:xfrm>
          <a:prstGeom prst="rect">
            <a:avLst/>
          </a:prstGeom>
        </p:spPr>
      </p:pic>
    </p:spTree>
    <p:extLst>
      <p:ext uri="{BB962C8B-B14F-4D97-AF65-F5344CB8AC3E}">
        <p14:creationId xmlns:p14="http://schemas.microsoft.com/office/powerpoint/2010/main" val="40048428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3" name="Picture 2" descr="Screen Shot 2012-04-06 at 4.1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855" y="1375901"/>
            <a:ext cx="6025055" cy="5482099"/>
          </a:xfrm>
          <a:prstGeom prst="rect">
            <a:avLst/>
          </a:prstGeom>
        </p:spPr>
      </p:pic>
    </p:spTree>
    <p:extLst>
      <p:ext uri="{BB962C8B-B14F-4D97-AF65-F5344CB8AC3E}">
        <p14:creationId xmlns:p14="http://schemas.microsoft.com/office/powerpoint/2010/main" val="30678358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09 at 2.20.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564" y="0"/>
            <a:ext cx="7453389" cy="6858000"/>
          </a:xfrm>
          <a:prstGeom prst="rect">
            <a:avLst/>
          </a:prstGeom>
        </p:spPr>
      </p:pic>
    </p:spTree>
    <p:extLst>
      <p:ext uri="{BB962C8B-B14F-4D97-AF65-F5344CB8AC3E}">
        <p14:creationId xmlns:p14="http://schemas.microsoft.com/office/powerpoint/2010/main" val="35445961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Implementations</a:t>
            </a:r>
            <a:endParaRPr lang="en-US" dirty="0"/>
          </a:p>
        </p:txBody>
      </p:sp>
      <p:sp>
        <p:nvSpPr>
          <p:cNvPr id="6" name="Content Placeholder 5"/>
          <p:cNvSpPr>
            <a:spLocks noGrp="1"/>
          </p:cNvSpPr>
          <p:nvPr>
            <p:ph idx="1"/>
          </p:nvPr>
        </p:nvSpPr>
        <p:spPr/>
        <p:txBody>
          <a:bodyPr>
            <a:normAutofit lnSpcReduction="10000"/>
          </a:bodyPr>
          <a:lstStyle/>
          <a:p>
            <a:r>
              <a:rPr lang="en-US" dirty="0" err="1" smtClean="0"/>
              <a:t>Yahoo_LDA</a:t>
            </a:r>
            <a:endParaRPr lang="en-US" dirty="0" smtClean="0"/>
          </a:p>
          <a:p>
            <a:pPr lvl="1"/>
            <a:r>
              <a:rPr lang="en-US" dirty="0" smtClean="0"/>
              <a:t>NOT </a:t>
            </a:r>
            <a:r>
              <a:rPr lang="en-US" dirty="0" err="1" smtClean="0"/>
              <a:t>Hadoop</a:t>
            </a:r>
            <a:endParaRPr lang="en-US" dirty="0" smtClean="0"/>
          </a:p>
          <a:p>
            <a:pPr lvl="1"/>
            <a:r>
              <a:rPr lang="en-US" dirty="0" smtClean="0"/>
              <a:t>Custom MPI for synchronizing global counts</a:t>
            </a:r>
          </a:p>
          <a:p>
            <a:r>
              <a:rPr lang="en-US" dirty="0" smtClean="0"/>
              <a:t>Mahout LDA</a:t>
            </a:r>
          </a:p>
          <a:p>
            <a:pPr lvl="1"/>
            <a:r>
              <a:rPr lang="en-US" dirty="0" err="1" smtClean="0"/>
              <a:t>Hadoop</a:t>
            </a:r>
            <a:r>
              <a:rPr lang="en-US" dirty="0" smtClean="0"/>
              <a:t>-based</a:t>
            </a:r>
          </a:p>
          <a:p>
            <a:pPr lvl="1"/>
            <a:r>
              <a:rPr lang="en-US" dirty="0" smtClean="0"/>
              <a:t>Lacks some mature features</a:t>
            </a:r>
          </a:p>
          <a:p>
            <a:r>
              <a:rPr lang="en-US" dirty="0" smtClean="0"/>
              <a:t>Mr. LDA</a:t>
            </a:r>
          </a:p>
          <a:p>
            <a:pPr lvl="1"/>
            <a:r>
              <a:rPr lang="en-US" dirty="0" err="1" smtClean="0"/>
              <a:t>Hadoop</a:t>
            </a:r>
            <a:r>
              <a:rPr lang="en-US" dirty="0" smtClean="0"/>
              <a:t>-based</a:t>
            </a:r>
          </a:p>
          <a:p>
            <a:pPr lvl="1"/>
            <a:r>
              <a:rPr lang="en-US" dirty="0"/>
              <a:t>https://</a:t>
            </a:r>
            <a:r>
              <a:rPr lang="en-US" dirty="0" err="1"/>
              <a:t>github.com</a:t>
            </a:r>
            <a:r>
              <a:rPr lang="en-US" dirty="0"/>
              <a:t>/</a:t>
            </a:r>
            <a:r>
              <a:rPr lang="en-US" dirty="0" err="1"/>
              <a:t>lintool</a:t>
            </a:r>
            <a:r>
              <a:rPr lang="en-US" dirty="0"/>
              <a:t>/</a:t>
            </a:r>
            <a:r>
              <a:rPr lang="en-US" dirty="0" err="1" smtClean="0"/>
              <a:t>Mr.LDA</a:t>
            </a:r>
            <a:endParaRPr lang="en-US" dirty="0" smtClean="0"/>
          </a:p>
          <a:p>
            <a:pPr lvl="1"/>
            <a:endParaRPr lang="en-US" dirty="0" smtClean="0"/>
          </a:p>
          <a:p>
            <a:endParaRPr lang="en-US" dirty="0"/>
          </a:p>
        </p:txBody>
      </p:sp>
    </p:spTree>
    <p:extLst>
      <p:ext uri="{BB962C8B-B14F-4D97-AF65-F5344CB8AC3E}">
        <p14:creationId xmlns:p14="http://schemas.microsoft.com/office/powerpoint/2010/main" val="202111115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09 at 2.2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431"/>
            <a:ext cx="9144000" cy="2901930"/>
          </a:xfrm>
          <a:prstGeom prst="rect">
            <a:avLst/>
          </a:prstGeom>
        </p:spPr>
      </p:pic>
      <p:sp>
        <p:nvSpPr>
          <p:cNvPr id="5" name="TextBox 4"/>
          <p:cNvSpPr txBox="1"/>
          <p:nvPr/>
        </p:nvSpPr>
        <p:spPr>
          <a:xfrm>
            <a:off x="6472074" y="3013559"/>
            <a:ext cx="1213806" cy="369332"/>
          </a:xfrm>
          <a:prstGeom prst="rect">
            <a:avLst/>
          </a:prstGeom>
          <a:noFill/>
        </p:spPr>
        <p:txBody>
          <a:bodyPr wrap="none" rtlCol="0">
            <a:spAutoFit/>
          </a:bodyPr>
          <a:lstStyle/>
          <a:p>
            <a:r>
              <a:rPr lang="en-US" dirty="0" smtClean="0"/>
              <a:t>JMLR 2009</a:t>
            </a:r>
            <a:endParaRPr lang="en-US" dirty="0"/>
          </a:p>
        </p:txBody>
      </p:sp>
    </p:spTree>
    <p:extLst>
      <p:ext uri="{BB962C8B-B14F-4D97-AF65-F5344CB8AC3E}">
        <p14:creationId xmlns:p14="http://schemas.microsoft.com/office/powerpoint/2010/main" val="1498220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inference problem</a:t>
            </a:r>
            <a:endParaRPr lang="en-US" dirty="0"/>
          </a:p>
        </p:txBody>
      </p:sp>
      <p:grpSp>
        <p:nvGrpSpPr>
          <p:cNvPr id="58" name="Group 57"/>
          <p:cNvGrpSpPr/>
          <p:nvPr/>
        </p:nvGrpSpPr>
        <p:grpSpPr>
          <a:xfrm>
            <a:off x="817632" y="1095889"/>
            <a:ext cx="1826626" cy="4066287"/>
            <a:chOff x="817632" y="1095889"/>
            <a:chExt cx="1826626" cy="4066287"/>
          </a:xfrm>
        </p:grpSpPr>
        <p:sp>
          <p:nvSpPr>
            <p:cNvPr id="36" name="Can 35"/>
            <p:cNvSpPr/>
            <p:nvPr/>
          </p:nvSpPr>
          <p:spPr>
            <a:xfrm>
              <a:off x="817632" y="1652530"/>
              <a:ext cx="1826626" cy="1495975"/>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Can 36"/>
            <p:cNvSpPr/>
            <p:nvPr/>
          </p:nvSpPr>
          <p:spPr>
            <a:xfrm>
              <a:off x="817632" y="3666201"/>
              <a:ext cx="1826626" cy="1495975"/>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8" name="TextBox 37"/>
            <p:cNvSpPr txBox="1"/>
            <p:nvPr/>
          </p:nvSpPr>
          <p:spPr>
            <a:xfrm>
              <a:off x="1135858" y="1095889"/>
              <a:ext cx="1190175" cy="523220"/>
            </a:xfrm>
            <a:prstGeom prst="rect">
              <a:avLst/>
            </a:prstGeom>
            <a:noFill/>
          </p:spPr>
          <p:txBody>
            <a:bodyPr wrap="none" rtlCol="0">
              <a:spAutoFit/>
            </a:bodyPr>
            <a:lstStyle/>
            <a:p>
              <a:r>
                <a:rPr lang="en-US" sz="2800" b="1" dirty="0" smtClean="0">
                  <a:solidFill>
                    <a:srgbClr val="FF0000"/>
                  </a:solidFill>
                </a:rPr>
                <a:t>Topic 1</a:t>
              </a:r>
              <a:endParaRPr lang="en-US" sz="2800" b="1" dirty="0">
                <a:solidFill>
                  <a:srgbClr val="FF0000"/>
                </a:solidFill>
              </a:endParaRPr>
            </a:p>
          </p:txBody>
        </p:sp>
        <p:sp>
          <p:nvSpPr>
            <p:cNvPr id="39" name="TextBox 38"/>
            <p:cNvSpPr txBox="1"/>
            <p:nvPr/>
          </p:nvSpPr>
          <p:spPr>
            <a:xfrm>
              <a:off x="1104387" y="3148505"/>
              <a:ext cx="1253117" cy="523220"/>
            </a:xfrm>
            <a:prstGeom prst="rect">
              <a:avLst/>
            </a:prstGeom>
            <a:noFill/>
          </p:spPr>
          <p:txBody>
            <a:bodyPr wrap="none" rtlCol="0">
              <a:spAutoFit/>
            </a:bodyPr>
            <a:lstStyle/>
            <a:p>
              <a:r>
                <a:rPr lang="en-US" sz="2800" b="1" dirty="0" smtClean="0">
                  <a:solidFill>
                    <a:srgbClr val="FF0000"/>
                  </a:solidFill>
                </a:rPr>
                <a:t>Topic 2</a:t>
              </a:r>
              <a:endParaRPr lang="en-US" sz="2800" b="1" dirty="0">
                <a:solidFill>
                  <a:srgbClr val="FF0000"/>
                </a:solidFill>
              </a:endParaRPr>
            </a:p>
          </p:txBody>
        </p:sp>
      </p:grpSp>
      <p:sp>
        <p:nvSpPr>
          <p:cNvPr id="48" name="Text Box 2"/>
          <p:cNvSpPr txBox="1">
            <a:spLocks noChangeArrowheads="1"/>
          </p:cNvSpPr>
          <p:nvPr/>
        </p:nvSpPr>
        <p:spPr bwMode="auto">
          <a:xfrm>
            <a:off x="3729038" y="3390900"/>
            <a:ext cx="49958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dirty="0">
                <a:latin typeface="Times New Roman" charset="0"/>
              </a:rPr>
              <a:t>DOCUMENT 2: river</a:t>
            </a:r>
            <a:r>
              <a:rPr lang="en-US" sz="1400" baseline="30000" dirty="0">
                <a:latin typeface="Times New Roman" charset="0"/>
              </a:rPr>
              <a:t>?</a:t>
            </a:r>
            <a:r>
              <a:rPr lang="en-US" sz="1400" dirty="0">
                <a:latin typeface="Times New Roman" charset="0"/>
              </a:rPr>
              <a:t>  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money</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loan</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stream</a:t>
            </a:r>
            <a:r>
              <a:rPr lang="en-US" sz="1400" baseline="30000" dirty="0">
                <a:latin typeface="Times New Roman" charset="0"/>
              </a:rPr>
              <a:t>?</a:t>
            </a:r>
            <a:r>
              <a:rPr lang="en-US" sz="1400" dirty="0">
                <a:latin typeface="Times New Roman" charset="0"/>
              </a:rPr>
              <a:t> loan</a:t>
            </a:r>
            <a:r>
              <a:rPr lang="en-US" sz="1400" baseline="30000" dirty="0">
                <a:latin typeface="Times New Roman" charset="0"/>
              </a:rPr>
              <a:t>? </a:t>
            </a:r>
            <a:r>
              <a:rPr lang="en-US" sz="1400" dirty="0">
                <a:latin typeface="Times New Roman" charset="0"/>
              </a:rPr>
              <a:t>bank</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bank</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  stream</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loan</a:t>
            </a:r>
            <a:r>
              <a:rPr lang="en-US" sz="1400" baseline="30000" dirty="0">
                <a:latin typeface="Times New Roman" charset="0"/>
              </a:rPr>
              <a:t>? </a:t>
            </a:r>
            <a:r>
              <a:rPr lang="en-US" sz="1400" dirty="0">
                <a:latin typeface="Times New Roman" charset="0"/>
              </a:rPr>
              <a:t>bank</a:t>
            </a:r>
            <a:r>
              <a:rPr lang="en-US" sz="1400" baseline="30000" dirty="0">
                <a:latin typeface="Times New Roman" charset="0"/>
              </a:rPr>
              <a:t>? </a:t>
            </a:r>
            <a:r>
              <a:rPr lang="en-US" sz="1400" dirty="0">
                <a:latin typeface="Times New Roman" charset="0"/>
              </a:rPr>
              <a:t>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money</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loan</a:t>
            </a:r>
            <a:r>
              <a:rPr lang="en-US" sz="1400" baseline="30000" dirty="0">
                <a:latin typeface="Times New Roman" charset="0"/>
              </a:rPr>
              <a:t>?</a:t>
            </a:r>
            <a:r>
              <a:rPr lang="en-US" sz="1400" dirty="0">
                <a:latin typeface="Times New Roman" charset="0"/>
              </a:rPr>
              <a:t> river</a:t>
            </a:r>
            <a:r>
              <a:rPr lang="en-US" sz="1400" baseline="30000" dirty="0">
                <a:latin typeface="Times New Roman" charset="0"/>
              </a:rPr>
              <a:t>?</a:t>
            </a:r>
            <a:r>
              <a:rPr lang="en-US" sz="1400" dirty="0">
                <a:latin typeface="Times New Roman" charset="0"/>
              </a:rPr>
              <a:t>  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money</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stream</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loan</a:t>
            </a:r>
            <a:r>
              <a:rPr lang="en-US" sz="1400" baseline="30000" dirty="0">
                <a:latin typeface="Times New Roman" charset="0"/>
              </a:rPr>
              <a:t>? </a:t>
            </a:r>
            <a:r>
              <a:rPr lang="en-US" sz="1400" dirty="0">
                <a:latin typeface="Times New Roman" charset="0"/>
              </a:rPr>
              <a:t>bank</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money</a:t>
            </a:r>
            <a:r>
              <a:rPr lang="en-US" sz="1400" baseline="30000" dirty="0">
                <a:latin typeface="Times New Roman" charset="0"/>
              </a:rPr>
              <a:t>?</a:t>
            </a:r>
            <a:r>
              <a:rPr lang="en-US" sz="1400" dirty="0">
                <a:latin typeface="Times New Roman" charset="0"/>
              </a:rPr>
              <a:t> </a:t>
            </a:r>
            <a:r>
              <a:rPr lang="en-US" sz="1400" baseline="30000" dirty="0">
                <a:latin typeface="Times New Roman" charset="0"/>
              </a:rPr>
              <a:t> </a:t>
            </a:r>
            <a:r>
              <a:rPr lang="en-US" sz="1400" dirty="0">
                <a:latin typeface="Times New Roman" charset="0"/>
              </a:rPr>
              <a:t>bank</a:t>
            </a:r>
            <a:r>
              <a:rPr lang="en-US" sz="1400" baseline="30000" dirty="0">
                <a:latin typeface="Times New Roman" charset="0"/>
              </a:rPr>
              <a:t>?</a:t>
            </a:r>
            <a:r>
              <a:rPr lang="en-US" sz="1400" dirty="0">
                <a:latin typeface="Times New Roman" charset="0"/>
              </a:rPr>
              <a:t>  stream</a:t>
            </a:r>
            <a:r>
              <a:rPr lang="en-US" sz="1400" baseline="30000" dirty="0">
                <a:latin typeface="Times New Roman" charset="0"/>
              </a:rPr>
              <a:t>? </a:t>
            </a:r>
            <a:r>
              <a:rPr lang="en-US" sz="1400" dirty="0">
                <a:latin typeface="Times New Roman" charset="0"/>
              </a:rPr>
              <a:t>river</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stream</a:t>
            </a:r>
            <a:r>
              <a:rPr lang="en-US" sz="1400" baseline="30000" dirty="0">
                <a:latin typeface="Times New Roman" charset="0"/>
              </a:rPr>
              <a:t>?</a:t>
            </a:r>
            <a:r>
              <a:rPr lang="en-US" sz="1400" dirty="0">
                <a:latin typeface="Times New Roman" charset="0"/>
              </a:rPr>
              <a:t> bank</a:t>
            </a:r>
            <a:r>
              <a:rPr lang="en-US" sz="1400" baseline="30000" dirty="0">
                <a:latin typeface="Times New Roman" charset="0"/>
              </a:rPr>
              <a:t>? </a:t>
            </a:r>
            <a:r>
              <a:rPr lang="en-US" sz="1400" dirty="0">
                <a:latin typeface="Times New Roman" charset="0"/>
              </a:rPr>
              <a:t>money</a:t>
            </a:r>
            <a:r>
              <a:rPr lang="en-US" sz="1400" baseline="30000" dirty="0">
                <a:latin typeface="Times New Roman" charset="0"/>
              </a:rPr>
              <a:t>?</a:t>
            </a:r>
            <a:r>
              <a:rPr lang="en-US" sz="1400" dirty="0">
                <a:latin typeface="Times New Roman" charset="0"/>
              </a:rPr>
              <a:t>  </a:t>
            </a:r>
          </a:p>
          <a:p>
            <a:pPr algn="just">
              <a:spcBef>
                <a:spcPct val="50000"/>
              </a:spcBef>
            </a:pPr>
            <a:endParaRPr lang="en-US" sz="1400" dirty="0">
              <a:latin typeface="Times New Roman" charset="0"/>
            </a:endParaRPr>
          </a:p>
        </p:txBody>
      </p:sp>
      <p:sp>
        <p:nvSpPr>
          <p:cNvPr id="49" name="Text Box 3"/>
          <p:cNvSpPr txBox="1">
            <a:spLocks noChangeArrowheads="1"/>
          </p:cNvSpPr>
          <p:nvPr/>
        </p:nvSpPr>
        <p:spPr bwMode="auto">
          <a:xfrm>
            <a:off x="3690938" y="1857375"/>
            <a:ext cx="50530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spcBef>
                <a:spcPct val="50000"/>
              </a:spcBef>
            </a:pPr>
            <a:r>
              <a:rPr lang="en-US" sz="1400">
                <a:latin typeface="Times New Roman" charset="0"/>
              </a:rPr>
              <a:t>DOCUMENT 1: money</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loan</a:t>
            </a:r>
            <a:r>
              <a:rPr lang="en-US" sz="1400" baseline="30000">
                <a:latin typeface="Times New Roman" charset="0"/>
              </a:rPr>
              <a:t>? </a:t>
            </a:r>
            <a:r>
              <a:rPr lang="en-US" sz="1400">
                <a:latin typeface="Times New Roman" charset="0"/>
              </a:rPr>
              <a:t>river</a:t>
            </a:r>
            <a:r>
              <a:rPr lang="en-US" sz="1400" baseline="30000">
                <a:latin typeface="Times New Roman" charset="0"/>
              </a:rPr>
              <a:t>?</a:t>
            </a:r>
            <a:r>
              <a:rPr lang="en-US" sz="1400">
                <a:latin typeface="Times New Roman" charset="0"/>
              </a:rPr>
              <a:t> stream</a:t>
            </a:r>
            <a:r>
              <a:rPr lang="en-US" sz="1400" baseline="30000">
                <a:latin typeface="Times New Roman" charset="0"/>
              </a:rPr>
              <a:t>?</a:t>
            </a:r>
            <a:r>
              <a:rPr lang="en-US" sz="1400">
                <a:latin typeface="Times New Roman" charset="0"/>
              </a:rPr>
              <a:t> bank</a:t>
            </a:r>
            <a:r>
              <a:rPr lang="en-US" sz="1400" baseline="30000">
                <a:latin typeface="Times New Roman" charset="0"/>
              </a:rPr>
              <a:t>? </a:t>
            </a:r>
            <a:r>
              <a:rPr lang="en-US" sz="1400">
                <a:latin typeface="Times New Roman" charset="0"/>
              </a:rPr>
              <a:t>money</a:t>
            </a:r>
            <a:r>
              <a:rPr lang="en-US" sz="1400" baseline="30000">
                <a:latin typeface="Times New Roman" charset="0"/>
              </a:rPr>
              <a:t>?</a:t>
            </a:r>
            <a:r>
              <a:rPr lang="en-US" sz="1400">
                <a:latin typeface="Times New Roman" charset="0"/>
              </a:rPr>
              <a:t> river</a:t>
            </a:r>
            <a:r>
              <a:rPr lang="en-US" sz="1400" baseline="30000">
                <a:latin typeface="Times New Roman" charset="0"/>
              </a:rPr>
              <a:t>? </a:t>
            </a:r>
            <a:r>
              <a:rPr lang="en-US" sz="1400">
                <a:latin typeface="Times New Roman" charset="0"/>
              </a:rPr>
              <a:t>bank</a:t>
            </a:r>
            <a:r>
              <a:rPr lang="en-US" sz="1400" baseline="30000">
                <a:latin typeface="Times New Roman" charset="0"/>
              </a:rPr>
              <a:t>? </a:t>
            </a:r>
            <a:r>
              <a:rPr lang="en-US" sz="1400">
                <a:latin typeface="Times New Roman" charset="0"/>
              </a:rPr>
              <a:t>money</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loan</a:t>
            </a:r>
            <a:r>
              <a:rPr lang="en-US" sz="1400" baseline="30000">
                <a:latin typeface="Times New Roman" charset="0"/>
              </a:rPr>
              <a:t>? </a:t>
            </a:r>
            <a:r>
              <a:rPr lang="en-US" sz="1400">
                <a:latin typeface="Times New Roman" charset="0"/>
              </a:rPr>
              <a:t>  money</a:t>
            </a:r>
            <a:r>
              <a:rPr lang="en-US" sz="1400" baseline="30000">
                <a:latin typeface="Times New Roman" charset="0"/>
              </a:rPr>
              <a:t>? </a:t>
            </a:r>
            <a:r>
              <a:rPr lang="en-US" sz="1400">
                <a:latin typeface="Times New Roman" charset="0"/>
              </a:rPr>
              <a:t>stream</a:t>
            </a:r>
            <a:r>
              <a:rPr lang="en-US" sz="1400" baseline="30000">
                <a:latin typeface="Times New Roman" charset="0"/>
              </a:rPr>
              <a:t>?</a:t>
            </a:r>
            <a:r>
              <a:rPr lang="en-US" sz="1400">
                <a:latin typeface="Times New Roman" charset="0"/>
              </a:rPr>
              <a:t> bank</a:t>
            </a:r>
            <a:r>
              <a:rPr lang="en-US" sz="1400" baseline="30000">
                <a:latin typeface="Times New Roman" charset="0"/>
              </a:rPr>
              <a:t>?  </a:t>
            </a:r>
            <a:r>
              <a:rPr lang="en-US" sz="1400">
                <a:latin typeface="Times New Roman" charset="0"/>
              </a:rPr>
              <a:t>money</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loan</a:t>
            </a:r>
            <a:r>
              <a:rPr lang="en-US" sz="1400" baseline="30000">
                <a:latin typeface="Times New Roman" charset="0"/>
              </a:rPr>
              <a:t>? </a:t>
            </a:r>
            <a:r>
              <a:rPr lang="en-US" sz="1400">
                <a:latin typeface="Times New Roman" charset="0"/>
              </a:rPr>
              <a:t>river</a:t>
            </a:r>
            <a:r>
              <a:rPr lang="en-US" sz="1400" baseline="30000">
                <a:latin typeface="Times New Roman" charset="0"/>
              </a:rPr>
              <a:t>?</a:t>
            </a:r>
            <a:r>
              <a:rPr lang="en-US" sz="1400">
                <a:latin typeface="Times New Roman" charset="0"/>
              </a:rPr>
              <a:t> stream</a:t>
            </a:r>
            <a:r>
              <a:rPr lang="en-US" sz="1400" baseline="30000">
                <a:latin typeface="Times New Roman" charset="0"/>
              </a:rPr>
              <a:t>?</a:t>
            </a:r>
            <a:r>
              <a:rPr lang="en-US" sz="1400">
                <a:latin typeface="Times New Roman" charset="0"/>
              </a:rPr>
              <a:t> bank</a:t>
            </a:r>
            <a:r>
              <a:rPr lang="en-US" sz="1400" baseline="30000">
                <a:latin typeface="Times New Roman" charset="0"/>
              </a:rPr>
              <a:t>? </a:t>
            </a:r>
            <a:r>
              <a:rPr lang="en-US" sz="1400">
                <a:latin typeface="Times New Roman" charset="0"/>
              </a:rPr>
              <a:t>money</a:t>
            </a:r>
            <a:r>
              <a:rPr lang="en-US" sz="1400" baseline="30000">
                <a:latin typeface="Times New Roman" charset="0"/>
              </a:rPr>
              <a:t>?</a:t>
            </a:r>
            <a:r>
              <a:rPr lang="en-US" sz="1400">
                <a:latin typeface="Times New Roman" charset="0"/>
              </a:rPr>
              <a:t> river</a:t>
            </a:r>
            <a:r>
              <a:rPr lang="en-US" sz="1400" baseline="30000">
                <a:latin typeface="Times New Roman" charset="0"/>
              </a:rPr>
              <a:t>? </a:t>
            </a:r>
            <a:r>
              <a:rPr lang="en-US" sz="1400">
                <a:latin typeface="Times New Roman" charset="0"/>
              </a:rPr>
              <a:t>bank</a:t>
            </a:r>
            <a:r>
              <a:rPr lang="en-US" sz="1400" baseline="30000">
                <a:latin typeface="Times New Roman" charset="0"/>
              </a:rPr>
              <a:t>? </a:t>
            </a:r>
            <a:r>
              <a:rPr lang="en-US" sz="1400">
                <a:latin typeface="Times New Roman" charset="0"/>
              </a:rPr>
              <a:t>money</a:t>
            </a:r>
            <a:r>
              <a:rPr lang="en-US" sz="1400" baseline="30000">
                <a:latin typeface="Times New Roman" charset="0"/>
              </a:rPr>
              <a:t>?</a:t>
            </a:r>
            <a:r>
              <a:rPr lang="en-US" sz="1400">
                <a:latin typeface="Times New Roman" charset="0"/>
              </a:rPr>
              <a:t> bank</a:t>
            </a:r>
            <a:r>
              <a:rPr lang="en-US" sz="1400" baseline="30000">
                <a:latin typeface="Times New Roman" charset="0"/>
              </a:rPr>
              <a:t>?</a:t>
            </a:r>
            <a:r>
              <a:rPr lang="en-US" sz="1400">
                <a:latin typeface="Times New Roman" charset="0"/>
              </a:rPr>
              <a:t>  loan</a:t>
            </a:r>
            <a:r>
              <a:rPr lang="en-US" sz="1400" baseline="30000">
                <a:latin typeface="Times New Roman" charset="0"/>
              </a:rPr>
              <a:t>? </a:t>
            </a:r>
            <a:r>
              <a:rPr lang="en-US" sz="1400">
                <a:latin typeface="Times New Roman" charset="0"/>
              </a:rPr>
              <a:t>  bank</a:t>
            </a:r>
            <a:r>
              <a:rPr lang="en-US" sz="1400" baseline="30000">
                <a:latin typeface="Times New Roman" charset="0"/>
              </a:rPr>
              <a:t>?  </a:t>
            </a:r>
            <a:r>
              <a:rPr lang="en-US" sz="1400">
                <a:latin typeface="Times New Roman" charset="0"/>
              </a:rPr>
              <a:t>money</a:t>
            </a:r>
            <a:r>
              <a:rPr lang="en-US" sz="1400" baseline="30000">
                <a:latin typeface="Times New Roman" charset="0"/>
              </a:rPr>
              <a:t>? </a:t>
            </a:r>
            <a:r>
              <a:rPr lang="en-US" sz="1400">
                <a:latin typeface="Times New Roman" charset="0"/>
              </a:rPr>
              <a:t>stream</a:t>
            </a:r>
            <a:r>
              <a:rPr lang="en-US" sz="1400" baseline="30000">
                <a:latin typeface="Times New Roman" charset="0"/>
              </a:rPr>
              <a:t>?</a:t>
            </a:r>
            <a:r>
              <a:rPr lang="en-US" sz="1400">
                <a:latin typeface="Times New Roman" charset="0"/>
              </a:rPr>
              <a:t> </a:t>
            </a:r>
            <a:endParaRPr lang="en-US" sz="1400" baseline="30000">
              <a:latin typeface="Times New Roman" charset="0"/>
            </a:endParaRPr>
          </a:p>
          <a:p>
            <a:pPr algn="just">
              <a:spcBef>
                <a:spcPct val="50000"/>
              </a:spcBef>
            </a:pPr>
            <a:endParaRPr lang="en-US" sz="1400" baseline="30000">
              <a:latin typeface="Times New Roman" charset="0"/>
            </a:endParaRPr>
          </a:p>
        </p:txBody>
      </p:sp>
      <p:grpSp>
        <p:nvGrpSpPr>
          <p:cNvPr id="57" name="Group 56"/>
          <p:cNvGrpSpPr/>
          <p:nvPr/>
        </p:nvGrpSpPr>
        <p:grpSpPr>
          <a:xfrm>
            <a:off x="2712772" y="2116138"/>
            <a:ext cx="998537" cy="2230437"/>
            <a:chOff x="2712772" y="2116138"/>
            <a:chExt cx="998537" cy="2230437"/>
          </a:xfrm>
        </p:grpSpPr>
        <p:sp>
          <p:nvSpPr>
            <p:cNvPr id="50" name="Line 7"/>
            <p:cNvSpPr>
              <a:spLocks noChangeShapeType="1"/>
            </p:cNvSpPr>
            <p:nvPr/>
          </p:nvSpPr>
          <p:spPr bwMode="auto">
            <a:xfrm flipV="1">
              <a:off x="2712772" y="2116138"/>
              <a:ext cx="976312" cy="31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12"/>
            <p:cNvSpPr>
              <a:spLocks noChangeShapeType="1"/>
            </p:cNvSpPr>
            <p:nvPr/>
          </p:nvSpPr>
          <p:spPr bwMode="auto">
            <a:xfrm flipV="1">
              <a:off x="2712772" y="4343400"/>
              <a:ext cx="998537"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flipV="1">
              <a:off x="2712772" y="2224088"/>
              <a:ext cx="9144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16"/>
            <p:cNvSpPr>
              <a:spLocks noChangeShapeType="1"/>
            </p:cNvSpPr>
            <p:nvPr/>
          </p:nvSpPr>
          <p:spPr bwMode="auto">
            <a:xfrm>
              <a:off x="2712772" y="2528888"/>
              <a:ext cx="9144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Text Box 17"/>
            <p:cNvSpPr txBox="1">
              <a:spLocks noChangeArrowheads="1"/>
            </p:cNvSpPr>
            <p:nvPr/>
          </p:nvSpPr>
          <p:spPr bwMode="auto">
            <a:xfrm>
              <a:off x="2941372" y="2935288"/>
              <a:ext cx="401637" cy="51911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a:t>?</a:t>
              </a:r>
            </a:p>
          </p:txBody>
        </p:sp>
      </p:grpSp>
    </p:spTree>
    <p:extLst>
      <p:ext uri="{BB962C8B-B14F-4D97-AF65-F5344CB8AC3E}">
        <p14:creationId xmlns:p14="http://schemas.microsoft.com/office/powerpoint/2010/main" val="8748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06 at 3.48.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56" y="242825"/>
            <a:ext cx="8127081" cy="3532359"/>
          </a:xfrm>
          <a:prstGeom prst="rect">
            <a:avLst/>
          </a:prstGeom>
        </p:spPr>
      </p:pic>
    </p:spTree>
    <p:extLst>
      <p:ext uri="{BB962C8B-B14F-4D97-AF65-F5344CB8AC3E}">
        <p14:creationId xmlns:p14="http://schemas.microsoft.com/office/powerpoint/2010/main" val="40524647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09 at 11.08.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55"/>
            <a:ext cx="9144000" cy="2165965"/>
          </a:xfrm>
          <a:prstGeom prst="rect">
            <a:avLst/>
          </a:prstGeom>
        </p:spPr>
      </p:pic>
      <p:sp>
        <p:nvSpPr>
          <p:cNvPr id="4" name="TextBox 3"/>
          <p:cNvSpPr txBox="1"/>
          <p:nvPr/>
        </p:nvSpPr>
        <p:spPr>
          <a:xfrm>
            <a:off x="4810143" y="3458553"/>
            <a:ext cx="3553560" cy="369332"/>
          </a:xfrm>
          <a:prstGeom prst="rect">
            <a:avLst/>
          </a:prstGeom>
          <a:noFill/>
        </p:spPr>
        <p:txBody>
          <a:bodyPr wrap="square" rtlCol="0">
            <a:spAutoFit/>
          </a:bodyPr>
          <a:lstStyle/>
          <a:p>
            <a:r>
              <a:rPr lang="en-US" dirty="0" smtClean="0"/>
              <a:t>KDD 09</a:t>
            </a:r>
            <a:endParaRPr lang="en-US" dirty="0"/>
          </a:p>
        </p:txBody>
      </p:sp>
    </p:spTree>
    <p:extLst>
      <p:ext uri="{BB962C8B-B14F-4D97-AF65-F5344CB8AC3E}">
        <p14:creationId xmlns:p14="http://schemas.microsoft.com/office/powerpoint/2010/main" val="32945960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Screen Shot 2013-03-27 at 11.53.0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1200"/>
            <a:ext cx="91440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19600" y="381000"/>
            <a:ext cx="3811588" cy="4619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originally - PSK MLG 2009</a:t>
            </a:r>
          </a:p>
        </p:txBody>
      </p:sp>
    </p:spTree>
    <p:extLst>
      <p:ext uri="{BB962C8B-B14F-4D97-AF65-F5344CB8AC3E}">
        <p14:creationId xmlns:p14="http://schemas.microsoft.com/office/powerpoint/2010/main" val="39079897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4!</a:t>
            </a:r>
            <a:endParaRPr lang="en-US" dirty="0"/>
          </a:p>
        </p:txBody>
      </p:sp>
      <p:sp>
        <p:nvSpPr>
          <p:cNvPr id="3" name="Content Placeholder 2"/>
          <p:cNvSpPr>
            <a:spLocks noGrp="1"/>
          </p:cNvSpPr>
          <p:nvPr>
            <p:ph idx="1"/>
          </p:nvPr>
        </p:nvSpPr>
        <p:spPr/>
        <p:txBody>
          <a:bodyPr/>
          <a:lstStyle/>
          <a:p>
            <a:r>
              <a:rPr lang="en-US" dirty="0" smtClean="0"/>
              <a:t>Out on </a:t>
            </a:r>
            <a:r>
              <a:rPr lang="en-US" b="1" dirty="0" smtClean="0"/>
              <a:t>Thursday!</a:t>
            </a:r>
          </a:p>
          <a:p>
            <a:r>
              <a:rPr lang="en-US" dirty="0" smtClean="0"/>
              <a:t>LDA on Spark</a:t>
            </a:r>
          </a:p>
          <a:p>
            <a:pPr lvl="1"/>
            <a:r>
              <a:rPr lang="en-US" dirty="0" smtClean="0"/>
              <a:t>Yes, Spark 1.3 includes an experimental LDA</a:t>
            </a:r>
          </a:p>
          <a:p>
            <a:pPr lvl="1"/>
            <a:r>
              <a:rPr lang="en-US" dirty="0" smtClean="0"/>
              <a:t>Yes, you have to implement your own</a:t>
            </a:r>
          </a:p>
          <a:p>
            <a:pPr lvl="1"/>
            <a:r>
              <a:rPr lang="en-US" dirty="0" smtClean="0"/>
              <a:t>Yes, you can use the Spark version to help you (as long as you cite it, as with any external source of assistance…and as long as your code isn’t identical)</a:t>
            </a:r>
          </a:p>
        </p:txBody>
      </p:sp>
    </p:spTree>
    <p:extLst>
      <p:ext uri="{BB962C8B-B14F-4D97-AF65-F5344CB8AC3E}">
        <p14:creationId xmlns:p14="http://schemas.microsoft.com/office/powerpoint/2010/main" val="127855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Obtaining a compact representation: LSA</a:t>
            </a:r>
            <a:endParaRPr lang="en-US" dirty="0"/>
          </a:p>
        </p:txBody>
      </p:sp>
      <p:sp>
        <p:nvSpPr>
          <p:cNvPr id="3" name="Content Placeholder 2"/>
          <p:cNvSpPr>
            <a:spLocks noGrp="1"/>
          </p:cNvSpPr>
          <p:nvPr>
            <p:ph idx="1"/>
          </p:nvPr>
        </p:nvSpPr>
        <p:spPr>
          <a:xfrm>
            <a:off x="196560" y="1291787"/>
            <a:ext cx="8229600" cy="3757952"/>
          </a:xfrm>
        </p:spPr>
        <p:txBody>
          <a:bodyPr>
            <a:normAutofit lnSpcReduction="10000"/>
          </a:bodyPr>
          <a:lstStyle/>
          <a:p>
            <a:r>
              <a:rPr lang="en-US" dirty="0" smtClean="0"/>
              <a:t>Latent Semantic Analysis (LSA)</a:t>
            </a:r>
          </a:p>
          <a:p>
            <a:pPr lvl="1"/>
            <a:r>
              <a:rPr lang="en-US" dirty="0" smtClean="0"/>
              <a:t>Mathematical model</a:t>
            </a:r>
          </a:p>
          <a:p>
            <a:pPr lvl="1"/>
            <a:r>
              <a:rPr lang="en-US" dirty="0" smtClean="0"/>
              <a:t>Somewhat hacky!</a:t>
            </a:r>
          </a:p>
          <a:p>
            <a:r>
              <a:rPr lang="en-US" dirty="0" smtClean="0"/>
              <a:t>Topic Model with LDA</a:t>
            </a:r>
          </a:p>
          <a:p>
            <a:pPr lvl="1"/>
            <a:r>
              <a:rPr lang="en-US" dirty="0" smtClean="0"/>
              <a:t>Principled </a:t>
            </a:r>
          </a:p>
          <a:p>
            <a:pPr lvl="1"/>
            <a:r>
              <a:rPr lang="en-US" dirty="0" smtClean="0"/>
              <a:t>Probabilistic model</a:t>
            </a:r>
          </a:p>
          <a:p>
            <a:pPr lvl="1"/>
            <a:r>
              <a:rPr lang="en-US" dirty="0" smtClean="0"/>
              <a:t>Additional embellishments possible!</a:t>
            </a:r>
            <a:endParaRPr lang="en-US" dirty="0"/>
          </a:p>
        </p:txBody>
      </p:sp>
    </p:spTree>
    <p:extLst>
      <p:ext uri="{BB962C8B-B14F-4D97-AF65-F5344CB8AC3E}">
        <p14:creationId xmlns:p14="http://schemas.microsoft.com/office/powerpoint/2010/main" val="1626253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 up for LDA: Co-occurrence matrix</a:t>
            </a:r>
            <a:endParaRPr lang="en-US" dirty="0"/>
          </a:p>
        </p:txBody>
      </p:sp>
      <p:sp>
        <p:nvSpPr>
          <p:cNvPr id="3" name="Content Placeholder 2"/>
          <p:cNvSpPr>
            <a:spLocks noGrp="1"/>
          </p:cNvSpPr>
          <p:nvPr>
            <p:ph idx="1"/>
          </p:nvPr>
        </p:nvSpPr>
        <p:spPr>
          <a:xfrm>
            <a:off x="196560" y="1291786"/>
            <a:ext cx="4135152" cy="3535727"/>
          </a:xfrm>
        </p:spPr>
        <p:txBody>
          <a:bodyPr/>
          <a:lstStyle/>
          <a:p>
            <a:r>
              <a:rPr lang="en-US" i="1" dirty="0" smtClean="0"/>
              <a:t>D</a:t>
            </a:r>
            <a:r>
              <a:rPr lang="en-US" dirty="0" smtClean="0"/>
              <a:t> documents</a:t>
            </a:r>
          </a:p>
          <a:p>
            <a:r>
              <a:rPr lang="en-US" i="1" dirty="0" smtClean="0"/>
              <a:t>W</a:t>
            </a:r>
            <a:r>
              <a:rPr lang="en-US" dirty="0" smtClean="0"/>
              <a:t> (distinct) words</a:t>
            </a:r>
          </a:p>
          <a:p>
            <a:r>
              <a:rPr lang="en-US" b="1" dirty="0" smtClean="0"/>
              <a:t>F</a:t>
            </a:r>
            <a:r>
              <a:rPr lang="en-US" dirty="0" smtClean="0"/>
              <a:t> = W x D matrix</a:t>
            </a:r>
          </a:p>
          <a:p>
            <a:r>
              <a:rPr lang="en-US" dirty="0" err="1" smtClean="0"/>
              <a:t>f</a:t>
            </a:r>
            <a:r>
              <a:rPr lang="en-US" baseline="-25000" dirty="0" err="1" smtClean="0"/>
              <a:t>wd</a:t>
            </a:r>
            <a:r>
              <a:rPr lang="en-US" dirty="0" smtClean="0"/>
              <a:t> = frequency of word w in document d</a:t>
            </a:r>
            <a:endParaRPr lang="en-US" dirty="0"/>
          </a:p>
        </p:txBody>
      </p:sp>
      <p:sp>
        <p:nvSpPr>
          <p:cNvPr id="4" name="Rectangle 3"/>
          <p:cNvSpPr/>
          <p:nvPr/>
        </p:nvSpPr>
        <p:spPr>
          <a:xfrm>
            <a:off x="5358101" y="1756900"/>
            <a:ext cx="3461890" cy="34616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 name="TextBox 4"/>
          <p:cNvSpPr txBox="1"/>
          <p:nvPr/>
        </p:nvSpPr>
        <p:spPr>
          <a:xfrm>
            <a:off x="4859625" y="1896061"/>
            <a:ext cx="415311" cy="369332"/>
          </a:xfrm>
          <a:prstGeom prst="rect">
            <a:avLst/>
          </a:prstGeom>
          <a:noFill/>
        </p:spPr>
        <p:txBody>
          <a:bodyPr wrap="none" rtlCol="0">
            <a:spAutoFit/>
          </a:bodyPr>
          <a:lstStyle/>
          <a:p>
            <a:r>
              <a:rPr lang="en-US" dirty="0" smtClean="0"/>
              <a:t>w</a:t>
            </a:r>
            <a:r>
              <a:rPr lang="en-US" baseline="-25000" dirty="0" smtClean="0"/>
              <a:t>1</a:t>
            </a:r>
            <a:endParaRPr lang="en-US" baseline="-25000" dirty="0"/>
          </a:p>
        </p:txBody>
      </p:sp>
      <p:sp>
        <p:nvSpPr>
          <p:cNvPr id="6" name="TextBox 5"/>
          <p:cNvSpPr txBox="1"/>
          <p:nvPr/>
        </p:nvSpPr>
        <p:spPr>
          <a:xfrm>
            <a:off x="4850984" y="2326781"/>
            <a:ext cx="432593" cy="369332"/>
          </a:xfrm>
          <a:prstGeom prst="rect">
            <a:avLst/>
          </a:prstGeom>
          <a:noFill/>
        </p:spPr>
        <p:txBody>
          <a:bodyPr wrap="none" rtlCol="0">
            <a:spAutoFit/>
          </a:bodyPr>
          <a:lstStyle/>
          <a:p>
            <a:r>
              <a:rPr lang="en-US" dirty="0" smtClean="0"/>
              <a:t>w</a:t>
            </a:r>
            <a:r>
              <a:rPr lang="en-US" baseline="-25000" dirty="0" smtClean="0"/>
              <a:t>2</a:t>
            </a:r>
            <a:endParaRPr lang="en-US" baseline="-25000" dirty="0"/>
          </a:p>
        </p:txBody>
      </p:sp>
      <p:sp>
        <p:nvSpPr>
          <p:cNvPr id="7" name="TextBox 6"/>
          <p:cNvSpPr txBox="1"/>
          <p:nvPr/>
        </p:nvSpPr>
        <p:spPr>
          <a:xfrm>
            <a:off x="4814647" y="4827514"/>
            <a:ext cx="505267" cy="369332"/>
          </a:xfrm>
          <a:prstGeom prst="rect">
            <a:avLst/>
          </a:prstGeom>
          <a:noFill/>
        </p:spPr>
        <p:txBody>
          <a:bodyPr wrap="none" rtlCol="0">
            <a:spAutoFit/>
          </a:bodyPr>
          <a:lstStyle/>
          <a:p>
            <a:r>
              <a:rPr lang="en-US" dirty="0" err="1" smtClean="0"/>
              <a:t>w</a:t>
            </a:r>
            <a:r>
              <a:rPr lang="en-US" baseline="-25000" dirty="0" err="1" smtClean="0"/>
              <a:t>W</a:t>
            </a:r>
            <a:endParaRPr lang="en-US" baseline="-25000" dirty="0"/>
          </a:p>
        </p:txBody>
      </p:sp>
      <p:sp>
        <p:nvSpPr>
          <p:cNvPr id="8" name="TextBox 7"/>
          <p:cNvSpPr txBox="1"/>
          <p:nvPr/>
        </p:nvSpPr>
        <p:spPr>
          <a:xfrm>
            <a:off x="4859531" y="2765814"/>
            <a:ext cx="415498"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5383131" y="1297789"/>
            <a:ext cx="365492" cy="369332"/>
          </a:xfrm>
          <a:prstGeom prst="rect">
            <a:avLst/>
          </a:prstGeom>
          <a:noFill/>
        </p:spPr>
        <p:txBody>
          <a:bodyPr wrap="none" rtlCol="0">
            <a:spAutoFit/>
          </a:bodyPr>
          <a:lstStyle/>
          <a:p>
            <a:r>
              <a:rPr lang="en-US" dirty="0" smtClean="0"/>
              <a:t>d</a:t>
            </a:r>
            <a:r>
              <a:rPr lang="en-US" baseline="-25000" dirty="0" smtClean="0"/>
              <a:t>1</a:t>
            </a:r>
            <a:endParaRPr lang="en-US" baseline="-25000" dirty="0"/>
          </a:p>
        </p:txBody>
      </p:sp>
      <p:sp>
        <p:nvSpPr>
          <p:cNvPr id="10" name="TextBox 9"/>
          <p:cNvSpPr txBox="1"/>
          <p:nvPr/>
        </p:nvSpPr>
        <p:spPr>
          <a:xfrm>
            <a:off x="5852466" y="1297789"/>
            <a:ext cx="382775" cy="369332"/>
          </a:xfrm>
          <a:prstGeom prst="rect">
            <a:avLst/>
          </a:prstGeom>
          <a:noFill/>
        </p:spPr>
        <p:txBody>
          <a:bodyPr wrap="none" rtlCol="0">
            <a:spAutoFit/>
          </a:bodyPr>
          <a:lstStyle/>
          <a:p>
            <a:r>
              <a:rPr lang="en-US" dirty="0" smtClean="0"/>
              <a:t>d</a:t>
            </a:r>
            <a:r>
              <a:rPr lang="en-US" baseline="-25000" dirty="0"/>
              <a:t>2</a:t>
            </a:r>
          </a:p>
        </p:txBody>
      </p:sp>
      <p:sp>
        <p:nvSpPr>
          <p:cNvPr id="11" name="TextBox 10"/>
          <p:cNvSpPr txBox="1"/>
          <p:nvPr/>
        </p:nvSpPr>
        <p:spPr>
          <a:xfrm>
            <a:off x="8454499" y="1297789"/>
            <a:ext cx="410577" cy="369332"/>
          </a:xfrm>
          <a:prstGeom prst="rect">
            <a:avLst/>
          </a:prstGeom>
          <a:noFill/>
        </p:spPr>
        <p:txBody>
          <a:bodyPr wrap="none" rtlCol="0">
            <a:spAutoFit/>
          </a:bodyPr>
          <a:lstStyle/>
          <a:p>
            <a:r>
              <a:rPr lang="en-US" dirty="0" err="1" smtClean="0"/>
              <a:t>d</a:t>
            </a:r>
            <a:r>
              <a:rPr lang="en-US" baseline="-25000" dirty="0" err="1" smtClean="0"/>
              <a:t>D</a:t>
            </a:r>
            <a:endParaRPr lang="en-US" baseline="-25000" dirty="0"/>
          </a:p>
        </p:txBody>
      </p:sp>
      <p:sp>
        <p:nvSpPr>
          <p:cNvPr id="12" name="TextBox 11"/>
          <p:cNvSpPr txBox="1"/>
          <p:nvPr/>
        </p:nvSpPr>
        <p:spPr>
          <a:xfrm>
            <a:off x="6291247" y="1297789"/>
            <a:ext cx="41549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6833470" y="1297789"/>
            <a:ext cx="41549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7448213" y="1297789"/>
            <a:ext cx="415498" cy="369332"/>
          </a:xfrm>
          <a:prstGeom prst="rect">
            <a:avLst/>
          </a:prstGeom>
          <a:noFill/>
        </p:spPr>
        <p:txBody>
          <a:bodyPr wrap="none" rtlCol="0">
            <a:spAutoFit/>
          </a:bodyPr>
          <a:lstStyle/>
          <a:p>
            <a:r>
              <a:rPr lang="en-US" dirty="0" smtClean="0"/>
              <a:t>…</a:t>
            </a:r>
            <a:endParaRPr lang="en-US" dirty="0"/>
          </a:p>
        </p:txBody>
      </p:sp>
      <p:cxnSp>
        <p:nvCxnSpPr>
          <p:cNvPr id="16" name="Straight Connector 15"/>
          <p:cNvCxnSpPr/>
          <p:nvPr/>
        </p:nvCxnSpPr>
        <p:spPr>
          <a:xfrm>
            <a:off x="5748623" y="1756900"/>
            <a:ext cx="0" cy="343994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221477" y="1778570"/>
            <a:ext cx="0" cy="3439946"/>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8404500" y="1756900"/>
            <a:ext cx="0" cy="3439946"/>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5383131" y="2265393"/>
            <a:ext cx="343686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a:off x="5358101" y="2748299"/>
            <a:ext cx="3436860" cy="0"/>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748623" y="2317578"/>
            <a:ext cx="472854" cy="369332"/>
          </a:xfrm>
          <a:prstGeom prst="rect">
            <a:avLst/>
          </a:prstGeom>
          <a:noFill/>
        </p:spPr>
        <p:txBody>
          <a:bodyPr wrap="square" rtlCol="0">
            <a:spAutoFit/>
          </a:bodyPr>
          <a:lstStyle/>
          <a:p>
            <a:r>
              <a:rPr lang="en-US" dirty="0" err="1" smtClean="0"/>
              <a:t>f</a:t>
            </a:r>
            <a:r>
              <a:rPr lang="en-US" baseline="-25000" dirty="0" err="1" smtClean="0"/>
              <a:t>wd</a:t>
            </a:r>
            <a:endParaRPr lang="en-US" baseline="-25000" dirty="0"/>
          </a:p>
        </p:txBody>
      </p:sp>
    </p:spTree>
    <p:extLst>
      <p:ext uri="{BB962C8B-B14F-4D97-AF65-F5344CB8AC3E}">
        <p14:creationId xmlns:p14="http://schemas.microsoft.com/office/powerpoint/2010/main" val="19881885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1100301"/>
          </a:xfrm>
        </p:spPr>
        <p:txBody>
          <a:bodyPr>
            <a:normAutofit fontScale="90000"/>
          </a:bodyPr>
          <a:lstStyle/>
          <a:p>
            <a:r>
              <a:rPr lang="en-US" dirty="0" smtClean="0"/>
              <a:t>LSA: Transforming the Co-occurrence matrix</a:t>
            </a:r>
            <a:endParaRPr lang="en-US" dirty="0"/>
          </a:p>
        </p:txBody>
      </p:sp>
      <p:sp>
        <p:nvSpPr>
          <p:cNvPr id="3" name="Content Placeholder 2"/>
          <p:cNvSpPr>
            <a:spLocks noGrp="1"/>
          </p:cNvSpPr>
          <p:nvPr>
            <p:ph idx="1"/>
          </p:nvPr>
        </p:nvSpPr>
        <p:spPr>
          <a:xfrm>
            <a:off x="196560" y="1291787"/>
            <a:ext cx="8229600" cy="5002395"/>
          </a:xfrm>
        </p:spPr>
        <p:txBody>
          <a:bodyPr>
            <a:normAutofit fontScale="92500" lnSpcReduction="20000"/>
          </a:bodyPr>
          <a:lstStyle/>
          <a:p>
            <a:r>
              <a:rPr lang="en-US" dirty="0" smtClean="0"/>
              <a:t>Compute the relative entropy of a word across documents:</a:t>
            </a:r>
          </a:p>
          <a:p>
            <a:pPr lvl="1"/>
            <a:r>
              <a:rPr lang="en-US" dirty="0" smtClean="0"/>
              <a:t>Are terms document specific?</a:t>
            </a:r>
          </a:p>
          <a:p>
            <a:pPr lvl="1"/>
            <a:r>
              <a:rPr lang="en-US" dirty="0" smtClean="0"/>
              <a:t>Occurrence reveals something specific about the document itself</a:t>
            </a:r>
          </a:p>
          <a:p>
            <a:pPr lvl="1"/>
            <a:endParaRPr lang="en-US" dirty="0"/>
          </a:p>
          <a:p>
            <a:pPr lvl="1"/>
            <a:endParaRPr lang="en-US" dirty="0" smtClean="0"/>
          </a:p>
          <a:p>
            <a:pPr lvl="1"/>
            <a:endParaRPr lang="en-US" dirty="0"/>
          </a:p>
          <a:p>
            <a:pPr lvl="1"/>
            <a:r>
              <a:rPr lang="en-US" dirty="0" err="1" smtClean="0"/>
              <a:t>Hw</a:t>
            </a:r>
            <a:r>
              <a:rPr lang="en-US" dirty="0" smtClean="0"/>
              <a:t> = 0 </a:t>
            </a:r>
            <a:r>
              <a:rPr lang="en-US" dirty="0" smtClean="0">
                <a:sym typeface="Wingdings"/>
              </a:rPr>
              <a:t> word occurs in only one document</a:t>
            </a:r>
          </a:p>
          <a:p>
            <a:pPr lvl="1"/>
            <a:r>
              <a:rPr lang="en-US" dirty="0" err="1" smtClean="0"/>
              <a:t>Hw</a:t>
            </a:r>
            <a:r>
              <a:rPr lang="en-US" dirty="0" smtClean="0"/>
              <a:t> = 1 </a:t>
            </a:r>
            <a:r>
              <a:rPr lang="en-US" dirty="0" smtClean="0">
                <a:sym typeface="Wingdings"/>
              </a:rPr>
              <a:t> word occurs across all documents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752" y="4042800"/>
            <a:ext cx="4090067" cy="712315"/>
          </a:xfrm>
          <a:prstGeom prst="rect">
            <a:avLst/>
          </a:prstGeom>
        </p:spPr>
      </p:pic>
      <p:grpSp>
        <p:nvGrpSpPr>
          <p:cNvPr id="9" name="Group 8"/>
          <p:cNvGrpSpPr/>
          <p:nvPr/>
        </p:nvGrpSpPr>
        <p:grpSpPr>
          <a:xfrm>
            <a:off x="3722837" y="3425656"/>
            <a:ext cx="1078578" cy="981559"/>
            <a:chOff x="3722837" y="3749896"/>
            <a:chExt cx="1078578" cy="981559"/>
          </a:xfrm>
        </p:grpSpPr>
        <p:sp>
          <p:nvSpPr>
            <p:cNvPr id="5" name="Rectangle 4"/>
            <p:cNvSpPr/>
            <p:nvPr/>
          </p:nvSpPr>
          <p:spPr>
            <a:xfrm>
              <a:off x="3722837" y="4367040"/>
              <a:ext cx="1078578" cy="364415"/>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09817" y="3749896"/>
              <a:ext cx="887218" cy="369332"/>
            </a:xfrm>
            <a:prstGeom prst="rect">
              <a:avLst/>
            </a:prstGeom>
            <a:noFill/>
          </p:spPr>
          <p:txBody>
            <a:bodyPr wrap="square" rtlCol="0">
              <a:spAutoFit/>
            </a:bodyPr>
            <a:lstStyle/>
            <a:p>
              <a:r>
                <a:rPr lang="en-US" dirty="0" smtClean="0"/>
                <a:t>P(</a:t>
              </a:r>
              <a:r>
                <a:rPr lang="en-US" dirty="0" err="1" smtClean="0"/>
                <a:t>d|w</a:t>
              </a:r>
              <a:r>
                <a:rPr lang="en-US" dirty="0" smtClean="0"/>
                <a:t>)</a:t>
              </a:r>
              <a:endParaRPr lang="en-US" dirty="0"/>
            </a:p>
          </p:txBody>
        </p:sp>
        <p:cxnSp>
          <p:nvCxnSpPr>
            <p:cNvPr id="8" name="Straight Arrow Connector 7"/>
            <p:cNvCxnSpPr>
              <a:stCxn id="6" idx="2"/>
              <a:endCxn id="5" idx="0"/>
            </p:cNvCxnSpPr>
            <p:nvPr/>
          </p:nvCxnSpPr>
          <p:spPr>
            <a:xfrm>
              <a:off x="4253426" y="4119228"/>
              <a:ext cx="8700" cy="247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1892044" y="3588015"/>
            <a:ext cx="1078578" cy="981559"/>
            <a:chOff x="3722837" y="3749896"/>
            <a:chExt cx="1078578" cy="981559"/>
          </a:xfrm>
        </p:grpSpPr>
        <p:sp>
          <p:nvSpPr>
            <p:cNvPr id="11" name="Rectangle 10"/>
            <p:cNvSpPr/>
            <p:nvPr/>
          </p:nvSpPr>
          <p:spPr>
            <a:xfrm>
              <a:off x="3722837" y="4367040"/>
              <a:ext cx="1078578" cy="364415"/>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09817" y="3749896"/>
              <a:ext cx="887218" cy="369332"/>
            </a:xfrm>
            <a:prstGeom prst="rect">
              <a:avLst/>
            </a:prstGeom>
            <a:noFill/>
          </p:spPr>
          <p:txBody>
            <a:bodyPr wrap="square" rtlCol="0">
              <a:spAutoFit/>
            </a:bodyPr>
            <a:lstStyle/>
            <a:p>
              <a:r>
                <a:rPr lang="en-US" dirty="0" smtClean="0"/>
                <a:t>[0, 1]</a:t>
              </a:r>
              <a:endParaRPr lang="en-US" dirty="0"/>
            </a:p>
          </p:txBody>
        </p:sp>
        <p:cxnSp>
          <p:nvCxnSpPr>
            <p:cNvPr id="13" name="Straight Arrow Connector 12"/>
            <p:cNvCxnSpPr>
              <a:stCxn id="12" idx="2"/>
              <a:endCxn id="11" idx="0"/>
            </p:cNvCxnSpPr>
            <p:nvPr/>
          </p:nvCxnSpPr>
          <p:spPr>
            <a:xfrm>
              <a:off x="4253426" y="4119228"/>
              <a:ext cx="8700" cy="247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1771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Transforming the Co-occurrence matrix</a:t>
            </a:r>
            <a:endParaRPr lang="en-US" dirty="0"/>
          </a:p>
        </p:txBody>
      </p:sp>
      <p:sp>
        <p:nvSpPr>
          <p:cNvPr id="3" name="Content Placeholder 2"/>
          <p:cNvSpPr>
            <a:spLocks noGrp="1"/>
          </p:cNvSpPr>
          <p:nvPr>
            <p:ph idx="1"/>
          </p:nvPr>
        </p:nvSpPr>
        <p:spPr>
          <a:xfrm>
            <a:off x="196559" y="943887"/>
            <a:ext cx="8693017" cy="5615896"/>
          </a:xfrm>
        </p:spPr>
        <p:txBody>
          <a:bodyPr>
            <a:normAutofit fontScale="92500"/>
          </a:bodyPr>
          <a:lstStyle/>
          <a:p>
            <a:r>
              <a:rPr lang="en-US" dirty="0" smtClean="0"/>
              <a:t>G = W x D [normalized Co-occurrence matrix]</a:t>
            </a:r>
          </a:p>
          <a:p>
            <a:endParaRPr lang="en-US" dirty="0"/>
          </a:p>
          <a:p>
            <a:endParaRPr lang="en-US" dirty="0" smtClean="0"/>
          </a:p>
          <a:p>
            <a:r>
              <a:rPr lang="en-US" dirty="0" smtClean="0"/>
              <a:t>(1-Hw) is a measure of specificity:</a:t>
            </a:r>
          </a:p>
          <a:p>
            <a:pPr lvl="1"/>
            <a:r>
              <a:rPr lang="en-US" dirty="0" smtClean="0"/>
              <a:t>0 </a:t>
            </a:r>
            <a:r>
              <a:rPr lang="en-US" dirty="0" smtClean="0">
                <a:sym typeface="Wingdings"/>
              </a:rPr>
              <a:t> word tells you nothing about the document</a:t>
            </a:r>
          </a:p>
          <a:p>
            <a:pPr lvl="1"/>
            <a:r>
              <a:rPr lang="en-US" dirty="0" smtClean="0"/>
              <a:t>1 </a:t>
            </a:r>
            <a:r>
              <a:rPr lang="en-US" dirty="0" smtClean="0">
                <a:sym typeface="Wingdings"/>
              </a:rPr>
              <a:t> word tells you something specific about the document</a:t>
            </a:r>
          </a:p>
          <a:p>
            <a:r>
              <a:rPr lang="en-US" dirty="0" smtClean="0"/>
              <a:t>G = weighted matrix (with specificity)</a:t>
            </a:r>
          </a:p>
          <a:p>
            <a:pPr lvl="1"/>
            <a:r>
              <a:rPr lang="en-US" dirty="0" smtClean="0"/>
              <a:t>High dimensional</a:t>
            </a:r>
          </a:p>
          <a:p>
            <a:pPr lvl="1"/>
            <a:r>
              <a:rPr lang="en-US" dirty="0" smtClean="0"/>
              <a:t>Does not capture similarity across documents</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451" y="1956828"/>
            <a:ext cx="5511800" cy="469900"/>
          </a:xfrm>
          <a:prstGeom prst="rect">
            <a:avLst/>
          </a:prstGeom>
        </p:spPr>
      </p:pic>
    </p:spTree>
    <p:extLst>
      <p:ext uri="{BB962C8B-B14F-4D97-AF65-F5344CB8AC3E}">
        <p14:creationId xmlns:p14="http://schemas.microsoft.com/office/powerpoint/2010/main" val="175868384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amp;&amp;\prod_{d=1}^{N_d} P(w_1,\cdots,w_{N_d}| \beta,\alpha) \nonumber\\&#10;&amp;=&amp; \prod_{d=1}^{N_d} \int_{\theta_d}P(\theta_d|\alpha) \left\{\prod_{n=1}^{N_d}\left(\sum_k \theta_{dk}\beta_{kw_n}\right)\right\}d\theta_d \nonumber&#10;\end{eqnarray}&#10;\end{document}&#10;"/>
  <p:tag name="FILENAME" val="TP_tmp"/>
  <p:tag name="FORMAT" val="bmpmono"/>
  <p:tag name="RES" val="1200"/>
  <p:tag name="BLEND" val="0"/>
  <p:tag name="TRANSPARENT" val="0"/>
  <p:tag name="TBUG" val="0"/>
  <p:tag name="ALLOWFS" val="0"/>
  <p:tag name="MAGNIFICATION" val="2000"/>
  <p:tag name="ORIGWIDTH" val="201"/>
  <p:tag name="PICTUREFILESIZE" val="46206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theta|\alpha)=\frac{\Gamma(\sum_{i=1}^{k}\alpha_i)}{\prod_{i=1}^{k} \Gamma(\alpha_i)}\prod_{i=1}^{k}\theta_i^{\alpha_i-1}$&#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94"/>
  <p:tag name="PICTUREFILESIZE" val="216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5137</TotalTime>
  <Words>3349</Words>
  <Application>Microsoft Macintosh PowerPoint</Application>
  <PresentationFormat>On-screen Show (4:3)</PresentationFormat>
  <Paragraphs>368</Paragraphs>
  <Slides>53</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Office Theme</vt:lpstr>
      <vt:lpstr>Equation</vt:lpstr>
      <vt:lpstr>Microsoft Equation</vt:lpstr>
      <vt:lpstr>Latent Dirichlet Allocation (LDA)</vt:lpstr>
      <vt:lpstr>Processing Natural Language Text</vt:lpstr>
      <vt:lpstr>Structure of a Domain: What does it mean?</vt:lpstr>
      <vt:lpstr>Generative Models</vt:lpstr>
      <vt:lpstr>The inference problem</vt:lpstr>
      <vt:lpstr>Obtaining a compact representation: LSA</vt:lpstr>
      <vt:lpstr>Set up for LDA: Co-occurrence matrix</vt:lpstr>
      <vt:lpstr>LSA: Transforming the Co-occurrence matrix</vt:lpstr>
      <vt:lpstr>Transforming the Co-occurrence matrix</vt:lpstr>
      <vt:lpstr>What do you do after constructing G?</vt:lpstr>
      <vt:lpstr>Some issues with LSA</vt:lpstr>
      <vt:lpstr>Intuition to why LSA is not such a good idea… </vt:lpstr>
      <vt:lpstr>Topic models</vt:lpstr>
      <vt:lpstr>PowerPoint Presentation</vt:lpstr>
      <vt:lpstr>LDA</vt:lpstr>
      <vt:lpstr>LDA</vt:lpstr>
      <vt:lpstr>LDA</vt:lpstr>
      <vt:lpstr>How an LDA document looks</vt:lpstr>
      <vt:lpstr>LDA topics</vt:lpstr>
      <vt:lpstr>The intuitions behind LDA</vt:lpstr>
      <vt:lpstr>Let’s set up a generative model…</vt:lpstr>
      <vt:lpstr>What is a Dirichlet distribution?</vt:lpstr>
      <vt:lpstr>More on Dirichlet Distributions</vt:lpstr>
      <vt:lpstr>More on Dirichlet Distributions</vt:lpstr>
      <vt:lpstr>Dirichlet Distribution</vt:lpstr>
      <vt:lpstr>Dirichlet Distribution</vt:lpstr>
      <vt:lpstr>How does the generative process look like?</vt:lpstr>
      <vt:lpstr>The LDA Model</vt:lpstr>
      <vt:lpstr>What is the posterior of the hidden variables given the observed variables (and hyper-parameters)?</vt:lpstr>
      <vt:lpstr>LDA Parameter Estimation</vt:lpstr>
      <vt:lpstr>Gibbs Sampling</vt:lpstr>
      <vt:lpstr>LDA Parameter Estimation</vt:lpstr>
      <vt:lpstr>Assigning a new topic to wi</vt:lpstr>
      <vt:lpstr>What other quantities do we need?</vt:lpstr>
      <vt:lpstr>Running LDA with the Gibbs sampler</vt:lpstr>
      <vt:lpstr>PowerPoint Presentation</vt:lpstr>
      <vt:lpstr>How does it converge?</vt:lpstr>
      <vt:lpstr>What do we discover?</vt:lpstr>
      <vt:lpstr>Why does Gibbs sampling work?</vt:lpstr>
      <vt:lpstr>Observation</vt:lpstr>
      <vt:lpstr>Question</vt:lpstr>
      <vt:lpstr>Discussion….</vt:lpstr>
      <vt:lpstr>Variational Inference</vt:lpstr>
      <vt:lpstr>Results</vt:lpstr>
      <vt:lpstr>Results</vt:lpstr>
      <vt:lpstr>Results</vt:lpstr>
      <vt:lpstr>PowerPoint Presentation</vt:lpstr>
      <vt:lpstr>LDA Implementations</vt:lpstr>
      <vt:lpstr>PowerPoint Presentation</vt:lpstr>
      <vt:lpstr>PowerPoint Presentation</vt:lpstr>
      <vt:lpstr>PowerPoint Presentation</vt:lpstr>
      <vt:lpstr>PowerPoint Presentation</vt:lpstr>
      <vt:lpstr>Assignment 4!</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Shannon Quinn</cp:lastModifiedBy>
  <cp:revision>379</cp:revision>
  <dcterms:created xsi:type="dcterms:W3CDTF">2012-03-14T15:48:12Z</dcterms:created>
  <dcterms:modified xsi:type="dcterms:W3CDTF">2015-03-18T15:00:57Z</dcterms:modified>
</cp:coreProperties>
</file>