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0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 autoAdjust="0"/>
    <p:restoredTop sz="88497" autoAdjust="0"/>
  </p:normalViewPr>
  <p:slideViewPr>
    <p:cSldViewPr snapToGrid="0" snapToObjects="1">
      <p:cViewPr>
        <p:scale>
          <a:sx n="94" d="100"/>
          <a:sy n="94" d="100"/>
        </p:scale>
        <p:origin x="-2544" y="-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Resulting</a:t>
            </a:r>
            <a:r>
              <a:rPr lang="en-US" baseline="0" dirty="0" smtClean="0"/>
              <a:t> SVD basis vectors are *dense*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 terribly helpful if we’re assuming our parameters are sparse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 just assuming, RELYING on sparse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9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 instances</a:t>
            </a:r>
            <a:r>
              <a:rPr lang="en-US" baseline="0" dirty="0" smtClean="0"/>
              <a:t> of learner machines (16 cores and 16GB memory each)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Run 2 passes of </a:t>
            </a:r>
            <a:r>
              <a:rPr lang="en-US" baseline="0" dirty="0" err="1" smtClean="0"/>
              <a:t>hyperparameter</a:t>
            </a:r>
            <a:r>
              <a:rPr lang="en-US" baseline="0" dirty="0" smtClean="0"/>
              <a:t> search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32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Simultaneous factorization</a:t>
            </a:r>
            <a:r>
              <a:rPr lang="en-US" baseline="0" dirty="0" smtClean="0"/>
              <a:t> of multiple matrices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Incorporate different types of interactions in a single factorization model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Asynchronous </a:t>
            </a:r>
            <a:r>
              <a:rPr lang="en-US" baseline="0" dirty="0" err="1" smtClean="0"/>
              <a:t>checkpointing</a:t>
            </a:r>
            <a:r>
              <a:rPr lang="en-US" baseline="0" dirty="0" smtClean="0"/>
              <a:t> of partitions with U and V matrices 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Reduce network traffic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Compression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Factor vector caching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Biased edge sampling to use retrieved vectors for more than a single update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Replace </a:t>
            </a:r>
            <a:r>
              <a:rPr lang="en-US" baseline="0" dirty="0" err="1" smtClean="0"/>
              <a:t>memcached</a:t>
            </a:r>
            <a:r>
              <a:rPr lang="en-US" baseline="0" dirty="0" smtClean="0"/>
              <a:t> with a customized application to achieve higher throughput and conduct true </a:t>
            </a:r>
            <a:r>
              <a:rPr lang="en-US" baseline="0" dirty="0" err="1" smtClean="0"/>
              <a:t>Hogwild</a:t>
            </a:r>
            <a:r>
              <a:rPr lang="en-US" baseline="0" dirty="0" smtClean="0"/>
              <a:t>-style updates on parameter servers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Dynamic load balancing to mitigate effects of stragglers in overall runtime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55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Lack of details likely a</a:t>
            </a:r>
            <a:r>
              <a:rPr lang="en-US" baseline="0" dirty="0" smtClean="0"/>
              <a:t> result of this being an internal Twitter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0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captures the average interaction strength between a user and an item in the dataset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User and</a:t>
            </a:r>
            <a:r>
              <a:rPr lang="en-US" baseline="0" dirty="0" smtClean="0"/>
              <a:t> item specific biases: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 how strongly the interactions of certain users and items tend to deviate from the global average.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 dot product from SVD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prediction function p(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j) which takes the bias terms into account when predicting the strength of interaction between user and item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a(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j) is different enough to allow for imputation of missing values (transform observed entries)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0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Partition factor matrices (U and V) over machines called</a:t>
            </a:r>
            <a:r>
              <a:rPr lang="en-US" baseline="0" dirty="0" smtClean="0"/>
              <a:t> parameter servers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These are updated as the learner machines distributed the graph (data itself) and perform SGD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For each observation, learner fetches corresponding factor vectors from parameter machines, updates them, and writes them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9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Hypergraph</a:t>
            </a:r>
            <a:r>
              <a:rPr lang="en-US" dirty="0" smtClean="0"/>
              <a:t> induced by non-zero elements of each vector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If </a:t>
            </a:r>
            <a:r>
              <a:rPr lang="en-US" dirty="0" err="1" smtClean="0"/>
              <a:t>hypergraph</a:t>
            </a:r>
            <a:r>
              <a:rPr lang="en-US" baseline="0" dirty="0" smtClean="0"/>
              <a:t> is small then there is small chance of collision between concurrent updates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If </a:t>
            </a:r>
            <a:r>
              <a:rPr lang="en-US" baseline="0" dirty="0" err="1" smtClean="0"/>
              <a:t>hypergraph</a:t>
            </a:r>
            <a:r>
              <a:rPr lang="en-US" baseline="0" dirty="0" smtClean="0"/>
              <a:t> is small then “stale” versions of x will not have large impact on concurrent updates elsewhere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24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Still</a:t>
            </a:r>
            <a:r>
              <a:rPr lang="en-US" baseline="0" dirty="0" smtClean="0"/>
              <a:t> use intelligent partitioning to reduce network latency between learners and parameters, and to further reduce collisions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Partition M by either rows or columns across learners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Can partition V or U identically (U -&gt; rows, V -&gt; columns) on the same machines, making updates local relative to M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Authors co-located V with 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In-degree distribution (V) has much higher skew than out-degree (U) distribution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Gives higher reduction in potential conflicts, compared to localizing U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4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 factorization of rank k, we do all the grid search parameters</a:t>
            </a:r>
            <a:r>
              <a:rPr lang="en-US" baseline="0" dirty="0" smtClean="0"/>
              <a:t> at once: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 factor vectors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 becomes m x (c * k)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 becomes (c * k) x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8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proposed framework, called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RealGraph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produces a directed and weighted graph where the nodes are Twitter users, and the edges are labeled with interactions between a directed pair of users. Further, each directed edge also has a weight that is the probability of any interaction going from the edge source to the edge destination in the future. The framework learns a logistic regression based model using historical data and then scores the edge features using the model to produce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weight.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63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Training: for training biased factorization models</a:t>
            </a:r>
            <a:endParaRPr lang="en-US" baseline="0" dirty="0" smtClean="0"/>
          </a:p>
          <a:p>
            <a:r>
              <a:rPr lang="en-US" baseline="0" dirty="0" smtClean="0"/>
              <a:t>Validation: for choosing the </a:t>
            </a:r>
            <a:r>
              <a:rPr lang="en-US" baseline="0" dirty="0" err="1" smtClean="0"/>
              <a:t>hyperparameters</a:t>
            </a:r>
            <a:r>
              <a:rPr lang="en-US" baseline="0" dirty="0" smtClean="0"/>
              <a:t> (grid search)</a:t>
            </a:r>
          </a:p>
          <a:p>
            <a:r>
              <a:rPr lang="en-US" baseline="0" dirty="0" smtClean="0"/>
              <a:t>Testing: plotted curves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Avg</a:t>
            </a:r>
            <a:r>
              <a:rPr lang="en-US" baseline="0" dirty="0" smtClean="0"/>
              <a:t> = using only global bias (average edge strength)</a:t>
            </a:r>
          </a:p>
          <a:p>
            <a:r>
              <a:rPr lang="en-US" baseline="0" dirty="0" err="1" smtClean="0"/>
              <a:t>Avg</a:t>
            </a:r>
            <a:r>
              <a:rPr lang="en-US" baseline="0" dirty="0" smtClean="0"/>
              <a:t> + biases = using global and vertex-specific bias terms</a:t>
            </a:r>
          </a:p>
          <a:p>
            <a:r>
              <a:rPr lang="en-US" baseline="0" dirty="0" err="1" smtClean="0"/>
              <a:t>Avg</a:t>
            </a:r>
            <a:r>
              <a:rPr lang="en-US" baseline="0" dirty="0" smtClean="0"/>
              <a:t> + biases + factorization = incorporating factors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1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users will be “close” in</a:t>
            </a:r>
            <a:r>
              <a:rPr lang="en-US" baseline="0" dirty="0" smtClean="0"/>
              <a:t> this two-dimensional space if their follower vectors </a:t>
            </a:r>
            <a:r>
              <a:rPr lang="en-US" baseline="0" dirty="0" err="1" smtClean="0"/>
              <a:t>m_i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m_j</a:t>
            </a:r>
            <a:r>
              <a:rPr lang="en-US" baseline="0" dirty="0" smtClean="0"/>
              <a:t> are roughly linear combinations of each other</a:t>
            </a:r>
          </a:p>
          <a:p>
            <a:r>
              <a:rPr lang="en-US" baseline="0" dirty="0" smtClean="0"/>
              <a:t>- </a:t>
            </a:r>
            <a:r>
              <a:rPr lang="en-US" baseline="0" dirty="0" err="1" smtClean="0"/>
              <a:t>homophily</a:t>
            </a:r>
            <a:r>
              <a:rPr lang="en-US" baseline="0" dirty="0" smtClean="0"/>
              <a:t>! (aka “birds of a feather”)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Factorbird</a:t>
            </a:r>
            <a:r>
              <a:rPr lang="en-US" dirty="0" smtClean="0"/>
              <a:t>: a Parameter Server Approach to Distributed Matrix Factorization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Sebastian </a:t>
            </a:r>
            <a:r>
              <a:rPr lang="en-US" dirty="0" err="1"/>
              <a:t>Schelter</a:t>
            </a:r>
            <a:r>
              <a:rPr lang="en-US" dirty="0"/>
              <a:t>, </a:t>
            </a:r>
            <a:r>
              <a:rPr lang="en-US" dirty="0" err="1"/>
              <a:t>Venu</a:t>
            </a:r>
            <a:r>
              <a:rPr lang="en-US" dirty="0"/>
              <a:t> </a:t>
            </a:r>
            <a:r>
              <a:rPr lang="en-US" dirty="0" err="1"/>
              <a:t>Satuluri</a:t>
            </a:r>
            <a:r>
              <a:rPr lang="en-US" dirty="0"/>
              <a:t>, Reza </a:t>
            </a:r>
            <a:r>
              <a:rPr lang="en-US" dirty="0" err="1" smtClean="0"/>
              <a:t>Zadeh</a:t>
            </a:r>
            <a:endParaRPr lang="en-US" dirty="0" smtClean="0"/>
          </a:p>
          <a:p>
            <a:r>
              <a:rPr lang="en-US" dirty="0"/>
              <a:t>Distributed Machine Learning and Matrix Computations workshop in conjunction with NIPS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Lock-free concurrent updates?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</a:p>
          <a:p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 is </a:t>
            </a:r>
            <a:r>
              <a:rPr lang="en-US" b="1" dirty="0" err="1" smtClean="0"/>
              <a:t>Lipshitz</a:t>
            </a:r>
            <a:r>
              <a:rPr lang="en-US" b="1" dirty="0" smtClean="0"/>
              <a:t> continuously differentiable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 is </a:t>
            </a:r>
            <a:r>
              <a:rPr lang="en-US" b="1" dirty="0" smtClean="0"/>
              <a:t>strongly convex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Ω</a:t>
            </a:r>
            <a:r>
              <a:rPr lang="en-US" dirty="0" smtClean="0"/>
              <a:t> (size of </a:t>
            </a:r>
            <a:r>
              <a:rPr lang="en-US" dirty="0" err="1" smtClean="0"/>
              <a:t>hypergraph</a:t>
            </a:r>
            <a:r>
              <a:rPr lang="en-US" dirty="0" smtClean="0"/>
              <a:t>) is </a:t>
            </a:r>
            <a:r>
              <a:rPr lang="en-US" b="1" dirty="0" smtClean="0"/>
              <a:t>small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Δ</a:t>
            </a:r>
            <a:r>
              <a:rPr lang="en-US" dirty="0" smtClean="0"/>
              <a:t> (fraction of edges that intersect any variable) is </a:t>
            </a:r>
            <a:r>
              <a:rPr lang="en-US" b="1" dirty="0" smtClean="0"/>
              <a:t>small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ρ</a:t>
            </a:r>
            <a:r>
              <a:rPr lang="en-US" dirty="0" smtClean="0"/>
              <a:t> (</a:t>
            </a:r>
            <a:r>
              <a:rPr lang="en-US" dirty="0" err="1" smtClean="0"/>
              <a:t>sparsity</a:t>
            </a:r>
            <a:r>
              <a:rPr lang="en-US" dirty="0" smtClean="0"/>
              <a:t> of </a:t>
            </a:r>
            <a:r>
              <a:rPr lang="en-US" dirty="0" err="1" smtClean="0"/>
              <a:t>hypergraph</a:t>
            </a:r>
            <a:r>
              <a:rPr lang="en-US" dirty="0" smtClean="0"/>
              <a:t>) is </a:t>
            </a:r>
            <a:r>
              <a:rPr lang="en-US" b="1" dirty="0" smtClean="0"/>
              <a:t>small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7339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Factorbird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4" name="Picture 3" descr="Screen Shot 2015-03-23 at 4.54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066"/>
            <a:ext cx="9144000" cy="40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0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server architecture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source!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parameterserver.org</a:t>
            </a:r>
            <a:r>
              <a:rPr lang="en-US" dirty="0"/>
              <a:t>/</a:t>
            </a:r>
          </a:p>
        </p:txBody>
      </p:sp>
      <p:pic>
        <p:nvPicPr>
          <p:cNvPr id="4" name="Picture 3" descr="Screen Shot 2015-03-24 at 10.44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8058"/>
            <a:ext cx="9144000" cy="218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3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Factorbird</a:t>
            </a:r>
            <a:r>
              <a:rPr lang="en-US" dirty="0" smtClean="0"/>
              <a:t> Machinery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memcached</a:t>
            </a:r>
            <a:r>
              <a:rPr lang="en-US" dirty="0" smtClean="0"/>
              <a:t> – Distributed memory object caching system</a:t>
            </a:r>
          </a:p>
          <a:p>
            <a:r>
              <a:rPr lang="en-US" dirty="0" smtClean="0"/>
              <a:t>finagle – Twitter’s RPC system</a:t>
            </a:r>
          </a:p>
          <a:p>
            <a:r>
              <a:rPr lang="en-US" dirty="0" smtClean="0"/>
              <a:t>HDFS – persistent </a:t>
            </a:r>
            <a:r>
              <a:rPr lang="en-US" dirty="0" err="1" smtClean="0"/>
              <a:t>filestore</a:t>
            </a:r>
            <a:r>
              <a:rPr lang="en-US" dirty="0" smtClean="0"/>
              <a:t> for data</a:t>
            </a:r>
          </a:p>
          <a:p>
            <a:r>
              <a:rPr lang="en-US" dirty="0" smtClean="0"/>
              <a:t>Scalding – </a:t>
            </a:r>
            <a:r>
              <a:rPr lang="en-US" dirty="0" err="1" smtClean="0"/>
              <a:t>Scala</a:t>
            </a:r>
            <a:r>
              <a:rPr lang="en-US" dirty="0" smtClean="0"/>
              <a:t> front-end for 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r>
              <a:rPr lang="en-US" dirty="0" smtClean="0"/>
              <a:t> jobs</a:t>
            </a:r>
          </a:p>
          <a:p>
            <a:r>
              <a:rPr lang="en-US" dirty="0" err="1" smtClean="0"/>
              <a:t>Mesos</a:t>
            </a:r>
            <a:r>
              <a:rPr lang="en-US" dirty="0" smtClean="0"/>
              <a:t> – resource manager for learner machines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9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Factorbird</a:t>
            </a:r>
            <a:r>
              <a:rPr lang="en-US" dirty="0" smtClean="0"/>
              <a:t> stubs</a:t>
            </a:r>
            <a:endParaRPr lang="en-US" dirty="0"/>
          </a:p>
        </p:txBody>
      </p:sp>
      <p:pic>
        <p:nvPicPr>
          <p:cNvPr id="4" name="Picture 3" descr="Screen Shot 2015-03-23 at 5.03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113"/>
            <a:ext cx="9144000" cy="2007704"/>
          </a:xfrm>
          <a:prstGeom prst="rect">
            <a:avLst/>
          </a:prstGeom>
        </p:spPr>
      </p:pic>
      <p:pic>
        <p:nvPicPr>
          <p:cNvPr id="5" name="Picture 4" descr="Screen Shot 2015-03-23 at 5.03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354"/>
            <a:ext cx="9144000" cy="1581544"/>
          </a:xfrm>
          <a:prstGeom prst="rect">
            <a:avLst/>
          </a:prstGeom>
        </p:spPr>
      </p:pic>
      <p:pic>
        <p:nvPicPr>
          <p:cNvPr id="6" name="Picture 5" descr="Screen Shot 2015-03-23 at 5.03.2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2"/>
          <a:stretch/>
        </p:blipFill>
        <p:spPr>
          <a:xfrm>
            <a:off x="0" y="3803388"/>
            <a:ext cx="9144000" cy="26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1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factorization using RMSE</a:t>
            </a:r>
          </a:p>
          <a:p>
            <a:pPr lvl="1"/>
            <a:r>
              <a:rPr lang="en-US" dirty="0" smtClean="0"/>
              <a:t>Root-mean squared error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SGD performance often a function of </a:t>
            </a:r>
            <a:r>
              <a:rPr lang="en-US" dirty="0" err="1" smtClean="0"/>
              <a:t>hyperparameters</a:t>
            </a:r>
            <a:endParaRPr lang="en-US" dirty="0" smtClean="0"/>
          </a:p>
          <a:p>
            <a:pPr lvl="1"/>
            <a:r>
              <a:rPr lang="en-US" dirty="0" err="1" smtClean="0"/>
              <a:t>λ</a:t>
            </a:r>
            <a:r>
              <a:rPr lang="en-US" dirty="0" smtClean="0"/>
              <a:t>: regularization</a:t>
            </a:r>
          </a:p>
          <a:p>
            <a:pPr lvl="1"/>
            <a:r>
              <a:rPr lang="en-US" dirty="0" err="1" smtClean="0"/>
              <a:t>η</a:t>
            </a:r>
            <a:r>
              <a:rPr lang="en-US" dirty="0" smtClean="0"/>
              <a:t>: learning rate</a:t>
            </a:r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: number of latent factors</a:t>
            </a:r>
          </a:p>
        </p:txBody>
      </p:sp>
      <p:pic>
        <p:nvPicPr>
          <p:cNvPr id="4" name="Picture 3" descr="Screen Shot 2015-03-23 at 5.11.2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8"/>
          <a:stretch/>
        </p:blipFill>
        <p:spPr>
          <a:xfrm>
            <a:off x="1117311" y="2472324"/>
            <a:ext cx="4521200" cy="63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[Hyper]Parameter grid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1687874"/>
          </a:xfrm>
        </p:spPr>
        <p:txBody>
          <a:bodyPr/>
          <a:lstStyle/>
          <a:p>
            <a:r>
              <a:rPr lang="en-US" dirty="0" smtClean="0"/>
              <a:t>aka “parameter scans:” finding the optimal combination of </a:t>
            </a:r>
            <a:r>
              <a:rPr lang="en-US" dirty="0" err="1" smtClean="0"/>
              <a:t>hyperparameters</a:t>
            </a:r>
            <a:endParaRPr lang="en-US" dirty="0" smtClean="0"/>
          </a:p>
          <a:p>
            <a:pPr lvl="1"/>
            <a:r>
              <a:rPr lang="en-US" dirty="0" smtClean="0"/>
              <a:t>Parallelize!</a:t>
            </a:r>
            <a:endParaRPr lang="en-US" dirty="0"/>
          </a:p>
        </p:txBody>
      </p:sp>
      <p:pic>
        <p:nvPicPr>
          <p:cNvPr id="4" name="Picture 3" descr="Screen Shot 2015-03-23 at 8.42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92" y="2858097"/>
            <a:ext cx="6725417" cy="399990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71" y="3074993"/>
            <a:ext cx="1431208" cy="31334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57" y="2788503"/>
            <a:ext cx="1346521" cy="31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1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1809464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RealGraph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Not a dataset; a framework for creating graph of user-user interactions on Twitter</a:t>
            </a:r>
            <a:endParaRPr lang="en-US" dirty="0"/>
          </a:p>
        </p:txBody>
      </p:sp>
      <p:pic>
        <p:nvPicPr>
          <p:cNvPr id="4" name="Picture 3" descr="Screen Shot 2015-03-23 at 8.48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1" y="2873470"/>
            <a:ext cx="7853639" cy="3498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7096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Kamath</a:t>
            </a:r>
            <a:r>
              <a:rPr lang="en-US" dirty="0"/>
              <a:t>, Krishna, et al. "</a:t>
            </a:r>
            <a:r>
              <a:rPr lang="en-US" dirty="0" err="1"/>
              <a:t>RealGraph</a:t>
            </a:r>
            <a:r>
              <a:rPr lang="en-US" dirty="0"/>
              <a:t>: User Interaction Prediction at Twitter." User Engagement Optimization Workshop@ KDD. 2014.</a:t>
            </a:r>
          </a:p>
        </p:txBody>
      </p:sp>
    </p:spTree>
    <p:extLst>
      <p:ext uri="{BB962C8B-B14F-4D97-AF65-F5344CB8AC3E}">
        <p14:creationId xmlns:p14="http://schemas.microsoft.com/office/powerpoint/2010/main" val="46545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Data: </a:t>
            </a:r>
            <a:r>
              <a:rPr lang="en-US" dirty="0" err="1" smtClean="0"/>
              <a:t>binarized</a:t>
            </a:r>
            <a:r>
              <a:rPr lang="en-US" dirty="0" smtClean="0"/>
              <a:t> adjacency matrix of subset of Twitter follower graph</a:t>
            </a:r>
          </a:p>
          <a:p>
            <a:pPr lvl="1"/>
            <a:r>
              <a:rPr lang="en-US" i="1" dirty="0" smtClean="0"/>
              <a:t>a(</a:t>
            </a:r>
            <a:r>
              <a:rPr lang="en-US" i="1" dirty="0" err="1" smtClean="0"/>
              <a:t>i</a:t>
            </a:r>
            <a:r>
              <a:rPr lang="en-US" i="1" dirty="0" smtClean="0"/>
              <a:t>, j)</a:t>
            </a:r>
            <a:r>
              <a:rPr lang="en-US" dirty="0" smtClean="0"/>
              <a:t> = 1 if user </a:t>
            </a:r>
            <a:r>
              <a:rPr lang="en-US" i="1" dirty="0" err="1" smtClean="0"/>
              <a:t>i</a:t>
            </a:r>
            <a:r>
              <a:rPr lang="en-US" dirty="0" smtClean="0"/>
              <a:t> interacted with user </a:t>
            </a:r>
            <a:r>
              <a:rPr lang="en-US" i="1" dirty="0" smtClean="0"/>
              <a:t>j</a:t>
            </a:r>
            <a:r>
              <a:rPr lang="en-US" dirty="0" smtClean="0"/>
              <a:t>, 0 otherwise</a:t>
            </a:r>
          </a:p>
          <a:p>
            <a:r>
              <a:rPr lang="en-US" dirty="0" smtClean="0"/>
              <a:t>All prediction errors weighted equally </a:t>
            </a:r>
            <a:r>
              <a:rPr lang="en-US" dirty="0"/>
              <a:t>(</a:t>
            </a:r>
            <a:r>
              <a:rPr lang="en-US" i="1" dirty="0" smtClean="0"/>
              <a:t>w(</a:t>
            </a:r>
            <a:r>
              <a:rPr lang="en-US" i="1" dirty="0" err="1" smtClean="0"/>
              <a:t>i</a:t>
            </a:r>
            <a:r>
              <a:rPr lang="en-US" i="1" dirty="0" smtClean="0"/>
              <a:t>, j) </a:t>
            </a:r>
            <a:r>
              <a:rPr lang="en-US" dirty="0" smtClean="0"/>
              <a:t>= 1)</a:t>
            </a:r>
          </a:p>
          <a:p>
            <a:endParaRPr lang="en-US" dirty="0"/>
          </a:p>
          <a:p>
            <a:r>
              <a:rPr lang="en-US" dirty="0" smtClean="0"/>
              <a:t>100 million interactions</a:t>
            </a:r>
          </a:p>
          <a:p>
            <a:r>
              <a:rPr lang="en-US" dirty="0" smtClean="0"/>
              <a:t>440,000 [popular] users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2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863766"/>
          </a:xfrm>
        </p:spPr>
        <p:txBody>
          <a:bodyPr/>
          <a:lstStyle/>
          <a:p>
            <a:r>
              <a:rPr lang="en-US" dirty="0" smtClean="0"/>
              <a:t>80% training, 10% validation, 10% testing</a:t>
            </a:r>
            <a:endParaRPr lang="en-US" dirty="0"/>
          </a:p>
        </p:txBody>
      </p:sp>
      <p:pic>
        <p:nvPicPr>
          <p:cNvPr id="4" name="Picture 3" descr="Screen Shot 2015-03-23 at 8.59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89" y="1895712"/>
            <a:ext cx="5289022" cy="49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5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Factor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4165928" cy="50990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Given </a:t>
            </a:r>
            <a:r>
              <a:rPr lang="en-US" i="1" dirty="0" smtClean="0"/>
              <a:t>M</a:t>
            </a:r>
            <a:endParaRPr lang="en-US" dirty="0" smtClean="0"/>
          </a:p>
          <a:p>
            <a:pPr lvl="1"/>
            <a:r>
              <a:rPr lang="en-US" dirty="0" smtClean="0"/>
              <a:t>sparse</a:t>
            </a:r>
          </a:p>
          <a:p>
            <a:pPr lvl="1"/>
            <a:r>
              <a:rPr lang="en-US" i="1" dirty="0" smtClean="0"/>
              <a:t>n </a:t>
            </a:r>
            <a:r>
              <a:rPr lang="en-US" dirty="0" smtClean="0"/>
              <a:t>x </a:t>
            </a:r>
            <a:r>
              <a:rPr lang="en-US" i="1" dirty="0" smtClean="0"/>
              <a:t>m</a:t>
            </a:r>
          </a:p>
          <a:p>
            <a:r>
              <a:rPr lang="en-US" dirty="0" smtClean="0"/>
              <a:t>Returns </a:t>
            </a:r>
            <a:r>
              <a:rPr lang="en-US" i="1" dirty="0" smtClean="0"/>
              <a:t>U</a:t>
            </a:r>
            <a:r>
              <a:rPr lang="en-US" dirty="0" smtClean="0"/>
              <a:t> and </a:t>
            </a:r>
            <a:r>
              <a:rPr lang="en-US" i="1" dirty="0" smtClean="0"/>
              <a:t>V</a:t>
            </a:r>
            <a:endParaRPr lang="en-US" dirty="0" smtClean="0"/>
          </a:p>
          <a:p>
            <a:pPr lvl="1"/>
            <a:r>
              <a:rPr lang="en-US" dirty="0" smtClean="0"/>
              <a:t>rank </a:t>
            </a:r>
            <a:r>
              <a:rPr lang="en-US" i="1" dirty="0" smtClean="0"/>
              <a:t>k</a:t>
            </a:r>
            <a:endParaRPr lang="en-US" dirty="0"/>
          </a:p>
          <a:p>
            <a:r>
              <a:rPr lang="en-US" dirty="0" smtClean="0"/>
              <a:t>Applications</a:t>
            </a:r>
            <a:endParaRPr lang="en-US" dirty="0"/>
          </a:p>
          <a:p>
            <a:pPr lvl="1"/>
            <a:r>
              <a:rPr lang="en-US" dirty="0" smtClean="0"/>
              <a:t>Dimensionality reduction</a:t>
            </a:r>
          </a:p>
          <a:p>
            <a:pPr lvl="1"/>
            <a:r>
              <a:rPr lang="en-US" dirty="0" smtClean="0"/>
              <a:t>Recommendation</a:t>
            </a:r>
          </a:p>
          <a:p>
            <a:pPr lvl="1"/>
            <a:r>
              <a:rPr lang="en-US" dirty="0" smtClean="0"/>
              <a:t>Inference</a:t>
            </a:r>
          </a:p>
        </p:txBody>
      </p:sp>
      <p:pic>
        <p:nvPicPr>
          <p:cNvPr id="4" name="Picture 3" descr="Screen Shot 2015-03-23 at 4.12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24" y="1257300"/>
            <a:ext cx="45085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9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2625602" cy="4835698"/>
          </a:xfrm>
        </p:spPr>
        <p:txBody>
          <a:bodyPr>
            <a:normAutofit/>
          </a:bodyPr>
          <a:lstStyle/>
          <a:p>
            <a:r>
              <a:rPr lang="en-US" i="1" dirty="0" smtClean="0"/>
              <a:t>k </a:t>
            </a:r>
            <a:r>
              <a:rPr lang="en-US" dirty="0" smtClean="0"/>
              <a:t>= 2</a:t>
            </a:r>
          </a:p>
          <a:p>
            <a:r>
              <a:rPr lang="en-US" dirty="0" err="1" smtClean="0"/>
              <a:t>Homophily</a:t>
            </a:r>
            <a:endParaRPr lang="en-US" dirty="0"/>
          </a:p>
        </p:txBody>
      </p:sp>
      <p:pic>
        <p:nvPicPr>
          <p:cNvPr id="4" name="Picture 3" descr="Screen Shot 2015-03-23 at 9.03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39" y="1096962"/>
            <a:ext cx="5888261" cy="551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9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Scalability of </a:t>
            </a:r>
            <a:r>
              <a:rPr lang="en-US" dirty="0" err="1" smtClean="0"/>
              <a:t>Factorbird</a:t>
            </a:r>
            <a:endParaRPr lang="en-US" dirty="0" smtClean="0"/>
          </a:p>
          <a:p>
            <a:pPr lvl="1"/>
            <a:r>
              <a:rPr lang="en-US" dirty="0" smtClean="0"/>
              <a:t>large </a:t>
            </a:r>
            <a:r>
              <a:rPr lang="en-US" dirty="0" err="1" smtClean="0"/>
              <a:t>RealGraph</a:t>
            </a:r>
            <a:r>
              <a:rPr lang="en-US" dirty="0" smtClean="0"/>
              <a:t> subset</a:t>
            </a:r>
          </a:p>
          <a:p>
            <a:pPr lvl="1"/>
            <a:r>
              <a:rPr lang="en-US" dirty="0" smtClean="0"/>
              <a:t>229M x 195M (44.6 </a:t>
            </a:r>
            <a:r>
              <a:rPr lang="en-US" i="1" dirty="0" smtClean="0"/>
              <a:t>quadrillion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38.5 billion non-zero entries</a:t>
            </a:r>
          </a:p>
          <a:p>
            <a:pPr lvl="1"/>
            <a:endParaRPr lang="en-US" dirty="0"/>
          </a:p>
          <a:p>
            <a:r>
              <a:rPr lang="en-US" dirty="0" smtClean="0"/>
              <a:t>Single SGD pass through training set: ~2.5 hours</a:t>
            </a:r>
          </a:p>
          <a:p>
            <a:r>
              <a:rPr lang="en-US" dirty="0" smtClean="0"/>
              <a:t>~ 40 billion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5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to note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782706"/>
          </a:xfrm>
        </p:spPr>
        <p:txBody>
          <a:bodyPr/>
          <a:lstStyle/>
          <a:p>
            <a:r>
              <a:rPr lang="en-US" dirty="0" smtClean="0"/>
              <a:t>As with most (if not all) distributed platforms:</a:t>
            </a:r>
            <a:endParaRPr lang="en-US" dirty="0"/>
          </a:p>
        </p:txBody>
      </p:sp>
      <p:pic>
        <p:nvPicPr>
          <p:cNvPr id="4" name="Picture 3" descr="Screen Shot 2015-03-24 at 10.36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342542"/>
            <a:ext cx="7493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5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streaming (user follows)</a:t>
            </a:r>
          </a:p>
          <a:p>
            <a:r>
              <a:rPr lang="en-US" dirty="0" smtClean="0"/>
              <a:t>Simultaneous factorization</a:t>
            </a:r>
          </a:p>
          <a:p>
            <a:r>
              <a:rPr lang="en-US" dirty="0" smtClean="0"/>
              <a:t>Fault tolerance</a:t>
            </a:r>
          </a:p>
          <a:p>
            <a:r>
              <a:rPr lang="en-US" dirty="0" smtClean="0"/>
              <a:t>Reduce network traffic</a:t>
            </a:r>
          </a:p>
          <a:p>
            <a:r>
              <a:rPr lang="en-US" dirty="0" smtClean="0"/>
              <a:t>s/</a:t>
            </a:r>
            <a:r>
              <a:rPr lang="en-US" dirty="0" err="1" smtClean="0"/>
              <a:t>memcached</a:t>
            </a:r>
            <a:r>
              <a:rPr lang="en-US" dirty="0" smtClean="0"/>
              <a:t>/custom application/g</a:t>
            </a:r>
          </a:p>
          <a:p>
            <a:r>
              <a:rPr lang="en-US" dirty="0" smtClean="0"/>
              <a:t>Load balancing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1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Excellent extension of prior work</a:t>
            </a:r>
          </a:p>
          <a:p>
            <a:pPr lvl="1"/>
            <a:r>
              <a:rPr lang="en-US" dirty="0" err="1" smtClean="0"/>
              <a:t>Hogwild</a:t>
            </a:r>
            <a:r>
              <a:rPr lang="en-US" dirty="0" smtClean="0"/>
              <a:t>, </a:t>
            </a:r>
            <a:r>
              <a:rPr lang="en-US" dirty="0" err="1" smtClean="0"/>
              <a:t>RealGraph</a:t>
            </a:r>
            <a:endParaRPr lang="en-US" dirty="0" smtClean="0"/>
          </a:p>
          <a:p>
            <a:r>
              <a:rPr lang="en-US" dirty="0" smtClean="0"/>
              <a:t>Current and [mostly] open technology</a:t>
            </a:r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, Scalding, </a:t>
            </a:r>
            <a:r>
              <a:rPr lang="en-US" dirty="0" err="1" smtClean="0"/>
              <a:t>Mesos</a:t>
            </a:r>
            <a:r>
              <a:rPr lang="en-US" dirty="0" smtClean="0"/>
              <a:t>, </a:t>
            </a:r>
            <a:r>
              <a:rPr lang="en-US" dirty="0" err="1" smtClean="0"/>
              <a:t>memcached</a:t>
            </a:r>
            <a:endParaRPr lang="en-US" dirty="0" smtClean="0"/>
          </a:p>
          <a:p>
            <a:r>
              <a:rPr lang="en-US" dirty="0" smtClean="0"/>
              <a:t>Clear problem, clear solution, clear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Lack of detail, lack of detail, lack of detail</a:t>
            </a:r>
          </a:p>
          <a:p>
            <a:pPr lvl="1"/>
            <a:r>
              <a:rPr lang="en-US" dirty="0" smtClean="0"/>
              <a:t>How does number of machines affect runtime?</a:t>
            </a:r>
          </a:p>
          <a:p>
            <a:pPr lvl="1"/>
            <a:r>
              <a:rPr lang="en-US" dirty="0" smtClean="0"/>
              <a:t>What were performance metrics of the large </a:t>
            </a:r>
            <a:r>
              <a:rPr lang="en-US" dirty="0" err="1" smtClean="0"/>
              <a:t>RealGraph</a:t>
            </a:r>
            <a:r>
              <a:rPr lang="en-US" dirty="0" smtClean="0"/>
              <a:t> subset?</a:t>
            </a:r>
          </a:p>
          <a:p>
            <a:pPr lvl="1"/>
            <a:r>
              <a:rPr lang="en-US" dirty="0" smtClean="0"/>
              <a:t>What were some of the properties of the dataset (when was it collected, how were edges determined, what does “popular” mean, </a:t>
            </a:r>
            <a:r>
              <a:rPr lang="en-US" dirty="0" err="1" smtClean="0"/>
              <a:t>etc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How did other factorization methods perform by comparison?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6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88" y="1181100"/>
            <a:ext cx="4799225" cy="539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4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Seem familiar?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9400" y="5282398"/>
            <a:ext cx="8648700" cy="1073951"/>
          </a:xfrm>
        </p:spPr>
        <p:txBody>
          <a:bodyPr/>
          <a:lstStyle/>
          <a:p>
            <a:r>
              <a:rPr lang="en-US" dirty="0" smtClean="0"/>
              <a:t>So why not just use SVD?</a:t>
            </a:r>
            <a:endParaRPr lang="en-US" dirty="0"/>
          </a:p>
        </p:txBody>
      </p:sp>
      <p:pic>
        <p:nvPicPr>
          <p:cNvPr id="4" name="Picture 3" descr="Screen Shot 2015-03-23 at 4.15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124"/>
            <a:ext cx="9144000" cy="1485023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2567211" y="2485836"/>
            <a:ext cx="4242654" cy="2796563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SVD!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790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SVD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796216"/>
          </a:xfrm>
        </p:spPr>
        <p:txBody>
          <a:bodyPr/>
          <a:lstStyle/>
          <a:p>
            <a:r>
              <a:rPr lang="en-US" dirty="0" smtClean="0"/>
              <a:t>(Feb 24, 2015 edition)</a:t>
            </a:r>
          </a:p>
        </p:txBody>
      </p:sp>
      <p:pic>
        <p:nvPicPr>
          <p:cNvPr id="4" name="Picture 3" descr="Screen Shot 2015-03-23 at 4.22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093" y="2364245"/>
            <a:ext cx="3759397" cy="276231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Screen Shot 2015-03-23 at 4.22.4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26" y="2362694"/>
            <a:ext cx="4080514" cy="27638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279400" y="2674974"/>
            <a:ext cx="2260788" cy="878149"/>
          </a:xfrm>
          <a:prstGeom prst="ellipse">
            <a:avLst/>
          </a:prstGeom>
          <a:noFill/>
          <a:ln w="38100" cmpd="sng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20484" y="3553123"/>
            <a:ext cx="2786563" cy="1573439"/>
          </a:xfrm>
          <a:prstGeom prst="ellipse">
            <a:avLst/>
          </a:prstGeom>
          <a:noFill/>
          <a:ln w="38100" cmpd="sng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4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Revamped loss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g</a:t>
            </a:r>
            <a:r>
              <a:rPr lang="en-US" dirty="0" smtClean="0"/>
              <a:t> – global bias term</a:t>
            </a:r>
            <a:endParaRPr lang="en-US" i="1" dirty="0" smtClean="0"/>
          </a:p>
          <a:p>
            <a:r>
              <a:rPr lang="en-US" i="1" dirty="0" err="1" smtClean="0"/>
              <a:t>b</a:t>
            </a:r>
            <a:r>
              <a:rPr lang="en-US" i="1" baseline="30000" dirty="0" err="1" smtClean="0"/>
              <a:t>U</a:t>
            </a:r>
            <a:r>
              <a:rPr lang="en-US" i="1" baseline="-25000" dirty="0" err="1" smtClean="0"/>
              <a:t>i</a:t>
            </a:r>
            <a:r>
              <a:rPr lang="en-US" i="1" dirty="0"/>
              <a:t> </a:t>
            </a:r>
            <a:r>
              <a:rPr lang="en-US" i="1" dirty="0" smtClean="0"/>
              <a:t>– </a:t>
            </a:r>
            <a:r>
              <a:rPr lang="en-US" dirty="0" smtClean="0"/>
              <a:t>user-specific bias term for user </a:t>
            </a:r>
            <a:r>
              <a:rPr lang="en-US" i="1" dirty="0" err="1" smtClean="0"/>
              <a:t>i</a:t>
            </a:r>
            <a:endParaRPr lang="en-US" i="1" baseline="-25000" dirty="0" smtClean="0"/>
          </a:p>
          <a:p>
            <a:r>
              <a:rPr lang="en-US" i="1" dirty="0" err="1" smtClean="0"/>
              <a:t>b</a:t>
            </a:r>
            <a:r>
              <a:rPr lang="en-US" i="1" baseline="30000" dirty="0" err="1" smtClean="0"/>
              <a:t>V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– </a:t>
            </a:r>
            <a:r>
              <a:rPr lang="en-US" dirty="0" smtClean="0"/>
              <a:t>item-specific bias term for item </a:t>
            </a:r>
            <a:r>
              <a:rPr lang="en-US" i="1" dirty="0" smtClean="0"/>
              <a:t>j</a:t>
            </a:r>
          </a:p>
          <a:p>
            <a:r>
              <a:rPr lang="en-US" dirty="0" smtClean="0"/>
              <a:t>prediction function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i="1" dirty="0" smtClean="0"/>
              <a:t>p(</a:t>
            </a:r>
            <a:r>
              <a:rPr lang="en-US" i="1" dirty="0" err="1" smtClean="0"/>
              <a:t>i</a:t>
            </a:r>
            <a:r>
              <a:rPr lang="en-US" i="1" dirty="0" smtClean="0"/>
              <a:t>, j) = g + 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U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+ 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V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+ </a:t>
            </a:r>
            <a:r>
              <a:rPr lang="en-US" i="1" dirty="0" err="1" smtClean="0"/>
              <a:t>u</a:t>
            </a:r>
            <a:r>
              <a:rPr lang="en-US" i="1" baseline="30000" dirty="0" err="1" smtClean="0"/>
              <a:t>T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j</a:t>
            </a:r>
            <a:endParaRPr lang="en-US" i="1" baseline="-25000" dirty="0" smtClean="0"/>
          </a:p>
          <a:p>
            <a:r>
              <a:rPr lang="en-US" i="1" dirty="0" smtClean="0"/>
              <a:t>a(</a:t>
            </a:r>
            <a:r>
              <a:rPr lang="en-US" i="1" dirty="0" err="1" smtClean="0"/>
              <a:t>i</a:t>
            </a:r>
            <a:r>
              <a:rPr lang="en-US" i="1" dirty="0" smtClean="0"/>
              <a:t>, j)</a:t>
            </a:r>
            <a:r>
              <a:rPr lang="en-US" dirty="0" smtClean="0"/>
              <a:t> – analogous to SVD’s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ij</a:t>
            </a:r>
            <a:r>
              <a:rPr lang="en-US" dirty="0" smtClean="0"/>
              <a:t> (ground truth)</a:t>
            </a:r>
          </a:p>
          <a:p>
            <a:endParaRPr lang="en-US" dirty="0"/>
          </a:p>
          <a:p>
            <a:r>
              <a:rPr lang="en-US" dirty="0" smtClean="0"/>
              <a:t>New loss function:</a:t>
            </a:r>
          </a:p>
          <a:p>
            <a:endParaRPr lang="en-US" dirty="0" smtClean="0"/>
          </a:p>
        </p:txBody>
      </p:sp>
      <p:pic>
        <p:nvPicPr>
          <p:cNvPr id="4" name="Picture 3" descr="Screen Shot 2015-03-23 at 4.30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378"/>
            <a:ext cx="9144000" cy="8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pic>
        <p:nvPicPr>
          <p:cNvPr id="4" name="Picture 3" descr="Screen Shot 2015-03-23 at 4.3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86" y="1096962"/>
            <a:ext cx="5608428" cy="5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7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Resulting </a:t>
            </a:r>
            <a:r>
              <a:rPr lang="en-US" i="1" dirty="0" smtClean="0"/>
              <a:t>U</a:t>
            </a:r>
            <a:r>
              <a:rPr lang="en-US" dirty="0" smtClean="0"/>
              <a:t> and </a:t>
            </a:r>
            <a:r>
              <a:rPr lang="en-US" i="1" dirty="0" smtClean="0"/>
              <a:t>V</a:t>
            </a:r>
            <a:r>
              <a:rPr lang="en-US" dirty="0" smtClean="0"/>
              <a:t>, for graphs with millions of vertices, still equate to hundreds of gigabytes of floating point values.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SGD is inherently sequential; either locking or multiple passes are required to synchronize.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6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1: size of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755686"/>
          </a:xfrm>
        </p:spPr>
        <p:txBody>
          <a:bodyPr/>
          <a:lstStyle/>
          <a:p>
            <a:r>
              <a:rPr lang="en-US" dirty="0" smtClean="0"/>
              <a:t>Solution: Parameter Server architecture</a:t>
            </a:r>
            <a:endParaRPr lang="en-US" dirty="0"/>
          </a:p>
        </p:txBody>
      </p:sp>
      <p:pic>
        <p:nvPicPr>
          <p:cNvPr id="4" name="Picture 3" descr="Screen Shot 2015-03-23 at 4.38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267151"/>
            <a:ext cx="4826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8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2: simultaneous writes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701646"/>
          </a:xfrm>
        </p:spPr>
        <p:txBody>
          <a:bodyPr/>
          <a:lstStyle/>
          <a:p>
            <a:r>
              <a:rPr lang="en-US" dirty="0" smtClean="0"/>
              <a:t>Solution: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24000" y="1284320"/>
            <a:ext cx="21531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Cambria Math"/>
                <a:cs typeface="Cambria Math"/>
              </a:rPr>
              <a:t>…so what?</a:t>
            </a:r>
            <a:endParaRPr lang="en-US" sz="3200" i="1" dirty="0">
              <a:latin typeface="Cambria Math"/>
              <a:cs typeface="Cambria Math"/>
            </a:endParaRPr>
          </a:p>
        </p:txBody>
      </p:sp>
      <p:pic>
        <p:nvPicPr>
          <p:cNvPr id="6" name="Picture 5" descr="Screen Shot 2015-03-23 at 4.4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27" y="1869096"/>
            <a:ext cx="4901346" cy="2423668"/>
          </a:xfrm>
          <a:prstGeom prst="rect">
            <a:avLst/>
          </a:prstGeom>
        </p:spPr>
      </p:pic>
      <p:pic>
        <p:nvPicPr>
          <p:cNvPr id="7" name="Picture 6" descr="Screen Shot 2015-03-23 at 4.45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50" y="4557161"/>
            <a:ext cx="54737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4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6301</TotalTime>
  <Words>1246</Words>
  <Application>Microsoft Macintosh PowerPoint</Application>
  <PresentationFormat>On-screen Show (4:3)</PresentationFormat>
  <Paragraphs>177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Factorbird: a Parameter Server Approach to Distributed Matrix Factorization</vt:lpstr>
      <vt:lpstr>Latent Factor Models</vt:lpstr>
      <vt:lpstr>Seem familiar?</vt:lpstr>
      <vt:lpstr>Problems with SVD</vt:lpstr>
      <vt:lpstr>Revamped loss function</vt:lpstr>
      <vt:lpstr>Algorithm</vt:lpstr>
      <vt:lpstr>Problems</vt:lpstr>
      <vt:lpstr>Problem 1: size of parameters</vt:lpstr>
      <vt:lpstr>Problem 2: simultaneous writes</vt:lpstr>
      <vt:lpstr>Lock-free concurrent updates?</vt:lpstr>
      <vt:lpstr>Factorbird Architecture</vt:lpstr>
      <vt:lpstr>Parameter server architecture</vt:lpstr>
      <vt:lpstr>Factorbird Machinery</vt:lpstr>
      <vt:lpstr>Factorbird stubs</vt:lpstr>
      <vt:lpstr>Model assessment</vt:lpstr>
      <vt:lpstr>[Hyper]Parameter grid search</vt:lpstr>
      <vt:lpstr>Experiments</vt:lpstr>
      <vt:lpstr>Experiments</vt:lpstr>
      <vt:lpstr>Experiments</vt:lpstr>
      <vt:lpstr>Experiments</vt:lpstr>
      <vt:lpstr>Experiments</vt:lpstr>
      <vt:lpstr>Important to note</vt:lpstr>
      <vt:lpstr>Future work</vt:lpstr>
      <vt:lpstr>Strengths</vt:lpstr>
      <vt:lpstr>Weaknesses</vt:lpstr>
      <vt:lpstr>Questions?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Shannon Quinn</cp:lastModifiedBy>
  <cp:revision>419</cp:revision>
  <dcterms:created xsi:type="dcterms:W3CDTF">2012-03-14T15:48:12Z</dcterms:created>
  <dcterms:modified xsi:type="dcterms:W3CDTF">2015-03-24T14:46:25Z</dcterms:modified>
</cp:coreProperties>
</file>