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44" r:id="rId3"/>
    <p:sldId id="376" r:id="rId4"/>
    <p:sldId id="316" r:id="rId5"/>
    <p:sldId id="497" r:id="rId6"/>
    <p:sldId id="498" r:id="rId7"/>
    <p:sldId id="500" r:id="rId8"/>
    <p:sldId id="501" r:id="rId9"/>
    <p:sldId id="502" r:id="rId10"/>
    <p:sldId id="504" r:id="rId11"/>
    <p:sldId id="505" r:id="rId12"/>
    <p:sldId id="353" r:id="rId13"/>
    <p:sldId id="355" r:id="rId14"/>
    <p:sldId id="356" r:id="rId15"/>
    <p:sldId id="449" r:id="rId16"/>
    <p:sldId id="327" r:id="rId17"/>
    <p:sldId id="364" r:id="rId18"/>
    <p:sldId id="370" r:id="rId19"/>
    <p:sldId id="371" r:id="rId20"/>
    <p:sldId id="365" r:id="rId21"/>
    <p:sldId id="328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532" r:id="rId30"/>
    <p:sldId id="329" r:id="rId31"/>
    <p:sldId id="422" r:id="rId32"/>
    <p:sldId id="366" r:id="rId33"/>
    <p:sldId id="533" r:id="rId34"/>
    <p:sldId id="534" r:id="rId35"/>
    <p:sldId id="535" r:id="rId36"/>
    <p:sldId id="536" r:id="rId37"/>
    <p:sldId id="538" r:id="rId38"/>
    <p:sldId id="541" r:id="rId39"/>
    <p:sldId id="543" r:id="rId40"/>
    <p:sldId id="544" r:id="rId41"/>
    <p:sldId id="545" r:id="rId42"/>
    <p:sldId id="549" r:id="rId43"/>
    <p:sldId id="550" r:id="rId44"/>
    <p:sldId id="558" r:id="rId45"/>
    <p:sldId id="559" r:id="rId46"/>
    <p:sldId id="562" r:id="rId47"/>
    <p:sldId id="563" r:id="rId48"/>
    <p:sldId id="564" r:id="rId49"/>
    <p:sldId id="566" r:id="rId50"/>
    <p:sldId id="567" r:id="rId51"/>
    <p:sldId id="568" r:id="rId52"/>
    <p:sldId id="569" r:id="rId53"/>
    <p:sldId id="570" r:id="rId54"/>
    <p:sldId id="572" r:id="rId55"/>
    <p:sldId id="573" r:id="rId56"/>
    <p:sldId id="574" r:id="rId57"/>
    <p:sldId id="57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46" d="100"/>
          <a:sy n="4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sondavies.com/bloomfilte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/ Hashing Algorithms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Shannon Quinn</a:t>
            </a:r>
          </a:p>
          <a:p>
            <a:r>
              <a:rPr lang="en-US" dirty="0" smtClean="0"/>
              <a:t>(with </a:t>
            </a:r>
            <a:r>
              <a:rPr lang="en-US" dirty="0"/>
              <a:t>thanks to William Cohen of Carnegie Mellon University, and J.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and J. Ullman of Stanford </a:t>
            </a:r>
            <a:r>
              <a:rPr lang="en-US" dirty="0" smtClean="0"/>
              <a:t>University)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</p:spTree>
    <p:extLst>
      <p:ext uri="{BB962C8B-B14F-4D97-AF65-F5344CB8AC3E}">
        <p14:creationId xmlns:p14="http://schemas.microsoft.com/office/powerpoint/2010/main" val="226018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9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355467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(m bits,</a:t>
            </a:r>
            <a:r>
              <a:rPr lang="en-US" sz="2400" dirty="0"/>
              <a:t> </a:t>
            </a:r>
            <a:r>
              <a:rPr lang="en-US" sz="2400" dirty="0" smtClean="0"/>
              <a:t>k hashers):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n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and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604164" y="3767868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44374" y="4050295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933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Plug optimal k=m/n*</a:t>
            </a:r>
            <a:r>
              <a:rPr lang="en-US" sz="2400" dirty="0" err="1" smtClean="0"/>
              <a:t>ln</a:t>
            </a:r>
            <a:r>
              <a:rPr lang="en-US" sz="2400" dirty="0" smtClean="0"/>
              <a:t>(2) back into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Now we can fix any two of </a:t>
            </a:r>
            <a:r>
              <a:rPr lang="en-US" sz="2400" i="1" dirty="0" smtClean="0"/>
              <a:t>p, n, m</a:t>
            </a:r>
            <a:r>
              <a:rPr lang="en-US" sz="2400" dirty="0" smtClean="0"/>
              <a:t> and solve for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E.g., the value for </a:t>
            </a:r>
            <a:r>
              <a:rPr lang="en-US" sz="2400" i="1" dirty="0" smtClean="0"/>
              <a:t>m </a:t>
            </a:r>
            <a:r>
              <a:rPr lang="en-US" sz="2400" dirty="0" smtClean="0"/>
              <a:t>in terms of </a:t>
            </a:r>
            <a:r>
              <a:rPr lang="en-US" sz="2400" i="1" dirty="0" smtClean="0"/>
              <a:t>n </a:t>
            </a:r>
            <a:r>
              <a:rPr lang="en-US" sz="2400" dirty="0" smtClean="0"/>
              <a:t>and </a:t>
            </a:r>
            <a:r>
              <a:rPr lang="en-US" sz="2400" i="1" dirty="0" smtClean="0"/>
              <a:t>p: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604164" y="2148124"/>
            <a:ext cx="5780132" cy="115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374" y="2586046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  <p:pic>
        <p:nvPicPr>
          <p:cNvPr id="10" name="Picture 9" descr="Screen Shot 2012-02-20 at 3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74" y="4003136"/>
            <a:ext cx="5355058" cy="805378"/>
          </a:xfrm>
          <a:prstGeom prst="rect">
            <a:avLst/>
          </a:prstGeom>
        </p:spPr>
      </p:pic>
      <p:pic>
        <p:nvPicPr>
          <p:cNvPr id="11" name="Picture 10" descr="Screen Shot 2012-02-20 at 3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04" y="5424171"/>
            <a:ext cx="2581418" cy="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demo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www.jasondavies.com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bloomfilter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approaches</a:t>
            </a:r>
          </a:p>
          <a:p>
            <a:pPr lvl="1"/>
            <a:r>
              <a:rPr lang="en-US" dirty="0" smtClean="0"/>
              <a:t>Random Projection</a:t>
            </a:r>
          </a:p>
          <a:p>
            <a:pPr lvl="1"/>
            <a:r>
              <a:rPr lang="en-US" dirty="0" err="1" smtClean="0"/>
              <a:t>Minhashing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8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probably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19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</a:p>
          <a:p>
            <a:r>
              <a:rPr lang="en-US" dirty="0" smtClean="0"/>
              <a:t>Locality-sensitive hashing</a:t>
            </a:r>
          </a:p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Stochastic SVD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991228" y="2649685"/>
            <a:ext cx="2936872" cy="421773"/>
          </a:xfrm>
          <a:prstGeom prst="wedgeRectCallout">
            <a:avLst>
              <a:gd name="adj1" fmla="val -61520"/>
              <a:gd name="adj2" fmla="val -233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Already covered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991228" y="3198202"/>
            <a:ext cx="2936872" cy="421773"/>
          </a:xfrm>
          <a:prstGeom prst="wedgeRectCallout">
            <a:avLst>
              <a:gd name="adj1" fmla="val -61520"/>
              <a:gd name="adj2" fmla="val -233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Wednesday’s lecture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4093" y="2770780"/>
            <a:ext cx="46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4093" y="3346493"/>
            <a:ext cx="2501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random projections 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</a:p>
          <a:p>
            <a:pPr lvl="2"/>
            <a:r>
              <a:rPr lang="en-US" dirty="0" smtClean="0"/>
              <a:t>Compute the inner product of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1"/>
            <a:r>
              <a:rPr lang="en-US" dirty="0" smtClean="0"/>
              <a:t>Problem: </a:t>
            </a:r>
          </a:p>
          <a:p>
            <a:pPr lvl="2"/>
            <a:r>
              <a:rPr lang="en-US" dirty="0" smtClean="0"/>
              <a:t>the array of r’s is very large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439"/>
          </a:xfrm>
          <a:prstGeom prst="rect">
            <a:avLst/>
          </a:prstGeom>
        </p:spPr>
      </p:pic>
      <p:pic>
        <p:nvPicPr>
          <p:cNvPr id="5" name="Picture 4" descr="Screen Shot 2013-02-18 at 10.46.0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11" b="29693"/>
          <a:stretch/>
        </p:blipFill>
        <p:spPr>
          <a:xfrm>
            <a:off x="1047750" y="2928938"/>
            <a:ext cx="6889749" cy="2460625"/>
          </a:xfrm>
          <a:prstGeom prst="rect">
            <a:avLst/>
          </a:prstGeom>
        </p:spPr>
      </p:pic>
      <p:pic>
        <p:nvPicPr>
          <p:cNvPr id="6" name="Picture 5" descr="Screen Shot 2013-02-18 at 10.4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3"/>
            <a:ext cx="9144000" cy="20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6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9020"/>
          </a:xfrm>
          <a:prstGeom prst="rect">
            <a:avLst/>
          </a:prstGeom>
        </p:spPr>
      </p:pic>
      <p:pic>
        <p:nvPicPr>
          <p:cNvPr id="3" name="Picture 2" descr="Screen Shot 2013-02-18 at 10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4896094"/>
            <a:ext cx="4214811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"/>
            <a:ext cx="9144000" cy="52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>
                <a:solidFill>
                  <a:srgbClr val="D60093"/>
                </a:solidFill>
              </a:rPr>
              <a:t>Goal:</a:t>
            </a:r>
            <a:r>
              <a:rPr lang="en-US" sz="3200" b="1" dirty="0" smtClean="0">
                <a:solidFill>
                  <a:srgbClr val="0000FF"/>
                </a:solidFill>
              </a:rPr>
              <a:t> Find </a:t>
            </a:r>
            <a:r>
              <a:rPr lang="en-US" sz="3200" b="1" dirty="0">
                <a:solidFill>
                  <a:srgbClr val="0000FF"/>
                </a:solidFill>
              </a:rPr>
              <a:t>near-neighbors in </a:t>
            </a:r>
            <a:r>
              <a:rPr lang="en-US" sz="3200" b="1" dirty="0" smtClean="0">
                <a:solidFill>
                  <a:srgbClr val="0000FF"/>
                </a:solidFill>
              </a:rPr>
              <a:t>high-dim. </a:t>
            </a:r>
            <a:r>
              <a:rPr lang="en-US" sz="3200" b="1" dirty="0">
                <a:solidFill>
                  <a:srgbClr val="0000FF"/>
                </a:solidFill>
              </a:rPr>
              <a:t>space</a:t>
            </a:r>
          </a:p>
          <a:p>
            <a:pPr lvl="1"/>
            <a:r>
              <a:rPr lang="en-US" dirty="0" smtClean="0"/>
              <a:t>We formally define “near neighbors” as </a:t>
            </a:r>
            <a:br>
              <a:rPr lang="en-US" dirty="0" smtClean="0"/>
            </a:br>
            <a:r>
              <a:rPr lang="en-US" dirty="0" smtClean="0"/>
              <a:t>points that are a “small distance” apart</a:t>
            </a:r>
          </a:p>
          <a:p>
            <a:r>
              <a:rPr lang="en-US" dirty="0" smtClean="0"/>
              <a:t>For each application, we first need to define what “</a:t>
            </a:r>
            <a:r>
              <a:rPr lang="en-US" b="1" dirty="0" smtClean="0"/>
              <a:t>distance</a:t>
            </a:r>
            <a:r>
              <a:rPr lang="en-US" dirty="0" smtClean="0"/>
              <a:t>” means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Today: </a:t>
            </a:r>
            <a:r>
              <a:rPr lang="en-US" b="1" dirty="0" err="1" smtClean="0">
                <a:solidFill>
                  <a:srgbClr val="0000FF"/>
                </a:solidFill>
              </a:rPr>
              <a:t>Jaccard</a:t>
            </a:r>
            <a:r>
              <a:rPr lang="en-US" b="1" dirty="0" smtClean="0">
                <a:solidFill>
                  <a:srgbClr val="0000FF"/>
                </a:solidFill>
              </a:rPr>
              <a:t> distance/similarity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>
                <a:solidFill>
                  <a:srgbClr val="FF0066"/>
                </a:solidFill>
              </a:rPr>
              <a:t>Jaccard</a:t>
            </a:r>
            <a:r>
              <a:rPr lang="en-US" b="1" dirty="0">
                <a:solidFill>
                  <a:srgbClr val="FF0066"/>
                </a:solidFill>
              </a:rPr>
              <a:t> s</a:t>
            </a:r>
            <a:r>
              <a:rPr lang="en-US" b="1" dirty="0" smtClean="0">
                <a:solidFill>
                  <a:srgbClr val="FF0066"/>
                </a:solidFill>
              </a:rPr>
              <a:t>imilarity</a:t>
            </a:r>
            <a:r>
              <a:rPr lang="en-US" i="1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two </a:t>
            </a:r>
            <a:r>
              <a:rPr lang="en-US" b="1" dirty="0">
                <a:solidFill>
                  <a:srgbClr val="FF0066"/>
                </a:solidFill>
              </a:rPr>
              <a:t>sets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is the size of their intersection </a:t>
            </a:r>
            <a:r>
              <a:rPr lang="en-US" dirty="0" smtClean="0"/>
              <a:t>divided by </a:t>
            </a:r>
            <a:r>
              <a:rPr lang="en-US" dirty="0"/>
              <a:t>the size of their </a:t>
            </a:r>
            <a:r>
              <a:rPr lang="en-US" dirty="0" smtClean="0"/>
              <a:t>union:</a:t>
            </a:r>
            <a:br>
              <a:rPr lang="en-US" dirty="0" smtClean="0"/>
            </a:br>
            <a:r>
              <a:rPr lang="en-US" b="1" i="1" dirty="0" err="1" smtClean="0"/>
              <a:t>sim</a:t>
            </a:r>
            <a:r>
              <a:rPr lang="en-US" b="1" dirty="0" smtClean="0"/>
              <a:t>(C</a:t>
            </a:r>
            <a:r>
              <a:rPr lang="en-US" b="1" baseline="-25000" dirty="0" smtClean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 smtClean="0">
                <a:sym typeface="Symbol" pitchFamily="18" charset="2"/>
              </a:rPr>
              <a:t>|</a:t>
            </a:r>
          </a:p>
          <a:p>
            <a:pPr lvl="1"/>
            <a:r>
              <a:rPr lang="en-US" b="1" dirty="0" err="1" smtClean="0">
                <a:solidFill>
                  <a:srgbClr val="FF0066"/>
                </a:solidFill>
              </a:rPr>
              <a:t>Jaccard</a:t>
            </a:r>
            <a:r>
              <a:rPr lang="en-US" b="1" dirty="0" smtClean="0">
                <a:solidFill>
                  <a:srgbClr val="FF0066"/>
                </a:solidFill>
              </a:rPr>
              <a:t> distance:</a:t>
            </a:r>
            <a:r>
              <a:rPr lang="en-US" b="1" i="1" dirty="0" smtClean="0"/>
              <a:t> d</a:t>
            </a:r>
            <a:r>
              <a:rPr lang="en-US" b="1" dirty="0" smtClean="0"/>
              <a:t>(C</a:t>
            </a:r>
            <a:r>
              <a:rPr lang="en-US" b="1" baseline="-25000" dirty="0" smtClean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1 -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58798" y="5505271"/>
            <a:ext cx="2499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in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intersection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 in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union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similarity= 3/8</a:t>
            </a: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distance = 5/8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05200" y="5638800"/>
            <a:ext cx="2286000" cy="990600"/>
            <a:chOff x="3124200" y="1371600"/>
            <a:chExt cx="2667000" cy="160020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995451" y="6411847"/>
            <a:ext cx="91440" cy="9144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7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r>
              <a:rPr lang="en-US" dirty="0" smtClean="0"/>
              <a:t>Here’s another famous trick that exploits these insights….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2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Create a pool:</a:t>
            </a:r>
          </a:p>
          <a:p>
            <a:pPr lvl="3"/>
            <a:r>
              <a:rPr lang="en-US" dirty="0" smtClean="0"/>
              <a:t>Pick a random seed </a:t>
            </a:r>
            <a:r>
              <a:rPr lang="en-US" i="1" dirty="0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poolSize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Draw pool[</a:t>
            </a:r>
            <a:r>
              <a:rPr lang="en-US" dirty="0" err="1" smtClean="0"/>
              <a:t>i</a:t>
            </a:r>
            <a:r>
              <a:rPr lang="en-US" dirty="0" smtClean="0"/>
              <a:t>] ~ Normal(0,1)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Devise a random hash function hash(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): </a:t>
            </a:r>
            <a:endParaRPr lang="en-US" dirty="0" smtClean="0"/>
          </a:p>
          <a:p>
            <a:pPr lvl="4"/>
            <a:r>
              <a:rPr lang="en-US" dirty="0" smtClean="0"/>
              <a:t>E.g.: hash(</a:t>
            </a:r>
            <a:r>
              <a:rPr lang="en-US" dirty="0" err="1" smtClean="0"/>
              <a:t>i,f</a:t>
            </a:r>
            <a:r>
              <a:rPr lang="en-US" dirty="0" smtClean="0"/>
              <a:t>) = </a:t>
            </a:r>
            <a:r>
              <a:rPr lang="en-US" dirty="0" err="1" smtClean="0"/>
              <a:t>hashcode</a:t>
            </a:r>
            <a:r>
              <a:rPr lang="en-US" dirty="0" smtClean="0"/>
              <a:t>(f) XOR </a:t>
            </a:r>
            <a:r>
              <a:rPr lang="en-US" dirty="0" err="1" smtClean="0"/>
              <a:t>randomBitString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sum(</a:t>
            </a:r>
          </a:p>
          <a:p>
            <a:pPr marL="1371600" lvl="3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x</a:t>
            </a:r>
            <a:r>
              <a:rPr lang="en-US" dirty="0" smtClean="0"/>
              <a:t>[f] * pool[hash(</a:t>
            </a:r>
            <a:r>
              <a:rPr lang="en-US" dirty="0" err="1" smtClean="0"/>
              <a:t>i,f</a:t>
            </a:r>
            <a:r>
              <a:rPr lang="en-US" dirty="0" smtClean="0"/>
              <a:t>) % </a:t>
            </a:r>
            <a:r>
              <a:rPr lang="en-US" dirty="0" err="1" smtClean="0"/>
              <a:t>poolSize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" y="0"/>
            <a:ext cx="716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1"/>
            <a:r>
              <a:rPr lang="en-US" dirty="0" smtClean="0"/>
              <a:t>leads to very fast nearest neighbor method</a:t>
            </a:r>
          </a:p>
          <a:p>
            <a:pPr lvl="2"/>
            <a:r>
              <a:rPr lang="en-US" dirty="0" smtClean="0"/>
              <a:t>just look at other items with </a:t>
            </a:r>
            <a:r>
              <a:rPr lang="en-US" b="1" dirty="0" err="1" smtClean="0"/>
              <a:t>bx</a:t>
            </a:r>
            <a:r>
              <a:rPr lang="en-US" b="1" dirty="0" smtClean="0"/>
              <a:t>’</a:t>
            </a:r>
            <a:r>
              <a:rPr lang="en-US" dirty="0" smtClean="0"/>
              <a:t>=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also very fast nearest-neighbor methods for Hamming distance</a:t>
            </a:r>
          </a:p>
          <a:p>
            <a:pPr lvl="1"/>
            <a:r>
              <a:rPr lang="en-US" dirty="0" smtClean="0"/>
              <a:t>similarly, leads to very fast clustering</a:t>
            </a:r>
          </a:p>
          <a:p>
            <a:pPr lvl="2"/>
            <a:r>
              <a:rPr lang="en-US" dirty="0" smtClean="0"/>
              <a:t>cluster = all things with same </a:t>
            </a:r>
            <a:r>
              <a:rPr lang="en-US" b="1" dirty="0" err="1" smtClean="0"/>
              <a:t>bx</a:t>
            </a:r>
            <a:r>
              <a:rPr lang="en-US" dirty="0" smtClean="0"/>
              <a:t> vector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</a:t>
            </a:r>
            <a:r>
              <a:rPr lang="en-US" dirty="0"/>
              <a:t>Similar </a:t>
            </a:r>
            <a:r>
              <a:rPr lang="en-US" dirty="0" smtClean="0"/>
              <a:t>Documents with </a:t>
            </a:r>
            <a:r>
              <a:rPr lang="en-US" dirty="0" err="1" smtClean="0"/>
              <a:t>Minhashing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Goal:</a:t>
                </a:r>
                <a:r>
                  <a:rPr lang="en-US" b="1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b="1" dirty="0" smtClean="0"/>
                  <a:t>Given a large number (</a:t>
                </a:r>
                <a14:m/>
                <a:r>
                  <a:rPr lang="en-US" b="1" dirty="0" smtClean="0"/>
                  <a:t> in the millions or billions) of documents, find “near duplicate” pairs</a:t>
                </a:r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Applications:</a:t>
                </a:r>
              </a:p>
              <a:p>
                <a:pPr lvl="1"/>
                <a:r>
                  <a:rPr lang="en-US" dirty="0" smtClean="0"/>
                  <a:t>Mirror websites, or approximate mirrors</a:t>
                </a:r>
              </a:p>
              <a:p>
                <a:pPr lvl="2"/>
                <a:r>
                  <a:rPr lang="en-US" dirty="0" smtClean="0"/>
                  <a:t>Don’t want to show both in search results</a:t>
                </a:r>
              </a:p>
              <a:p>
                <a:pPr lvl="1"/>
                <a:r>
                  <a:rPr lang="en-US" dirty="0" smtClean="0"/>
                  <a:t>Similar news articles at many news sites</a:t>
                </a:r>
              </a:p>
              <a:p>
                <a:pPr lvl="2"/>
                <a:r>
                  <a:rPr lang="en-US" dirty="0" smtClean="0"/>
                  <a:t>Cluster articles by “same story”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Problems:</a:t>
                </a:r>
              </a:p>
              <a:p>
                <a:pPr lvl="1"/>
                <a:r>
                  <a:rPr lang="en-US" dirty="0"/>
                  <a:t>Many small pieces of one </a:t>
                </a:r>
                <a:r>
                  <a:rPr lang="en-US" dirty="0" smtClean="0"/>
                  <a:t>document </a:t>
                </a:r>
                <a:r>
                  <a:rPr lang="en-US" dirty="0"/>
                  <a:t>can appear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out </a:t>
                </a:r>
                <a:r>
                  <a:rPr lang="en-US" dirty="0"/>
                  <a:t>of order in another</a:t>
                </a:r>
              </a:p>
              <a:p>
                <a:pPr lvl="1"/>
                <a:r>
                  <a:rPr lang="en-US" dirty="0"/>
                  <a:t>Too many </a:t>
                </a:r>
                <a:r>
                  <a:rPr lang="en-US" dirty="0" smtClean="0"/>
                  <a:t>documents </a:t>
                </a:r>
                <a:r>
                  <a:rPr lang="en-US" dirty="0"/>
                  <a:t>to compare all pairs</a:t>
                </a:r>
              </a:p>
              <a:p>
                <a:pPr lvl="1"/>
                <a:r>
                  <a:rPr lang="en-US" dirty="0" smtClean="0"/>
                  <a:t>Documents </a:t>
                </a:r>
                <a:r>
                  <a:rPr lang="en-US" dirty="0"/>
                  <a:t>are so large or so many that they cannot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fit </a:t>
                </a:r>
                <a:r>
                  <a:rPr lang="en-US" dirty="0"/>
                  <a:t>in main memory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65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t="-1425" r="-643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6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3 Essential Steps for Similar Docs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Shingling: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onvert documents </a:t>
            </a:r>
            <a:r>
              <a:rPr lang="en-US" dirty="0"/>
              <a:t>to </a:t>
            </a:r>
            <a:r>
              <a:rPr lang="en-US" dirty="0" smtClean="0"/>
              <a:t>sets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Min-Hashing:</a:t>
            </a:r>
            <a:r>
              <a:rPr lang="en-US" dirty="0" smtClean="0"/>
              <a:t> Convert </a:t>
            </a:r>
            <a:r>
              <a:rPr lang="en-US" dirty="0"/>
              <a:t>large sets to short signatures, while preserving </a:t>
            </a:r>
            <a:r>
              <a:rPr lang="en-US" dirty="0" smtClean="0"/>
              <a:t>similarity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609600" indent="-60960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Locality-Sensitive </a:t>
            </a:r>
            <a:r>
              <a:rPr lang="en-US" b="1" i="1" dirty="0">
                <a:solidFill>
                  <a:srgbClr val="FF0066"/>
                </a:solidFill>
              </a:rPr>
              <a:t>H</a:t>
            </a:r>
            <a:r>
              <a:rPr lang="en-US" b="1" i="1" dirty="0" smtClean="0">
                <a:solidFill>
                  <a:srgbClr val="FF0066"/>
                </a:solidFill>
              </a:rPr>
              <a:t>ashing:</a:t>
            </a:r>
            <a:r>
              <a:rPr lang="en-US" dirty="0" smtClean="0"/>
              <a:t> Focus </a:t>
            </a:r>
            <a:r>
              <a:rPr lang="en-US" dirty="0"/>
              <a:t>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pairs </a:t>
            </a:r>
            <a:r>
              <a:rPr lang="en-US" dirty="0"/>
              <a:t>of signatures likely to be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 documents</a:t>
            </a:r>
          </a:p>
          <a:p>
            <a:pPr marL="902208" lvl="1" indent="-609600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</a:rPr>
              <a:t>Candidate pairs!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4C00-7883-447F-993D-93A8BDF0ACB6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BF69-412C-40FF-B67E-488F1482FCFF}" type="slidenum">
              <a:rPr lang="en-US"/>
              <a:pPr/>
              <a:t>35</a:t>
            </a:fld>
            <a:endParaRPr lang="en-US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-5394873">
            <a:off x="1257300" y="2552700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Shingling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2400" y="2743200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Docu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3048000"/>
            <a:ext cx="1354138" cy="2578100"/>
            <a:chOff x="1488" y="1920"/>
            <a:chExt cx="853" cy="1624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The set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strings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length </a:t>
              </a:r>
              <a:r>
                <a:rPr lang="en-US" sz="1800" b="1" i="1" dirty="0">
                  <a:latin typeface="Arial" pitchFamily="34" charset="0"/>
                  <a:cs typeface="Arial" pitchFamily="34" charset="0"/>
                </a:rPr>
                <a:t>k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appear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in the doc-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ument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2362200"/>
            <a:ext cx="2376488" cy="3538538"/>
            <a:chOff x="2256" y="1488"/>
            <a:chExt cx="1497" cy="2229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Min 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Hashing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6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Signatures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short integer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vectors that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represent the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sets, and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reflect their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15000" y="2165350"/>
            <a:ext cx="3402013" cy="2014538"/>
            <a:chOff x="3600" y="1364"/>
            <a:chExt cx="2143" cy="1269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Locality-</a:t>
              </a:r>
            </a:p>
            <a:p>
              <a:pPr algn="ctr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Sensitive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53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Candidate</a:t>
              </a:r>
            </a:p>
            <a:p>
              <a:r>
                <a:rPr lang="en-US" sz="1800" b="1" i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pairs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those pairs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signatures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we need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to test for</a:t>
              </a:r>
            </a:p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similarity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Shingling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Step 1: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b="1" i="1" dirty="0">
                <a:solidFill>
                  <a:srgbClr val="FF0066"/>
                </a:solidFill>
              </a:rPr>
              <a:t>Shingling:</a:t>
            </a:r>
            <a:r>
              <a:rPr lang="en-US" sz="3200" dirty="0"/>
              <a:t> Convert documents to </a:t>
            </a:r>
            <a:r>
              <a:rPr lang="en-US" sz="3200" dirty="0" smtClean="0"/>
              <a:t>sets</a:t>
            </a:r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b="1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9244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Shingles</a:t>
            </a:r>
          </a:p>
        </p:txBody>
      </p:sp>
      <p:sp>
        <p:nvSpPr>
          <p:cNvPr id="268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FF0066"/>
                </a:solidFill>
              </a:rPr>
              <a:t>k</a:t>
            </a:r>
            <a:r>
              <a:rPr lang="en-US" dirty="0" smtClean="0">
                <a:solidFill>
                  <a:srgbClr val="FF0066"/>
                </a:solidFill>
              </a:rPr>
              <a:t>-shingle</a:t>
            </a:r>
            <a:r>
              <a:rPr lang="en-US" dirty="0" smtClean="0"/>
              <a:t> (or </a:t>
            </a:r>
            <a:r>
              <a:rPr lang="en-US" i="1" dirty="0" smtClean="0">
                <a:solidFill>
                  <a:srgbClr val="FF0066"/>
                </a:solidFill>
              </a:rPr>
              <a:t>k</a:t>
            </a:r>
            <a:r>
              <a:rPr lang="en-US" dirty="0" smtClean="0">
                <a:solidFill>
                  <a:srgbClr val="FF0066"/>
                </a:solidFill>
              </a:rPr>
              <a:t>-gram</a:t>
            </a:r>
            <a:r>
              <a:rPr lang="en-US" dirty="0" smtClean="0"/>
              <a:t>) for a document is a sequence of </a:t>
            </a:r>
            <a:r>
              <a:rPr lang="en-US" i="1" dirty="0" smtClean="0"/>
              <a:t>k </a:t>
            </a:r>
            <a:r>
              <a:rPr lang="en-US" dirty="0" smtClean="0"/>
              <a:t>tokens that appears in the doc</a:t>
            </a:r>
          </a:p>
          <a:p>
            <a:pPr lvl="1"/>
            <a:r>
              <a:rPr lang="en-US" dirty="0" smtClean="0"/>
              <a:t>Tokens can be </a:t>
            </a:r>
            <a:r>
              <a:rPr lang="en-US" dirty="0" smtClean="0">
                <a:solidFill>
                  <a:srgbClr val="FF0066"/>
                </a:solidFill>
              </a:rPr>
              <a:t>characters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66"/>
                </a:solidFill>
              </a:rPr>
              <a:t>words </a:t>
            </a:r>
            <a:r>
              <a:rPr lang="en-US" dirty="0" smtClean="0"/>
              <a:t>or something else, depending on the application</a:t>
            </a:r>
          </a:p>
          <a:p>
            <a:pPr lvl="1"/>
            <a:r>
              <a:rPr lang="en-US" dirty="0" smtClean="0"/>
              <a:t>Assume tokens = characters for examples</a:t>
            </a:r>
          </a:p>
          <a:p>
            <a:pPr lvl="8"/>
            <a:endParaRPr lang="en-US" dirty="0" smtClean="0">
              <a:solidFill>
                <a:srgbClr val="33CC33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k=2</a:t>
            </a:r>
            <a:r>
              <a:rPr lang="en-US" dirty="0" smtClean="0"/>
              <a:t>; document </a:t>
            </a:r>
            <a:r>
              <a:rPr lang="en-US" b="1" dirty="0" smtClean="0"/>
              <a:t>D</a:t>
            </a:r>
            <a:r>
              <a:rPr lang="en-US" b="1" baseline="-25000" dirty="0" smtClean="0"/>
              <a:t>1 </a:t>
            </a:r>
            <a:r>
              <a:rPr lang="en-US" dirty="0" smtClean="0"/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abcab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of 2-shingles: </a:t>
            </a:r>
            <a:r>
              <a:rPr lang="en-US" b="1" dirty="0" smtClean="0"/>
              <a:t>S(D</a:t>
            </a:r>
            <a:r>
              <a:rPr lang="en-US" b="1" baseline="-25000" dirty="0" smtClean="0"/>
              <a:t>1</a:t>
            </a:r>
            <a:r>
              <a:rPr lang="en-US" b="1" dirty="0" smtClean="0"/>
              <a:t>) </a:t>
            </a:r>
            <a:r>
              <a:rPr lang="en-US" dirty="0" smtClean="0"/>
              <a:t>= 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/>
              <a:t>}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Option:</a:t>
            </a:r>
            <a:r>
              <a:rPr lang="en-US" dirty="0" smtClean="0"/>
              <a:t> Shingles as a bag (</a:t>
            </a:r>
            <a:r>
              <a:rPr lang="en-US" dirty="0" err="1" smtClean="0"/>
              <a:t>multiset</a:t>
            </a:r>
            <a:r>
              <a:rPr lang="en-US" dirty="0" smtClean="0"/>
              <a:t>), count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 twice: </a:t>
            </a:r>
            <a:r>
              <a:rPr lang="en-US" b="1" dirty="0" smtClean="0"/>
              <a:t>S’(D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n-US" dirty="0" smtClean="0"/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/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/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}</a:t>
            </a:r>
          </a:p>
          <a:p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0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Assumption</a:t>
            </a:r>
          </a:p>
        </p:txBody>
      </p:sp>
      <p:sp>
        <p:nvSpPr>
          <p:cNvPr id="269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Documents that have lots of shingles in common have similar text, even if the text appears in different order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Caveat:</a:t>
            </a:r>
            <a:r>
              <a:rPr lang="en-US" dirty="0" smtClean="0"/>
              <a:t> You must pick </a:t>
            </a:r>
            <a:r>
              <a:rPr lang="en-US" b="1" i="1" dirty="0" smtClean="0"/>
              <a:t>k</a:t>
            </a:r>
            <a:r>
              <a:rPr lang="en-US" dirty="0" smtClean="0"/>
              <a:t> large enough, or most documents will have most shingles</a:t>
            </a:r>
          </a:p>
          <a:p>
            <a:pPr lvl="1"/>
            <a:r>
              <a:rPr lang="en-US" b="1" i="1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= 5 is OK for short documents</a:t>
            </a:r>
          </a:p>
          <a:p>
            <a:pPr lvl="1"/>
            <a:r>
              <a:rPr lang="en-US" b="1" i="1" dirty="0" smtClean="0"/>
              <a:t>k</a:t>
            </a:r>
            <a:r>
              <a:rPr lang="en-US" dirty="0" smtClean="0"/>
              <a:t> = 10 is better for long documents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5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MinHashing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 smtClean="0"/>
              <a:t>Step 2:</a:t>
            </a:r>
            <a:r>
              <a:rPr lang="en-US" sz="3200" dirty="0" smtClean="0"/>
              <a:t> </a:t>
            </a:r>
            <a:r>
              <a:rPr lang="en-US" sz="3200" b="1" i="1" dirty="0" err="1">
                <a:solidFill>
                  <a:srgbClr val="FF0066"/>
                </a:solidFill>
              </a:rPr>
              <a:t>Minhashing</a:t>
            </a:r>
            <a:r>
              <a:rPr lang="en-US" sz="3200" b="1" i="1" dirty="0">
                <a:solidFill>
                  <a:srgbClr val="FF0066"/>
                </a:solidFill>
              </a:rPr>
              <a:t>:</a:t>
            </a:r>
            <a:r>
              <a:rPr lang="en-US" sz="3200" dirty="0"/>
              <a:t> Convert </a:t>
            </a:r>
            <a:r>
              <a:rPr lang="en-US" sz="3200" b="1" dirty="0"/>
              <a:t>large sets</a:t>
            </a:r>
            <a:r>
              <a:rPr lang="en-US" sz="3200" dirty="0"/>
              <a:t> to </a:t>
            </a:r>
            <a:r>
              <a:rPr lang="en-US" sz="3200" b="1" dirty="0"/>
              <a:t>short signatures</a:t>
            </a:r>
            <a:r>
              <a:rPr lang="en-US" sz="3200" dirty="0"/>
              <a:t>, while </a:t>
            </a:r>
            <a:r>
              <a:rPr lang="en-US" sz="3200" b="1" u="sng" dirty="0"/>
              <a:t>preserving similarity</a:t>
            </a:r>
          </a:p>
          <a:p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/>
                <a:t>Min-Hash-</a:t>
              </a:r>
              <a:endParaRPr lang="en-US" sz="1800" dirty="0"/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799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</p:spTree>
    <p:extLst>
      <p:ext uri="{BB962C8B-B14F-4D97-AF65-F5344CB8AC3E}">
        <p14:creationId xmlns:p14="http://schemas.microsoft.com/office/powerpoint/2010/main" val="15966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Sets as Bit Vectors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Many similarity problems can be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formalized as </a:t>
            </a:r>
            <a:r>
              <a:rPr lang="en-US" sz="2800" b="1" dirty="0" smtClean="0">
                <a:solidFill>
                  <a:srgbClr val="0000FF"/>
                </a:solidFill>
              </a:rPr>
              <a:t>finding subsets that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have significant intersection</a:t>
            </a:r>
          </a:p>
          <a:p>
            <a:r>
              <a:rPr lang="en-US" sz="2800" b="1" dirty="0" smtClean="0">
                <a:solidFill>
                  <a:srgbClr val="FF0066"/>
                </a:solidFill>
              </a:rPr>
              <a:t>Encode sets using 0/1 (bit, </a:t>
            </a:r>
            <a:r>
              <a:rPr lang="en-US" sz="2800" b="1" dirty="0" err="1" smtClean="0">
                <a:solidFill>
                  <a:srgbClr val="FF0066"/>
                </a:solidFill>
              </a:rPr>
              <a:t>boolean</a:t>
            </a:r>
            <a:r>
              <a:rPr lang="en-US" sz="2800" b="1" dirty="0" smtClean="0">
                <a:solidFill>
                  <a:srgbClr val="FF0066"/>
                </a:solidFill>
              </a:rPr>
              <a:t>) vectors </a:t>
            </a:r>
          </a:p>
          <a:p>
            <a:pPr lvl="1"/>
            <a:r>
              <a:rPr lang="en-US" sz="2400" dirty="0" smtClean="0"/>
              <a:t>One dimension per element in the universal set</a:t>
            </a:r>
          </a:p>
          <a:p>
            <a:r>
              <a:rPr lang="en-US" sz="2800" dirty="0" smtClean="0"/>
              <a:t>Interpret </a:t>
            </a:r>
            <a:r>
              <a:rPr lang="en-US" sz="2800" dirty="0" smtClean="0">
                <a:solidFill>
                  <a:srgbClr val="FF0066"/>
                </a:solidFill>
              </a:rPr>
              <a:t>set intersection as bitwise </a:t>
            </a:r>
            <a:r>
              <a:rPr lang="en-US" sz="2800" b="1" dirty="0" smtClean="0">
                <a:solidFill>
                  <a:srgbClr val="FF0066"/>
                </a:solidFill>
              </a:rPr>
              <a:t>AND</a:t>
            </a:r>
            <a:r>
              <a:rPr lang="en-US" sz="2800" dirty="0" smtClean="0"/>
              <a:t>, and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set union as bitwise </a:t>
            </a:r>
            <a:r>
              <a:rPr lang="en-US" sz="2800" b="1" dirty="0" smtClean="0">
                <a:solidFill>
                  <a:srgbClr val="0000FF"/>
                </a:solidFill>
              </a:rPr>
              <a:t>OR</a:t>
            </a:r>
          </a:p>
          <a:p>
            <a:pPr lvl="8"/>
            <a:endParaRPr lang="en-US" sz="1400" dirty="0" smtClean="0"/>
          </a:p>
          <a:p>
            <a:r>
              <a:rPr lang="en-US" sz="2800" b="1" dirty="0" smtClean="0">
                <a:solidFill>
                  <a:srgbClr val="008000"/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= 10111; 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 = 10011</a:t>
            </a:r>
          </a:p>
          <a:p>
            <a:pPr lvl="1"/>
            <a:r>
              <a:rPr lang="en-US" sz="2400" dirty="0" smtClean="0"/>
              <a:t>Size of intersection </a:t>
            </a:r>
            <a:r>
              <a:rPr lang="en-US" sz="2400" b="1" dirty="0" smtClean="0"/>
              <a:t>= 3</a:t>
            </a:r>
            <a:r>
              <a:rPr lang="en-US" sz="2400" dirty="0" smtClean="0"/>
              <a:t>; size of union </a:t>
            </a:r>
            <a:r>
              <a:rPr lang="en-US" sz="2400" b="1" dirty="0" smtClean="0"/>
              <a:t>= 4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b="1" dirty="0" err="1" smtClean="0"/>
              <a:t>Jaccard</a:t>
            </a:r>
            <a:r>
              <a:rPr lang="en-US" sz="2400" b="1" dirty="0" smtClean="0"/>
              <a:t> similarity</a:t>
            </a:r>
            <a:r>
              <a:rPr lang="en-US" sz="2400" dirty="0" smtClean="0"/>
              <a:t> (not distance) </a:t>
            </a:r>
            <a:r>
              <a:rPr lang="en-US" sz="2400" b="1" dirty="0" smtClean="0"/>
              <a:t>= 3/4</a:t>
            </a:r>
          </a:p>
          <a:p>
            <a:pPr lvl="1"/>
            <a:r>
              <a:rPr lang="en-US" sz="2400" b="1" dirty="0" smtClean="0"/>
              <a:t>Distance: d(C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= 1 – (</a:t>
            </a:r>
            <a:r>
              <a:rPr lang="en-US" sz="2400" b="1" dirty="0" err="1" smtClean="0"/>
              <a:t>Jaccard</a:t>
            </a:r>
            <a:r>
              <a:rPr lang="en-US" sz="2400" b="1" dirty="0" smtClean="0"/>
              <a:t> similarity) = 1/4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781800" y="1295400"/>
            <a:ext cx="2286000" cy="990600"/>
            <a:chOff x="3124200" y="1371600"/>
            <a:chExt cx="2667000" cy="16002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417820" y="2110154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177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Sets to Boolean Matrices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943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Rows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elements (shingles)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Columns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sets (documents)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in row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column </a:t>
            </a:r>
            <a:r>
              <a:rPr lang="en-US" b="1" i="1" dirty="0" smtClean="0"/>
              <a:t>s</a:t>
            </a:r>
            <a:r>
              <a:rPr lang="en-US" dirty="0" smtClean="0"/>
              <a:t> if </a:t>
            </a:r>
            <a:r>
              <a:rPr lang="en-US" dirty="0"/>
              <a:t>and only </a:t>
            </a:r>
            <a:r>
              <a:rPr lang="en-US" dirty="0" smtClean="0"/>
              <a:t>if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member of </a:t>
            </a:r>
            <a:r>
              <a:rPr lang="en-US" b="1" i="1" dirty="0" smtClean="0"/>
              <a:t>s</a:t>
            </a:r>
          </a:p>
          <a:p>
            <a:pPr lvl="1"/>
            <a:r>
              <a:rPr lang="en-US" dirty="0" smtClean="0"/>
              <a:t>Column </a:t>
            </a:r>
            <a:r>
              <a:rPr lang="en-US" dirty="0"/>
              <a:t>similarity is the </a:t>
            </a:r>
            <a:r>
              <a:rPr lang="en-US" dirty="0" err="1"/>
              <a:t>Jaccard</a:t>
            </a:r>
            <a:r>
              <a:rPr lang="en-US" dirty="0"/>
              <a:t> similarity of the </a:t>
            </a:r>
            <a:r>
              <a:rPr lang="en-US" dirty="0" smtClean="0"/>
              <a:t>corresponding sets (rows with value </a:t>
            </a:r>
            <a:r>
              <a:rPr lang="en-US" i="1" dirty="0" smtClean="0"/>
              <a:t>1)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Typical </a:t>
            </a:r>
            <a:r>
              <a:rPr lang="en-US" b="1" dirty="0">
                <a:solidFill>
                  <a:srgbClr val="FF0066"/>
                </a:solidFill>
              </a:rPr>
              <a:t>matrix is </a:t>
            </a:r>
            <a:r>
              <a:rPr lang="en-US" b="1" dirty="0" smtClean="0">
                <a:solidFill>
                  <a:srgbClr val="FF0066"/>
                </a:solidFill>
              </a:rPr>
              <a:t>sparse!</a:t>
            </a:r>
          </a:p>
          <a:p>
            <a:r>
              <a:rPr lang="en-US" b="1" dirty="0">
                <a:solidFill>
                  <a:srgbClr val="0000FF"/>
                </a:solidFill>
              </a:rPr>
              <a:t>Each document is a column:</a:t>
            </a:r>
          </a:p>
          <a:p>
            <a:pPr lvl="1"/>
            <a:r>
              <a:rPr lang="en-US" sz="2400" b="1" dirty="0">
                <a:solidFill>
                  <a:srgbClr val="00800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400" b="1" dirty="0" err="1" smtClean="0"/>
              <a:t>sim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,C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= ?</a:t>
            </a:r>
            <a:endParaRPr lang="en-US" sz="2400" b="1" dirty="0"/>
          </a:p>
          <a:p>
            <a:pPr lvl="2"/>
            <a:r>
              <a:rPr lang="en-US" sz="2000" dirty="0"/>
              <a:t>Size of intersection = </a:t>
            </a:r>
            <a:r>
              <a:rPr lang="en-US" sz="2000" dirty="0" smtClean="0"/>
              <a:t>3; </a:t>
            </a:r>
            <a:r>
              <a:rPr lang="en-US" sz="2000" dirty="0"/>
              <a:t>size of union = </a:t>
            </a:r>
            <a:r>
              <a:rPr lang="en-US" sz="2000" dirty="0" smtClean="0"/>
              <a:t>6,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Jaccard</a:t>
            </a:r>
            <a:r>
              <a:rPr lang="en-US" sz="2000" dirty="0"/>
              <a:t> similarity (not distance) = </a:t>
            </a:r>
            <a:r>
              <a:rPr lang="en-US" sz="2000" dirty="0" smtClean="0"/>
              <a:t>3/6</a:t>
            </a:r>
            <a:endParaRPr lang="en-US" sz="2000" dirty="0"/>
          </a:p>
          <a:p>
            <a:pPr lvl="2"/>
            <a:r>
              <a:rPr lang="en-US" sz="2000" b="1" dirty="0"/>
              <a:t>d(C</a:t>
            </a:r>
            <a:r>
              <a:rPr lang="en-US" sz="2000" b="1" baseline="-25000" dirty="0"/>
              <a:t>1</a:t>
            </a:r>
            <a:r>
              <a:rPr lang="en-US" sz="2000" b="1" dirty="0"/>
              <a:t>,C</a:t>
            </a:r>
            <a:r>
              <a:rPr lang="en-US" sz="2000" b="1" baseline="-25000" dirty="0"/>
              <a:t>2</a:t>
            </a:r>
            <a:r>
              <a:rPr lang="en-US" sz="2000" b="1" dirty="0"/>
              <a:t>) = 1 – (</a:t>
            </a:r>
            <a:r>
              <a:rPr lang="en-US" sz="2000" b="1" dirty="0" err="1"/>
              <a:t>Jaccard</a:t>
            </a:r>
            <a:r>
              <a:rPr lang="en-US" sz="2000" b="1" dirty="0"/>
              <a:t> similarity) = </a:t>
            </a:r>
            <a:r>
              <a:rPr lang="en-US" sz="2000" b="1" dirty="0" smtClean="0"/>
              <a:t>3/6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85DA-005C-4DB8-9484-C88A810E3590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45276" y="2514600"/>
            <a:ext cx="2362200" cy="3895725"/>
            <a:chOff x="1776" y="2205"/>
            <a:chExt cx="1584" cy="25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964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568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72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776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964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8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172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776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964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2568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172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776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964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568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172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776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964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568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172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776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964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2568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2172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776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2964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2568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2172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776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 </a:t>
              </a: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1776" y="220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1776" y="258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1776" y="29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1776" y="330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1776" y="3679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1776" y="405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1776" y="44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1776" y="4803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1776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2172" y="2205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2568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2964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3360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35826" y="213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5932096" y="42755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39486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Goal: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Find a hash function </a:t>
            </a:r>
            <a:r>
              <a:rPr lang="en-US" b="1" i="1" dirty="0">
                <a:solidFill>
                  <a:srgbClr val="FF0066"/>
                </a:solidFill>
              </a:rPr>
              <a:t>h</a:t>
            </a:r>
            <a:r>
              <a:rPr lang="en-US" b="1" i="1" dirty="0" smtClean="0">
                <a:solidFill>
                  <a:srgbClr val="FF0066"/>
                </a:solidFill>
              </a:rPr>
              <a:t>(·)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such that: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high,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=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low,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≠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8"/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Clearly, the hash function depends on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the similarity metric:</a:t>
            </a:r>
          </a:p>
          <a:p>
            <a:pPr lvl="1"/>
            <a:r>
              <a:rPr lang="en-US" dirty="0" smtClean="0"/>
              <a:t>Not all similarity metrics have a suitable </a:t>
            </a:r>
            <a:br>
              <a:rPr lang="en-US" dirty="0" smtClean="0"/>
            </a:br>
            <a:r>
              <a:rPr lang="en-US" dirty="0" smtClean="0"/>
              <a:t>hash function</a:t>
            </a:r>
          </a:p>
          <a:p>
            <a:r>
              <a:rPr lang="en-US" b="1" dirty="0"/>
              <a:t>There is a suitable hash function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err="1" smtClean="0"/>
              <a:t>Jaccard</a:t>
            </a:r>
            <a:r>
              <a:rPr lang="en-US" b="1" dirty="0" smtClean="0"/>
              <a:t> </a:t>
            </a:r>
            <a:r>
              <a:rPr lang="en-US" b="1" dirty="0"/>
              <a:t>similarity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It is called </a:t>
            </a:r>
            <a:r>
              <a:rPr lang="en-US" b="1" dirty="0" smtClean="0">
                <a:solidFill>
                  <a:srgbClr val="D60093"/>
                </a:solidFill>
              </a:rPr>
              <a:t>Min-Hashing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2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DEC-E51D-40AD-8624-2F07CB8C5484}" type="slidenum">
              <a:rPr lang="en-US"/>
              <a:pPr/>
              <a:t>43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</a:t>
            </a:r>
            <a:endParaRPr lang="en-US" i="1" dirty="0">
              <a:solidFill>
                <a:srgbClr val="FF006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the rows </a:t>
            </a:r>
            <a:r>
              <a:rPr lang="en-US" dirty="0" smtClean="0"/>
              <a:t>of the </a:t>
            </a:r>
            <a:r>
              <a:rPr lang="en-US" dirty="0" err="1" smtClean="0"/>
              <a:t>boolean</a:t>
            </a:r>
            <a:r>
              <a:rPr lang="en-US" dirty="0" smtClean="0"/>
              <a:t> matrix permuted under </a:t>
            </a:r>
            <a:r>
              <a:rPr lang="en-US" b="1" dirty="0" smtClean="0">
                <a:solidFill>
                  <a:srgbClr val="FF0066"/>
                </a:solidFill>
              </a:rPr>
              <a:t>random permutation </a:t>
            </a:r>
            <a:r>
              <a:rPr lang="en-US" b="1" i="1" dirty="0" smtClean="0">
                <a:sym typeface="Symbol"/>
              </a:rPr>
              <a:t></a:t>
            </a:r>
            <a:endParaRPr lang="en-US" b="1" i="1" dirty="0" smtClean="0"/>
          </a:p>
          <a:p>
            <a:pPr lvl="8"/>
            <a:endParaRPr lang="en-US" dirty="0"/>
          </a:p>
          <a:p>
            <a:r>
              <a:rPr lang="en-US" dirty="0"/>
              <a:t>Define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D60093"/>
                </a:solidFill>
              </a:rPr>
              <a:t>“hash</a:t>
            </a:r>
            <a:r>
              <a:rPr lang="en-US" b="1" dirty="0">
                <a:solidFill>
                  <a:srgbClr val="D60093"/>
                </a:solidFill>
              </a:rPr>
              <a:t>” function </a:t>
            </a:r>
            <a:r>
              <a:rPr lang="en-US" b="1" i="1" dirty="0" smtClean="0">
                <a:solidFill>
                  <a:srgbClr val="D60093"/>
                </a:solidFill>
              </a:rPr>
              <a:t>h</a:t>
            </a:r>
            <a:r>
              <a:rPr lang="en-US" b="1" i="1" baseline="-25000" dirty="0" smtClean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i="1" dirty="0" smtClean="0">
                <a:solidFill>
                  <a:srgbClr val="D60093"/>
                </a:solidFill>
              </a:rPr>
              <a:t>(C)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dirty="0"/>
              <a:t>= the </a:t>
            </a:r>
            <a:r>
              <a:rPr lang="en-US" dirty="0" smtClean="0"/>
              <a:t>index of </a:t>
            </a:r>
            <a:r>
              <a:rPr lang="en-US" dirty="0"/>
              <a:t>the </a:t>
            </a:r>
            <a:r>
              <a:rPr lang="en-US" b="1" dirty="0"/>
              <a:t>first</a:t>
            </a:r>
            <a:r>
              <a:rPr lang="en-US" dirty="0"/>
              <a:t> (in the permuted </a:t>
            </a:r>
            <a:r>
              <a:rPr lang="en-US" dirty="0" smtClean="0"/>
              <a:t>order </a:t>
            </a:r>
            <a:r>
              <a:rPr lang="en-US" b="1" dirty="0" smtClean="0">
                <a:sym typeface="Symbol"/>
              </a:rPr>
              <a:t></a:t>
            </a:r>
            <a:r>
              <a:rPr lang="en-US" dirty="0" smtClean="0"/>
              <a:t>) </a:t>
            </a:r>
            <a:r>
              <a:rPr lang="en-US" dirty="0"/>
              <a:t>row in which column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 smtClean="0"/>
              <a:t>has value </a:t>
            </a:r>
            <a:r>
              <a:rPr lang="en-US" b="1" dirty="0" smtClean="0"/>
              <a:t>1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		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(C) = min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  <a:sym typeface="Symbol"/>
              </a:rPr>
              <a:t>(C)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Use several (e.g., 100) independent hash functions (that is, permutations) to create a signature of a column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499616"/>
          </a:xfrm>
        </p:spPr>
        <p:txBody>
          <a:bodyPr>
            <a:noAutofit/>
          </a:bodyPr>
          <a:lstStyle/>
          <a:p>
            <a:pPr marL="2401824" lvl="8" indent="-609600">
              <a:buFont typeface="Monotype Sorts" pitchFamily="2" charset="2"/>
              <a:buAutoNum type="arabicPeriod"/>
            </a:pPr>
            <a:endParaRPr lang="en-US" sz="2800" dirty="0"/>
          </a:p>
          <a:p>
            <a:r>
              <a:rPr lang="en-US" sz="3200" b="1" dirty="0"/>
              <a:t>Step 3: </a:t>
            </a:r>
            <a:r>
              <a:rPr lang="en-US" sz="3200" b="1" i="1" dirty="0" smtClean="0">
                <a:solidFill>
                  <a:srgbClr val="FF0066"/>
                </a:solidFill>
              </a:rPr>
              <a:t>Locality-Sensitive Hashing</a:t>
            </a:r>
            <a:r>
              <a:rPr lang="en-US" sz="3200" b="1" i="1" dirty="0">
                <a:solidFill>
                  <a:srgbClr val="FF0066"/>
                </a:solidFill>
              </a:rPr>
              <a:t>:</a:t>
            </a:r>
            <a:r>
              <a:rPr lang="en-US" sz="3200" dirty="0"/>
              <a:t>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en-US" sz="3200" dirty="0" smtClean="0"/>
              <a:t>Focus </a:t>
            </a:r>
            <a:r>
              <a:rPr lang="en-US" sz="3200" dirty="0"/>
              <a:t>on </a:t>
            </a:r>
            <a:r>
              <a:rPr lang="en-US" sz="3200" dirty="0" smtClean="0"/>
              <a:t>pairs </a:t>
            </a:r>
            <a:r>
              <a:rPr lang="en-US" sz="3200" dirty="0"/>
              <a:t>of signatures likely to be from </a:t>
            </a:r>
            <a:r>
              <a:rPr lang="en-US" sz="3200" dirty="0" smtClean="0"/>
              <a:t>similar documents</a:t>
            </a:r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1338262"/>
            <a:ext cx="1354138" cy="2578100"/>
            <a:chOff x="1488" y="1920"/>
            <a:chExt cx="853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The set</a:t>
              </a:r>
            </a:p>
            <a:p>
              <a:r>
                <a:rPr lang="en-US" sz="1800"/>
                <a:t>of strings</a:t>
              </a:r>
            </a:p>
            <a:p>
              <a:r>
                <a:rPr lang="en-US" sz="1800"/>
                <a:t>of length </a:t>
              </a:r>
              <a:r>
                <a:rPr lang="en-US" sz="1800" i="1"/>
                <a:t>k</a:t>
              </a:r>
            </a:p>
            <a:p>
              <a:r>
                <a:rPr lang="en-US" sz="1800"/>
                <a:t>that appear</a:t>
              </a:r>
            </a:p>
            <a:p>
              <a:r>
                <a:rPr lang="en-US" sz="1800"/>
                <a:t>in the doc-</a:t>
              </a:r>
            </a:p>
            <a:p>
              <a:r>
                <a:rPr lang="en-US" sz="1800"/>
                <a:t>ument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/>
                <a:t>Min-Hash-</a:t>
              </a:r>
              <a:endParaRPr lang="en-US" sz="1800" dirty="0"/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714999" y="455613"/>
            <a:ext cx="3321050" cy="2032001"/>
            <a:chOff x="3600" y="1364"/>
            <a:chExt cx="2092" cy="128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Locality-</a:t>
              </a:r>
            </a:p>
            <a:p>
              <a:pPr algn="ctr"/>
              <a:r>
                <a:rPr lang="en-US" sz="1800" dirty="0" smtClean="0"/>
                <a:t>Sensitive</a:t>
              </a:r>
              <a:endParaRPr lang="en-US" sz="1800" dirty="0"/>
            </a:p>
            <a:p>
              <a:pPr algn="ctr"/>
              <a:r>
                <a:rPr lang="en-US" sz="1800" dirty="0"/>
                <a:t>Hashing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0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</a:rPr>
                <a:t>Candidate</a:t>
              </a:r>
            </a:p>
            <a:p>
              <a:r>
                <a:rPr lang="en-US" sz="1800" b="1" i="1" dirty="0" smtClean="0">
                  <a:solidFill>
                    <a:srgbClr val="FF0066"/>
                  </a:solidFill>
                </a:rPr>
                <a:t>pairs:</a:t>
              </a:r>
              <a:endParaRPr lang="en-US" sz="1800" b="1" dirty="0"/>
            </a:p>
            <a:p>
              <a:r>
                <a:rPr lang="en-US" sz="1800" dirty="0"/>
                <a:t>those pairs</a:t>
              </a:r>
            </a:p>
            <a:p>
              <a:r>
                <a:rPr lang="en-US" sz="1800" dirty="0"/>
                <a:t>of signatures</a:t>
              </a:r>
            </a:p>
            <a:p>
              <a:r>
                <a:rPr lang="en-US" sz="1800" dirty="0"/>
                <a:t>that we need</a:t>
              </a:r>
            </a:p>
            <a:p>
              <a:r>
                <a:rPr lang="en-US" sz="1800" dirty="0"/>
                <a:t>to test for</a:t>
              </a:r>
            </a:p>
            <a:p>
              <a:r>
                <a:rPr lang="en-US" sz="1800" dirty="0" smtClean="0"/>
                <a:t>similarity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513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LSH: First Cut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1816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Goal: </a:t>
            </a:r>
            <a:r>
              <a:rPr lang="en-US" dirty="0" smtClean="0">
                <a:solidFill>
                  <a:srgbClr val="0000FF"/>
                </a:solidFill>
              </a:rPr>
              <a:t>Find documents with </a:t>
            </a:r>
            <a:r>
              <a:rPr lang="en-US" dirty="0" err="1" smtClean="0">
                <a:solidFill>
                  <a:srgbClr val="0000FF"/>
                </a:solidFill>
              </a:rPr>
              <a:t>Jaccard</a:t>
            </a:r>
            <a:r>
              <a:rPr lang="en-US" dirty="0" smtClean="0">
                <a:solidFill>
                  <a:srgbClr val="0000FF"/>
                </a:solidFill>
              </a:rPr>
              <a:t> similarity at least </a:t>
            </a:r>
            <a:r>
              <a:rPr lang="en-US" b="1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(for some similarity threshold, e.g.,</a:t>
            </a:r>
            <a:r>
              <a:rPr lang="en-US" i="1" dirty="0" smtClean="0"/>
              <a:t> </a:t>
            </a:r>
            <a:r>
              <a:rPr lang="en-US" b="1" i="1" dirty="0" smtClean="0"/>
              <a:t>s</a:t>
            </a:r>
            <a:r>
              <a:rPr lang="en-US" dirty="0" smtClean="0"/>
              <a:t>=0.8)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8"/>
            <a:endParaRPr lang="en-US" b="1" dirty="0" smtClean="0"/>
          </a:p>
          <a:p>
            <a:r>
              <a:rPr lang="en-US" b="1" dirty="0" smtClean="0"/>
              <a:t>LSH – </a:t>
            </a:r>
            <a:r>
              <a:rPr lang="en-US" b="1" dirty="0" smtClean="0">
                <a:solidFill>
                  <a:srgbClr val="0000FF"/>
                </a:solidFill>
              </a:rPr>
              <a:t>General idea:</a:t>
            </a:r>
            <a:r>
              <a:rPr lang="en-US" dirty="0" smtClean="0"/>
              <a:t> Use a function </a:t>
            </a:r>
            <a:r>
              <a:rPr lang="en-US" b="1" i="1" dirty="0" smtClean="0"/>
              <a:t>f(</a:t>
            </a:r>
            <a:r>
              <a:rPr lang="en-US" b="1" i="1" dirty="0" err="1" smtClean="0"/>
              <a:t>x,y</a:t>
            </a:r>
            <a:r>
              <a:rPr lang="en-US" b="1" i="1" dirty="0" smtClean="0"/>
              <a:t>)</a:t>
            </a:r>
            <a:r>
              <a:rPr lang="en-US" dirty="0" smtClean="0"/>
              <a:t> that tells whether </a:t>
            </a:r>
            <a:r>
              <a:rPr lang="en-US" b="1" i="1" dirty="0" smtClean="0"/>
              <a:t>x</a:t>
            </a:r>
            <a:r>
              <a:rPr lang="en-US" dirty="0" smtClean="0"/>
              <a:t> and </a:t>
            </a:r>
            <a:r>
              <a:rPr lang="en-US" b="1" i="1" dirty="0" smtClean="0"/>
              <a:t>y</a:t>
            </a:r>
            <a:r>
              <a:rPr lang="en-US" dirty="0" smtClean="0"/>
              <a:t> is a </a:t>
            </a:r>
            <a:r>
              <a:rPr lang="en-US" b="1" i="1" dirty="0" smtClean="0">
                <a:solidFill>
                  <a:srgbClr val="FF0066"/>
                </a:solidFill>
              </a:rPr>
              <a:t>candidate pair</a:t>
            </a:r>
            <a:r>
              <a:rPr lang="en-US" i="1" dirty="0" smtClean="0">
                <a:solidFill>
                  <a:srgbClr val="FF0066"/>
                </a:solidFill>
              </a:rPr>
              <a:t>:</a:t>
            </a:r>
            <a:r>
              <a:rPr lang="en-US" dirty="0" smtClean="0"/>
              <a:t> a pair of elements whose similarity must be evaluated</a:t>
            </a:r>
          </a:p>
          <a:p>
            <a:pPr lvl="8"/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For Min-Hash matrices: </a:t>
            </a:r>
          </a:p>
          <a:p>
            <a:pPr lvl="1"/>
            <a:r>
              <a:rPr lang="en-US" dirty="0" smtClean="0"/>
              <a:t>Hash columns of </a:t>
            </a:r>
            <a:r>
              <a:rPr lang="en-US" dirty="0">
                <a:solidFill>
                  <a:srgbClr val="FF0066"/>
                </a:solidFill>
              </a:rPr>
              <a:t>signature matrix </a:t>
            </a:r>
            <a:r>
              <a:rPr lang="en-US" b="1" i="1" dirty="0">
                <a:solidFill>
                  <a:srgbClr val="FF0066"/>
                </a:solidFill>
              </a:rPr>
              <a:t>M</a:t>
            </a:r>
            <a:r>
              <a:rPr lang="en-US" dirty="0" smtClean="0"/>
              <a:t> to many buckets</a:t>
            </a:r>
          </a:p>
          <a:p>
            <a:pPr lvl="1"/>
            <a:r>
              <a:rPr lang="en-US" dirty="0" smtClean="0"/>
              <a:t>Each pair of documents that hashes into the </a:t>
            </a:r>
            <a:br>
              <a:rPr lang="en-US" dirty="0" smtClean="0"/>
            </a:br>
            <a:r>
              <a:rPr lang="en-US" dirty="0" smtClean="0"/>
              <a:t>same bucket is a </a:t>
            </a:r>
            <a:r>
              <a:rPr lang="en-US" b="1" dirty="0" smtClean="0">
                <a:solidFill>
                  <a:srgbClr val="FF0066"/>
                </a:solidFill>
              </a:rPr>
              <a:t>candidate 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7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9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8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9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0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257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</a:t>
            </a:r>
            <a:r>
              <a:rPr lang="en-US" i="1" dirty="0" smtClean="0"/>
              <a:t>M</a:t>
            </a:r>
            <a:r>
              <a:rPr lang="en-US" dirty="0" smtClean="0"/>
              <a:t> into </a:t>
            </a:r>
            <a:r>
              <a:rPr lang="en-US" i="1" dirty="0" smtClean="0"/>
              <a:t>b</a:t>
            </a:r>
            <a:r>
              <a:rPr lang="en-US" dirty="0" smtClean="0"/>
              <a:t> Bands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F43-D011-4C92-BC19-A651E84D2484}" type="slidenum">
              <a:rPr lang="en-US"/>
              <a:pPr/>
              <a:t>46</a:t>
            </a:fld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590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590800" y="4419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5257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489083" y="6173788"/>
            <a:ext cx="215155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Signature matrix  </a:t>
            </a:r>
            <a:r>
              <a:rPr lang="en-US" b="1" i="1" dirty="0" smtClean="0">
                <a:solidFill>
                  <a:srgbClr val="008000"/>
                </a:solidFill>
              </a:rPr>
              <a:t>M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481358" y="2744788"/>
            <a:ext cx="1061509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r </a:t>
            </a:r>
            <a:r>
              <a:rPr lang="en-US" b="1" dirty="0">
                <a:solidFill>
                  <a:srgbClr val="008000"/>
                </a:solidFill>
              </a:rPr>
              <a:t> rows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per band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7165975" y="274161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56217" y="350678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 bands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4724400" y="3276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060950"/>
            <a:ext cx="111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   One</a:t>
            </a:r>
          </a:p>
          <a:p>
            <a:r>
              <a:rPr lang="en-US" sz="1800" b="1">
                <a:solidFill>
                  <a:srgbClr val="008000"/>
                </a:solidFill>
              </a:rPr>
              <a:t>signature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9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4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6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12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</a:t>
            </a:r>
            <a:r>
              <a:rPr lang="en-US" dirty="0" smtClean="0"/>
              <a:t>M into Bands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848600" cy="5257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Divide matrix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b="1" i="1" dirty="0"/>
              <a:t>b</a:t>
            </a:r>
            <a:r>
              <a:rPr lang="en-US" i="1" dirty="0"/>
              <a:t> </a:t>
            </a:r>
            <a:r>
              <a:rPr lang="en-US" dirty="0" smtClean="0"/>
              <a:t>bands </a:t>
            </a:r>
            <a:r>
              <a:rPr lang="en-US" dirty="0"/>
              <a:t>of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n-US" dirty="0" smtClean="0"/>
              <a:t>rows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/>
              <a:t>For each band, hash its portion of each column to a hash table with </a:t>
            </a:r>
            <a:r>
              <a:rPr lang="en-US" b="1" i="1" dirty="0" smtClean="0"/>
              <a:t>k</a:t>
            </a:r>
            <a:r>
              <a:rPr lang="en-US" dirty="0" smtClean="0"/>
              <a:t> buckets</a:t>
            </a:r>
            <a:endParaRPr lang="en-US" dirty="0"/>
          </a:p>
          <a:p>
            <a:pPr lvl="1"/>
            <a:r>
              <a:rPr lang="en-US" dirty="0"/>
              <a:t>Make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large as </a:t>
            </a:r>
            <a:r>
              <a:rPr lang="en-US" dirty="0" smtClean="0"/>
              <a:t>possible</a:t>
            </a:r>
          </a:p>
          <a:p>
            <a:pPr lvl="8"/>
            <a:endParaRPr lang="en-US" dirty="0"/>
          </a:p>
          <a:p>
            <a:r>
              <a:rPr lang="en-US" b="1" i="1" dirty="0">
                <a:solidFill>
                  <a:srgbClr val="FF0066"/>
                </a:solidFill>
              </a:rPr>
              <a:t>Candidate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column pairs are those that hash to the same bucket for </a:t>
            </a:r>
            <a:r>
              <a:rPr lang="en-US" b="1" dirty="0">
                <a:latin typeface="Lucida Sans Unicode" pitchFamily="34" charset="0"/>
              </a:rPr>
              <a:t>≥</a:t>
            </a:r>
            <a:r>
              <a:rPr lang="en-US" b="1" dirty="0"/>
              <a:t> 1</a:t>
            </a:r>
            <a:r>
              <a:rPr lang="en-US" dirty="0"/>
              <a:t> </a:t>
            </a:r>
            <a:r>
              <a:rPr lang="en-US" dirty="0" smtClean="0"/>
              <a:t>band</a:t>
            </a:r>
          </a:p>
          <a:p>
            <a:pPr lvl="8"/>
            <a:endParaRPr lang="en-US" dirty="0"/>
          </a:p>
          <a:p>
            <a:r>
              <a:rPr lang="en-US" dirty="0"/>
              <a:t>Tune</a:t>
            </a:r>
            <a:r>
              <a:rPr lang="en-US" i="1" dirty="0"/>
              <a:t> </a:t>
            </a:r>
            <a:r>
              <a:rPr lang="en-US" b="1" i="1" dirty="0"/>
              <a:t>b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catch most similar pairs,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few </a:t>
            </a:r>
            <a:r>
              <a:rPr lang="en-US" dirty="0" smtClean="0"/>
              <a:t>non-similar pairs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364-764E-4F57-BB15-862812A75A57}" type="slidenum">
              <a:rPr lang="en-US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76412" y="3352800"/>
            <a:ext cx="2819400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77497" y="2998597"/>
            <a:ext cx="1079142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  <a:latin typeface="+mj-lt"/>
              </a:rPr>
              <a:t>Matrix </a:t>
            </a:r>
            <a:r>
              <a:rPr lang="en-US" b="1" i="1" dirty="0">
                <a:solidFill>
                  <a:srgbClr val="008000"/>
                </a:solidFill>
                <a:latin typeface="+mj-lt"/>
              </a:rPr>
              <a:t>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74968" y="4724400"/>
            <a:ext cx="84350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008000"/>
                </a:solidFill>
                <a:latin typeface="+mj-lt"/>
              </a:rPr>
              <a:t>r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rows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395412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395412" y="4572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395412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395412" y="594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434012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434012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881812" y="3276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881812" y="5257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445817" y="4648200"/>
            <a:ext cx="99899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8000"/>
                </a:solidFill>
                <a:latin typeface="+mj-lt"/>
              </a:rPr>
              <a:t>b </a:t>
            </a:r>
            <a:r>
              <a:rPr lang="en-US" b="1">
                <a:solidFill>
                  <a:srgbClr val="008000"/>
                </a:solidFill>
                <a:latin typeface="+mj-lt"/>
              </a:rPr>
              <a:t> bands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690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309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928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452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833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071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214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700212" y="1293812"/>
            <a:ext cx="2514600" cy="76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+mj-lt"/>
              </a:rPr>
              <a:t>Buckets</a:t>
            </a:r>
            <a:endParaRPr lang="en-US" b="1" dirty="0">
              <a:latin typeface="+mj-lt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3098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9194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5290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2005012" y="17526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386012" y="1676400"/>
            <a:ext cx="14478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1852612" y="1524000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3148012" y="17526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2690812" y="18288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910012" y="1524000"/>
            <a:ext cx="152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 flipV="1">
            <a:off x="3300412" y="1371600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114799" y="1217612"/>
            <a:ext cx="3810000" cy="915988"/>
            <a:chOff x="2385" y="260"/>
            <a:chExt cx="2400" cy="577"/>
          </a:xfrm>
        </p:grpSpPr>
        <p:sp>
          <p:nvSpPr>
            <p:cNvPr id="11300" name="Text Box 33"/>
            <p:cNvSpPr txBox="1">
              <a:spLocks noChangeArrowheads="1"/>
            </p:cNvSpPr>
            <p:nvPr/>
          </p:nvSpPr>
          <p:spPr bwMode="auto">
            <a:xfrm>
              <a:off x="3254" y="260"/>
              <a:ext cx="15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2 and 6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are probably identical 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candidate pair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301" name="Line 34"/>
            <p:cNvSpPr>
              <a:spLocks noChangeShapeType="1"/>
            </p:cNvSpPr>
            <p:nvPr/>
          </p:nvSpPr>
          <p:spPr bwMode="auto">
            <a:xfrm flipH="1">
              <a:off x="2385" y="480"/>
              <a:ext cx="831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62412" y="2241551"/>
            <a:ext cx="3452813" cy="646113"/>
            <a:chOff x="2352" y="836"/>
            <a:chExt cx="2175" cy="407"/>
          </a:xfrm>
        </p:grpSpPr>
        <p:sp>
          <p:nvSpPr>
            <p:cNvPr id="11298" name="Text Box 36"/>
            <p:cNvSpPr txBox="1">
              <a:spLocks noChangeArrowheads="1"/>
            </p:cNvSpPr>
            <p:nvPr/>
          </p:nvSpPr>
          <p:spPr bwMode="auto">
            <a:xfrm>
              <a:off x="3062" y="836"/>
              <a:ext cx="14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6 and 7 are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surely different.</a:t>
              </a:r>
            </a:p>
          </p:txBody>
        </p:sp>
        <p:sp>
          <p:nvSpPr>
            <p:cNvPr id="11299" name="Line 37"/>
            <p:cNvSpPr>
              <a:spLocks noChangeShapeType="1"/>
            </p:cNvSpPr>
            <p:nvPr/>
          </p:nvSpPr>
          <p:spPr bwMode="auto">
            <a:xfrm flipH="1">
              <a:off x="2352" y="1056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Bands</a:t>
            </a:r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4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Bands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Assume the following case:</a:t>
            </a:r>
          </a:p>
          <a:p>
            <a:r>
              <a:rPr lang="en-US" dirty="0" smtClean="0"/>
              <a:t>Suppose 100,000 columns of </a:t>
            </a:r>
            <a:r>
              <a:rPr lang="en-US" b="1" i="1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(100k docs)</a:t>
            </a:r>
          </a:p>
          <a:p>
            <a:r>
              <a:rPr lang="en-US" dirty="0" smtClean="0"/>
              <a:t>Signatures of 100 integers (rows)</a:t>
            </a:r>
          </a:p>
          <a:p>
            <a:r>
              <a:rPr lang="en-US" dirty="0" smtClean="0"/>
              <a:t>Therefore, signatures take 40Mb</a:t>
            </a:r>
          </a:p>
          <a:p>
            <a:r>
              <a:rPr lang="en-US" dirty="0" smtClean="0"/>
              <a:t>Choose </a:t>
            </a:r>
            <a:r>
              <a:rPr lang="sl-SI" b="1" i="1" dirty="0" smtClean="0"/>
              <a:t>b</a:t>
            </a:r>
            <a:r>
              <a:rPr lang="en-US" b="1" dirty="0" smtClean="0"/>
              <a:t> </a:t>
            </a:r>
            <a:r>
              <a:rPr lang="en-US" dirty="0" smtClean="0"/>
              <a:t>= 20 bands of </a:t>
            </a:r>
            <a:r>
              <a:rPr lang="en-US" b="1" i="1" dirty="0" smtClean="0"/>
              <a:t>r</a:t>
            </a:r>
            <a:r>
              <a:rPr lang="en-US" b="1" dirty="0" smtClean="0"/>
              <a:t> </a:t>
            </a:r>
            <a:r>
              <a:rPr lang="en-US" dirty="0" smtClean="0"/>
              <a:t>= 5 integers/band</a:t>
            </a:r>
          </a:p>
          <a:p>
            <a:pPr lvl="8"/>
            <a:endParaRPr lang="en-US" dirty="0" smtClean="0"/>
          </a:p>
          <a:p>
            <a:r>
              <a:rPr lang="en-US" b="1" dirty="0"/>
              <a:t>Goal:</a:t>
            </a:r>
            <a:r>
              <a:rPr lang="en-US" dirty="0" smtClean="0">
                <a:solidFill>
                  <a:srgbClr val="008000"/>
                </a:solidFill>
              </a:rPr>
              <a:t> Find pairs of documents that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are at least </a:t>
            </a:r>
            <a:r>
              <a:rPr lang="en-US" b="1" i="1" dirty="0" smtClean="0">
                <a:solidFill>
                  <a:srgbClr val="008000"/>
                </a:solidFill>
              </a:rPr>
              <a:t>s</a:t>
            </a:r>
            <a:r>
              <a:rPr lang="en-US" i="1" dirty="0" smtClean="0">
                <a:solidFill>
                  <a:srgbClr val="008000"/>
                </a:solidFill>
              </a:rPr>
              <a:t> = 0.8</a:t>
            </a:r>
            <a:r>
              <a:rPr lang="en-US" dirty="0" smtClean="0">
                <a:solidFill>
                  <a:srgbClr val="008000"/>
                </a:solidFill>
              </a:rPr>
              <a:t> similar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426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possible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smtClean="0"/>
              <a:t>set up an empty length-</a:t>
            </a:r>
            <a:r>
              <a:rPr lang="en-US" dirty="0" err="1" smtClean="0"/>
              <a:t>m</a:t>
            </a:r>
            <a:r>
              <a:rPr lang="en-US" dirty="0" smtClean="0"/>
              <a:t> array bits[];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bf.add(String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err="1" smtClean="0"/>
              <a:t>bits[hash(s</a:t>
            </a:r>
            <a:r>
              <a:rPr lang="en-US" dirty="0" smtClean="0"/>
              <a:t>) % </a:t>
            </a:r>
            <a:r>
              <a:rPr lang="en-US" dirty="0" err="1" smtClean="0"/>
              <a:t>m</a:t>
            </a:r>
            <a:r>
              <a:rPr lang="en-US" dirty="0" smtClean="0"/>
              <a:t>] = 1;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smtClean="0"/>
              <a:t>return </a:t>
            </a:r>
            <a:r>
              <a:rPr lang="en-US" dirty="0" err="1" smtClean="0"/>
              <a:t>bits[hash(s</a:t>
            </a:r>
            <a:r>
              <a:rPr lang="en-US" dirty="0" smtClean="0"/>
              <a:t>) % </a:t>
            </a:r>
            <a:r>
              <a:rPr lang="en-US" dirty="0" err="1" smtClean="0"/>
              <a:t>m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43174" y="2499773"/>
          <a:ext cx="4700826" cy="90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Equation" r:id="rId3" imgW="2171700" imgH="419100" progId="Equation.3">
                  <p:embed/>
                </p:oleObj>
              </mc:Choice>
              <mc:Fallback>
                <p:oleObj name="Equation" r:id="rId3" imgW="2171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174" y="2499773"/>
                        <a:ext cx="4700826" cy="907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8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80% Similar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95400"/>
            <a:ext cx="8674627" cy="52578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 pairs of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0.8 similarity, set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=20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=5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Assume: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) = 0.8</a:t>
            </a:r>
            <a:endParaRPr lang="en-US" dirty="0"/>
          </a:p>
          <a:p>
            <a:pPr lvl="1"/>
            <a:r>
              <a:rPr lang="en-US" dirty="0"/>
              <a:t>Since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>
                <a:sym typeface="Symbol"/>
              </a:rPr>
              <a:t> </a:t>
            </a:r>
            <a:r>
              <a:rPr lang="en-US" b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, we </a:t>
            </a:r>
            <a:r>
              <a:rPr lang="en-US" dirty="0" smtClean="0"/>
              <a:t>want C</a:t>
            </a:r>
            <a:r>
              <a:rPr lang="en-US" baseline="-25000" dirty="0" smtClean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 smtClean="0"/>
              <a:t> to be a </a:t>
            </a:r>
            <a:r>
              <a:rPr lang="en-US" b="1" dirty="0" smtClean="0">
                <a:solidFill>
                  <a:srgbClr val="D60093"/>
                </a:solidFill>
              </a:rPr>
              <a:t>candidate pair</a:t>
            </a:r>
            <a:r>
              <a:rPr lang="en-US" dirty="0" smtClean="0"/>
              <a:t>: We want them to hash to </a:t>
            </a:r>
            <a:r>
              <a:rPr lang="en-US" dirty="0"/>
              <a:t>at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b="1" dirty="0" smtClean="0">
                <a:solidFill>
                  <a:srgbClr val="D60093"/>
                </a:solidFill>
              </a:rPr>
              <a:t>least 1 common bucket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(at least one band is identical)</a:t>
            </a:r>
            <a:endParaRPr lang="en-US" dirty="0"/>
          </a:p>
          <a:p>
            <a:r>
              <a:rPr lang="en-US" b="1" dirty="0" smtClean="0">
                <a:solidFill>
                  <a:srgbClr val="008000"/>
                </a:solidFill>
              </a:rPr>
              <a:t>Probability C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, C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 identical in </a:t>
            </a:r>
            <a:r>
              <a:rPr lang="en-US" b="1" dirty="0">
                <a:solidFill>
                  <a:srgbClr val="008000"/>
                </a:solidFill>
              </a:rPr>
              <a:t>one particular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band: </a:t>
            </a:r>
            <a:r>
              <a:rPr lang="en-US" dirty="0" smtClean="0"/>
              <a:t>(0.8)</a:t>
            </a:r>
            <a:r>
              <a:rPr lang="en-US" baseline="30000" dirty="0" smtClean="0"/>
              <a:t>5</a:t>
            </a:r>
            <a:r>
              <a:rPr lang="en-US" dirty="0" smtClean="0"/>
              <a:t> = 0.328</a:t>
            </a:r>
          </a:p>
          <a:p>
            <a:r>
              <a:rPr lang="en-US" dirty="0" smtClean="0"/>
              <a:t>Probability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</a:t>
            </a:r>
            <a:r>
              <a:rPr lang="en-US" b="1" i="1" dirty="0" smtClean="0">
                <a:solidFill>
                  <a:srgbClr val="FF0066"/>
                </a:solidFill>
              </a:rPr>
              <a:t>not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similar in all of the 20 bands: (1-0.328)</a:t>
            </a:r>
            <a:r>
              <a:rPr lang="en-US" baseline="30000" dirty="0" smtClean="0"/>
              <a:t>20</a:t>
            </a:r>
            <a:r>
              <a:rPr lang="en-US" dirty="0" smtClean="0"/>
              <a:t> = 0.00035 </a:t>
            </a:r>
          </a:p>
          <a:p>
            <a:pPr lvl="1"/>
            <a:r>
              <a:rPr lang="en-US" dirty="0" smtClean="0"/>
              <a:t>i.e., about 1/3000th of the 80%-similar column pairs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b="1" dirty="0" smtClean="0">
                <a:solidFill>
                  <a:srgbClr val="FF0066"/>
                </a:solidFill>
              </a:rPr>
              <a:t>false negatives</a:t>
            </a:r>
            <a:r>
              <a:rPr lang="en-US" dirty="0" smtClean="0"/>
              <a:t> (we miss them)</a:t>
            </a:r>
          </a:p>
          <a:p>
            <a:pPr lvl="1"/>
            <a:r>
              <a:rPr lang="en-US" b="1" dirty="0" smtClean="0"/>
              <a:t>We would find 99.965% pairs of truly similar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6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9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90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0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1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3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450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30% Similar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Find pairs of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0.8 similarity, set </a:t>
            </a: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=20,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=5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Assume: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= </a:t>
            </a:r>
            <a:r>
              <a:rPr lang="en-US" dirty="0" smtClean="0"/>
              <a:t>0.3</a:t>
            </a:r>
            <a:endParaRPr lang="en-US" dirty="0"/>
          </a:p>
          <a:p>
            <a:pPr lvl="1"/>
            <a:r>
              <a:rPr lang="en-US" dirty="0"/>
              <a:t>Since </a:t>
            </a:r>
            <a:r>
              <a:rPr lang="en-US" dirty="0" err="1"/>
              <a:t>sim</a:t>
            </a:r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>
                <a:sym typeface="Symbol"/>
              </a:rPr>
              <a:t>&lt; </a:t>
            </a:r>
            <a:r>
              <a:rPr lang="en-US" b="1" dirty="0" smtClean="0">
                <a:sym typeface="Symbol"/>
              </a:rPr>
              <a:t>s</a:t>
            </a:r>
            <a:r>
              <a:rPr lang="en-US" dirty="0" smtClean="0"/>
              <a:t> </a:t>
            </a:r>
            <a:r>
              <a:rPr lang="en-US" dirty="0"/>
              <a:t>we want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 to hash to </a:t>
            </a:r>
            <a:r>
              <a:rPr lang="en-US" b="1" dirty="0" smtClean="0">
                <a:solidFill>
                  <a:srgbClr val="D60093"/>
                </a:solidFill>
              </a:rPr>
              <a:t>NO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common buckets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(all bands should be different)</a:t>
            </a:r>
            <a:endParaRPr lang="en-US" dirty="0"/>
          </a:p>
          <a:p>
            <a:r>
              <a:rPr lang="en-US" b="1" dirty="0" smtClean="0">
                <a:solidFill>
                  <a:srgbClr val="008000"/>
                </a:solidFill>
              </a:rPr>
              <a:t>Probability C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, C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 identical in one particular band: </a:t>
            </a:r>
            <a:r>
              <a:rPr lang="en-US" dirty="0" smtClean="0"/>
              <a:t>(0.3)</a:t>
            </a:r>
            <a:r>
              <a:rPr lang="en-US" baseline="30000" dirty="0" smtClean="0"/>
              <a:t>5</a:t>
            </a:r>
            <a:r>
              <a:rPr lang="en-US" dirty="0" smtClean="0"/>
              <a:t>  = 0.00243</a:t>
            </a:r>
          </a:p>
          <a:p>
            <a:r>
              <a:rPr lang="en-US" dirty="0" smtClean="0"/>
              <a:t>Probability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identical in at least 1 of 20 bands: 1 - (1 - </a:t>
            </a:r>
            <a:r>
              <a:rPr lang="en-US" dirty="0"/>
              <a:t>0.00243</a:t>
            </a:r>
            <a:r>
              <a:rPr lang="en-US" dirty="0" smtClean="0"/>
              <a:t>)</a:t>
            </a:r>
            <a:r>
              <a:rPr lang="en-US" baseline="30000" dirty="0" smtClean="0"/>
              <a:t>20</a:t>
            </a:r>
            <a:r>
              <a:rPr lang="en-US" dirty="0" smtClean="0"/>
              <a:t> = 0.0474</a:t>
            </a:r>
          </a:p>
          <a:p>
            <a:pPr lvl="1"/>
            <a:r>
              <a:rPr lang="en-US" dirty="0" smtClean="0"/>
              <a:t>In other words, approximately 4.74% pairs of docs with similarity 0.3% end up becoming </a:t>
            </a:r>
            <a:r>
              <a:rPr lang="en-US" b="1" dirty="0" smtClean="0">
                <a:solidFill>
                  <a:srgbClr val="D60093"/>
                </a:solidFill>
              </a:rPr>
              <a:t>candidate pairs</a:t>
            </a:r>
            <a:endParaRPr lang="en-US" dirty="0" smtClean="0"/>
          </a:p>
          <a:p>
            <a:pPr lvl="2"/>
            <a:r>
              <a:rPr lang="en-US" dirty="0" smtClean="0"/>
              <a:t>They are </a:t>
            </a:r>
            <a:r>
              <a:rPr lang="en-US" b="1" dirty="0" smtClean="0">
                <a:solidFill>
                  <a:srgbClr val="FF0066"/>
                </a:solidFill>
              </a:rPr>
              <a:t>false positives </a:t>
            </a:r>
            <a:r>
              <a:rPr lang="en-US" dirty="0"/>
              <a:t>since </a:t>
            </a:r>
            <a:r>
              <a:rPr lang="en-US" dirty="0" smtClean="0"/>
              <a:t>we will have to examine them (they are candidate pairs) but then it will turn out their similarity is below threshold </a:t>
            </a:r>
            <a:r>
              <a:rPr lang="en-US" b="1" dirty="0" smtClean="0"/>
              <a:t>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21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 Involves a Tradeoff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518160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Pick: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Min-Hashes (rows of </a:t>
            </a:r>
            <a:r>
              <a:rPr lang="en-US" b="1" i="1" dirty="0" smtClean="0"/>
              <a:t>M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bands </a:t>
            </a:r>
            <a:r>
              <a:rPr lang="en-US" b="1" i="1" dirty="0" smtClean="0"/>
              <a:t>b</a:t>
            </a:r>
            <a:r>
              <a:rPr lang="en-US" dirty="0" smtClean="0"/>
              <a:t>, and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rows </a:t>
            </a:r>
            <a:r>
              <a:rPr lang="en-US" b="1" i="1" dirty="0" smtClean="0"/>
              <a:t>r</a:t>
            </a:r>
            <a:r>
              <a:rPr lang="en-US" dirty="0" smtClean="0"/>
              <a:t> per band</a:t>
            </a:r>
          </a:p>
          <a:p>
            <a:pPr>
              <a:buNone/>
            </a:pPr>
            <a:r>
              <a:rPr lang="en-US" dirty="0" smtClean="0"/>
              <a:t>	to balance false positives/negatives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r>
              <a:rPr lang="en-US" dirty="0" smtClean="0"/>
              <a:t> If we had only 15 bands of 5 rows, the number of false positives would go down, but the number of false negatives would go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009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987552"/>
          </a:xfrm>
        </p:spPr>
        <p:txBody>
          <a:bodyPr/>
          <a:lstStyle/>
          <a:p>
            <a:r>
              <a:rPr lang="en-US" dirty="0" smtClean="0"/>
              <a:t>Analysis of LSH – What We Want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 smtClean="0">
                <a:latin typeface="Tahoma" pitchFamily="34" charset="0"/>
              </a:rPr>
              <a:t>)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two sets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362200" y="54102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rot="16200000">
            <a:off x="3147235" y="3712312"/>
            <a:ext cx="23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Similarity threshold </a:t>
            </a:r>
            <a:r>
              <a:rPr lang="en-US" b="1" i="1" dirty="0" smtClean="0">
                <a:solidFill>
                  <a:srgbClr val="008000"/>
                </a:solidFill>
                <a:latin typeface="Tahoma" pitchFamily="34" charset="0"/>
              </a:rPr>
              <a:t>s</a:t>
            </a:r>
            <a:endParaRPr lang="en-US" b="1" i="1" dirty="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495800" y="1828800"/>
            <a:ext cx="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495800" y="18288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67000" y="3581400"/>
            <a:ext cx="1236663" cy="1828800"/>
            <a:chOff x="1680" y="2256"/>
            <a:chExt cx="779" cy="1152"/>
          </a:xfrm>
        </p:grpSpPr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7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Tahoma" pitchFamily="34" charset="0"/>
                </a:rPr>
                <a:t>No chance</a:t>
              </a:r>
            </a:p>
            <a:p>
              <a:pPr algn="ctr" eaLnBrk="0" hangingPunct="0"/>
              <a:r>
                <a:rPr lang="en-US" dirty="0">
                  <a:latin typeface="Tahoma" pitchFamily="34" charset="0"/>
                </a:rPr>
                <a:t>if </a:t>
              </a:r>
              <a:r>
                <a:rPr lang="en-US" i="1" dirty="0" smtClean="0">
                  <a:latin typeface="Tahoma" pitchFamily="34" charset="0"/>
                </a:rPr>
                <a:t>t</a:t>
              </a:r>
              <a:r>
                <a:rPr lang="en-US" dirty="0" smtClean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&lt; </a:t>
              </a:r>
              <a:r>
                <a:rPr lang="en-US" i="1" dirty="0" smtClean="0">
                  <a:latin typeface="Tahoma" pitchFamily="34" charset="0"/>
                </a:rPr>
                <a:t>s</a:t>
              </a:r>
              <a:endParaRPr lang="en-US" i="1" dirty="0">
                <a:latin typeface="Tahoma" pitchFamily="34" charset="0"/>
              </a:endParaRPr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2112" y="273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48201" y="1828800"/>
            <a:ext cx="1752601" cy="1327150"/>
            <a:chOff x="2928" y="1152"/>
            <a:chExt cx="1104" cy="836"/>
          </a:xfrm>
        </p:grpSpPr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928" y="1584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ahoma" pitchFamily="34" charset="0"/>
                </a:rPr>
                <a:t>Probability = </a:t>
              </a:r>
              <a:r>
                <a:rPr lang="en-US" dirty="0">
                  <a:latin typeface="Tahoma" pitchFamily="34" charset="0"/>
                </a:rPr>
                <a:t>1 if </a:t>
              </a:r>
              <a:r>
                <a:rPr lang="en-US" i="1" dirty="0" smtClean="0">
                  <a:latin typeface="Tahoma" pitchFamily="34" charset="0"/>
                </a:rPr>
                <a:t>t</a:t>
              </a:r>
              <a:r>
                <a:rPr lang="en-US" dirty="0" smtClean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&gt; </a:t>
              </a:r>
              <a:r>
                <a:rPr lang="en-US" i="1" dirty="0" smtClean="0">
                  <a:latin typeface="Tahoma" pitchFamily="34" charset="0"/>
                </a:rPr>
                <a:t>s</a:t>
              </a:r>
              <a:endParaRPr lang="en-US" i="1" dirty="0">
                <a:latin typeface="Tahoma" pitchFamily="34" charset="0"/>
              </a:endParaRPr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 flipV="1">
              <a:off x="3408" y="115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3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dirty="0" smtClean="0"/>
              <a:t> bands, </a:t>
            </a:r>
            <a:r>
              <a:rPr lang="en-US" i="1" dirty="0" smtClean="0"/>
              <a:t>r</a:t>
            </a:r>
            <a:r>
              <a:rPr lang="en-US" dirty="0" smtClean="0"/>
              <a:t> rows/band</a:t>
            </a:r>
            <a:endParaRPr lang="en-US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have similarity </a:t>
            </a:r>
            <a:r>
              <a:rPr lang="en-US" b="1" i="1" dirty="0" smtClean="0">
                <a:solidFill>
                  <a:srgbClr val="FF0066"/>
                </a:solidFill>
              </a:rPr>
              <a:t>t</a:t>
            </a:r>
          </a:p>
          <a:p>
            <a:r>
              <a:rPr lang="en-US" dirty="0" smtClean="0"/>
              <a:t>Pick any band (</a:t>
            </a:r>
            <a:r>
              <a:rPr lang="en-US" b="1" i="1" dirty="0" smtClean="0">
                <a:solidFill>
                  <a:srgbClr val="FF0066"/>
                </a:solidFill>
              </a:rPr>
              <a:t>r</a:t>
            </a:r>
            <a:r>
              <a:rPr lang="en-US" dirty="0" smtClean="0"/>
              <a:t> rows)</a:t>
            </a:r>
          </a:p>
          <a:p>
            <a:pPr lvl="1"/>
            <a:r>
              <a:rPr lang="en-US" dirty="0" smtClean="0"/>
              <a:t>Prob. that all rows in band equal =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Prob. that some row in band unequal = </a:t>
            </a:r>
            <a:r>
              <a:rPr lang="en-US" b="1" dirty="0" smtClean="0">
                <a:solidFill>
                  <a:srgbClr val="FF0066"/>
                </a:solidFill>
              </a:rPr>
              <a:t>1 -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/>
              <a:t>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Prob. that no band identical  = </a:t>
            </a:r>
            <a:r>
              <a:rPr lang="en-US" b="1" dirty="0" smtClean="0">
                <a:solidFill>
                  <a:srgbClr val="FF0066"/>
                </a:solidFill>
              </a:rPr>
              <a:t>(1 -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>
                <a:solidFill>
                  <a:srgbClr val="FF0066"/>
                </a:solidFill>
              </a:rPr>
              <a:t>)</a:t>
            </a:r>
            <a:r>
              <a:rPr lang="en-US" b="1" i="1" baseline="30000" dirty="0" smtClean="0">
                <a:solidFill>
                  <a:srgbClr val="FF0066"/>
                </a:solidFill>
              </a:rPr>
              <a:t>b</a:t>
            </a:r>
          </a:p>
          <a:p>
            <a:pPr lvl="8"/>
            <a:endParaRPr lang="en-US" i="1" baseline="30000" dirty="0" smtClean="0">
              <a:solidFill>
                <a:srgbClr val="FF0066"/>
              </a:solidFill>
            </a:endParaRPr>
          </a:p>
          <a:p>
            <a:r>
              <a:rPr lang="en-US" dirty="0" smtClean="0"/>
              <a:t>Prob. that at least 1 band identical =                  </a:t>
            </a: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FF0066"/>
                </a:solidFill>
              </a:rPr>
              <a:t>1 - (1 -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>
                <a:solidFill>
                  <a:srgbClr val="FF0066"/>
                </a:solidFill>
              </a:rPr>
              <a:t>)</a:t>
            </a:r>
            <a:r>
              <a:rPr lang="en-US" b="1" i="1" baseline="30000" dirty="0" smtClean="0">
                <a:solidFill>
                  <a:srgbClr val="FF0066"/>
                </a:solidFill>
              </a:rPr>
              <a:t>b</a:t>
            </a:r>
            <a:endParaRPr lang="en-US" b="1" dirty="0" smtClean="0">
              <a:solidFill>
                <a:srgbClr val="FF0066"/>
              </a:solidFill>
            </a:endParaRPr>
          </a:p>
          <a:p>
            <a:pPr lvl="1"/>
            <a:endParaRPr lang="en-US" i="1" baseline="30000" dirty="0" smtClean="0">
              <a:solidFill>
                <a:srgbClr val="FF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1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i="1" dirty="0" smtClean="0"/>
              <a:t>b</a:t>
            </a:r>
            <a:r>
              <a:rPr lang="en-US" dirty="0" smtClean="0"/>
              <a:t>  Bands of </a:t>
            </a:r>
            <a:r>
              <a:rPr lang="en-US" i="1" dirty="0" smtClean="0"/>
              <a:t>r</a:t>
            </a:r>
            <a:r>
              <a:rPr lang="en-US" dirty="0" smtClean="0"/>
              <a:t>  Rows Gives You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362200" y="5334000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419600" y="5105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495800" y="2057400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4572000" y="1879600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724400" y="1828800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40650" y="3409952"/>
            <a:ext cx="1327150" cy="2228851"/>
            <a:chOff x="4866" y="2169"/>
            <a:chExt cx="836" cy="1404"/>
          </a:xfrm>
        </p:grpSpPr>
        <p:sp>
          <p:nvSpPr>
            <p:cNvPr id="21535" name="Text Box 15"/>
            <p:cNvSpPr txBox="1">
              <a:spLocks noChangeArrowheads="1"/>
            </p:cNvSpPr>
            <p:nvPr/>
          </p:nvSpPr>
          <p:spPr bwMode="auto">
            <a:xfrm>
              <a:off x="4866" y="2169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 dirty="0" smtClean="0">
                  <a:latin typeface="Tahoma" pitchFamily="34" charset="0"/>
                </a:rPr>
                <a:t>t</a:t>
              </a:r>
              <a:r>
                <a:rPr lang="en-US" sz="2400" b="1" dirty="0" smtClean="0">
                  <a:latin typeface="Tahoma" pitchFamily="34" charset="0"/>
                </a:rPr>
                <a:t> </a:t>
              </a:r>
              <a:r>
                <a:rPr lang="en-US" sz="2400" b="1" i="1" baseline="30000" dirty="0">
                  <a:latin typeface="Tahoma" pitchFamily="34" charset="0"/>
                </a:rPr>
                <a:t>r </a:t>
              </a:r>
            </a:p>
          </p:txBody>
        </p:sp>
        <p:sp>
          <p:nvSpPr>
            <p:cNvPr id="21536" name="Text Box 16"/>
            <p:cNvSpPr txBox="1">
              <a:spLocks noChangeArrowheads="1"/>
            </p:cNvSpPr>
            <p:nvPr/>
          </p:nvSpPr>
          <p:spPr bwMode="auto">
            <a:xfrm>
              <a:off x="4980" y="2996"/>
              <a:ext cx="72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All rows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are equal</a:t>
              </a:r>
            </a:p>
          </p:txBody>
        </p:sp>
        <p:sp>
          <p:nvSpPr>
            <p:cNvPr id="21537" name="Line 17"/>
            <p:cNvSpPr>
              <a:spLocks noChangeShapeType="1"/>
            </p:cNvSpPr>
            <p:nvPr/>
          </p:nvSpPr>
          <p:spPr bwMode="auto">
            <a:xfrm flipH="1" flipV="1">
              <a:off x="4992" y="2425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13527" y="3398838"/>
            <a:ext cx="1308101" cy="2425700"/>
            <a:chOff x="4166" y="2141"/>
            <a:chExt cx="824" cy="1528"/>
          </a:xfrm>
        </p:grpSpPr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4610" y="2141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4166" y="3092"/>
              <a:ext cx="7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Some row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unequal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 flipV="1">
              <a:off x="4512" y="2421"/>
              <a:ext cx="336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223125" y="1752600"/>
            <a:ext cx="1812925" cy="2095501"/>
            <a:chOff x="4550" y="1104"/>
            <a:chExt cx="1142" cy="1320"/>
          </a:xfrm>
        </p:grpSpPr>
        <p:sp>
          <p:nvSpPr>
            <p:cNvPr id="21528" name="Text Box 23"/>
            <p:cNvSpPr txBox="1">
              <a:spLocks noChangeArrowheads="1"/>
            </p:cNvSpPr>
            <p:nvPr/>
          </p:nvSpPr>
          <p:spPr bwMode="auto">
            <a:xfrm>
              <a:off x="4550" y="2133"/>
              <a:ext cx="2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(</a:t>
              </a:r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5078" y="2133"/>
              <a:ext cx="3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)</a:t>
              </a:r>
              <a:r>
                <a:rPr lang="en-US" sz="2400" b="1" i="1" baseline="30000" dirty="0">
                  <a:latin typeface="Tahoma" pitchFamily="34" charset="0"/>
                </a:rPr>
                <a:t>b </a:t>
              </a:r>
            </a:p>
          </p:txBody>
        </p:sp>
        <p:sp>
          <p:nvSpPr>
            <p:cNvPr id="21530" name="Text Box 25"/>
            <p:cNvSpPr txBox="1">
              <a:spLocks noChangeArrowheads="1"/>
            </p:cNvSpPr>
            <p:nvPr/>
          </p:nvSpPr>
          <p:spPr bwMode="auto">
            <a:xfrm>
              <a:off x="4977" y="1104"/>
              <a:ext cx="71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solidFill>
                  <a:srgbClr val="008000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No bands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 flipH="1">
              <a:off x="5228" y="1680"/>
              <a:ext cx="52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705600" y="1903413"/>
            <a:ext cx="1128713" cy="1955801"/>
            <a:chOff x="4214" y="1171"/>
            <a:chExt cx="711" cy="1232"/>
          </a:xfrm>
        </p:grpSpPr>
        <p:sp>
          <p:nvSpPr>
            <p:cNvPr id="21525" name="Text Box 28"/>
            <p:cNvSpPr txBox="1">
              <a:spLocks noChangeArrowheads="1"/>
            </p:cNvSpPr>
            <p:nvPr/>
          </p:nvSpPr>
          <p:spPr bwMode="auto">
            <a:xfrm>
              <a:off x="4272" y="2112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26" name="Text Box 29"/>
            <p:cNvSpPr txBox="1">
              <a:spLocks noChangeArrowheads="1"/>
            </p:cNvSpPr>
            <p:nvPr/>
          </p:nvSpPr>
          <p:spPr bwMode="auto">
            <a:xfrm>
              <a:off x="4214" y="1171"/>
              <a:ext cx="71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At least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one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27" name="Line 30"/>
            <p:cNvSpPr>
              <a:spLocks noChangeShapeType="1"/>
            </p:cNvSpPr>
            <p:nvPr/>
          </p:nvSpPr>
          <p:spPr bwMode="auto">
            <a:xfrm>
              <a:off x="4483" y="1728"/>
              <a:ext cx="105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95800" y="3429000"/>
            <a:ext cx="2065338" cy="762000"/>
            <a:chOff x="2832" y="2160"/>
            <a:chExt cx="1301" cy="480"/>
          </a:xfrm>
        </p:grpSpPr>
        <p:sp>
          <p:nvSpPr>
            <p:cNvPr id="21523" name="Text Box 32"/>
            <p:cNvSpPr txBox="1">
              <a:spLocks noChangeArrowheads="1"/>
            </p:cNvSpPr>
            <p:nvPr/>
          </p:nvSpPr>
          <p:spPr bwMode="auto">
            <a:xfrm>
              <a:off x="3024" y="2160"/>
              <a:ext cx="11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Tahoma" pitchFamily="34" charset="0"/>
                </a:rPr>
                <a:t>s </a:t>
              </a:r>
              <a:r>
                <a:rPr lang="en-US" sz="2400" dirty="0">
                  <a:latin typeface="Tahoma" pitchFamily="34" charset="0"/>
                </a:rPr>
                <a:t>~ (1/b)</a:t>
              </a:r>
              <a:r>
                <a:rPr lang="en-US" sz="2400" baseline="30000" dirty="0">
                  <a:latin typeface="Tahoma" pitchFamily="34" charset="0"/>
                </a:rPr>
                <a:t>1/r </a:t>
              </a:r>
            </a:p>
          </p:txBody>
        </p:sp>
        <p:sp>
          <p:nvSpPr>
            <p:cNvPr id="21524" name="Line 33"/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 smtClean="0">
                <a:latin typeface="Tahoma" pitchFamily="34" charset="0"/>
              </a:rPr>
              <a:t>t=</a:t>
            </a:r>
            <a:r>
              <a:rPr lang="en-US" i="1" dirty="0" err="1" smtClean="0">
                <a:latin typeface="Tahoma" pitchFamily="34" charset="0"/>
              </a:rPr>
              <a:t>sim</a:t>
            </a:r>
            <a:r>
              <a:rPr lang="en-US" i="1" dirty="0" smtClean="0">
                <a:latin typeface="Tahoma" pitchFamily="34" charset="0"/>
              </a:rPr>
              <a:t>(C</a:t>
            </a:r>
            <a:r>
              <a:rPr lang="en-US" i="1" baseline="-25000" dirty="0" smtClean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 smtClean="0">
                <a:latin typeface="Tahoma" pitchFamily="34" charset="0"/>
              </a:rPr>
              <a:t>)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two sets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943600" y="5779532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b</a:t>
            </a:r>
            <a:r>
              <a:rPr lang="en-US" dirty="0" smtClean="0"/>
              <a:t>  = 20; </a:t>
            </a:r>
            <a:r>
              <a:rPr lang="en-US" i="1" dirty="0" smtClean="0"/>
              <a:t>r</a:t>
            </a:r>
            <a:r>
              <a:rPr lang="en-US" dirty="0" smtClean="0"/>
              <a:t>  =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Similarity threshold 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Prob. that at least 1 band is identical: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87398"/>
              </p:ext>
            </p:extLst>
          </p:nvPr>
        </p:nvGraphicFramePr>
        <p:xfrm>
          <a:off x="3124200" y="2484120"/>
          <a:ext cx="3124200" cy="4145279"/>
        </p:xfrm>
        <a:graphic>
          <a:graphicData uri="http://schemas.openxmlformats.org/drawingml/2006/table">
            <a:tbl>
              <a:tblPr/>
              <a:tblGrid>
                <a:gridCol w="762000"/>
                <a:gridCol w="2362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1-(1-s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: The S-curve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Picking </a:t>
            </a:r>
            <a:r>
              <a:rPr lang="en-US" b="1" i="1" dirty="0" smtClean="0">
                <a:solidFill>
                  <a:srgbClr val="D60093"/>
                </a:solidFill>
              </a:rPr>
              <a:t>r</a:t>
            </a:r>
            <a:r>
              <a:rPr lang="en-US" b="1" dirty="0" smtClean="0">
                <a:solidFill>
                  <a:srgbClr val="D60093"/>
                </a:solidFill>
              </a:rPr>
              <a:t> and </a:t>
            </a:r>
            <a:r>
              <a:rPr lang="en-US" b="1" i="1" dirty="0" smtClean="0">
                <a:solidFill>
                  <a:srgbClr val="D60093"/>
                </a:solidFill>
              </a:rPr>
              <a:t>b</a:t>
            </a:r>
            <a:r>
              <a:rPr lang="en-US" b="1" dirty="0" smtClean="0">
                <a:solidFill>
                  <a:srgbClr val="D60093"/>
                </a:solidFill>
              </a:rPr>
              <a:t> to get the best S-curve</a:t>
            </a:r>
          </a:p>
          <a:p>
            <a:pPr lvl="1"/>
            <a:r>
              <a:rPr lang="en-US" dirty="0" smtClean="0"/>
              <a:t>50 hash-functions (r=5, b=10)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27288"/>
            <a:ext cx="39066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2763252" y="4107700"/>
            <a:ext cx="2803360" cy="52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193674" y="2718720"/>
            <a:ext cx="566821" cy="1053431"/>
          </a:xfrm>
          <a:custGeom>
            <a:avLst/>
            <a:gdLst>
              <a:gd name="connsiteX0" fmla="*/ 0 w 566821"/>
              <a:gd name="connsiteY0" fmla="*/ 1053431 h 1053431"/>
              <a:gd name="connsiteX1" fmla="*/ 32084 w 566821"/>
              <a:gd name="connsiteY1" fmla="*/ 0 h 1053431"/>
              <a:gd name="connsiteX2" fmla="*/ 566821 w 566821"/>
              <a:gd name="connsiteY2" fmla="*/ 0 h 1053431"/>
              <a:gd name="connsiteX3" fmla="*/ 422442 w 566821"/>
              <a:gd name="connsiteY3" fmla="*/ 96252 h 1053431"/>
              <a:gd name="connsiteX4" fmla="*/ 288758 w 566821"/>
              <a:gd name="connsiteY4" fmla="*/ 288757 h 1053431"/>
              <a:gd name="connsiteX5" fmla="*/ 165768 w 566821"/>
              <a:gd name="connsiteY5" fmla="*/ 572168 h 1053431"/>
              <a:gd name="connsiteX6" fmla="*/ 0 w 566821"/>
              <a:gd name="connsiteY6" fmla="*/ 1053431 h 10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21" h="1053431">
                <a:moveTo>
                  <a:pt x="0" y="1053431"/>
                </a:moveTo>
                <a:lnTo>
                  <a:pt x="32084" y="0"/>
                </a:lnTo>
                <a:lnTo>
                  <a:pt x="566821" y="0"/>
                </a:lnTo>
                <a:lnTo>
                  <a:pt x="422442" y="96252"/>
                </a:lnTo>
                <a:lnTo>
                  <a:pt x="288758" y="288757"/>
                </a:lnTo>
                <a:lnTo>
                  <a:pt x="165768" y="572168"/>
                </a:lnTo>
                <a:lnTo>
                  <a:pt x="0" y="10534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3021" y="3996741"/>
            <a:ext cx="973221" cy="1550736"/>
          </a:xfrm>
          <a:custGeom>
            <a:avLst/>
            <a:gdLst>
              <a:gd name="connsiteX0" fmla="*/ 973221 w 973221"/>
              <a:gd name="connsiteY0" fmla="*/ 0 h 1550736"/>
              <a:gd name="connsiteX1" fmla="*/ 941137 w 973221"/>
              <a:gd name="connsiteY1" fmla="*/ 1545389 h 1550736"/>
              <a:gd name="connsiteX2" fmla="*/ 0 w 973221"/>
              <a:gd name="connsiteY2" fmla="*/ 1550736 h 1550736"/>
              <a:gd name="connsiteX3" fmla="*/ 315495 w 973221"/>
              <a:gd name="connsiteY3" fmla="*/ 1374273 h 1550736"/>
              <a:gd name="connsiteX4" fmla="*/ 577516 w 973221"/>
              <a:gd name="connsiteY4" fmla="*/ 1016000 h 1550736"/>
              <a:gd name="connsiteX5" fmla="*/ 802105 w 973221"/>
              <a:gd name="connsiteY5" fmla="*/ 534736 h 1550736"/>
              <a:gd name="connsiteX6" fmla="*/ 973221 w 973221"/>
              <a:gd name="connsiteY6" fmla="*/ 0 h 15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221" h="1550736">
                <a:moveTo>
                  <a:pt x="973221" y="0"/>
                </a:moveTo>
                <a:lnTo>
                  <a:pt x="941137" y="1545389"/>
                </a:lnTo>
                <a:lnTo>
                  <a:pt x="0" y="1550736"/>
                </a:lnTo>
                <a:lnTo>
                  <a:pt x="315495" y="1374273"/>
                </a:lnTo>
                <a:lnTo>
                  <a:pt x="577516" y="1016000"/>
                </a:lnTo>
                <a:lnTo>
                  <a:pt x="802105" y="534736"/>
                </a:lnTo>
                <a:lnTo>
                  <a:pt x="9732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4876800"/>
            <a:ext cx="323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Red area</a:t>
            </a:r>
            <a:r>
              <a:rPr lang="en-US" b="1" dirty="0" smtClean="0"/>
              <a:t>:</a:t>
            </a:r>
            <a:r>
              <a:rPr lang="en-US" dirty="0" smtClean="0"/>
              <a:t> False Negative rate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Purple area</a:t>
            </a:r>
            <a:r>
              <a:rPr lang="en-US" b="1" dirty="0" smtClean="0"/>
              <a:t>:</a:t>
            </a:r>
            <a:r>
              <a:rPr lang="en-US" dirty="0" smtClean="0"/>
              <a:t> False Positive rate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5791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84387" y="3940013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Prob. sharing a bucket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7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How well does this work?</a:t>
            </a: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103438" y="1327150"/>
          <a:ext cx="46720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327150"/>
                        <a:ext cx="46720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3-02-24 at 6.35.1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5348"/>
            <a:ext cx="7779693" cy="4169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6126" y="17734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8831" y="2455348"/>
            <a:ext cx="371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=1,000, </a:t>
            </a:r>
            <a:r>
              <a:rPr lang="en-US" sz="2000" dirty="0" err="1" smtClean="0">
                <a:latin typeface="Calibri"/>
                <a:cs typeface="Calibri"/>
              </a:rPr>
              <a:t>x</a:t>
            </a:r>
            <a:r>
              <a:rPr lang="en-US" sz="2000" dirty="0" smtClean="0">
                <a:latin typeface="Calibri"/>
                <a:cs typeface="Calibri"/>
              </a:rPr>
              <a:t>~=200, </a:t>
            </a:r>
            <a:r>
              <a:rPr lang="en-US" sz="2000" dirty="0" err="1" smtClean="0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~=0.18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19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2-24 at 6.36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1669"/>
            <a:ext cx="7685115" cy="439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How well does this work?</a:t>
            </a: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103438" y="1327150"/>
          <a:ext cx="46720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tion" r:id="rId4" imgW="2159000" imgH="419100" progId="Equation.3">
                  <p:embed/>
                </p:oleObj>
              </mc:Choice>
              <mc:Fallback>
                <p:oleObj name="Equation" r:id="rId4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327150"/>
                        <a:ext cx="46720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6126" y="17734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5353" y="2279381"/>
            <a:ext cx="371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=10,000, </a:t>
            </a:r>
            <a:r>
              <a:rPr lang="en-US" sz="2000" dirty="0" err="1" smtClean="0">
                <a:latin typeface="Calibri"/>
                <a:cs typeface="Calibri"/>
              </a:rPr>
              <a:t>x</a:t>
            </a:r>
            <a:r>
              <a:rPr lang="en-US" sz="2000" dirty="0" smtClean="0">
                <a:latin typeface="Calibri"/>
                <a:cs typeface="Calibri"/>
              </a:rPr>
              <a:t>~=1,000, </a:t>
            </a:r>
            <a:r>
              <a:rPr lang="en-US" sz="2000" dirty="0" err="1" smtClean="0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~=0.10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76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better???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0975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smtClean="0"/>
              <a:t>set up an empty length-</a:t>
            </a:r>
            <a:r>
              <a:rPr lang="en-US" dirty="0" err="1" smtClean="0"/>
              <a:t>m</a:t>
            </a:r>
            <a:r>
              <a:rPr lang="en-US" dirty="0" smtClean="0"/>
              <a:t> array bits[];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bf.add(String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smtClean="0"/>
              <a:t>bits[hash1(s) % </a:t>
            </a:r>
            <a:r>
              <a:rPr lang="en-US" dirty="0" err="1" smtClean="0"/>
              <a:t>m</a:t>
            </a:r>
            <a:r>
              <a:rPr lang="en-US" dirty="0" smtClean="0"/>
              <a:t>] = 1;</a:t>
            </a:r>
          </a:p>
          <a:p>
            <a:pPr lvl="1">
              <a:buNone/>
            </a:pPr>
            <a:r>
              <a:rPr lang="en-US" dirty="0" smtClean="0"/>
              <a:t>bits[hash2(s) % </a:t>
            </a:r>
            <a:r>
              <a:rPr lang="en-US" dirty="0" err="1" smtClean="0"/>
              <a:t>m</a:t>
            </a:r>
            <a:r>
              <a:rPr lang="en-US" dirty="0" smtClean="0"/>
              <a:t>] = 1;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{</a:t>
            </a:r>
          </a:p>
          <a:p>
            <a:pPr lvl="1">
              <a:buNone/>
            </a:pPr>
            <a:r>
              <a:rPr lang="en-US" dirty="0" smtClean="0"/>
              <a:t>return bits[hash1(s) % </a:t>
            </a:r>
            <a:r>
              <a:rPr lang="en-US" dirty="0" err="1" smtClean="0"/>
              <a:t>m</a:t>
            </a:r>
            <a:r>
              <a:rPr lang="en-US" dirty="0" smtClean="0"/>
              <a:t>] &amp;&amp; bits[hash2(s) % </a:t>
            </a:r>
            <a:r>
              <a:rPr lang="en-US" dirty="0" err="1" smtClean="0"/>
              <a:t>m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5925" y="5354638"/>
          <a:ext cx="68468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Equation" r:id="rId3" imgW="3162300" imgH="419100" progId="Equation.3">
                  <p:embed/>
                </p:oleObj>
              </mc:Choice>
              <mc:Fallback>
                <p:oleObj name="Equation" r:id="rId3" imgW="3162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354638"/>
                        <a:ext cx="684688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0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How well does this work?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6126" y="17734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8831" y="2455348"/>
            <a:ext cx="371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=1,000, </a:t>
            </a:r>
            <a:r>
              <a:rPr lang="en-US" sz="2000" dirty="0" err="1" smtClean="0">
                <a:latin typeface="Calibri"/>
                <a:cs typeface="Calibri"/>
              </a:rPr>
              <a:t>x</a:t>
            </a:r>
            <a:r>
              <a:rPr lang="en-US" sz="2000" dirty="0" smtClean="0">
                <a:latin typeface="Calibri"/>
                <a:cs typeface="Calibri"/>
              </a:rPr>
              <a:t>~=200, </a:t>
            </a:r>
            <a:r>
              <a:rPr lang="en-US" sz="2000" dirty="0" err="1" smtClean="0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~=0.18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8" name="Picture 7" descr="Screen shot 2013-02-24 at 6.40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0" y="2455348"/>
            <a:ext cx="8496301" cy="4402652"/>
          </a:xfrm>
          <a:prstGeom prst="rect">
            <a:avLst/>
          </a:prstGeom>
        </p:spPr>
      </p:pic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1498600" y="1236663"/>
          <a:ext cx="51149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4" imgW="2362200" imgH="495300" progId="Equation.3">
                  <p:embed/>
                </p:oleObj>
              </mc:Choice>
              <mc:Fallback>
                <p:oleObj name="Equation" r:id="rId4" imgW="2362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236663"/>
                        <a:ext cx="51149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78831" y="2309813"/>
            <a:ext cx="371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=1,000, </a:t>
            </a:r>
            <a:r>
              <a:rPr lang="en-US" sz="2000" dirty="0" err="1" smtClean="0">
                <a:latin typeface="Calibri"/>
                <a:cs typeface="Calibri"/>
              </a:rPr>
              <a:t>x</a:t>
            </a:r>
            <a:r>
              <a:rPr lang="en-US" sz="2000" dirty="0" smtClean="0">
                <a:latin typeface="Calibri"/>
                <a:cs typeface="Calibri"/>
              </a:rPr>
              <a:t>~=13,000, </a:t>
            </a:r>
            <a:r>
              <a:rPr lang="en-US" sz="2000" dirty="0" err="1" smtClean="0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~=0.01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40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3251</Words>
  <Application>Microsoft Macintosh PowerPoint</Application>
  <PresentationFormat>On-screen Show (4:3)</PresentationFormat>
  <Paragraphs>663</Paragraphs>
  <Slides>57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Microsoft Equation</vt:lpstr>
      <vt:lpstr>Randomized / Hashing Algorithms </vt:lpstr>
      <vt:lpstr>Outline</vt:lpstr>
      <vt:lpstr>Hash Trick - Insights</vt:lpstr>
      <vt:lpstr>Bloom filters</vt:lpstr>
      <vt:lpstr>One possible implementation</vt:lpstr>
      <vt:lpstr>How well does this work?</vt:lpstr>
      <vt:lpstr>How well does this work?</vt:lpstr>
      <vt:lpstr>A better??? implementation</vt:lpstr>
      <vt:lpstr>How well does this work?</vt:lpstr>
      <vt:lpstr>Bloom filters</vt:lpstr>
      <vt:lpstr>Bloom filters</vt:lpstr>
      <vt:lpstr>Bloom filters</vt:lpstr>
      <vt:lpstr>Bloom filters</vt:lpstr>
      <vt:lpstr>Bloom filters: demo</vt:lpstr>
      <vt:lpstr>Locality Sensitive Hashing (LSH)</vt:lpstr>
      <vt:lpstr>LSH: key ideas</vt:lpstr>
      <vt:lpstr>Random Projections</vt:lpstr>
      <vt:lpstr>Random projections</vt:lpstr>
      <vt:lpstr>Random projections</vt:lpstr>
      <vt:lpstr>LSH: key ideas</vt:lpstr>
      <vt:lpstr>LSH: 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 Measures</vt:lpstr>
      <vt:lpstr>LSH: “pooling” (van Durme)</vt:lpstr>
      <vt:lpstr>PowerPoint Presentation</vt:lpstr>
      <vt:lpstr>LSH: key ideas: pooling</vt:lpstr>
      <vt:lpstr>Finding Similar Documents with Minhashing</vt:lpstr>
      <vt:lpstr>3 Essential Steps for Similar Docs</vt:lpstr>
      <vt:lpstr>The Big Picture</vt:lpstr>
      <vt:lpstr> Shingling</vt:lpstr>
      <vt:lpstr>Define: Shingles</vt:lpstr>
      <vt:lpstr>Working Assumption</vt:lpstr>
      <vt:lpstr> MinHashing</vt:lpstr>
      <vt:lpstr>Encoding Sets as Bit Vectors</vt:lpstr>
      <vt:lpstr>From Sets to Boolean Matrices</vt:lpstr>
      <vt:lpstr>Min-Hashing</vt:lpstr>
      <vt:lpstr>Min-Hashing</vt:lpstr>
      <vt:lpstr> Locality Sensitive Hashing</vt:lpstr>
      <vt:lpstr>LSH: First Cut</vt:lpstr>
      <vt:lpstr>Partition M into b Bands</vt:lpstr>
      <vt:lpstr>Partition M into Bands</vt:lpstr>
      <vt:lpstr>Hashing Bands</vt:lpstr>
      <vt:lpstr>Example of Bands</vt:lpstr>
      <vt:lpstr>C1, C2 are 80% Similar</vt:lpstr>
      <vt:lpstr>C1, C2 are 30% Similar</vt:lpstr>
      <vt:lpstr>LSH Involves a Tradeoff</vt:lpstr>
      <vt:lpstr>Analysis of LSH – What We Want</vt:lpstr>
      <vt:lpstr>b bands, r rows/band</vt:lpstr>
      <vt:lpstr>What b  Bands of r  Rows Gives You</vt:lpstr>
      <vt:lpstr>Example: b  = 20; r  = 5</vt:lpstr>
      <vt:lpstr>Picking r and b: The S-curve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305</cp:revision>
  <dcterms:created xsi:type="dcterms:W3CDTF">2012-02-26T21:25:59Z</dcterms:created>
  <dcterms:modified xsi:type="dcterms:W3CDTF">2015-03-25T16:06:33Z</dcterms:modified>
</cp:coreProperties>
</file>