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3.xml" ContentType="application/vnd.openxmlformats-officedocument.presentationml.notesSlide+xml"/>
  <Override PartName="/ppt/embeddings/oleObject5.bin" ContentType="application/vnd.openxmlformats-officedocument.oleObject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6.bin" ContentType="application/vnd.openxmlformats-officedocument.oleObject"/>
  <Override PartName="/ppt/notesSlides/notesSlide40.xml" ContentType="application/vnd.openxmlformats-officedocument.presentationml.notesSlide+xml"/>
  <Override PartName="/ppt/embeddings/oleObject7.bin" ContentType="application/vnd.openxmlformats-officedocument.oleObject"/>
  <Override PartName="/ppt/notesSlides/notesSlide41.xml" ContentType="application/vnd.openxmlformats-officedocument.presentationml.notesSlide+xml"/>
  <Override PartName="/ppt/embeddings/oleObject8.bin" ContentType="application/vnd.openxmlformats-officedocument.oleObject"/>
  <Override PartName="/ppt/notesSlides/notesSlide42.xml" ContentType="application/vnd.openxmlformats-officedocument.presentationml.notesSlide+xml"/>
  <Override PartName="/ppt/embeddings/oleObject9.bin" ContentType="application/vnd.openxmlformats-officedocument.oleObject"/>
  <Override PartName="/ppt/notesSlides/notesSlide43.xml" ContentType="application/vnd.openxmlformats-officedocument.presentationml.notesSlide+xml"/>
  <Override PartName="/ppt/embeddings/oleObject10.bin" ContentType="application/vnd.openxmlformats-officedocument.oleObject"/>
  <Override PartName="/ppt/notesSlides/notesSlide44.xml" ContentType="application/vnd.openxmlformats-officedocument.presentationml.notesSlide+xml"/>
  <Override PartName="/ppt/embeddings/oleObject11.bin" ContentType="application/vnd.openxmlformats-officedocument.oleObject"/>
  <Override PartName="/ppt/notesSlides/notesSlide45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4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256" r:id="rId2"/>
    <p:sldId id="400" r:id="rId3"/>
    <p:sldId id="39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4" r:id="rId23"/>
    <p:sldId id="285" r:id="rId24"/>
    <p:sldId id="288" r:id="rId25"/>
    <p:sldId id="399" r:id="rId26"/>
    <p:sldId id="299" r:id="rId27"/>
    <p:sldId id="301" r:id="rId28"/>
    <p:sldId id="304" r:id="rId29"/>
    <p:sldId id="305" r:id="rId30"/>
    <p:sldId id="306" r:id="rId31"/>
    <p:sldId id="307" r:id="rId32"/>
    <p:sldId id="308" r:id="rId33"/>
    <p:sldId id="310" r:id="rId34"/>
    <p:sldId id="311" r:id="rId35"/>
    <p:sldId id="312" r:id="rId36"/>
    <p:sldId id="315" r:id="rId37"/>
    <p:sldId id="316" r:id="rId38"/>
    <p:sldId id="318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6" r:id="rId49"/>
    <p:sldId id="337" r:id="rId50"/>
    <p:sldId id="338" r:id="rId51"/>
    <p:sldId id="340" r:id="rId52"/>
    <p:sldId id="341" r:id="rId53"/>
    <p:sldId id="343" r:id="rId54"/>
    <p:sldId id="344" r:id="rId55"/>
    <p:sldId id="346" r:id="rId56"/>
    <p:sldId id="349" r:id="rId57"/>
    <p:sldId id="350" r:id="rId58"/>
    <p:sldId id="355" r:id="rId59"/>
    <p:sldId id="361" r:id="rId60"/>
    <p:sldId id="367" r:id="rId61"/>
    <p:sldId id="368" r:id="rId62"/>
    <p:sldId id="369" r:id="rId63"/>
    <p:sldId id="370" r:id="rId64"/>
    <p:sldId id="371" r:id="rId65"/>
    <p:sldId id="372" r:id="rId66"/>
    <p:sldId id="373" r:id="rId67"/>
    <p:sldId id="382" r:id="rId68"/>
    <p:sldId id="383" r:id="rId69"/>
    <p:sldId id="384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2" autoAdjust="0"/>
    <p:restoredTop sz="88433" autoAdjust="0"/>
  </p:normalViewPr>
  <p:slideViewPr>
    <p:cSldViewPr snapToGrid="0" snapToObjects="1">
      <p:cViewPr varScale="1">
        <p:scale>
          <a:sx n="120" d="100"/>
          <a:sy n="120" d="100"/>
        </p:scale>
        <p:origin x="-1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W:\teaching\xData_mining\misc_slides\recsys-kor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CF (no time bias)</c:v>
          </c:tx>
          <c:xVal>
            <c:numRef>
              <c:f>Sheet1!$D$53:$D$57</c:f>
              <c:numCache>
                <c:formatCode>General</c:formatCode>
                <c:ptCount val="5"/>
                <c:pt idx="0">
                  <c:v>9.38277</c:v>
                </c:pt>
                <c:pt idx="1">
                  <c:v>18.26777</c:v>
                </c:pt>
                <c:pt idx="2">
                  <c:v>36.03777</c:v>
                </c:pt>
                <c:pt idx="3">
                  <c:v>71.57776999999998</c:v>
                </c:pt>
                <c:pt idx="4">
                  <c:v>142.65777</c:v>
                </c:pt>
              </c:numCache>
            </c:numRef>
          </c:xVal>
          <c:yVal>
            <c:numRef>
              <c:f>Sheet1!$B$53:$B$57</c:f>
              <c:numCache>
                <c:formatCode>General</c:formatCode>
                <c:ptCount val="5"/>
                <c:pt idx="0">
                  <c:v>0.9139</c:v>
                </c:pt>
                <c:pt idx="1">
                  <c:v>0.9095</c:v>
                </c:pt>
                <c:pt idx="2">
                  <c:v>0.9062</c:v>
                </c:pt>
                <c:pt idx="3">
                  <c:v>0.9042</c:v>
                </c:pt>
                <c:pt idx="4">
                  <c:v>0.9028</c:v>
                </c:pt>
              </c:numCache>
            </c:numRef>
          </c:yVal>
          <c:smooth val="0"/>
        </c:ser>
        <c:ser>
          <c:idx val="6"/>
          <c:order val="1"/>
          <c:tx>
            <c:v>Basic Latent Factors</c:v>
          </c:tx>
          <c:xVal>
            <c:numRef>
              <c:f>Sheet1!$D$42:$D$44</c:f>
              <c:numCache>
                <c:formatCode>General</c:formatCode>
                <c:ptCount val="3"/>
                <c:pt idx="0">
                  <c:v>25.38627</c:v>
                </c:pt>
                <c:pt idx="1">
                  <c:v>50.27477</c:v>
                </c:pt>
                <c:pt idx="2">
                  <c:v>100.05177</c:v>
                </c:pt>
              </c:numCache>
            </c:numRef>
          </c:xVal>
          <c:yVal>
            <c:numRef>
              <c:f>Sheet1!$B$42:$B$44</c:f>
              <c:numCache>
                <c:formatCode>General</c:formatCode>
                <c:ptCount val="3"/>
                <c:pt idx="0">
                  <c:v>0.9046</c:v>
                </c:pt>
                <c:pt idx="1">
                  <c:v>0.9025</c:v>
                </c:pt>
                <c:pt idx="2">
                  <c:v>0.9009</c:v>
                </c:pt>
              </c:numCache>
            </c:numRef>
          </c:yVal>
          <c:smooth val="0"/>
        </c:ser>
        <c:ser>
          <c:idx val="2"/>
          <c:order val="2"/>
          <c:tx>
            <c:v>Latent Factors w/ Biases</c:v>
          </c:tx>
          <c:xVal>
            <c:numRef>
              <c:f>Sheet1!$D$9:$D$11</c:f>
              <c:numCache>
                <c:formatCode>General</c:formatCode>
                <c:ptCount val="3"/>
                <c:pt idx="0">
                  <c:v>26.27477</c:v>
                </c:pt>
                <c:pt idx="1">
                  <c:v>52.05177</c:v>
                </c:pt>
                <c:pt idx="2">
                  <c:v>103.60577</c:v>
                </c:pt>
              </c:numCache>
            </c:numRef>
          </c:xVal>
          <c:yVal>
            <c:numRef>
              <c:f>Sheet1!$B$9:$B$11</c:f>
              <c:numCache>
                <c:formatCode>General</c:formatCode>
                <c:ptCount val="3"/>
                <c:pt idx="0">
                  <c:v>0.8952</c:v>
                </c:pt>
                <c:pt idx="1">
                  <c:v>0.8924</c:v>
                </c:pt>
                <c:pt idx="2">
                  <c:v>0.8911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2734120"/>
        <c:axId val="-2132739672"/>
      </c:scatterChart>
      <c:valAx>
        <c:axId val="-2132734120"/>
        <c:scaling>
          <c:logBase val="10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Millions of parameters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32739672"/>
        <c:crosses val="autoZero"/>
        <c:crossBetween val="midCat"/>
      </c:valAx>
      <c:valAx>
        <c:axId val="-21327396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RMSE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327341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2206118040555"/>
          <c:y val="0.0303353955755531"/>
          <c:w val="0.303373167955775"/>
          <c:h val="0.215319835020622"/>
        </c:manualLayout>
      </c:layout>
      <c:overlay val="1"/>
      <c:spPr>
        <a:solidFill>
          <a:schemeClr val="tx1"/>
        </a:solidFill>
      </c:sp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4/1/15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5249B-57FA-47FA-B2B4-C823CD291C35}" type="slidenum">
              <a:rPr lang="en-US"/>
              <a:pPr/>
              <a:t>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A5859-A41F-4408-B449-ECCAF903F361}" type="slidenum">
              <a:rPr lang="en-US"/>
              <a:pPr/>
              <a:t>13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D814F-D39C-471A-972C-CA4903C081A7}" type="slidenum">
              <a:rPr lang="en-US"/>
              <a:pPr/>
              <a:t>14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A6D1A-ADD9-4FAE-BBCA-A9658D9D5116}" type="slidenum">
              <a:rPr lang="en-US"/>
              <a:pPr/>
              <a:t>15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024FF-19F2-4ADC-90ED-4798E89F3B39}" type="slidenum">
              <a:rPr lang="en-US"/>
              <a:pPr/>
              <a:t>17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E9F30-39DA-40D5-9E4E-4575B29A9371}" type="slidenum">
              <a:rPr lang="en-US"/>
              <a:pPr/>
              <a:t>18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8950B-80BA-4D8C-BBA6-19F187DB8547}" type="slidenum">
              <a:rPr lang="en-US"/>
              <a:pPr/>
              <a:t>19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051F8-D2DD-4F7A-9357-6E734CA9A9EB}" type="slidenum">
              <a:rPr lang="en-US"/>
              <a:pPr/>
              <a:t>20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973DF-7313-464C-BB67-7764F5CF748A}" type="slidenum">
              <a:rPr lang="en-US"/>
              <a:pPr/>
              <a:t>22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059A1-ADF1-409C-927D-50F8D150D177}" type="slidenum">
              <a:rPr lang="en-US"/>
              <a:pPr/>
              <a:t>23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00761-A214-40ED-94F0-2A6D31B566A1}" type="slidenum">
              <a:rPr lang="en-US"/>
              <a:pPr/>
              <a:t>24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C3759-7C6F-4690-8838-D19AF294169B}" type="slidenum">
              <a:rPr lang="en-US"/>
              <a:pPr/>
              <a:t>5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BCE95-FB7C-493D-A03B-AF73ACCA9F6D}" type="slidenum">
              <a:rPr lang="en-US"/>
              <a:pPr/>
              <a:t>26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DF289-2648-4D55-972B-23C1DCCDAB99}" type="slidenum">
              <a:rPr lang="en-US"/>
              <a:pPr/>
              <a:t>27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3DE51-090F-4C98-A3F5-DA1CB983650E}" type="slidenum">
              <a:rPr lang="en-US"/>
              <a:pPr/>
              <a:t>28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49D6C-BD6D-460B-B0FA-43F63A9C9A54}" type="slidenum">
              <a:rPr lang="en-US"/>
              <a:pPr/>
              <a:t>29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05CB8-9981-49EA-AE55-53B0F6956BAD}" type="slidenum">
              <a:rPr lang="en-US"/>
              <a:pPr/>
              <a:t>30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032F5-BC3D-42F6-8325-3EAAB5A0E6D6}" type="slidenum">
              <a:rPr lang="en-US"/>
              <a:pPr/>
              <a:t>31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30B95-AD19-4E75-86E8-AF43288D2F15}" type="slidenum">
              <a:rPr lang="en-US"/>
              <a:pPr/>
              <a:t>32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0B6C4-9DF7-44AA-9F30-9485E0E087CD}" type="slidenum">
              <a:rPr lang="en-US"/>
              <a:pPr/>
              <a:t>33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C0D1-CC1B-4B79-B42C-2EA48882A3E3}" type="slidenum">
              <a:rPr lang="en-US"/>
              <a:pPr/>
              <a:t>34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C6BDB-9476-45EF-B07C-F71641C038A7}" type="slidenum">
              <a:rPr lang="en-US"/>
              <a:pPr/>
              <a:t>35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DCF95-D59A-4DE3-9527-CCE4AC7CB187}" type="slidenum">
              <a:rPr lang="en-US"/>
              <a:pPr/>
              <a:t>6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22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F8E04-D9EA-4AD8-AC6F-4F10469D23B8}" type="slidenum">
              <a:rPr lang="en-US"/>
              <a:pPr/>
              <a:t>37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2BEFA-E99D-40A3-8405-5158F4F7B5BC}" type="slidenum">
              <a:rPr lang="en-US"/>
              <a:pPr/>
              <a:t>38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49D6C-BD6D-460B-B0FA-43F63A9C9A54}" type="slidenum">
              <a:rPr lang="en-US"/>
              <a:pPr/>
              <a:t>45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100" dirty="0"/>
              <a:t>There is a difference in the typical behavior of users and items, as it</a:t>
            </a:r>
          </a:p>
          <a:p>
            <a:r>
              <a:rPr lang="en-US" sz="1100" dirty="0"/>
              <a:t>pertains to similarity. Intuitively, items tend to be classifiable in simple</a:t>
            </a:r>
          </a:p>
          <a:p>
            <a:r>
              <a:rPr lang="en-US" sz="1100" dirty="0"/>
              <a:t>terms. For example, music tends to belong to a single genre. It is </a:t>
            </a:r>
            <a:r>
              <a:rPr lang="en-US" sz="1100" dirty="0" err="1"/>
              <a:t>impossi</a:t>
            </a:r>
            <a:r>
              <a:rPr lang="en-US" sz="1100" dirty="0"/>
              <a:t>-</a:t>
            </a:r>
          </a:p>
          <a:p>
            <a:r>
              <a:rPr lang="en-US" sz="1100" dirty="0" err="1"/>
              <a:t>ble</a:t>
            </a:r>
            <a:r>
              <a:rPr lang="en-US" sz="1100" dirty="0"/>
              <a:t>, e.g., for a piece of music to be both 60’s rock and 1700’s baroque. On</a:t>
            </a:r>
          </a:p>
          <a:p>
            <a:r>
              <a:rPr lang="en-US" sz="1100" dirty="0"/>
              <a:t>the other hand, there are individuals who like both 60’s rock and 1700’s</a:t>
            </a:r>
          </a:p>
          <a:p>
            <a:r>
              <a:rPr lang="en-US" sz="1100" dirty="0"/>
              <a:t>baroque, and who buy examples of both types of music. </a:t>
            </a:r>
          </a:p>
          <a:p>
            <a:endParaRPr lang="en-US" sz="1100" dirty="0"/>
          </a:p>
          <a:p>
            <a:r>
              <a:rPr lang="en-US" sz="1100" dirty="0"/>
              <a:t>The consequence is that it is easier to discover items that are similar because they belong</a:t>
            </a:r>
          </a:p>
          <a:p>
            <a:r>
              <a:rPr lang="en-US" sz="1100" dirty="0"/>
              <a:t>to the same genre, than it is to detect that two users are similar because</a:t>
            </a:r>
          </a:p>
          <a:p>
            <a:r>
              <a:rPr lang="en-US" sz="1100" dirty="0"/>
              <a:t>they prefer one genre in common, while each also likes some genres that</a:t>
            </a:r>
          </a:p>
          <a:p>
            <a:r>
              <a:rPr lang="en-US" sz="1100" dirty="0"/>
              <a:t>the other doesn’t care for.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B1CFC-CF59-4F0D-B90C-856AA38F7767}" type="slidenum">
              <a:rPr lang="en-US"/>
              <a:pPr/>
              <a:t>46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3276C-2F9B-4BB5-919C-53661AA99EE4}" type="slidenum">
              <a:rPr lang="en-US"/>
              <a:pPr/>
              <a:t>47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9BC9E-028E-4FB4-AACF-798E50183EB3}" type="slidenum">
              <a:rPr lang="en-US"/>
              <a:pPr/>
              <a:t>48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F1B7B-C35E-4A44-A4DE-C774121CBEF0}" type="slidenum">
              <a:rPr lang="en-US"/>
              <a:pPr/>
              <a:t>49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A8A3E-992D-4232-821C-AEEE6D7ACFB6}" type="slidenum">
              <a:rPr lang="en-US"/>
              <a:pPr/>
              <a:t>50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 weighted </a:t>
            </a:r>
            <a:r>
              <a:rPr lang="en-US" i="1" dirty="0" smtClean="0"/>
              <a:t>sum</a:t>
            </a:r>
            <a:r>
              <a:rPr lang="en-US" i="0" dirty="0" smtClean="0"/>
              <a:t> instead of a weighted </a:t>
            </a:r>
            <a:r>
              <a:rPr lang="en-US" i="1" dirty="0" smtClean="0"/>
              <a:t>average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57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EA930-782F-425E-9394-DE1830825261}" type="slidenum">
              <a:rPr lang="en-US"/>
              <a:pPr/>
              <a:t>7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Users fall into the same space as movies, where a user’s position in a dimension reflects the user’s preference for (or against) movies that score high on that dimension.  </a:t>
            </a:r>
          </a:p>
          <a:p>
            <a:endParaRPr lang="en-US" dirty="0" smtClean="0"/>
          </a:p>
          <a:p>
            <a:r>
              <a:rPr lang="en-US" dirty="0" smtClean="0"/>
              <a:t>For example, BLUE tends to like male-oriented movies, but dislikes serious movies.  Therefore, we would expect him to love “Dumb and Dumber” and hate “The Color Purple”.</a:t>
            </a:r>
          </a:p>
          <a:p>
            <a:endParaRPr lang="en-US" dirty="0" smtClean="0"/>
          </a:p>
          <a:p>
            <a:r>
              <a:rPr lang="en-US" dirty="0" smtClean="0"/>
              <a:t>Note that these two dimensions do not characterize Dave’s (DOCTOR) interests very well; additional dimensions would be needed.</a:t>
            </a:r>
          </a:p>
          <a:p>
            <a:endParaRPr lang="en-US" b="1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721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Gus.</a:t>
            </a:r>
          </a:p>
          <a:p>
            <a:endParaRPr lang="en-US" dirty="0" smtClean="0"/>
          </a:p>
          <a:p>
            <a:r>
              <a:rPr lang="en-US" dirty="0" smtClean="0"/>
              <a:t>This slide shows the position for Gus that best explains his ratings for the Training data—i.e., that minimizes his sum of squared errors.</a:t>
            </a:r>
          </a:p>
          <a:p>
            <a:endParaRPr lang="en-US" dirty="0" smtClean="0"/>
          </a:p>
          <a:p>
            <a:r>
              <a:rPr lang="en-US" dirty="0" smtClean="0"/>
              <a:t>If Gus has rated hundreds of movies, we could probably be confident of that we have estimated his true preferences accurately. 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what if Gus has only rated a few movies—say the ten on this slide?  We should not be so confident.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hedge our bet by tethering Gus to origin with an elastic cord that tries to pull Gus back towards the origin.  </a:t>
            </a:r>
          </a:p>
          <a:p>
            <a:endParaRPr lang="en-US" dirty="0" smtClean="0"/>
          </a:p>
          <a:p>
            <a:r>
              <a:rPr lang="en-US" dirty="0" smtClean="0"/>
              <a:t>If Gus has rated hundreds of  movies, he stays about where the data places him.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if he has hated only a few dozen, he is pulled back towards the origin.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if he has rated only a handful, he is pulled even further.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803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4F564-644F-43F2-9F77-98DD58D5A917}" type="slidenum">
              <a:rPr lang="en-US"/>
              <a:pPr/>
              <a:t>8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B8FA8-0767-43C6-A041-916C275F7F32}" type="slidenum">
              <a:rPr lang="en-US"/>
              <a:pPr/>
              <a:t>9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B745E-9F70-4BEB-B647-46417C89B391}" type="slidenum">
              <a:rPr lang="en-US"/>
              <a:pPr/>
              <a:t>10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D544B-790D-4162-9761-878F2D3B6831}" type="slidenum">
              <a:rPr lang="en-US"/>
              <a:pPr/>
              <a:t>11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4F8B7-53A2-478D-A906-60285298E90E}" type="slidenum">
              <a:rPr lang="en-US"/>
              <a:pPr/>
              <a:t>12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gif"/><Relationship Id="rId12" Type="http://schemas.openxmlformats.org/officeDocument/2006/relationships/image" Target="../media/image13.png"/><Relationship Id="rId13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gif"/><Relationship Id="rId4" Type="http://schemas.openxmlformats.org/officeDocument/2006/relationships/image" Target="../media/image5.jpeg"/><Relationship Id="rId5" Type="http://schemas.openxmlformats.org/officeDocument/2006/relationships/image" Target="../media/image6.gif"/><Relationship Id="rId6" Type="http://schemas.openxmlformats.org/officeDocument/2006/relationships/image" Target="../media/image7.wmf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gi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2.wmf"/><Relationship Id="rId9" Type="http://schemas.openxmlformats.org/officeDocument/2006/relationships/image" Target="NUL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anand.typepad.com/datawocky/2008/03/more-data-usual.htm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8.wmf"/><Relationship Id="rId6" Type="http://schemas.openxmlformats.org/officeDocument/2006/relationships/image" Target="NUL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image" Target="../media/image31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3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image" Target="../media/image31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image" Target="../media/image31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3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image" Target="../media/image31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image" Target="NULL"/><Relationship Id="rId5" Type="http://schemas.openxmlformats.org/officeDocument/2006/relationships/image" Target="../media/image39.png"/><Relationship Id="rId6" Type="http://schemas.openxmlformats.org/officeDocument/2006/relationships/oleObject" Target="../embeddings/oleObject12.bin"/><Relationship Id="rId7" Type="http://schemas.openxmlformats.org/officeDocument/2006/relationships/image" Target="../media/image38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40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chart" Target="../charts/char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en.wikipedia.org/wiki/Hopcroft-Karp_algorith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 and Advertising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Shannon Quinn</a:t>
            </a:r>
          </a:p>
          <a:p>
            <a:r>
              <a:rPr lang="en-US" dirty="0" smtClean="0"/>
              <a:t>(with </a:t>
            </a:r>
            <a:r>
              <a:rPr lang="en-US" dirty="0"/>
              <a:t>thanks to </a:t>
            </a:r>
            <a:r>
              <a:rPr lang="en-US" dirty="0" smtClean="0"/>
              <a:t>J</a:t>
            </a:r>
            <a:r>
              <a:rPr lang="en-US" dirty="0"/>
              <a:t>. </a:t>
            </a:r>
            <a:r>
              <a:rPr lang="en-US" dirty="0" err="1"/>
              <a:t>Leskovec</a:t>
            </a:r>
            <a:r>
              <a:rPr lang="en-US" dirty="0"/>
              <a:t>, A. </a:t>
            </a:r>
            <a:r>
              <a:rPr lang="en-US" dirty="0" err="1"/>
              <a:t>Rajaraman</a:t>
            </a:r>
            <a:r>
              <a:rPr lang="en-US" dirty="0"/>
              <a:t>, and J. Ullman of Stanford </a:t>
            </a:r>
            <a:r>
              <a:rPr lang="en-US" dirty="0" smtClean="0"/>
              <a:t>University)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Competitive Ratio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input </a:t>
            </a:r>
            <a:r>
              <a:rPr lang="en-US" b="1" i="1" dirty="0"/>
              <a:t>I</a:t>
            </a:r>
            <a:r>
              <a:rPr lang="en-US" dirty="0"/>
              <a:t>, suppose greedy produces matching </a:t>
            </a:r>
            <a:r>
              <a:rPr lang="en-US" b="1" i="1" dirty="0" err="1">
                <a:cs typeface="Times New Roman" pitchFamily="18" charset="0"/>
              </a:rPr>
              <a:t>M</a:t>
            </a:r>
            <a:r>
              <a:rPr lang="en-US" b="1" i="1" baseline="-25000" dirty="0" err="1">
                <a:cs typeface="Times New Roman" pitchFamily="18" charset="0"/>
              </a:rPr>
              <a:t>greedy</a:t>
            </a:r>
            <a:r>
              <a:rPr lang="en-US" dirty="0"/>
              <a:t> while an optimal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matching is </a:t>
            </a:r>
            <a:r>
              <a:rPr lang="en-US" b="1" i="1" dirty="0" err="1">
                <a:cs typeface="Times New Roman" pitchFamily="18" charset="0"/>
              </a:rPr>
              <a:t>M</a:t>
            </a:r>
            <a:r>
              <a:rPr lang="en-US" b="1" i="1" baseline="-25000" dirty="0" err="1">
                <a:cs typeface="Times New Roman" pitchFamily="18" charset="0"/>
              </a:rPr>
              <a:t>opt</a:t>
            </a:r>
            <a:endParaRPr lang="en-US" b="1" i="1" baseline="-25000" dirty="0">
              <a:cs typeface="Times New Roman" pitchFamily="18" charset="0"/>
            </a:endParaRPr>
          </a:p>
          <a:p>
            <a:pPr>
              <a:buFont typeface="Wingdings" pitchFamily="1" charset="2"/>
              <a:buNone/>
            </a:pPr>
            <a:endParaRPr lang="en-US" sz="2800" dirty="0"/>
          </a:p>
          <a:p>
            <a:pPr>
              <a:buFont typeface="Wingdings" pitchFamily="1" charset="2"/>
              <a:buNone/>
            </a:pPr>
            <a:r>
              <a:rPr lang="en-US" b="1" dirty="0">
                <a:solidFill>
                  <a:srgbClr val="0000FF"/>
                </a:solidFill>
              </a:rPr>
              <a:t>Competitive ratio = </a:t>
            </a:r>
          </a:p>
          <a:p>
            <a:pPr>
              <a:buFont typeface="Wingdings" pitchFamily="1" charset="2"/>
              <a:buNone/>
            </a:pPr>
            <a:r>
              <a:rPr lang="en-US" b="1" dirty="0">
                <a:solidFill>
                  <a:srgbClr val="0000FF"/>
                </a:solidFill>
              </a:rPr>
              <a:t>			</a:t>
            </a:r>
            <a:r>
              <a:rPr lang="en-US" b="1" i="1" dirty="0" err="1">
                <a:solidFill>
                  <a:srgbClr val="0000FF"/>
                </a:solidFill>
                <a:cs typeface="Times New Roman" pitchFamily="18" charset="0"/>
              </a:rPr>
              <a:t>min</a:t>
            </a:r>
            <a:r>
              <a:rPr lang="en-US" b="1" i="1" baseline="-25000" dirty="0" err="1">
                <a:solidFill>
                  <a:srgbClr val="0000FF"/>
                </a:solidFill>
                <a:cs typeface="Times New Roman" pitchFamily="18" charset="0"/>
              </a:rPr>
              <a:t>all</a:t>
            </a:r>
            <a:r>
              <a:rPr lang="en-US" b="1" i="1" baseline="-25000" dirty="0">
                <a:solidFill>
                  <a:srgbClr val="0000FF"/>
                </a:solidFill>
                <a:cs typeface="Times New Roman" pitchFamily="18" charset="0"/>
              </a:rPr>
              <a:t> possible inputs I</a:t>
            </a:r>
            <a:r>
              <a:rPr lang="en-US" b="1" i="1" dirty="0">
                <a:solidFill>
                  <a:srgbClr val="0000FF"/>
                </a:solidFill>
                <a:cs typeface="Times New Roman" pitchFamily="18" charset="0"/>
              </a:rPr>
              <a:t> (|</a:t>
            </a:r>
            <a:r>
              <a:rPr lang="en-US" b="1" i="1" dirty="0" err="1">
                <a:solidFill>
                  <a:srgbClr val="0000FF"/>
                </a:solidFill>
                <a:cs typeface="Times New Roman" pitchFamily="18" charset="0"/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  <a:cs typeface="Times New Roman" pitchFamily="18" charset="0"/>
              </a:rPr>
              <a:t>greedy</a:t>
            </a:r>
            <a:r>
              <a:rPr lang="en-US" b="1" i="1" dirty="0">
                <a:solidFill>
                  <a:srgbClr val="0000FF"/>
                </a:solidFill>
                <a:cs typeface="Times New Roman" pitchFamily="18" charset="0"/>
              </a:rPr>
              <a:t>|/|</a:t>
            </a:r>
            <a:r>
              <a:rPr lang="en-US" b="1" i="1" dirty="0" err="1">
                <a:solidFill>
                  <a:srgbClr val="0000FF"/>
                </a:solidFill>
                <a:cs typeface="Times New Roman" pitchFamily="18" charset="0"/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  <a:cs typeface="Times New Roman" pitchFamily="18" charset="0"/>
              </a:rPr>
              <a:t>opt</a:t>
            </a:r>
            <a:r>
              <a:rPr lang="en-US" b="1" i="1" dirty="0" smtClean="0">
                <a:solidFill>
                  <a:srgbClr val="0000FF"/>
                </a:solidFill>
                <a:cs typeface="Times New Roman" pitchFamily="18" charset="0"/>
              </a:rPr>
              <a:t>|)</a:t>
            </a:r>
          </a:p>
          <a:p>
            <a:pPr>
              <a:buFont typeface="Wingdings" pitchFamily="1" charset="2"/>
              <a:buNone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>
              <a:buFont typeface="Wingdings" pitchFamily="1" charset="2"/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(what is </a:t>
            </a:r>
            <a:r>
              <a:rPr lang="en-US" sz="2400" b="1" dirty="0" err="1" smtClean="0">
                <a:solidFill>
                  <a:srgbClr val="008000"/>
                </a:solidFill>
              </a:rPr>
              <a:t>greedy’s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u="sng" dirty="0" smtClean="0">
                <a:solidFill>
                  <a:srgbClr val="008000"/>
                </a:solidFill>
              </a:rPr>
              <a:t>worst</a:t>
            </a:r>
            <a:r>
              <a:rPr lang="en-US" sz="2400" b="1" dirty="0" smtClean="0">
                <a:solidFill>
                  <a:srgbClr val="008000"/>
                </a:solidFill>
              </a:rPr>
              <a:t> performance </a:t>
            </a:r>
            <a:r>
              <a:rPr lang="en-US" sz="2400" b="1" u="sng" dirty="0" smtClean="0">
                <a:solidFill>
                  <a:srgbClr val="008000"/>
                </a:solidFill>
              </a:rPr>
              <a:t>over all possible</a:t>
            </a:r>
            <a:r>
              <a:rPr lang="en-US" sz="2400" b="1" dirty="0" smtClean="0">
                <a:solidFill>
                  <a:srgbClr val="008000"/>
                </a:solidFill>
              </a:rPr>
              <a:t> inputs </a:t>
            </a:r>
            <a:r>
              <a:rPr lang="en-US" sz="2400" b="1" i="1" dirty="0" smtClean="0">
                <a:solidFill>
                  <a:srgbClr val="008000"/>
                </a:solidFill>
              </a:rPr>
              <a:t>I</a:t>
            </a:r>
            <a:r>
              <a:rPr lang="en-US" sz="2400" b="1" dirty="0" smtClean="0">
                <a:solidFill>
                  <a:srgbClr val="008000"/>
                </a:solidFill>
              </a:rPr>
              <a:t>)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81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</a:t>
            </a:r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480920" y="28749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480920" y="34083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2480920" y="39417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2480920" y="44751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150720" y="272256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2176120" y="32877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150720" y="38211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2150720" y="43545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633320" y="2678112"/>
            <a:ext cx="1752600" cy="1873250"/>
            <a:chOff x="1296" y="1028"/>
            <a:chExt cx="1104" cy="118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296" y="1152"/>
              <a:ext cx="912" cy="1056"/>
              <a:chOff x="1296" y="1152"/>
              <a:chExt cx="912" cy="1056"/>
            </a:xfrm>
          </p:grpSpPr>
          <p:sp>
            <p:nvSpPr>
              <p:cNvPr id="69645" name="Oval 13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46" name="Line 14"/>
              <p:cNvSpPr>
                <a:spLocks noChangeShapeType="1"/>
              </p:cNvSpPr>
              <p:nvPr/>
            </p:nvSpPr>
            <p:spPr bwMode="auto">
              <a:xfrm>
                <a:off x="1296" y="120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47" name="Line 15"/>
              <p:cNvSpPr>
                <a:spLocks noChangeShapeType="1"/>
              </p:cNvSpPr>
              <p:nvPr/>
            </p:nvSpPr>
            <p:spPr bwMode="auto">
              <a:xfrm flipV="1">
                <a:off x="1296" y="1248"/>
                <a:ext cx="81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9648" name="Text Box 16"/>
            <p:cNvSpPr txBox="1">
              <a:spLocks noChangeArrowheads="1"/>
            </p:cNvSpPr>
            <p:nvPr/>
          </p:nvSpPr>
          <p:spPr bwMode="auto">
            <a:xfrm>
              <a:off x="2198" y="1028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633321" y="3287712"/>
            <a:ext cx="1757363" cy="730250"/>
            <a:chOff x="1296" y="1412"/>
            <a:chExt cx="1107" cy="460"/>
          </a:xfrm>
        </p:grpSpPr>
        <p:sp>
          <p:nvSpPr>
            <p:cNvPr id="69650" name="Oval 18"/>
            <p:cNvSpPr>
              <a:spLocks noChangeArrowheads="1"/>
            </p:cNvSpPr>
            <p:nvPr/>
          </p:nvSpPr>
          <p:spPr bwMode="auto">
            <a:xfrm>
              <a:off x="2112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1" name="Line 19"/>
            <p:cNvSpPr>
              <a:spLocks noChangeShapeType="1"/>
            </p:cNvSpPr>
            <p:nvPr/>
          </p:nvSpPr>
          <p:spPr bwMode="auto">
            <a:xfrm>
              <a:off x="1296" y="15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2" name="Line 20"/>
            <p:cNvSpPr>
              <a:spLocks noChangeShapeType="1"/>
            </p:cNvSpPr>
            <p:nvPr/>
          </p:nvSpPr>
          <p:spPr bwMode="auto">
            <a:xfrm flipV="1">
              <a:off x="1296" y="1536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3" name="Text Box 21"/>
            <p:cNvSpPr txBox="1">
              <a:spLocks noChangeArrowheads="1"/>
            </p:cNvSpPr>
            <p:nvPr/>
          </p:nvSpPr>
          <p:spPr bwMode="auto">
            <a:xfrm>
              <a:off x="2198" y="1412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633320" y="3027362"/>
            <a:ext cx="1760538" cy="1131888"/>
            <a:chOff x="1296" y="1248"/>
            <a:chExt cx="1109" cy="713"/>
          </a:xfrm>
        </p:grpSpPr>
        <p:sp>
          <p:nvSpPr>
            <p:cNvPr id="69655" name="Oval 23"/>
            <p:cNvSpPr>
              <a:spLocks noChangeArrowheads="1"/>
            </p:cNvSpPr>
            <p:nvPr/>
          </p:nvSpPr>
          <p:spPr bwMode="auto">
            <a:xfrm>
              <a:off x="206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6" name="Line 24"/>
            <p:cNvSpPr>
              <a:spLocks noChangeShapeType="1"/>
            </p:cNvSpPr>
            <p:nvPr/>
          </p:nvSpPr>
          <p:spPr bwMode="auto">
            <a:xfrm>
              <a:off x="1296" y="1248"/>
              <a:ext cx="76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7" name="Text Box 25"/>
            <p:cNvSpPr txBox="1">
              <a:spLocks noChangeArrowheads="1"/>
            </p:cNvSpPr>
            <p:nvPr/>
          </p:nvSpPr>
          <p:spPr bwMode="auto">
            <a:xfrm>
              <a:off x="2208" y="172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sp>
        <p:nvSpPr>
          <p:cNvPr id="69662" name="Text Box 30"/>
          <p:cNvSpPr txBox="1">
            <a:spLocks noChangeArrowheads="1"/>
          </p:cNvSpPr>
          <p:nvPr/>
        </p:nvSpPr>
        <p:spPr bwMode="auto">
          <a:xfrm>
            <a:off x="6046445" y="2830512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(1,a)</a:t>
            </a:r>
          </a:p>
        </p:txBody>
      </p:sp>
      <p:sp>
        <p:nvSpPr>
          <p:cNvPr id="69663" name="Text Box 31"/>
          <p:cNvSpPr txBox="1">
            <a:spLocks noChangeArrowheads="1"/>
          </p:cNvSpPr>
          <p:nvPr/>
        </p:nvSpPr>
        <p:spPr bwMode="auto">
          <a:xfrm>
            <a:off x="6046445" y="3194050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(2,b)</a:t>
            </a: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633321" y="3484562"/>
            <a:ext cx="1773238" cy="1239838"/>
            <a:chOff x="1296" y="1536"/>
            <a:chExt cx="1117" cy="781"/>
          </a:xfrm>
        </p:grpSpPr>
        <p:sp>
          <p:nvSpPr>
            <p:cNvPr id="69659" name="Oval 27"/>
            <p:cNvSpPr>
              <a:spLocks noChangeArrowheads="1"/>
            </p:cNvSpPr>
            <p:nvPr/>
          </p:nvSpPr>
          <p:spPr bwMode="auto">
            <a:xfrm>
              <a:off x="2112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61" name="Text Box 29"/>
            <p:cNvSpPr txBox="1">
              <a:spLocks noChangeArrowheads="1"/>
            </p:cNvSpPr>
            <p:nvPr/>
          </p:nvSpPr>
          <p:spPr bwMode="auto">
            <a:xfrm>
              <a:off x="2208" y="2084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69665" name="Line 33"/>
            <p:cNvSpPr>
              <a:spLocks noChangeShapeType="1"/>
            </p:cNvSpPr>
            <p:nvPr/>
          </p:nvSpPr>
          <p:spPr bwMode="auto">
            <a:xfrm>
              <a:off x="1296" y="1536"/>
              <a:ext cx="81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83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2" grpId="0" autoUpdateAnimBg="0"/>
      <p:bldP spid="6966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</a:t>
            </a:r>
            <a:r>
              <a:rPr lang="en-US" dirty="0" smtClean="0"/>
              <a:t>Web Advertising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Banner ads </a:t>
            </a:r>
            <a:r>
              <a:rPr lang="en-US" b="1" dirty="0"/>
              <a:t>(1995-2001)</a:t>
            </a:r>
          </a:p>
          <a:p>
            <a:pPr lvl="1"/>
            <a:r>
              <a:rPr lang="en-US" dirty="0"/>
              <a:t>Initial form of web advertising</a:t>
            </a:r>
          </a:p>
          <a:p>
            <a:pPr lvl="1"/>
            <a:r>
              <a:rPr lang="en-US" dirty="0"/>
              <a:t>Popular websites charged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X</a:t>
            </a:r>
            <a:r>
              <a:rPr lang="en-US" dirty="0"/>
              <a:t>$ </a:t>
            </a:r>
            <a:r>
              <a:rPr lang="en-US" dirty="0" smtClean="0"/>
              <a:t>for </a:t>
            </a:r>
            <a:r>
              <a:rPr lang="en-US" dirty="0"/>
              <a:t>every </a:t>
            </a:r>
            <a:r>
              <a:rPr lang="en-US" dirty="0" smtClean="0"/>
              <a:t>1,000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impressions” </a:t>
            </a:r>
            <a:r>
              <a:rPr lang="en-US" dirty="0" smtClean="0"/>
              <a:t>of the ad</a:t>
            </a:r>
            <a:endParaRPr lang="en-US" dirty="0"/>
          </a:p>
          <a:p>
            <a:pPr lvl="2"/>
            <a:r>
              <a:rPr lang="en-US" dirty="0"/>
              <a:t>Called “</a:t>
            </a:r>
            <a:r>
              <a:rPr lang="en-US" b="1" dirty="0"/>
              <a:t>CPM</a:t>
            </a:r>
            <a:r>
              <a:rPr lang="en-US" dirty="0"/>
              <a:t>” </a:t>
            </a:r>
            <a:r>
              <a:rPr lang="en-US" dirty="0" smtClean="0"/>
              <a:t>rate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Cost per thousand impressions)</a:t>
            </a:r>
          </a:p>
          <a:p>
            <a:pPr lvl="2"/>
            <a:r>
              <a:rPr lang="en-US" dirty="0"/>
              <a:t>Modeled similar to TV, magazine ads</a:t>
            </a:r>
          </a:p>
          <a:p>
            <a:pPr lvl="1"/>
            <a:r>
              <a:rPr lang="en-US" dirty="0" smtClean="0"/>
              <a:t>From </a:t>
            </a:r>
            <a:r>
              <a:rPr lang="en-US" b="1" dirty="0" smtClean="0"/>
              <a:t>untargeted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b="1" dirty="0"/>
              <a:t>demographically </a:t>
            </a:r>
            <a:r>
              <a:rPr lang="en-US" b="1" dirty="0" smtClean="0"/>
              <a:t>targeted</a:t>
            </a:r>
            <a:endParaRPr lang="en-US" b="1" dirty="0"/>
          </a:p>
          <a:p>
            <a:pPr lvl="1"/>
            <a:r>
              <a:rPr lang="en-US" b="1" dirty="0"/>
              <a:t>Low </a:t>
            </a:r>
            <a:r>
              <a:rPr lang="en-US" b="1" dirty="0" smtClean="0"/>
              <a:t>click-through </a:t>
            </a:r>
            <a:r>
              <a:rPr lang="en-US" b="1" dirty="0"/>
              <a:t>rates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ow </a:t>
            </a:r>
            <a:r>
              <a:rPr lang="en-US" dirty="0"/>
              <a:t>ROI for advertisers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815243" y="1219200"/>
            <a:ext cx="3275707" cy="2743200"/>
            <a:chOff x="5815243" y="1371600"/>
            <a:chExt cx="3275707" cy="274320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43" y="1371600"/>
              <a:ext cx="3252557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328950" y="1414057"/>
              <a:ext cx="762000" cy="3810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24800" y="3200400"/>
              <a:ext cx="1118957" cy="9144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53443" y="1910542"/>
              <a:ext cx="433157" cy="1524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81597" y="4038600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CPM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…cost per </a:t>
            </a:r>
            <a:r>
              <a:rPr lang="en-US" sz="16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mille</a:t>
            </a:r>
          </a:p>
          <a:p>
            <a:r>
              <a:rPr lang="en-US" sz="16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Mille…thousand in Latin</a:t>
            </a:r>
          </a:p>
        </p:txBody>
      </p:sp>
    </p:spTree>
    <p:extLst>
      <p:ext uri="{BB962C8B-B14F-4D97-AF65-F5344CB8AC3E}">
        <p14:creationId xmlns:p14="http://schemas.microsoft.com/office/powerpoint/2010/main" val="3185701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Performance-based </a:t>
            </a:r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Introduced by Overture around 2000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Advertisers </a:t>
            </a:r>
            <a:r>
              <a:rPr lang="en-US" b="1" dirty="0" smtClean="0">
                <a:solidFill>
                  <a:srgbClr val="0000FF"/>
                </a:solidFill>
              </a:rPr>
              <a:t>bid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on </a:t>
            </a:r>
            <a:r>
              <a:rPr lang="en-US" b="1" dirty="0">
                <a:solidFill>
                  <a:srgbClr val="0000FF"/>
                </a:solidFill>
              </a:rPr>
              <a:t>search keywords</a:t>
            </a:r>
          </a:p>
          <a:p>
            <a:pPr lvl="1"/>
            <a:r>
              <a:rPr lang="en-US" dirty="0">
                <a:solidFill>
                  <a:srgbClr val="D60093"/>
                </a:solidFill>
              </a:rPr>
              <a:t>When someone searches for </a:t>
            </a:r>
            <a:r>
              <a:rPr lang="en-US" dirty="0" smtClean="0">
                <a:solidFill>
                  <a:srgbClr val="D60093"/>
                </a:solidFill>
              </a:rPr>
              <a:t>that </a:t>
            </a:r>
            <a:r>
              <a:rPr lang="en-US" dirty="0">
                <a:solidFill>
                  <a:srgbClr val="D60093"/>
                </a:solidFill>
              </a:rPr>
              <a:t>keyword, the </a:t>
            </a:r>
            <a:r>
              <a:rPr lang="en-US" b="1" dirty="0">
                <a:solidFill>
                  <a:srgbClr val="D60093"/>
                </a:solidFill>
              </a:rPr>
              <a:t>highest </a:t>
            </a:r>
            <a:r>
              <a:rPr lang="en-US" b="1" dirty="0" smtClean="0">
                <a:solidFill>
                  <a:srgbClr val="D60093"/>
                </a:solidFill>
              </a:rPr>
              <a:t>bidder’s </a:t>
            </a:r>
            <a:r>
              <a:rPr lang="en-US" b="1" dirty="0">
                <a:solidFill>
                  <a:srgbClr val="D60093"/>
                </a:solidFill>
              </a:rPr>
              <a:t>ad is shown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Advertiser is charged only </a:t>
            </a:r>
            <a:r>
              <a:rPr lang="en-US" dirty="0" smtClean="0">
                <a:solidFill>
                  <a:srgbClr val="008000"/>
                </a:solidFill>
              </a:rPr>
              <a:t>if </a:t>
            </a:r>
            <a:r>
              <a:rPr lang="en-US" dirty="0">
                <a:solidFill>
                  <a:srgbClr val="008000"/>
                </a:solidFill>
              </a:rPr>
              <a:t>the </a:t>
            </a:r>
            <a:r>
              <a:rPr lang="en-US" dirty="0" smtClean="0">
                <a:solidFill>
                  <a:srgbClr val="008000"/>
                </a:solidFill>
              </a:rPr>
              <a:t>ad </a:t>
            </a:r>
            <a:r>
              <a:rPr lang="en-US" dirty="0">
                <a:solidFill>
                  <a:srgbClr val="008000"/>
                </a:solidFill>
              </a:rPr>
              <a:t>is clicked </a:t>
            </a:r>
            <a:r>
              <a:rPr lang="en-US" dirty="0" smtClean="0">
                <a:solidFill>
                  <a:srgbClr val="008000"/>
                </a:solidFill>
              </a:rPr>
              <a:t>on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Similar </a:t>
            </a:r>
            <a:r>
              <a:rPr lang="en-US" dirty="0"/>
              <a:t>model adopted by </a:t>
            </a:r>
            <a:r>
              <a:rPr lang="en-US" dirty="0" smtClean="0"/>
              <a:t>Google with </a:t>
            </a:r>
            <a:r>
              <a:rPr lang="en-US" dirty="0"/>
              <a:t>some changes around 2002</a:t>
            </a:r>
          </a:p>
          <a:p>
            <a:pPr lvl="1"/>
            <a:r>
              <a:rPr lang="en-US" dirty="0"/>
              <a:t>Called </a:t>
            </a:r>
            <a:r>
              <a:rPr lang="en-US" b="1" dirty="0" err="1" smtClean="0"/>
              <a:t>Adwords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161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vs. </a:t>
            </a:r>
            <a:r>
              <a:rPr lang="en-US" dirty="0" smtClean="0"/>
              <a:t>Search Results</a:t>
            </a:r>
            <a:endParaRPr lang="en-US" dirty="0"/>
          </a:p>
        </p:txBody>
      </p:sp>
      <p:pic>
        <p:nvPicPr>
          <p:cNvPr id="17415" name="Picture 7" descr="google-resul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5334000" cy="4006850"/>
          </a:xfrm>
          <a:prstGeom prst="rect">
            <a:avLst/>
          </a:prstGeom>
          <a:noFill/>
        </p:spPr>
      </p:pic>
      <p:pic>
        <p:nvPicPr>
          <p:cNvPr id="17416" name="Picture 8" descr="google-a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704975"/>
            <a:ext cx="3124200" cy="309562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69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2.0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Performance-based advertising works!</a:t>
            </a:r>
          </a:p>
          <a:p>
            <a:pPr lvl="1"/>
            <a:r>
              <a:rPr lang="en-US" dirty="0"/>
              <a:t>Multi-billion-dollar </a:t>
            </a:r>
            <a:r>
              <a:rPr lang="en-US" dirty="0" smtClean="0"/>
              <a:t>industry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Interesting </a:t>
            </a:r>
            <a:r>
              <a:rPr lang="en-US" b="1" dirty="0" smtClean="0">
                <a:solidFill>
                  <a:srgbClr val="D60093"/>
                </a:solidFill>
              </a:rPr>
              <a:t>problem:</a:t>
            </a:r>
            <a:r>
              <a:rPr lang="en-US" b="1" dirty="0">
                <a:solidFill>
                  <a:srgbClr val="D60093"/>
                </a:solidFill>
              </a:rPr>
              <a:t> </a:t>
            </a:r>
            <a:r>
              <a:rPr lang="en-US" b="1" dirty="0" smtClean="0">
                <a:solidFill>
                  <a:srgbClr val="D60093"/>
                </a:solidFill>
              </a:rPr>
              <a:t/>
            </a:r>
            <a:br>
              <a:rPr lang="en-US" b="1" dirty="0" smtClean="0">
                <a:solidFill>
                  <a:srgbClr val="D60093"/>
                </a:solidFill>
              </a:rPr>
            </a:br>
            <a:r>
              <a:rPr lang="en-US" b="1" dirty="0" smtClean="0"/>
              <a:t>What </a:t>
            </a:r>
            <a:r>
              <a:rPr lang="en-US" b="1" dirty="0"/>
              <a:t>ads to show for a </a:t>
            </a:r>
            <a:r>
              <a:rPr lang="en-US" b="1" dirty="0" smtClean="0"/>
              <a:t>given query? </a:t>
            </a:r>
          </a:p>
          <a:p>
            <a:pPr lvl="1"/>
            <a:r>
              <a:rPr lang="en-US" dirty="0" smtClean="0"/>
              <a:t>(Today’s </a:t>
            </a:r>
            <a:r>
              <a:rPr lang="en-US" dirty="0"/>
              <a:t>lecture)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If </a:t>
            </a:r>
            <a:r>
              <a:rPr lang="en-US" b="1" dirty="0" smtClean="0">
                <a:solidFill>
                  <a:srgbClr val="008000"/>
                </a:solidFill>
              </a:rPr>
              <a:t>I am </a:t>
            </a:r>
            <a:r>
              <a:rPr lang="en-US" b="1" dirty="0">
                <a:solidFill>
                  <a:srgbClr val="008000"/>
                </a:solidFill>
              </a:rPr>
              <a:t>an advertiser, which search terms should I bid on and how much </a:t>
            </a:r>
            <a:r>
              <a:rPr lang="en-US" b="1" dirty="0" smtClean="0">
                <a:solidFill>
                  <a:srgbClr val="008000"/>
                </a:solidFill>
              </a:rPr>
              <a:t>should I bid? </a:t>
            </a:r>
          </a:p>
          <a:p>
            <a:pPr lvl="1"/>
            <a:r>
              <a:rPr lang="en-US" dirty="0" smtClean="0"/>
              <a:t>(Not focus of today’s lecture)</a:t>
            </a:r>
            <a:endParaRPr lang="en-US" dirty="0"/>
          </a:p>
          <a:p>
            <a:pPr lvl="1">
              <a:buFont typeface="Wingdings" pitchFamily="1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14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Adwords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Given</a:t>
            </a:r>
            <a:r>
              <a:rPr lang="en-US" b="1" dirty="0">
                <a:solidFill>
                  <a:srgbClr val="0000FF"/>
                </a:solidFill>
              </a:rPr>
              <a:t>:</a:t>
            </a:r>
          </a:p>
          <a:p>
            <a:pPr lvl="1"/>
            <a:r>
              <a:rPr lang="en-US" b="1" dirty="0"/>
              <a:t>1.</a:t>
            </a:r>
            <a:r>
              <a:rPr lang="en-US" dirty="0"/>
              <a:t> A set of bids by advertisers for search </a:t>
            </a:r>
            <a:r>
              <a:rPr lang="en-US" dirty="0" smtClean="0"/>
              <a:t>queries</a:t>
            </a:r>
            <a:endParaRPr lang="en-US" dirty="0"/>
          </a:p>
          <a:p>
            <a:pPr lvl="1"/>
            <a:r>
              <a:rPr lang="en-US" b="1" dirty="0"/>
              <a:t>2.</a:t>
            </a:r>
            <a:r>
              <a:rPr lang="en-US" dirty="0"/>
              <a:t> A click-through rate for each advertiser-query </a:t>
            </a:r>
            <a:r>
              <a:rPr lang="en-US" dirty="0" smtClean="0"/>
              <a:t>pair</a:t>
            </a:r>
            <a:endParaRPr lang="en-US" dirty="0"/>
          </a:p>
          <a:p>
            <a:pPr lvl="1"/>
            <a:r>
              <a:rPr lang="en-US" b="1" dirty="0"/>
              <a:t>3.</a:t>
            </a:r>
            <a:r>
              <a:rPr lang="en-US" dirty="0"/>
              <a:t> A budget for each </a:t>
            </a:r>
            <a:r>
              <a:rPr lang="en-US" dirty="0" smtClean="0"/>
              <a:t>advertiser (say for 1 month)</a:t>
            </a:r>
            <a:endParaRPr lang="en-US" dirty="0"/>
          </a:p>
          <a:p>
            <a:pPr lvl="1"/>
            <a:r>
              <a:rPr lang="en-US" b="1" dirty="0"/>
              <a:t>4.</a:t>
            </a:r>
            <a:r>
              <a:rPr lang="en-US" dirty="0"/>
              <a:t> A limit on the number of ads to be displayed with each search </a:t>
            </a:r>
            <a:r>
              <a:rPr lang="en-US" dirty="0" smtClean="0"/>
              <a:t>query</a:t>
            </a:r>
            <a:endParaRPr lang="en-US" dirty="0"/>
          </a:p>
          <a:p>
            <a:r>
              <a:rPr lang="en-US" b="1" dirty="0" smtClean="0">
                <a:solidFill>
                  <a:srgbClr val="D60093"/>
                </a:solidFill>
              </a:rPr>
              <a:t>Respond </a:t>
            </a:r>
            <a:r>
              <a:rPr lang="en-US" b="1" dirty="0">
                <a:solidFill>
                  <a:srgbClr val="D60093"/>
                </a:solidFill>
              </a:rPr>
              <a:t>to each search query with a set of advertisers such that:</a:t>
            </a:r>
          </a:p>
          <a:p>
            <a:pPr lvl="1"/>
            <a:r>
              <a:rPr lang="en-US" b="1" dirty="0"/>
              <a:t>1.</a:t>
            </a:r>
            <a:r>
              <a:rPr lang="en-US" dirty="0"/>
              <a:t> The size of the set is no larger than the limit on the number of </a:t>
            </a:r>
            <a:r>
              <a:rPr lang="en-US" dirty="0" smtClean="0"/>
              <a:t>ads per query</a:t>
            </a:r>
            <a:endParaRPr lang="en-US" dirty="0"/>
          </a:p>
          <a:p>
            <a:pPr lvl="1"/>
            <a:r>
              <a:rPr lang="en-US" b="1" dirty="0"/>
              <a:t>2.</a:t>
            </a:r>
            <a:r>
              <a:rPr lang="en-US" dirty="0"/>
              <a:t> Each advertiser has bid on the search </a:t>
            </a:r>
            <a:r>
              <a:rPr lang="en-US" dirty="0" smtClean="0"/>
              <a:t>query</a:t>
            </a:r>
            <a:endParaRPr lang="en-US" dirty="0"/>
          </a:p>
          <a:p>
            <a:pPr lvl="1"/>
            <a:r>
              <a:rPr lang="en-US" b="1" dirty="0"/>
              <a:t>3.</a:t>
            </a:r>
            <a:r>
              <a:rPr lang="en-US" dirty="0"/>
              <a:t> Each advertiser has enough budget left to pay for the ad if it </a:t>
            </a:r>
            <a:r>
              <a:rPr lang="en-US" dirty="0" smtClean="0"/>
              <a:t>is clicked </a:t>
            </a:r>
            <a:r>
              <a:rPr lang="en-US" dirty="0"/>
              <a:t>upon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3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Adwords</a:t>
            </a:r>
            <a:r>
              <a:rPr lang="en-US" dirty="0"/>
              <a:t>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stream of queries arrives at the search </a:t>
            </a:r>
            <a:r>
              <a:rPr lang="en-US" dirty="0" smtClean="0"/>
              <a:t>engine: </a:t>
            </a:r>
            <a:r>
              <a:rPr lang="en-US" b="1" i="1" dirty="0" smtClean="0"/>
              <a:t>q</a:t>
            </a:r>
            <a:r>
              <a:rPr lang="en-US" b="1" i="1" baseline="-25000" dirty="0" smtClean="0"/>
              <a:t>1</a:t>
            </a:r>
            <a:r>
              <a:rPr lang="en-US" i="1" dirty="0"/>
              <a:t>, </a:t>
            </a:r>
            <a:r>
              <a:rPr lang="en-US" b="1" i="1" dirty="0" smtClean="0"/>
              <a:t>q</a:t>
            </a:r>
            <a:r>
              <a:rPr lang="en-US" b="1" i="1" baseline="-25000" dirty="0" smtClean="0"/>
              <a:t>2</a:t>
            </a:r>
            <a:r>
              <a:rPr lang="en-US" i="1" dirty="0" smtClean="0"/>
              <a:t>, …</a:t>
            </a:r>
            <a:endParaRPr lang="en-US" i="1" dirty="0"/>
          </a:p>
          <a:p>
            <a:pPr>
              <a:lnSpc>
                <a:spcPct val="90000"/>
              </a:lnSpc>
            </a:pPr>
            <a:r>
              <a:rPr lang="en-US" dirty="0"/>
              <a:t>Several advertisers bid on each query</a:t>
            </a:r>
          </a:p>
          <a:p>
            <a:pPr>
              <a:lnSpc>
                <a:spcPct val="90000"/>
              </a:lnSpc>
            </a:pPr>
            <a:r>
              <a:rPr lang="en-US" dirty="0"/>
              <a:t>When query </a:t>
            </a:r>
            <a:r>
              <a:rPr lang="en-US" b="1" i="1" dirty="0" err="1"/>
              <a:t>q</a:t>
            </a:r>
            <a:r>
              <a:rPr lang="en-US" b="1" i="1" baseline="-25000" dirty="0" err="1"/>
              <a:t>i</a:t>
            </a:r>
            <a:r>
              <a:rPr lang="en-US" dirty="0"/>
              <a:t> arrives, search engine must pick a subset of advertisers whose ads are </a:t>
            </a:r>
            <a:r>
              <a:rPr lang="en-US" dirty="0" smtClean="0"/>
              <a:t>shown</a:t>
            </a:r>
          </a:p>
          <a:p>
            <a:pPr lvl="8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D60093"/>
                </a:solidFill>
              </a:rPr>
              <a:t>Goal</a:t>
            </a:r>
            <a:r>
              <a:rPr lang="en-US" b="1" dirty="0">
                <a:solidFill>
                  <a:srgbClr val="D60093"/>
                </a:solidFill>
              </a:rPr>
              <a:t>:</a:t>
            </a:r>
            <a:r>
              <a:rPr lang="en-US" dirty="0"/>
              <a:t> </a:t>
            </a:r>
            <a:r>
              <a:rPr lang="en-US" b="1" dirty="0" smtClean="0"/>
              <a:t>Maximize </a:t>
            </a:r>
            <a:r>
              <a:rPr lang="en-US" b="1" dirty="0"/>
              <a:t>search engine’s </a:t>
            </a:r>
            <a:r>
              <a:rPr lang="en-US" b="1" dirty="0" smtClean="0"/>
              <a:t>revenues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Simple </a:t>
            </a:r>
            <a:r>
              <a:rPr lang="en-US" b="1" dirty="0" smtClean="0">
                <a:solidFill>
                  <a:srgbClr val="008000"/>
                </a:solidFill>
              </a:rPr>
              <a:t>solution: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Instead </a:t>
            </a:r>
            <a:r>
              <a:rPr lang="en-US" dirty="0"/>
              <a:t>of raw bids, use the “</a:t>
            </a:r>
            <a:r>
              <a:rPr lang="en-US" b="1" dirty="0"/>
              <a:t>expected revenue per click</a:t>
            </a:r>
            <a:r>
              <a:rPr lang="en-US" dirty="0" smtClean="0"/>
              <a:t>” (i.e., </a:t>
            </a:r>
            <a:r>
              <a:rPr lang="en-US" b="1" dirty="0" smtClean="0"/>
              <a:t>Bid*CTR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Clearly </a:t>
            </a:r>
            <a:r>
              <a:rPr lang="en-US" b="1" dirty="0">
                <a:solidFill>
                  <a:srgbClr val="0000FF"/>
                </a:solidFill>
              </a:rPr>
              <a:t>we need an online algorithm!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29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Adwords</a:t>
            </a:r>
            <a:r>
              <a:rPr lang="en-US" dirty="0"/>
              <a:t> Innovation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FA6C-C0FA-4814-A544-74F5F25931A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762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Advertiser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667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Bid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4572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CTR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6477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Bid * CTR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62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A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762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B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762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C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2667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$1.00</a:t>
            </a: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2667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$0.75</a:t>
            </a: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2667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$0.50</a:t>
            </a:r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4572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1%</a:t>
            </a:r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4572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2%</a:t>
            </a:r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4572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2.5%</a:t>
            </a:r>
          </a:p>
        </p:txBody>
      </p:sp>
      <p:sp>
        <p:nvSpPr>
          <p:cNvPr id="118800" name="Rectangle 16"/>
          <p:cNvSpPr>
            <a:spLocks noChangeArrowheads="1"/>
          </p:cNvSpPr>
          <p:nvPr/>
        </p:nvSpPr>
        <p:spPr bwMode="auto">
          <a:xfrm>
            <a:off x="6477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 cent</a:t>
            </a:r>
          </a:p>
        </p:txBody>
      </p:sp>
      <p:sp>
        <p:nvSpPr>
          <p:cNvPr id="118801" name="Rectangle 17"/>
          <p:cNvSpPr>
            <a:spLocks noChangeArrowheads="1"/>
          </p:cNvSpPr>
          <p:nvPr/>
        </p:nvSpPr>
        <p:spPr bwMode="auto">
          <a:xfrm>
            <a:off x="6477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1.5 cents</a:t>
            </a:r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6477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1.125 cents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3412" y="4916269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Click through</a:t>
            </a:r>
            <a:b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45562" y="4916269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Expected</a:t>
            </a:r>
            <a:b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145130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/>
      <p:bldP spid="118790" grpId="0" animBg="1"/>
      <p:bldP spid="118797" grpId="0" animBg="1"/>
      <p:bldP spid="118798" grpId="0" animBg="1"/>
      <p:bldP spid="118799" grpId="0" animBg="1"/>
      <p:bldP spid="118800" grpId="0" animBg="1"/>
      <p:bldP spid="118801" grpId="0" animBg="1"/>
      <p:bldP spid="1188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Adwords Innovation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FA6C-C0FA-4814-A544-74F5F25931A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762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Advertiser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2667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Bid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4572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CTR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6477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Bid * CTR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762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A</a:t>
            </a: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762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B</a:t>
            </a: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762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C</a:t>
            </a: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2667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$1.00</a:t>
            </a:r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2667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$0.75</a:t>
            </a:r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2667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$0.50</a:t>
            </a:r>
          </a:p>
        </p:txBody>
      </p:sp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4572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1%</a:t>
            </a:r>
          </a:p>
        </p:txBody>
      </p:sp>
      <p:sp>
        <p:nvSpPr>
          <p:cNvPr id="119822" name="Rectangle 14"/>
          <p:cNvSpPr>
            <a:spLocks noChangeArrowheads="1"/>
          </p:cNvSpPr>
          <p:nvPr/>
        </p:nvSpPr>
        <p:spPr bwMode="auto">
          <a:xfrm>
            <a:off x="4572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2%</a:t>
            </a:r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>
            <a:off x="4572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2.5%</a:t>
            </a:r>
          </a:p>
        </p:txBody>
      </p:sp>
      <p:sp>
        <p:nvSpPr>
          <p:cNvPr id="119824" name="Rectangle 16"/>
          <p:cNvSpPr>
            <a:spLocks noChangeArrowheads="1"/>
          </p:cNvSpPr>
          <p:nvPr/>
        </p:nvSpPr>
        <p:spPr bwMode="auto">
          <a:xfrm>
            <a:off x="6477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 cent</a:t>
            </a:r>
          </a:p>
        </p:txBody>
      </p:sp>
      <p:sp>
        <p:nvSpPr>
          <p:cNvPr id="119825" name="Rectangle 17"/>
          <p:cNvSpPr>
            <a:spLocks noChangeArrowheads="1"/>
          </p:cNvSpPr>
          <p:nvPr/>
        </p:nvSpPr>
        <p:spPr bwMode="auto">
          <a:xfrm>
            <a:off x="6477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1.5 cents</a:t>
            </a:r>
          </a:p>
        </p:txBody>
      </p: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6477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1.125 cents</a:t>
            </a:r>
          </a:p>
        </p:txBody>
      </p:sp>
    </p:spTree>
    <p:extLst>
      <p:ext uri="{BB962C8B-B14F-4D97-AF65-F5344CB8AC3E}">
        <p14:creationId xmlns:p14="http://schemas.microsoft.com/office/powerpoint/2010/main" val="12304747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1: Advertising</a:t>
            </a:r>
          </a:p>
          <a:p>
            <a:pPr lvl="1"/>
            <a:r>
              <a:rPr lang="en-US" dirty="0" smtClean="0"/>
              <a:t>Bipartite Matching</a:t>
            </a:r>
          </a:p>
          <a:p>
            <a:pPr lvl="1"/>
            <a:r>
              <a:rPr lang="en-US" dirty="0" err="1" smtClean="0"/>
              <a:t>AdWords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Part 2: Recommendation</a:t>
            </a:r>
          </a:p>
          <a:p>
            <a:pPr lvl="1"/>
            <a:r>
              <a:rPr lang="en-US" dirty="0" smtClean="0"/>
              <a:t>Collaborative Filtering</a:t>
            </a:r>
          </a:p>
          <a:p>
            <a:pPr lvl="1"/>
            <a:r>
              <a:rPr lang="en-US" dirty="0" smtClean="0"/>
              <a:t>Latent Factor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7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Complications: Budget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Two complications: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Budget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CTR of an ad is unknown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Each advertiser has a limited budget</a:t>
            </a:r>
          </a:p>
          <a:p>
            <a:pPr lvl="1"/>
            <a:r>
              <a:rPr lang="en-US" b="1" dirty="0" smtClean="0"/>
              <a:t>Search engine guarantees that the advertiser </a:t>
            </a:r>
            <a:br>
              <a:rPr lang="en-US" b="1" dirty="0" smtClean="0"/>
            </a:br>
            <a:r>
              <a:rPr lang="en-US" b="1" dirty="0" smtClean="0"/>
              <a:t>will not be charged more than their daily budget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714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Complications: </a:t>
            </a:r>
            <a:r>
              <a:rPr lang="en-US" dirty="0" smtClean="0"/>
              <a:t>CTR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CTR: Each </a:t>
            </a:r>
            <a:r>
              <a:rPr lang="en-US" b="1" dirty="0">
                <a:solidFill>
                  <a:srgbClr val="D60093"/>
                </a:solidFill>
              </a:rPr>
              <a:t>ad has a different likelihood of being clicked</a:t>
            </a:r>
          </a:p>
          <a:p>
            <a:pPr lvl="1"/>
            <a:r>
              <a:rPr lang="en-US" b="1" dirty="0"/>
              <a:t>Advertiser 1</a:t>
            </a:r>
            <a:r>
              <a:rPr lang="en-US" dirty="0"/>
              <a:t> bids $2, click probability = 0.1</a:t>
            </a:r>
          </a:p>
          <a:p>
            <a:pPr lvl="1"/>
            <a:r>
              <a:rPr lang="en-US" b="1" dirty="0"/>
              <a:t>Advertiser 2</a:t>
            </a:r>
            <a:r>
              <a:rPr lang="en-US" dirty="0"/>
              <a:t> bids $1, click probability = 0.5</a:t>
            </a:r>
          </a:p>
          <a:p>
            <a:pPr lvl="1"/>
            <a:r>
              <a:rPr lang="en-US" b="1" dirty="0" err="1">
                <a:solidFill>
                  <a:srgbClr val="008000"/>
                </a:solidFill>
              </a:rPr>
              <a:t>Clickthrough</a:t>
            </a:r>
            <a:r>
              <a:rPr lang="en-US" b="1" dirty="0">
                <a:solidFill>
                  <a:srgbClr val="008000"/>
                </a:solidFill>
              </a:rPr>
              <a:t> rate (CTR)</a:t>
            </a:r>
            <a:r>
              <a:rPr lang="en-US" dirty="0"/>
              <a:t> is measured </a:t>
            </a:r>
            <a:r>
              <a:rPr lang="en-US" b="1" dirty="0"/>
              <a:t>historically</a:t>
            </a:r>
          </a:p>
          <a:p>
            <a:pPr lvl="2"/>
            <a:r>
              <a:rPr lang="en-US" b="1" dirty="0"/>
              <a:t>Very hard problem: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Exploration vs. </a:t>
            </a:r>
            <a:r>
              <a:rPr lang="en-US" b="1" dirty="0" smtClean="0">
                <a:solidFill>
                  <a:srgbClr val="0000FF"/>
                </a:solidFill>
              </a:rPr>
              <a:t>exploitation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Exploit: </a:t>
            </a:r>
            <a:r>
              <a:rPr lang="en-US" dirty="0" smtClean="0"/>
              <a:t>Should </a:t>
            </a:r>
            <a:r>
              <a:rPr lang="en-US" dirty="0"/>
              <a:t>we keep showing an </a:t>
            </a:r>
            <a:r>
              <a:rPr lang="en-US" dirty="0" smtClean="0"/>
              <a:t>ad </a:t>
            </a:r>
            <a:r>
              <a:rPr lang="en-US" dirty="0"/>
              <a:t>for which we have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good </a:t>
            </a:r>
            <a:r>
              <a:rPr lang="en-US" dirty="0"/>
              <a:t>estimates of </a:t>
            </a:r>
            <a:r>
              <a:rPr lang="en-US" dirty="0" smtClean="0"/>
              <a:t>click-through </a:t>
            </a:r>
            <a:r>
              <a:rPr lang="en-US" dirty="0"/>
              <a:t>rate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>
                <a:solidFill>
                  <a:srgbClr val="0000FF"/>
                </a:solidFill>
              </a:rPr>
              <a:t>Explore:  </a:t>
            </a:r>
            <a:r>
              <a:rPr lang="en-US" dirty="0" smtClean="0"/>
              <a:t>Shall </a:t>
            </a:r>
            <a:r>
              <a:rPr lang="en-US" dirty="0"/>
              <a:t>we show a brand new </a:t>
            </a:r>
            <a:r>
              <a:rPr lang="en-US" dirty="0" smtClean="0"/>
              <a:t>ad </a:t>
            </a:r>
            <a:r>
              <a:rPr lang="en-US" dirty="0"/>
              <a:t>to get a better sense of </a:t>
            </a:r>
            <a:r>
              <a:rPr lang="en-US" dirty="0" smtClean="0"/>
              <a:t>its click-through rate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0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</a:t>
            </a:r>
            <a:r>
              <a:rPr lang="en-US" dirty="0" smtClean="0"/>
              <a:t>Algorithm </a:t>
            </a:r>
            <a:r>
              <a:rPr lang="en-US" dirty="0"/>
              <a:t>[MSVV]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BALANCE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Algorithm by Mehta</a:t>
            </a:r>
            <a:r>
              <a:rPr lang="en-US" dirty="0"/>
              <a:t>, </a:t>
            </a:r>
            <a:r>
              <a:rPr lang="en-US" dirty="0" err="1"/>
              <a:t>Saberi</a:t>
            </a:r>
            <a:r>
              <a:rPr lang="en-US" dirty="0"/>
              <a:t>, </a:t>
            </a:r>
            <a:r>
              <a:rPr lang="en-US" dirty="0" err="1"/>
              <a:t>Vazirani</a:t>
            </a:r>
            <a:r>
              <a:rPr lang="en-US" dirty="0"/>
              <a:t>, and </a:t>
            </a:r>
            <a:r>
              <a:rPr lang="en-US" dirty="0" err="1" smtClean="0"/>
              <a:t>Vazirani</a:t>
            </a:r>
            <a:endParaRPr lang="en-US" dirty="0"/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For each query, pick the advertiser with the </a:t>
            </a:r>
            <a:r>
              <a:rPr lang="en-US" b="1" dirty="0" smtClean="0">
                <a:solidFill>
                  <a:srgbClr val="008000"/>
                </a:solidFill>
              </a:rPr>
              <a:t/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largest </a:t>
            </a:r>
            <a:r>
              <a:rPr lang="en-US" b="1" dirty="0">
                <a:solidFill>
                  <a:srgbClr val="008000"/>
                </a:solidFill>
              </a:rPr>
              <a:t>unspent budget</a:t>
            </a:r>
          </a:p>
          <a:p>
            <a:pPr lvl="2"/>
            <a:r>
              <a:rPr lang="en-US" dirty="0"/>
              <a:t>Break ties </a:t>
            </a:r>
            <a:r>
              <a:rPr lang="en-US" dirty="0" smtClean="0"/>
              <a:t>arbitrarily (</a:t>
            </a:r>
            <a:r>
              <a:rPr lang="en-US" b="1" dirty="0" smtClean="0"/>
              <a:t>but in a deterministic way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067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BALANCE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Two advertisers A and B</a:t>
            </a:r>
          </a:p>
          <a:p>
            <a:pPr lvl="1"/>
            <a:r>
              <a:rPr lang="en-US" b="1" dirty="0"/>
              <a:t>A </a:t>
            </a:r>
            <a:r>
              <a:rPr lang="en-US" dirty="0"/>
              <a:t>bids on query</a:t>
            </a:r>
            <a:r>
              <a:rPr lang="en-US" b="1" dirty="0"/>
              <a:t> </a:t>
            </a:r>
            <a:r>
              <a:rPr lang="en-US" b="1" i="1" dirty="0"/>
              <a:t>x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bids on </a:t>
            </a:r>
            <a:r>
              <a:rPr lang="en-US" b="1" i="1" dirty="0"/>
              <a:t>x</a:t>
            </a:r>
            <a:r>
              <a:rPr lang="en-US" dirty="0"/>
              <a:t> and </a:t>
            </a:r>
            <a:r>
              <a:rPr lang="en-US" b="1" i="1" dirty="0"/>
              <a:t>y</a:t>
            </a:r>
          </a:p>
          <a:p>
            <a:pPr lvl="1"/>
            <a:r>
              <a:rPr lang="en-US" dirty="0"/>
              <a:t>Both have budgets of </a:t>
            </a:r>
            <a:r>
              <a:rPr lang="en-US" b="1" dirty="0"/>
              <a:t>$</a:t>
            </a:r>
            <a:r>
              <a:rPr lang="en-US" b="1" dirty="0" smtClean="0"/>
              <a:t>4</a:t>
            </a:r>
          </a:p>
          <a:p>
            <a:pPr lvl="8"/>
            <a:endParaRPr lang="en-US" dirty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Query </a:t>
            </a:r>
            <a:r>
              <a:rPr lang="en-US" b="1" dirty="0" smtClean="0">
                <a:solidFill>
                  <a:srgbClr val="008000"/>
                </a:solidFill>
              </a:rPr>
              <a:t>stream: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b="1" i="1" dirty="0"/>
              <a:t>x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y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BALANCE </a:t>
            </a:r>
            <a:r>
              <a:rPr lang="en-US" b="1" dirty="0">
                <a:solidFill>
                  <a:srgbClr val="0000FF"/>
                </a:solidFill>
              </a:rPr>
              <a:t>choice:</a:t>
            </a:r>
            <a:r>
              <a:rPr lang="en-US" dirty="0"/>
              <a:t> </a:t>
            </a:r>
            <a:r>
              <a:rPr lang="en-US" b="1" dirty="0" smtClean="0"/>
              <a:t>A B A B </a:t>
            </a:r>
            <a:r>
              <a:rPr lang="en-US" b="1" dirty="0" err="1" smtClean="0"/>
              <a:t>B</a:t>
            </a:r>
            <a:r>
              <a:rPr lang="en-US" b="1" dirty="0" smtClean="0"/>
              <a:t> </a:t>
            </a:r>
            <a:r>
              <a:rPr lang="en-US" b="1" dirty="0" err="1" smtClean="0"/>
              <a:t>B</a:t>
            </a:r>
            <a:r>
              <a:rPr lang="en-US" b="1" dirty="0" smtClean="0"/>
              <a:t> _ _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Optimal: </a:t>
            </a:r>
            <a:r>
              <a:rPr lang="en-US" b="1" dirty="0" smtClean="0"/>
              <a:t>A </a:t>
            </a:r>
            <a:r>
              <a:rPr lang="en-US" b="1" dirty="0" err="1" smtClean="0"/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A</a:t>
            </a:r>
            <a:r>
              <a:rPr lang="en-US" b="1" dirty="0" smtClean="0"/>
              <a:t> B </a:t>
            </a:r>
            <a:r>
              <a:rPr lang="en-US" b="1" dirty="0" err="1" smtClean="0"/>
              <a:t>B</a:t>
            </a:r>
            <a:r>
              <a:rPr lang="en-US" b="1" dirty="0" smtClean="0"/>
              <a:t> </a:t>
            </a:r>
            <a:r>
              <a:rPr lang="en-US" b="1" dirty="0" err="1" smtClean="0"/>
              <a:t>B</a:t>
            </a:r>
            <a:r>
              <a:rPr lang="en-US" b="1" dirty="0" smtClean="0"/>
              <a:t> </a:t>
            </a:r>
            <a:r>
              <a:rPr lang="en-US" b="1" dirty="0" err="1" smtClean="0"/>
              <a:t>B</a:t>
            </a:r>
            <a:endParaRPr lang="en-US" b="1" dirty="0" smtClean="0"/>
          </a:p>
          <a:p>
            <a:pPr lvl="8"/>
            <a:endParaRPr lang="en-US" dirty="0"/>
          </a:p>
          <a:p>
            <a:r>
              <a:rPr lang="en-US" b="1" dirty="0" smtClean="0"/>
              <a:t>In general:</a:t>
            </a:r>
            <a:r>
              <a:rPr lang="en-US" dirty="0" smtClean="0"/>
              <a:t> For </a:t>
            </a:r>
            <a:r>
              <a:rPr lang="en-US" b="1" dirty="0" smtClean="0"/>
              <a:t>BALANCE</a:t>
            </a:r>
            <a:r>
              <a:rPr lang="en-US" dirty="0" smtClean="0"/>
              <a:t> on </a:t>
            </a:r>
            <a:r>
              <a:rPr lang="en-US" b="1" dirty="0" smtClean="0"/>
              <a:t>2</a:t>
            </a:r>
            <a:r>
              <a:rPr lang="en-US" dirty="0" smtClean="0"/>
              <a:t> advertisers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Competitive </a:t>
            </a:r>
            <a:r>
              <a:rPr lang="en-US" b="1" dirty="0">
                <a:solidFill>
                  <a:srgbClr val="0000FF"/>
                </a:solidFill>
              </a:rPr>
              <a:t>ratio = </a:t>
            </a:r>
            <a:r>
              <a:rPr lang="en-US" b="1" dirty="0" smtClean="0">
                <a:solidFill>
                  <a:srgbClr val="0000FF"/>
                </a:solidFill>
              </a:rPr>
              <a:t>¾</a:t>
            </a:r>
          </a:p>
          <a:p>
            <a:pPr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lvl="1">
              <a:buFont typeface="Wingdings" pitchFamily="1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61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BALANCE: General </a:t>
            </a:r>
            <a:r>
              <a:rPr lang="en-US" dirty="0"/>
              <a:t>Result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In the general case, worst competitive ratio of BALANCE </a:t>
            </a:r>
            <a:r>
              <a:rPr lang="en-US" b="1" dirty="0" smtClean="0">
                <a:solidFill>
                  <a:srgbClr val="D60093"/>
                </a:solidFill>
              </a:rPr>
              <a:t>is </a:t>
            </a:r>
            <a:r>
              <a:rPr lang="en-US" b="1" dirty="0">
                <a:solidFill>
                  <a:srgbClr val="0000FF"/>
                </a:solidFill>
              </a:rPr>
              <a:t>1–1/e = approx. 0.63</a:t>
            </a:r>
          </a:p>
          <a:p>
            <a:pPr lvl="1"/>
            <a:r>
              <a:rPr lang="en-US" dirty="0"/>
              <a:t>Interestingly, no online algorithm has a better competitive </a:t>
            </a:r>
            <a:r>
              <a:rPr lang="en-US" dirty="0" smtClean="0"/>
              <a:t>ratio!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66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2: Recommender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8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2" name="Picture 22" descr="http://blog.hubspot.com/Portals/249/images/amazon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52600"/>
            <a:ext cx="1796244" cy="666750"/>
          </a:xfrm>
          <a:prstGeom prst="rect">
            <a:avLst/>
          </a:prstGeom>
          <a:noFill/>
        </p:spPr>
      </p:pic>
      <p:pic>
        <p:nvPicPr>
          <p:cNvPr id="51220" name="Picture 20" descr="http://4.bp.blogspot.com/_zmoEeqomXD4/SjftFPB6UTI/AAAAAAAACZE/gxQm5CcUp_k/s400/del.icio.us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2438400"/>
            <a:ext cx="1562100" cy="1562100"/>
          </a:xfrm>
          <a:prstGeom prst="rect">
            <a:avLst/>
          </a:prstGeom>
          <a:noFill/>
        </p:spPr>
      </p:pic>
      <p:pic>
        <p:nvPicPr>
          <p:cNvPr id="51216" name="Picture 16" descr="http://upload.moldova.org/IT/logos/youtube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029200"/>
            <a:ext cx="1219200" cy="121920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Recommendations </a:t>
            </a: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1600200" y="4419600"/>
            <a:ext cx="1371600" cy="10668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effectLst/>
                <a:latin typeface="Arial" pitchFamily="34" charset="0"/>
                <a:cs typeface="Arial" pitchFamily="34" charset="0"/>
              </a:rPr>
              <a:t>Items</a:t>
            </a:r>
          </a:p>
        </p:txBody>
      </p:sp>
      <p:pic>
        <p:nvPicPr>
          <p:cNvPr id="16388" name="Picture 5" descr="MCBS01705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1188" y="3048000"/>
            <a:ext cx="1293812" cy="1219200"/>
            <a:chOff x="385" y="1920"/>
            <a:chExt cx="815" cy="768"/>
          </a:xfrm>
        </p:grpSpPr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>
              <a:off x="1056" y="1920"/>
              <a:ext cx="144" cy="768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385" y="2119"/>
              <a:ext cx="6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Search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438400" y="3048000"/>
            <a:ext cx="2768601" cy="1143000"/>
            <a:chOff x="1536" y="1920"/>
            <a:chExt cx="1744" cy="720"/>
          </a:xfrm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>
              <a:off x="1536" y="1920"/>
              <a:ext cx="144" cy="72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1718" y="2119"/>
              <a:ext cx="1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Recommendations</a:t>
              </a:r>
            </a:p>
          </p:txBody>
        </p:sp>
      </p:grp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3048000" y="4724400"/>
            <a:ext cx="2619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Products, web sites, </a:t>
            </a: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blogs</a:t>
            </a: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, news items, …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pic>
        <p:nvPicPr>
          <p:cNvPr id="51204" name="Picture 4" descr="Pandora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5425" y="1571042"/>
            <a:ext cx="762000" cy="762001"/>
          </a:xfrm>
          <a:prstGeom prst="rect">
            <a:avLst/>
          </a:prstGeom>
          <a:noFill/>
        </p:spPr>
      </p:pic>
      <p:pic>
        <p:nvPicPr>
          <p:cNvPr id="51206" name="Picture 6" descr="http://scrapetv.com/News/News%20Pages/Business/images-5/netflix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7825" y="2511425"/>
            <a:ext cx="993775" cy="993775"/>
          </a:xfrm>
          <a:prstGeom prst="rect">
            <a:avLst/>
          </a:prstGeom>
          <a:noFill/>
        </p:spPr>
      </p:pic>
      <p:pic>
        <p:nvPicPr>
          <p:cNvPr id="51208" name="Picture 8" descr="http://www.growyourwritingbusiness.com/images/stumbleupon_logo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6625" y="2438400"/>
            <a:ext cx="1852078" cy="533400"/>
          </a:xfrm>
          <a:prstGeom prst="rect">
            <a:avLst/>
          </a:prstGeom>
          <a:noFill/>
        </p:spPr>
      </p:pic>
      <p:pic>
        <p:nvPicPr>
          <p:cNvPr id="51210" name="Picture 10" descr="http://admintell.napco.com/ee/images/uploads/appletell/618px-Last.fm_logo_.svg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75" y="4238042"/>
            <a:ext cx="1609725" cy="86735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34000" y="1371600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Examples:</a:t>
            </a:r>
            <a:endParaRPr lang="en-US" sz="2800" b="1" u="sng" dirty="0">
              <a:solidFill>
                <a:srgbClr val="0000FF"/>
              </a:solidFill>
            </a:endParaRPr>
          </a:p>
        </p:txBody>
      </p:sp>
      <p:pic>
        <p:nvPicPr>
          <p:cNvPr id="51212" name="Picture 12" descr="http://upload.wikimedia.org/wikipedia/commons/5/52/Movielens-helping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3676649"/>
            <a:ext cx="2238375" cy="438151"/>
          </a:xfrm>
          <a:prstGeom prst="rect">
            <a:avLst/>
          </a:prstGeom>
          <a:noFill/>
        </p:spPr>
      </p:pic>
      <p:pic>
        <p:nvPicPr>
          <p:cNvPr id="51214" name="Picture 14" descr="http://blog.ithenticate.com/wp-content/uploads/2010/11/google-news-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67600" y="4229100"/>
            <a:ext cx="1428750" cy="952500"/>
          </a:xfrm>
          <a:prstGeom prst="rect">
            <a:avLst/>
          </a:prstGeom>
          <a:noFill/>
        </p:spPr>
      </p:pic>
      <p:pic>
        <p:nvPicPr>
          <p:cNvPr id="51218" name="Picture 18" descr="http://beefjack.com/files/2010/04/xbox-live-arcade.thumbnai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6200" y="4953000"/>
            <a:ext cx="1295400" cy="1295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256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Sidenote</a:t>
            </a:r>
            <a:r>
              <a:rPr lang="en-US" dirty="0" smtClean="0"/>
              <a:t>: The Long Tail</a:t>
            </a:r>
          </a:p>
        </p:txBody>
      </p:sp>
      <p:pic>
        <p:nvPicPr>
          <p:cNvPr id="20483" name="Picture 3" descr="Anatomy e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02437"/>
            <a:ext cx="9144000" cy="554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71671" y="6361952"/>
            <a:ext cx="204575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Source: Chris Anderson (2004)</a:t>
            </a:r>
          </a:p>
        </p:txBody>
      </p:sp>
      <p:pic>
        <p:nvPicPr>
          <p:cNvPr id="7" name="Picture 2" descr="Full-siz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106839"/>
            <a:ext cx="4343400" cy="1855817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124712"/>
            <a:ext cx="3657600" cy="363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72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Formal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i="1" dirty="0" smtClean="0"/>
              <a:t>X</a:t>
            </a:r>
            <a:r>
              <a:rPr lang="en-US" sz="3600" dirty="0" smtClean="0"/>
              <a:t> = set of </a:t>
            </a:r>
            <a:r>
              <a:rPr lang="en-US" sz="3600" b="1" dirty="0" smtClean="0">
                <a:solidFill>
                  <a:srgbClr val="008000"/>
                </a:solidFill>
              </a:rPr>
              <a:t>Customers</a:t>
            </a:r>
          </a:p>
          <a:p>
            <a:pPr eaLnBrk="1" hangingPunct="1"/>
            <a:r>
              <a:rPr lang="en-US" sz="3600" b="1" i="1" dirty="0" smtClean="0"/>
              <a:t>S</a:t>
            </a:r>
            <a:r>
              <a:rPr lang="en-US" sz="3600" dirty="0" smtClean="0"/>
              <a:t> = set of </a:t>
            </a:r>
            <a:r>
              <a:rPr lang="en-US" sz="3600" b="1" dirty="0" smtClean="0">
                <a:solidFill>
                  <a:srgbClr val="0000FF"/>
                </a:solidFill>
              </a:rPr>
              <a:t>Items</a:t>
            </a:r>
          </a:p>
          <a:p>
            <a:pPr lvl="8"/>
            <a:endParaRPr lang="en-US" sz="2000" dirty="0" smtClean="0"/>
          </a:p>
          <a:p>
            <a:pPr eaLnBrk="1" hangingPunct="1"/>
            <a:r>
              <a:rPr lang="en-US" sz="3600" b="1" dirty="0" smtClean="0">
                <a:solidFill>
                  <a:srgbClr val="FF0066"/>
                </a:solidFill>
              </a:rPr>
              <a:t>Utility function</a:t>
            </a:r>
            <a:r>
              <a:rPr lang="en-US" sz="3600" dirty="0" smtClean="0"/>
              <a:t> </a:t>
            </a:r>
            <a:r>
              <a:rPr lang="en-US" sz="3600" b="1" i="1" dirty="0" smtClean="0"/>
              <a:t>u</a:t>
            </a:r>
            <a:r>
              <a:rPr lang="en-US" sz="3600" dirty="0" smtClean="0"/>
              <a:t>: </a:t>
            </a:r>
            <a:r>
              <a:rPr lang="en-US" sz="3600" b="1" i="1" dirty="0" smtClean="0"/>
              <a:t>X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cmsy10" pitchFamily="1" charset="0"/>
              </a:rPr>
              <a:t>× </a:t>
            </a:r>
            <a:r>
              <a:rPr lang="en-US" sz="3600" b="1" i="1" dirty="0" smtClean="0"/>
              <a:t>S</a:t>
            </a:r>
            <a:r>
              <a:rPr lang="en-US" sz="3600" dirty="0" smtClean="0"/>
              <a:t> </a:t>
            </a:r>
            <a:r>
              <a:rPr lang="en-US" sz="3600" dirty="0" smtClean="0">
                <a:sym typeface="Wingdings" charset="2"/>
              </a:rPr>
              <a:t></a:t>
            </a:r>
            <a:r>
              <a:rPr lang="en-US" sz="3600" dirty="0" smtClean="0"/>
              <a:t> </a:t>
            </a:r>
            <a:r>
              <a:rPr lang="en-US" sz="3600" b="1" i="1" dirty="0" smtClean="0"/>
              <a:t>R</a:t>
            </a:r>
          </a:p>
          <a:p>
            <a:pPr lvl="1" eaLnBrk="1" hangingPunct="1"/>
            <a:r>
              <a:rPr lang="en-US" sz="3200" b="1" i="1" dirty="0" smtClean="0"/>
              <a:t>R</a:t>
            </a:r>
            <a:r>
              <a:rPr lang="en-US" sz="3200" i="1" dirty="0" smtClean="0"/>
              <a:t> </a:t>
            </a:r>
            <a:r>
              <a:rPr lang="en-US" sz="3200" dirty="0" smtClean="0"/>
              <a:t>= set of ratings</a:t>
            </a:r>
          </a:p>
          <a:p>
            <a:pPr lvl="1" eaLnBrk="1" hangingPunct="1"/>
            <a:r>
              <a:rPr lang="en-US" sz="3200" b="1" i="1" dirty="0" smtClean="0"/>
              <a:t>R</a:t>
            </a:r>
            <a:r>
              <a:rPr lang="en-US" sz="3200" dirty="0" smtClean="0"/>
              <a:t> is a totally ordered set</a:t>
            </a:r>
          </a:p>
          <a:p>
            <a:pPr lvl="1" eaLnBrk="1" hangingPunct="1"/>
            <a:r>
              <a:rPr lang="en-US" sz="3200" dirty="0" smtClean="0"/>
              <a:t>e.g., </a:t>
            </a:r>
            <a:r>
              <a:rPr lang="en-US" sz="3200" b="1" dirty="0" smtClean="0"/>
              <a:t>0-5</a:t>
            </a:r>
            <a:r>
              <a:rPr lang="en-US" sz="3200" dirty="0" smtClean="0"/>
              <a:t> stars, real number in </a:t>
            </a:r>
            <a:r>
              <a:rPr lang="en-US" sz="3200" b="1" dirty="0" smtClean="0"/>
              <a:t>[0,1]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5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Utility Matrix</a:t>
            </a:r>
          </a:p>
        </p:txBody>
      </p:sp>
      <p:graphicFrame>
        <p:nvGraphicFramePr>
          <p:cNvPr id="266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891645"/>
              </p:ext>
            </p:extLst>
          </p:nvPr>
        </p:nvGraphicFramePr>
        <p:xfrm>
          <a:off x="2133600" y="2209800"/>
          <a:ext cx="4802187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1231560" imgH="888840" progId="Equation.3">
                  <p:embed/>
                </p:oleObj>
              </mc:Choice>
              <mc:Fallback>
                <p:oleObj name="Equation" r:id="rId4" imgW="12315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09800"/>
                        <a:ext cx="4802187" cy="346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2117725" y="1335087"/>
            <a:ext cx="979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Avatar</a:t>
            </a: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3516312" y="1335087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LOTR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4675187" y="1335087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6122987" y="1335087"/>
            <a:ext cx="103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Pirates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773112" y="2309812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Alice</a:t>
            </a: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773112" y="3148012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Bob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773112" y="4138612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Carol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773112" y="4976812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David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5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1: Advertising on the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8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Problems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smtClean="0">
                <a:solidFill>
                  <a:srgbClr val="FF0066"/>
                </a:solidFill>
              </a:rPr>
              <a:t>(1)</a:t>
            </a:r>
            <a:r>
              <a:rPr lang="en-US" b="1" dirty="0" smtClean="0">
                <a:solidFill>
                  <a:srgbClr val="0000FF"/>
                </a:solidFill>
              </a:rPr>
              <a:t> Gathering “known” ratings for matrix</a:t>
            </a:r>
          </a:p>
          <a:p>
            <a:pPr lvl="1"/>
            <a:r>
              <a:rPr lang="en-US" dirty="0"/>
              <a:t>How to </a:t>
            </a:r>
            <a:r>
              <a:rPr lang="en-US" dirty="0" smtClean="0"/>
              <a:t>collect the data in the utility matrix</a:t>
            </a:r>
            <a:endParaRPr lang="en-US" dirty="0"/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FF0066"/>
                </a:solidFill>
              </a:rPr>
              <a:t>(2)</a:t>
            </a:r>
            <a:r>
              <a:rPr lang="en-US" b="1" dirty="0" smtClean="0">
                <a:solidFill>
                  <a:srgbClr val="0000FF"/>
                </a:solidFill>
              </a:rPr>
              <a:t> Extrapolate unknown ratings from the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known ones</a:t>
            </a:r>
          </a:p>
          <a:p>
            <a:pPr lvl="1"/>
            <a:r>
              <a:rPr lang="en-US" dirty="0" smtClean="0"/>
              <a:t>Mainly interested in high unknown ratings</a:t>
            </a:r>
          </a:p>
          <a:p>
            <a:pPr lvl="2"/>
            <a:r>
              <a:rPr lang="en-US" dirty="0" smtClean="0"/>
              <a:t>We are not interested in knowing what you don’t like </a:t>
            </a:r>
            <a:br>
              <a:rPr lang="en-US" dirty="0" smtClean="0"/>
            </a:br>
            <a:r>
              <a:rPr lang="en-US" dirty="0" smtClean="0"/>
              <a:t>but what you like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FF0066"/>
                </a:solidFill>
              </a:rPr>
              <a:t>(3)</a:t>
            </a:r>
            <a:r>
              <a:rPr lang="en-US" b="1" dirty="0" smtClean="0">
                <a:solidFill>
                  <a:srgbClr val="0000FF"/>
                </a:solidFill>
              </a:rPr>
              <a:t> Evaluating extrapolation methods</a:t>
            </a:r>
          </a:p>
          <a:p>
            <a:pPr lvl="1"/>
            <a:r>
              <a:rPr lang="en-US" dirty="0" smtClean="0"/>
              <a:t>How to measure success/performance of</a:t>
            </a:r>
            <a:br>
              <a:rPr lang="en-US" dirty="0" smtClean="0"/>
            </a:br>
            <a:r>
              <a:rPr lang="en-US" dirty="0" smtClean="0"/>
              <a:t>recommendation methods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4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(1) Gathering Ratings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Explicit</a:t>
            </a:r>
          </a:p>
          <a:p>
            <a:pPr lvl="1" eaLnBrk="1" hangingPunct="1"/>
            <a:r>
              <a:rPr lang="en-US" dirty="0" smtClean="0"/>
              <a:t>Ask people to rate items</a:t>
            </a:r>
          </a:p>
          <a:p>
            <a:pPr lvl="1" eaLnBrk="1" hangingPunct="1"/>
            <a:r>
              <a:rPr lang="en-US" dirty="0" smtClean="0"/>
              <a:t>Doesn’t work well in practice – people </a:t>
            </a:r>
            <a:br>
              <a:rPr lang="en-US" dirty="0" smtClean="0"/>
            </a:br>
            <a:r>
              <a:rPr lang="en-US" dirty="0" smtClean="0"/>
              <a:t>can’t be bothered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FF0066"/>
                </a:solidFill>
              </a:rPr>
              <a:t>Implicit</a:t>
            </a:r>
          </a:p>
          <a:p>
            <a:pPr lvl="1" eaLnBrk="1" hangingPunct="1"/>
            <a:r>
              <a:rPr lang="en-US" dirty="0" smtClean="0"/>
              <a:t>Learn ratings from user actions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.g., purchase implies high rating</a:t>
            </a:r>
          </a:p>
          <a:p>
            <a:pPr lvl="1" eaLnBrk="1" hangingPunct="1"/>
            <a:r>
              <a:rPr lang="en-US" dirty="0" smtClean="0"/>
              <a:t>What about low ratings?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0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(2) Extrapolating Utilities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solidFill>
                  <a:srgbClr val="FF0066"/>
                </a:solidFill>
              </a:rPr>
              <a:t>Key problem: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/>
              <a:t>Utility </a:t>
            </a:r>
            <a:r>
              <a:rPr lang="en-US" dirty="0" smtClean="0"/>
              <a:t>matrix </a:t>
            </a:r>
            <a:r>
              <a:rPr lang="en-US" b="1" i="1" dirty="0" smtClean="0"/>
              <a:t>U</a:t>
            </a:r>
            <a:r>
              <a:rPr lang="en-US" dirty="0" smtClean="0"/>
              <a:t> is </a:t>
            </a:r>
            <a:r>
              <a:rPr lang="en-US" b="1" dirty="0" smtClean="0"/>
              <a:t>sparse</a:t>
            </a:r>
          </a:p>
          <a:p>
            <a:pPr lvl="1" eaLnBrk="1" hangingPunct="1"/>
            <a:r>
              <a:rPr lang="en-US" dirty="0" smtClean="0"/>
              <a:t>Most people have not rated most items</a:t>
            </a:r>
          </a:p>
          <a:p>
            <a:pPr lvl="1" eaLnBrk="1" hangingPunct="1"/>
            <a:r>
              <a:rPr lang="en-US" b="1" dirty="0" smtClean="0">
                <a:solidFill>
                  <a:srgbClr val="008000"/>
                </a:solidFill>
              </a:rPr>
              <a:t>Cold start: </a:t>
            </a:r>
          </a:p>
          <a:p>
            <a:pPr lvl="2"/>
            <a:r>
              <a:rPr lang="en-US" dirty="0" smtClean="0"/>
              <a:t>New items have no ratings</a:t>
            </a:r>
          </a:p>
          <a:p>
            <a:pPr lvl="2"/>
            <a:r>
              <a:rPr lang="en-US" dirty="0" smtClean="0"/>
              <a:t>New users have no history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Three approaches to recommender </a:t>
            </a:r>
            <a:r>
              <a:rPr lang="en-US" b="1" dirty="0">
                <a:solidFill>
                  <a:srgbClr val="0000FF"/>
                </a:solidFill>
              </a:rPr>
              <a:t>s</a:t>
            </a:r>
            <a:r>
              <a:rPr lang="en-US" b="1" dirty="0" smtClean="0">
                <a:solidFill>
                  <a:srgbClr val="0000FF"/>
                </a:solidFill>
              </a:rPr>
              <a:t>ystems:</a:t>
            </a:r>
          </a:p>
          <a:p>
            <a:pPr lvl="1" eaLnBrk="1" hangingPunct="1"/>
            <a:r>
              <a:rPr lang="en-US" b="1" dirty="0" smtClean="0"/>
              <a:t>1)</a:t>
            </a:r>
            <a:r>
              <a:rPr lang="en-US" dirty="0" smtClean="0"/>
              <a:t> Content-based</a:t>
            </a:r>
          </a:p>
          <a:p>
            <a:pPr lvl="1" eaLnBrk="1" hangingPunct="1"/>
            <a:r>
              <a:rPr lang="en-US" b="1" dirty="0" smtClean="0"/>
              <a:t>2)</a:t>
            </a:r>
            <a:r>
              <a:rPr lang="en-US" dirty="0" smtClean="0"/>
              <a:t> Collaborative</a:t>
            </a:r>
          </a:p>
          <a:p>
            <a:pPr lvl="1" eaLnBrk="1" hangingPunct="1"/>
            <a:r>
              <a:rPr lang="en-US" b="1" dirty="0" smtClean="0"/>
              <a:t>3)</a:t>
            </a:r>
            <a:r>
              <a:rPr lang="en-US" dirty="0" smtClean="0"/>
              <a:t> Latent factor based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5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98755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Content-based Recommendations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solidFill>
                  <a:srgbClr val="D60093"/>
                </a:solidFill>
              </a:rPr>
              <a:t>Main idea:</a:t>
            </a:r>
            <a:r>
              <a:rPr lang="en-US" dirty="0" smtClean="0">
                <a:solidFill>
                  <a:srgbClr val="D60093"/>
                </a:solidFill>
              </a:rPr>
              <a:t> </a:t>
            </a:r>
            <a:r>
              <a:rPr lang="en-US" dirty="0" smtClean="0"/>
              <a:t>Recommend items to customer </a:t>
            </a:r>
            <a:r>
              <a:rPr lang="en-US" b="1" i="1" dirty="0" smtClean="0"/>
              <a:t>x</a:t>
            </a:r>
            <a:r>
              <a:rPr lang="en-US" dirty="0" smtClean="0"/>
              <a:t> similar to previous items rated highly by </a:t>
            </a:r>
            <a:r>
              <a:rPr lang="en-US" b="1" i="1" dirty="0" smtClean="0"/>
              <a:t>x</a:t>
            </a:r>
          </a:p>
          <a:p>
            <a:pPr marL="118872" indent="0" eaLnBrk="1" hangingPunct="1">
              <a:buNone/>
            </a:pPr>
            <a:endParaRPr lang="en-US" b="1" i="1" dirty="0" smtClean="0"/>
          </a:p>
          <a:p>
            <a:pPr marL="118872" indent="0" eaLnBrk="1" hangingPunct="1">
              <a:buNone/>
            </a:pPr>
            <a:r>
              <a:rPr lang="en-US" b="1" i="1" dirty="0" smtClean="0"/>
              <a:t>Example:</a:t>
            </a:r>
            <a:endParaRPr lang="en-US" b="1" dirty="0" smtClean="0"/>
          </a:p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Movie recommendations</a:t>
            </a:r>
          </a:p>
          <a:p>
            <a:pPr lvl="1" eaLnBrk="1" hangingPunct="1"/>
            <a:r>
              <a:rPr lang="en-US" dirty="0" smtClean="0"/>
              <a:t>Recommend movies with same actor(s), </a:t>
            </a:r>
            <a:br>
              <a:rPr lang="en-US" dirty="0" smtClean="0"/>
            </a:br>
            <a:r>
              <a:rPr lang="en-US" dirty="0" smtClean="0"/>
              <a:t>director, genre, …</a:t>
            </a:r>
          </a:p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Websites, blogs, news</a:t>
            </a:r>
          </a:p>
          <a:p>
            <a:pPr lvl="1" eaLnBrk="1" hangingPunct="1"/>
            <a:r>
              <a:rPr lang="en-US" dirty="0"/>
              <a:t>R</a:t>
            </a:r>
            <a:r>
              <a:rPr lang="en-US" dirty="0" smtClean="0"/>
              <a:t>ecommend other sites with “similar” content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9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 of Action</a:t>
            </a:r>
          </a:p>
        </p:txBody>
      </p:sp>
      <p:pic>
        <p:nvPicPr>
          <p:cNvPr id="36867" name="Picture 4" descr="MCBS01705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867400" y="2133600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62200" y="46482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362200" y="5410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524000" y="5410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6705600" y="2133600"/>
            <a:ext cx="685800" cy="5334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1447800" y="4648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810000" y="228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10000" y="1876425"/>
            <a:ext cx="753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likes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698753" y="1344359"/>
            <a:ext cx="2013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 profiles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6553200" y="31242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5562600" y="198120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562600" y="46482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Circles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Triangles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791200" y="5943600"/>
            <a:ext cx="1895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 profile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3733800" y="51054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937119" y="4724400"/>
            <a:ext cx="939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match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2057400" y="32766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65125" y="3714690"/>
            <a:ext cx="16385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recommend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842125" y="34766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build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0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4" grpId="0" animBg="1"/>
      <p:bldP spid="31765" grpId="0"/>
      <p:bldP spid="31766" grpId="0" animBg="1"/>
      <p:bldP spid="31767" grpId="0"/>
      <p:bldP spid="3176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Item Profiles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For each item, create an </a:t>
            </a:r>
            <a:r>
              <a:rPr lang="en-US" b="1" dirty="0" smtClean="0">
                <a:solidFill>
                  <a:srgbClr val="0000FF"/>
                </a:solidFill>
              </a:rPr>
              <a:t>item profile</a:t>
            </a:r>
          </a:p>
          <a:p>
            <a:pPr lvl="8"/>
            <a:endParaRPr lang="en-US" dirty="0" smtClean="0">
              <a:solidFill>
                <a:srgbClr val="0066FF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8000"/>
                </a:solidFill>
              </a:rPr>
              <a:t>Profile is a set (vector) of features</a:t>
            </a:r>
          </a:p>
          <a:p>
            <a:pPr lvl="1" eaLnBrk="1" hangingPunct="1"/>
            <a:r>
              <a:rPr lang="en-US" b="1" dirty="0" smtClean="0"/>
              <a:t>Movies:</a:t>
            </a:r>
            <a:r>
              <a:rPr lang="en-US" dirty="0" smtClean="0"/>
              <a:t> author, title, actor, director,…</a:t>
            </a:r>
          </a:p>
          <a:p>
            <a:pPr lvl="1" eaLnBrk="1" hangingPunct="1"/>
            <a:r>
              <a:rPr lang="en-US" b="1" dirty="0" smtClean="0"/>
              <a:t>Text:</a:t>
            </a:r>
            <a:r>
              <a:rPr lang="en-US" dirty="0" smtClean="0"/>
              <a:t> Set of “important” words in document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D60093"/>
                </a:solidFill>
              </a:rPr>
              <a:t>How to pick important features?</a:t>
            </a:r>
          </a:p>
          <a:p>
            <a:pPr lvl="1"/>
            <a:r>
              <a:rPr lang="en-US" dirty="0" smtClean="0"/>
              <a:t>Usual heuristic </a:t>
            </a:r>
            <a:r>
              <a:rPr lang="en-US" dirty="0"/>
              <a:t>from text mining is </a:t>
            </a:r>
            <a:r>
              <a:rPr lang="en-US" b="1" dirty="0"/>
              <a:t>TF-IDF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(Term frequency * Inverse Doc Frequency)</a:t>
            </a:r>
          </a:p>
          <a:p>
            <a:pPr lvl="2"/>
            <a:r>
              <a:rPr lang="en-US" b="1" dirty="0" smtClean="0">
                <a:solidFill>
                  <a:srgbClr val="008000"/>
                </a:solidFill>
              </a:rPr>
              <a:t>Term</a:t>
            </a:r>
            <a:r>
              <a:rPr lang="en-US" dirty="0" smtClean="0">
                <a:solidFill>
                  <a:srgbClr val="008000"/>
                </a:solidFill>
              </a:rPr>
              <a:t> … </a:t>
            </a:r>
            <a:r>
              <a:rPr lang="en-US" b="1" dirty="0" smtClean="0">
                <a:solidFill>
                  <a:srgbClr val="008000"/>
                </a:solidFill>
              </a:rPr>
              <a:t>Feature</a:t>
            </a:r>
          </a:p>
          <a:p>
            <a:pPr lvl="2"/>
            <a:r>
              <a:rPr lang="en-US" b="1" dirty="0" smtClean="0">
                <a:solidFill>
                  <a:srgbClr val="008000"/>
                </a:solidFill>
              </a:rPr>
              <a:t>Document</a:t>
            </a:r>
            <a:r>
              <a:rPr lang="en-US" dirty="0" smtClean="0">
                <a:solidFill>
                  <a:srgbClr val="008000"/>
                </a:solidFill>
              </a:rPr>
              <a:t> … </a:t>
            </a:r>
            <a:r>
              <a:rPr lang="en-US" b="1" dirty="0" smtClean="0">
                <a:solidFill>
                  <a:srgbClr val="008000"/>
                </a:solidFill>
              </a:rPr>
              <a:t>Item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8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Pros: Content-based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410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+: No need for data on other users</a:t>
            </a:r>
          </a:p>
          <a:p>
            <a:pPr lvl="1"/>
            <a:r>
              <a:rPr lang="en-US" dirty="0" smtClean="0"/>
              <a:t>No cold-start or </a:t>
            </a:r>
            <a:r>
              <a:rPr lang="en-US" dirty="0" err="1" smtClean="0"/>
              <a:t>sparsity</a:t>
            </a:r>
            <a:r>
              <a:rPr lang="en-US" dirty="0" smtClean="0"/>
              <a:t> problems</a:t>
            </a:r>
          </a:p>
          <a:p>
            <a:r>
              <a:rPr lang="en-US" b="1" dirty="0">
                <a:solidFill>
                  <a:srgbClr val="008000"/>
                </a:solidFill>
              </a:rPr>
              <a:t>+: Able </a:t>
            </a:r>
            <a:r>
              <a:rPr lang="en-US" b="1" dirty="0" smtClean="0">
                <a:solidFill>
                  <a:srgbClr val="008000"/>
                </a:solidFill>
              </a:rPr>
              <a:t>to recommend to users with 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unique tastes</a:t>
            </a:r>
          </a:p>
          <a:p>
            <a:r>
              <a:rPr lang="en-US" b="1" dirty="0">
                <a:solidFill>
                  <a:srgbClr val="008000"/>
                </a:solidFill>
              </a:rPr>
              <a:t>+: Able </a:t>
            </a:r>
            <a:r>
              <a:rPr lang="en-US" b="1" dirty="0" smtClean="0">
                <a:solidFill>
                  <a:srgbClr val="008000"/>
                </a:solidFill>
              </a:rPr>
              <a:t>to recommend new &amp; unpopular items</a:t>
            </a:r>
          </a:p>
          <a:p>
            <a:pPr lvl="1"/>
            <a:r>
              <a:rPr lang="en-US" dirty="0" smtClean="0"/>
              <a:t>No first-rater problem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+: Able to provide explanations</a:t>
            </a:r>
          </a:p>
          <a:p>
            <a:pPr lvl="1"/>
            <a:r>
              <a:rPr lang="en-US" dirty="0" smtClean="0"/>
              <a:t>Can provide explanations of recommended items by listing content-features that caused an item to be recommended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Cons: Content-based Approach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–</a:t>
            </a:r>
            <a:r>
              <a:rPr lang="en-US" b="1" dirty="0" smtClean="0">
                <a:solidFill>
                  <a:srgbClr val="FF0066"/>
                </a:solidFill>
              </a:rPr>
              <a:t>: Finding the appropriate features is hard</a:t>
            </a:r>
          </a:p>
          <a:p>
            <a:pPr lvl="1" eaLnBrk="1" hangingPunct="1"/>
            <a:r>
              <a:rPr lang="en-US" dirty="0"/>
              <a:t>E</a:t>
            </a:r>
            <a:r>
              <a:rPr lang="en-US" dirty="0" smtClean="0"/>
              <a:t>.g., images, movies, music</a:t>
            </a:r>
          </a:p>
          <a:p>
            <a:r>
              <a:rPr lang="en-US" b="1" dirty="0">
                <a:solidFill>
                  <a:srgbClr val="FF0066"/>
                </a:solidFill>
              </a:rPr>
              <a:t>–: Recommendations for new users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How to build a user profile?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–: Overspecialization</a:t>
            </a:r>
          </a:p>
          <a:p>
            <a:pPr lvl="1" eaLnBrk="1" hangingPunct="1"/>
            <a:r>
              <a:rPr lang="en-US" dirty="0" smtClean="0"/>
              <a:t>Never recommends items outside user’s </a:t>
            </a:r>
            <a:br>
              <a:rPr lang="en-US" dirty="0" smtClean="0"/>
            </a:br>
            <a:r>
              <a:rPr lang="en-US" dirty="0" smtClean="0"/>
              <a:t>content profile</a:t>
            </a:r>
          </a:p>
          <a:p>
            <a:pPr lvl="1" eaLnBrk="1" hangingPunct="1"/>
            <a:r>
              <a:rPr lang="en-US" dirty="0" smtClean="0"/>
              <a:t>People might have multiple interests</a:t>
            </a:r>
          </a:p>
          <a:p>
            <a:pPr lvl="1"/>
            <a:r>
              <a:rPr lang="en-US" b="1" dirty="0" smtClean="0"/>
              <a:t>Unable to exploit quality judgments of other users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Collaborative Filtering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5257801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Consider user </a:t>
            </a:r>
            <a:r>
              <a:rPr lang="en-US" b="1" i="1" dirty="0" smtClean="0">
                <a:solidFill>
                  <a:srgbClr val="0000FF"/>
                </a:solidFill>
              </a:rPr>
              <a:t>x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dirty="0" smtClean="0"/>
              <a:t>Find set </a:t>
            </a:r>
            <a:r>
              <a:rPr lang="en-US" b="1" i="1" dirty="0" smtClean="0"/>
              <a:t>N</a:t>
            </a:r>
            <a:r>
              <a:rPr lang="en-US" dirty="0" smtClean="0"/>
              <a:t> of other </a:t>
            </a:r>
            <a:br>
              <a:rPr lang="en-US" dirty="0" smtClean="0"/>
            </a:br>
            <a:r>
              <a:rPr lang="en-US" dirty="0" smtClean="0"/>
              <a:t>users whose ratings </a:t>
            </a:r>
            <a:br>
              <a:rPr lang="en-US" dirty="0" smtClean="0"/>
            </a:br>
            <a:r>
              <a:rPr lang="en-US" dirty="0" smtClean="0"/>
              <a:t>are “</a:t>
            </a:r>
            <a:r>
              <a:rPr lang="en-US" b="1" dirty="0" smtClean="0">
                <a:solidFill>
                  <a:srgbClr val="FF0066"/>
                </a:solidFill>
              </a:rPr>
              <a:t>similar</a:t>
            </a:r>
            <a:r>
              <a:rPr lang="en-US" dirty="0" smtClean="0"/>
              <a:t>” to </a:t>
            </a:r>
            <a:br>
              <a:rPr lang="en-US" dirty="0" smtClean="0"/>
            </a:br>
            <a:r>
              <a:rPr lang="en-US" b="1" i="1" dirty="0" smtClean="0"/>
              <a:t>x</a:t>
            </a:r>
            <a:r>
              <a:rPr lang="en-US" dirty="0" smtClean="0"/>
              <a:t>’s ratings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dirty="0" smtClean="0"/>
              <a:t>Estimate </a:t>
            </a:r>
            <a:r>
              <a:rPr lang="en-US" b="1" i="1" dirty="0" smtClean="0"/>
              <a:t>x</a:t>
            </a:r>
            <a:r>
              <a:rPr lang="en-US" dirty="0" smtClean="0"/>
              <a:t>’s ratings </a:t>
            </a:r>
            <a:br>
              <a:rPr lang="en-US" dirty="0" smtClean="0"/>
            </a:br>
            <a:r>
              <a:rPr lang="en-US" dirty="0" smtClean="0"/>
              <a:t>based on ratings </a:t>
            </a:r>
            <a:br>
              <a:rPr lang="en-US" dirty="0" smtClean="0"/>
            </a:br>
            <a:r>
              <a:rPr lang="en-US" dirty="0" smtClean="0"/>
              <a:t>of users in </a:t>
            </a:r>
            <a:r>
              <a:rPr lang="en-US" b="1" i="1" dirty="0" smtClean="0"/>
              <a:t>N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pic>
        <p:nvPicPr>
          <p:cNvPr id="32772" name="Picture 4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60" y="1209674"/>
            <a:ext cx="460384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8200" y="2492298"/>
            <a:ext cx="762000" cy="3048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8000"/>
                </a:solidFill>
              </a:rPr>
              <a:t>x</a:t>
            </a:r>
            <a:endParaRPr lang="en-US" sz="2400" b="1" i="1" dirty="0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1382751"/>
            <a:ext cx="32004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91400" y="3776547"/>
            <a:ext cx="16002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8000"/>
                </a:solidFill>
              </a:rPr>
              <a:t>N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4995747"/>
            <a:ext cx="18288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38800" y="5715000"/>
            <a:ext cx="18288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19600" y="3149292"/>
            <a:ext cx="4572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6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Item-Item CF (|N|=2)</a:t>
            </a:r>
            <a:endParaRPr lang="en-US" dirty="0"/>
          </a:p>
        </p:txBody>
      </p:sp>
      <p:graphicFrame>
        <p:nvGraphicFramePr>
          <p:cNvPr id="12680" name="Group 3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785266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671" name="Text Box 383"/>
          <p:cNvSpPr txBox="1">
            <a:spLocks noChangeArrowheads="1"/>
          </p:cNvSpPr>
          <p:nvPr/>
        </p:nvSpPr>
        <p:spPr bwMode="auto">
          <a:xfrm>
            <a:off x="4130675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2672" name="Text Box 384"/>
          <p:cNvSpPr txBox="1">
            <a:spLocks noChangeArrowheads="1"/>
          </p:cNvSpPr>
          <p:nvPr/>
        </p:nvSpPr>
        <p:spPr bwMode="auto">
          <a:xfrm rot="16200000">
            <a:off x="313531" y="3521869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p:grpSp>
        <p:nvGrpSpPr>
          <p:cNvPr id="2" name="Group 393"/>
          <p:cNvGrpSpPr>
            <a:grpSpLocks/>
          </p:cNvGrpSpPr>
          <p:nvPr/>
        </p:nvGrpSpPr>
        <p:grpSpPr bwMode="auto">
          <a:xfrm>
            <a:off x="1828800" y="5892804"/>
            <a:ext cx="5867400" cy="533400"/>
            <a:chOff x="1392" y="3744"/>
            <a:chExt cx="3696" cy="336"/>
          </a:xfrm>
        </p:grpSpPr>
        <p:sp>
          <p:nvSpPr>
            <p:cNvPr id="12673" name="Rectangle 385"/>
            <p:cNvSpPr>
              <a:spLocks noChangeArrowheads="1"/>
            </p:cNvSpPr>
            <p:nvPr/>
          </p:nvSpPr>
          <p:spPr bwMode="auto">
            <a:xfrm>
              <a:off x="1392" y="3744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74" name="Rectangle 386"/>
            <p:cNvSpPr>
              <a:spLocks noChangeArrowheads="1"/>
            </p:cNvSpPr>
            <p:nvPr/>
          </p:nvSpPr>
          <p:spPr bwMode="auto">
            <a:xfrm>
              <a:off x="3072" y="3744"/>
              <a:ext cx="336" cy="336"/>
            </a:xfrm>
            <a:prstGeom prst="rect">
              <a:avLst/>
            </a:prstGeom>
            <a:solidFill>
              <a:srgbClr val="FFF9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75" name="Text Box 387"/>
            <p:cNvSpPr txBox="1">
              <a:spLocks noChangeArrowheads="1"/>
            </p:cNvSpPr>
            <p:nvPr/>
          </p:nvSpPr>
          <p:spPr bwMode="auto">
            <a:xfrm>
              <a:off x="1728" y="3792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 unknown rating</a:t>
              </a:r>
            </a:p>
          </p:txBody>
        </p:sp>
        <p:sp>
          <p:nvSpPr>
            <p:cNvPr id="12676" name="Text Box 388"/>
            <p:cNvSpPr txBox="1">
              <a:spLocks noChangeArrowheads="1"/>
            </p:cNvSpPr>
            <p:nvPr/>
          </p:nvSpPr>
          <p:spPr bwMode="auto">
            <a:xfrm>
              <a:off x="3408" y="3792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latin typeface="Arial" pitchFamily="34" charset="0"/>
                  <a:cs typeface="Arial" pitchFamily="34" charset="0"/>
                </a:rPr>
                <a:t>- rating between 1 to 5</a:t>
              </a: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66030"/>
      </p:ext>
    </p:extLst>
  </p:cSld>
  <p:clrMapOvr>
    <a:masterClrMapping/>
  </p:clrMapOvr>
  <p:transition xmlns:p14="http://schemas.microsoft.com/office/powerpoint/2010/main" advTm="167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Bipartite </a:t>
            </a:r>
            <a:r>
              <a:rPr lang="en-US" dirty="0" smtClean="0"/>
              <a:t>Matching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605088" y="2133600"/>
            <a:ext cx="3833907" cy="2590800"/>
            <a:chOff x="822325" y="1524000"/>
            <a:chExt cx="3833907" cy="2590800"/>
          </a:xfrm>
        </p:grpSpPr>
        <p:sp>
          <p:nvSpPr>
            <p:cNvPr id="45060" name="Oval 4"/>
            <p:cNvSpPr>
              <a:spLocks noChangeArrowheads="1"/>
            </p:cNvSpPr>
            <p:nvPr/>
          </p:nvSpPr>
          <p:spPr bwMode="auto">
            <a:xfrm>
              <a:off x="1905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1" name="Oval 5"/>
            <p:cNvSpPr>
              <a:spLocks noChangeArrowheads="1"/>
            </p:cNvSpPr>
            <p:nvPr/>
          </p:nvSpPr>
          <p:spPr bwMode="auto">
            <a:xfrm>
              <a:off x="19050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Oval 6"/>
            <p:cNvSpPr>
              <a:spLocks noChangeArrowheads="1"/>
            </p:cNvSpPr>
            <p:nvPr/>
          </p:nvSpPr>
          <p:spPr bwMode="auto">
            <a:xfrm>
              <a:off x="19050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" name="Oval 7"/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5" name="Oval 9"/>
            <p:cNvSpPr>
              <a:spLocks noChangeArrowheads="1"/>
            </p:cNvSpPr>
            <p:nvPr/>
          </p:nvSpPr>
          <p:spPr bwMode="auto">
            <a:xfrm>
              <a:off x="33528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Oval 10"/>
            <p:cNvSpPr>
              <a:spLocks noChangeArrowheads="1"/>
            </p:cNvSpPr>
            <p:nvPr/>
          </p:nvSpPr>
          <p:spPr bwMode="auto">
            <a:xfrm>
              <a:off x="33528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Oval 11"/>
            <p:cNvSpPr>
              <a:spLocks noChangeArrowheads="1"/>
            </p:cNvSpPr>
            <p:nvPr/>
          </p:nvSpPr>
          <p:spPr bwMode="auto">
            <a:xfrm>
              <a:off x="3352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8" name="Line 12"/>
            <p:cNvSpPr>
              <a:spLocks noChangeShapeType="1"/>
            </p:cNvSpPr>
            <p:nvPr/>
          </p:nvSpPr>
          <p:spPr bwMode="auto">
            <a:xfrm>
              <a:off x="2057400" y="19050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Line 13"/>
            <p:cNvSpPr>
              <a:spLocks noChangeShapeType="1"/>
            </p:cNvSpPr>
            <p:nvPr/>
          </p:nvSpPr>
          <p:spPr bwMode="auto">
            <a:xfrm>
              <a:off x="2057400" y="1981200"/>
              <a:ext cx="1295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>
              <a:off x="2057400" y="24384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Line 15"/>
            <p:cNvSpPr>
              <a:spLocks noChangeShapeType="1"/>
            </p:cNvSpPr>
            <p:nvPr/>
          </p:nvSpPr>
          <p:spPr bwMode="auto">
            <a:xfrm flipV="1">
              <a:off x="2057400" y="24384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Line 16"/>
            <p:cNvSpPr>
              <a:spLocks noChangeShapeType="1"/>
            </p:cNvSpPr>
            <p:nvPr/>
          </p:nvSpPr>
          <p:spPr bwMode="auto">
            <a:xfrm>
              <a:off x="2057400" y="29718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 flipV="1">
              <a:off x="2057400" y="1905000"/>
              <a:ext cx="13716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Text Box 19"/>
            <p:cNvSpPr txBox="1">
              <a:spLocks noChangeArrowheads="1"/>
            </p:cNvSpPr>
            <p:nvPr/>
          </p:nvSpPr>
          <p:spPr bwMode="auto">
            <a:xfrm>
              <a:off x="1574800" y="167640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5076" name="Text Box 20"/>
            <p:cNvSpPr txBox="1">
              <a:spLocks noChangeArrowheads="1"/>
            </p:cNvSpPr>
            <p:nvPr/>
          </p:nvSpPr>
          <p:spPr bwMode="auto">
            <a:xfrm>
              <a:off x="1600200" y="22415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5077" name="Text Box 21"/>
            <p:cNvSpPr txBox="1">
              <a:spLocks noChangeArrowheads="1"/>
            </p:cNvSpPr>
            <p:nvPr/>
          </p:nvSpPr>
          <p:spPr bwMode="auto">
            <a:xfrm>
              <a:off x="1574800" y="27749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45078" name="Text Box 22"/>
            <p:cNvSpPr txBox="1">
              <a:spLocks noChangeArrowheads="1"/>
            </p:cNvSpPr>
            <p:nvPr/>
          </p:nvSpPr>
          <p:spPr bwMode="auto">
            <a:xfrm>
              <a:off x="1574800" y="33083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45079" name="Text Box 23"/>
            <p:cNvSpPr txBox="1">
              <a:spLocks noChangeArrowheads="1"/>
            </p:cNvSpPr>
            <p:nvPr/>
          </p:nvSpPr>
          <p:spPr bwMode="auto">
            <a:xfrm>
              <a:off x="3489325" y="1631950"/>
              <a:ext cx="3206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45080" name="Text Box 24"/>
            <p:cNvSpPr txBox="1">
              <a:spLocks noChangeArrowheads="1"/>
            </p:cNvSpPr>
            <p:nvPr/>
          </p:nvSpPr>
          <p:spPr bwMode="auto">
            <a:xfrm>
              <a:off x="3489325" y="22415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45081" name="Text Box 25"/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303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45082" name="Text Box 26"/>
            <p:cNvSpPr txBox="1">
              <a:spLocks noChangeArrowheads="1"/>
            </p:cNvSpPr>
            <p:nvPr/>
          </p:nvSpPr>
          <p:spPr bwMode="auto">
            <a:xfrm>
              <a:off x="3505200" y="33083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45084" name="Oval 28"/>
            <p:cNvSpPr>
              <a:spLocks noChangeArrowheads="1"/>
            </p:cNvSpPr>
            <p:nvPr/>
          </p:nvSpPr>
          <p:spPr bwMode="auto">
            <a:xfrm>
              <a:off x="1371600" y="1524000"/>
              <a:ext cx="11430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Oval 29"/>
            <p:cNvSpPr>
              <a:spLocks noChangeArrowheads="1"/>
            </p:cNvSpPr>
            <p:nvPr/>
          </p:nvSpPr>
          <p:spPr bwMode="auto">
            <a:xfrm>
              <a:off x="3048000" y="1524000"/>
              <a:ext cx="1066800" cy="2590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6" name="Text Box 30"/>
            <p:cNvSpPr txBox="1">
              <a:spLocks noChangeArrowheads="1"/>
            </p:cNvSpPr>
            <p:nvPr/>
          </p:nvSpPr>
          <p:spPr bwMode="auto">
            <a:xfrm>
              <a:off x="822325" y="3384550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Boys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45088" name="Text Box 32"/>
            <p:cNvSpPr txBox="1">
              <a:spLocks noChangeArrowheads="1"/>
            </p:cNvSpPr>
            <p:nvPr/>
          </p:nvSpPr>
          <p:spPr bwMode="auto">
            <a:xfrm>
              <a:off x="4022725" y="3384550"/>
              <a:ext cx="633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Girls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45064" name="Oval 8"/>
            <p:cNvSpPr>
              <a:spLocks noChangeArrowheads="1"/>
            </p:cNvSpPr>
            <p:nvPr/>
          </p:nvSpPr>
          <p:spPr bwMode="auto">
            <a:xfrm>
              <a:off x="33528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1677532" y="4876800"/>
            <a:ext cx="664932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Nodes: Boys and Girls; Edges: Preferences</a:t>
            </a:r>
          </a:p>
          <a:p>
            <a:pPr algn="ctr"/>
            <a:r>
              <a:rPr lang="en-US" sz="2800" b="1" dirty="0" smtClean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Goal: Match boys to girls so that maximum </a:t>
            </a:r>
            <a:br>
              <a:rPr lang="en-US" sz="2800" b="1" dirty="0" smtClean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number</a:t>
            </a:r>
            <a:r>
              <a:rPr lang="en-US" sz="28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of preferences is satisfied</a:t>
            </a:r>
            <a:endParaRPr lang="en-US" sz="2800" b="1" dirty="0">
              <a:solidFill>
                <a:srgbClr val="D6009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44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3442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526308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?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34" name="Text Box 122"/>
          <p:cNvSpPr txBox="1">
            <a:spLocks noChangeArrowheads="1"/>
          </p:cNvSpPr>
          <p:nvPr/>
        </p:nvSpPr>
        <p:spPr bwMode="auto">
          <a:xfrm>
            <a:off x="4130675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3438" name="Rectangle 126"/>
          <p:cNvSpPr>
            <a:spLocks noChangeArrowheads="1"/>
          </p:cNvSpPr>
          <p:nvPr/>
        </p:nvSpPr>
        <p:spPr bwMode="auto">
          <a:xfrm>
            <a:off x="1997075" y="5892804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40" name="Text Box 128"/>
          <p:cNvSpPr txBox="1">
            <a:spLocks noChangeArrowheads="1"/>
          </p:cNvSpPr>
          <p:nvPr/>
        </p:nvSpPr>
        <p:spPr bwMode="auto">
          <a:xfrm>
            <a:off x="2530475" y="5969004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- estimate rating of movie </a:t>
            </a:r>
            <a:r>
              <a:rPr lang="en-US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 by user </a:t>
            </a:r>
            <a:r>
              <a:rPr lang="en-US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3" name="Text Box 384"/>
          <p:cNvSpPr txBox="1">
            <a:spLocks noChangeArrowheads="1"/>
          </p:cNvSpPr>
          <p:nvPr/>
        </p:nvSpPr>
        <p:spPr bwMode="auto">
          <a:xfrm rot="16200000">
            <a:off x="313531" y="3521869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</p:spTree>
    <p:extLst>
      <p:ext uri="{BB962C8B-B14F-4D97-AF65-F5344CB8AC3E}">
        <p14:creationId xmlns:p14="http://schemas.microsoft.com/office/powerpoint/2010/main" val="3030287574"/>
      </p:ext>
    </p:extLst>
  </p:cSld>
  <p:clrMapOvr>
    <a:masterClrMapping/>
  </p:clrMapOvr>
  <p:transition xmlns:p14="http://schemas.microsoft.com/office/powerpoint/2010/main" advTm="24953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4483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560978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?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58" name="Text Box 122"/>
          <p:cNvSpPr txBox="1">
            <a:spLocks noChangeArrowheads="1"/>
          </p:cNvSpPr>
          <p:nvPr/>
        </p:nvSpPr>
        <p:spPr bwMode="auto">
          <a:xfrm>
            <a:off x="4130675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4462" name="Text Box 126"/>
          <p:cNvSpPr txBox="1">
            <a:spLocks noChangeArrowheads="1"/>
          </p:cNvSpPr>
          <p:nvPr/>
        </p:nvSpPr>
        <p:spPr bwMode="auto">
          <a:xfrm>
            <a:off x="1920875" y="5782270"/>
            <a:ext cx="3260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Neighbor selection: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Identify movies similar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movie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rated by user 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2" name="Text Box 384"/>
          <p:cNvSpPr txBox="1">
            <a:spLocks noChangeArrowheads="1"/>
          </p:cNvSpPr>
          <p:nvPr/>
        </p:nvSpPr>
        <p:spPr bwMode="auto">
          <a:xfrm rot="16200000">
            <a:off x="313531" y="3521869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8275" y="2286000"/>
            <a:ext cx="8985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1.00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-0.18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0.41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-0.10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-0.31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0.59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8325" y="1828800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(1,m)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0" y="5715000"/>
            <a:ext cx="3962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Here we use Pearson correlation as similarity:</a:t>
            </a:r>
          </a:p>
          <a:p>
            <a:r>
              <a:rPr lang="en-US" sz="13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en-US" sz="13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Subtract mean rating </a:t>
            </a:r>
            <a:r>
              <a:rPr lang="en-US" sz="13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300" b="1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3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from each movie </a:t>
            </a:r>
            <a:r>
              <a:rPr lang="en-US" sz="13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3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3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3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m</a:t>
            </a:r>
            <a:r>
              <a:rPr lang="en-US" sz="1300" b="1" i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300" i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 (1+3+5+5+4)/5 = </a:t>
            </a:r>
            <a:r>
              <a:rPr lang="en-US" sz="13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3.6</a:t>
            </a:r>
            <a:r>
              <a:rPr lang="en-US" sz="13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3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3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row 1:</a:t>
            </a:r>
            <a:r>
              <a:rPr lang="en-US" sz="13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[-2.6, 0, -0.6, 0, 0, 1.4, 0, 0, 1.4, 0, 0.4, 0]</a:t>
            </a:r>
          </a:p>
          <a:p>
            <a:r>
              <a:rPr lang="en-US" sz="13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lang="en-US" sz="13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Compute cosine similarities between rows</a:t>
            </a:r>
          </a:p>
        </p:txBody>
      </p:sp>
    </p:spTree>
    <p:extLst>
      <p:ext uri="{BB962C8B-B14F-4D97-AF65-F5344CB8AC3E}">
        <p14:creationId xmlns:p14="http://schemas.microsoft.com/office/powerpoint/2010/main" val="57346954"/>
      </p:ext>
    </p:extLst>
  </p:cSld>
  <p:clrMapOvr>
    <a:masterClrMapping/>
  </p:clrMapOvr>
  <p:transition xmlns:p14="http://schemas.microsoft.com/office/powerpoint/2010/main" advTm="31719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561794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?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82" name="Text Box 122"/>
          <p:cNvSpPr txBox="1">
            <a:spLocks noChangeArrowheads="1"/>
          </p:cNvSpPr>
          <p:nvPr/>
        </p:nvSpPr>
        <p:spPr bwMode="auto">
          <a:xfrm>
            <a:off x="4130675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5484" name="Text Box 124"/>
          <p:cNvSpPr txBox="1">
            <a:spLocks noChangeArrowheads="1"/>
          </p:cNvSpPr>
          <p:nvPr/>
        </p:nvSpPr>
        <p:spPr bwMode="auto">
          <a:xfrm>
            <a:off x="1676400" y="5791200"/>
            <a:ext cx="3276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Compute similarity weights: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1,3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=0.41, s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1,6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=0.59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2" name="Text Box 384"/>
          <p:cNvSpPr txBox="1">
            <a:spLocks noChangeArrowheads="1"/>
          </p:cNvSpPr>
          <p:nvPr/>
        </p:nvSpPr>
        <p:spPr bwMode="auto">
          <a:xfrm rot="16200000">
            <a:off x="319763" y="3520252"/>
            <a:ext cx="976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88275" y="2286000"/>
            <a:ext cx="8985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1.00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-0.18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0.41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-0.10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-0.31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0.59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58325" y="1828800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(1,m)</a:t>
            </a:r>
          </a:p>
        </p:txBody>
      </p:sp>
    </p:spTree>
    <p:extLst>
      <p:ext uri="{BB962C8B-B14F-4D97-AF65-F5344CB8AC3E}">
        <p14:creationId xmlns:p14="http://schemas.microsoft.com/office/powerpoint/2010/main" val="619638793"/>
      </p:ext>
    </p:extLst>
  </p:cSld>
  <p:clrMapOvr>
    <a:masterClrMapping/>
  </p:clrMapOvr>
  <p:transition xmlns:p14="http://schemas.microsoft.com/office/powerpoint/2010/main" advTm="14828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6516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177777"/>
              </p:ext>
            </p:extLst>
          </p:nvPr>
        </p:nvGraphicFramePr>
        <p:xfrm>
          <a:off x="1143000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33400"/>
                <a:gridCol w="482600"/>
                <a:gridCol w="508000"/>
                <a:gridCol w="508000"/>
                <a:gridCol w="508000"/>
                <a:gridCol w="5080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506" name="Text Box 122"/>
          <p:cNvSpPr txBox="1">
            <a:spLocks noChangeArrowheads="1"/>
          </p:cNvSpPr>
          <p:nvPr/>
        </p:nvSpPr>
        <p:spPr bwMode="auto">
          <a:xfrm>
            <a:off x="4114800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6508" name="Text Box 124"/>
          <p:cNvSpPr txBox="1">
            <a:spLocks noChangeArrowheads="1"/>
          </p:cNvSpPr>
          <p:nvPr/>
        </p:nvSpPr>
        <p:spPr bwMode="auto">
          <a:xfrm>
            <a:off x="1600200" y="5715000"/>
            <a:ext cx="495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Predict by taking weighted average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1.5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(0.41*2 + 0.59*3) / (0.41+0.59) = 2.6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2" name="Text Box 384"/>
          <p:cNvSpPr txBox="1">
            <a:spLocks noChangeArrowheads="1"/>
          </p:cNvSpPr>
          <p:nvPr/>
        </p:nvSpPr>
        <p:spPr bwMode="auto">
          <a:xfrm rot="16200000">
            <a:off x="319763" y="3520252"/>
            <a:ext cx="976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98789" y="5767337"/>
                <a:ext cx="2645211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  <m:t>𝒊𝒙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𝒋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∈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𝑵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𝒊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;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  <a:cs typeface="Arial" pitchFamily="34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  <a:cs typeface="Arial" pitchFamily="34" charset="0"/>
                                    </a:rPr>
                                    <m:t>𝒊𝒋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/>
                                  <a:cs typeface="Arial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  <a:cs typeface="Arial" pitchFamily="34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  <a:cs typeface="Arial" pitchFamily="34" charset="0"/>
                                    </a:rPr>
                                    <m:t>𝒋𝒙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𝒊𝒋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89" y="5767337"/>
                <a:ext cx="2645211" cy="8041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66073"/>
      </p:ext>
    </p:extLst>
  </p:cSld>
  <p:clrMapOvr>
    <a:masterClrMapping/>
  </p:clrMapOvr>
  <p:transition xmlns:p14="http://schemas.microsoft.com/office/powerpoint/2010/main" advTm="13656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09331" y="8965"/>
            <a:ext cx="1734670" cy="100853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CF: </a:t>
            </a:r>
            <a:r>
              <a:rPr lang="en-US" dirty="0" smtClean="0"/>
              <a:t>Common Practice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610600" cy="3581400"/>
          </a:xfrm>
        </p:spPr>
        <p:txBody>
          <a:bodyPr/>
          <a:lstStyle/>
          <a:p>
            <a:r>
              <a:rPr lang="en-US" dirty="0" smtClean="0"/>
              <a:t>Define </a:t>
            </a:r>
            <a:r>
              <a:rPr lang="en-US" b="1" dirty="0" smtClean="0">
                <a:solidFill>
                  <a:srgbClr val="FF0066"/>
                </a:solidFill>
              </a:rPr>
              <a:t>similarity </a:t>
            </a:r>
            <a:r>
              <a:rPr lang="en-US" b="1" i="1" dirty="0" err="1" smtClean="0">
                <a:solidFill>
                  <a:srgbClr val="0000FF"/>
                </a:solidFill>
              </a:rPr>
              <a:t>s</a:t>
            </a:r>
            <a:r>
              <a:rPr lang="en-US" b="1" i="1" baseline="-25000" dirty="0" err="1" smtClean="0">
                <a:solidFill>
                  <a:srgbClr val="0000FF"/>
                </a:solidFill>
              </a:rPr>
              <a:t>ij</a:t>
            </a:r>
            <a:r>
              <a:rPr lang="en-US" dirty="0" smtClean="0"/>
              <a:t> of items </a:t>
            </a:r>
            <a:r>
              <a:rPr lang="en-US" b="1" i="1" dirty="0" err="1" smtClean="0"/>
              <a:t>i</a:t>
            </a:r>
            <a:r>
              <a:rPr lang="en-US" dirty="0" smtClean="0"/>
              <a:t> and </a:t>
            </a:r>
            <a:r>
              <a:rPr lang="en-US" b="1" i="1" dirty="0" smtClean="0"/>
              <a:t>j</a:t>
            </a:r>
          </a:p>
          <a:p>
            <a:r>
              <a:rPr lang="en-US" dirty="0" smtClean="0"/>
              <a:t>Select </a:t>
            </a:r>
            <a:r>
              <a:rPr lang="en-US" b="1" i="1" dirty="0" smtClean="0"/>
              <a:t>k</a:t>
            </a:r>
            <a:r>
              <a:rPr lang="en-US" dirty="0" smtClean="0"/>
              <a:t> nearest neighbors </a:t>
            </a:r>
            <a:r>
              <a:rPr lang="en-US" b="1" i="1" dirty="0" smtClean="0">
                <a:solidFill>
                  <a:srgbClr val="0000FF"/>
                </a:solidFill>
              </a:rPr>
              <a:t>N(</a:t>
            </a:r>
            <a:r>
              <a:rPr lang="en-US" b="1" i="1" dirty="0" err="1" smtClean="0">
                <a:solidFill>
                  <a:srgbClr val="0000FF"/>
                </a:solidFill>
              </a:rPr>
              <a:t>i</a:t>
            </a:r>
            <a:r>
              <a:rPr lang="en-US" b="1" i="1" dirty="0" smtClean="0">
                <a:solidFill>
                  <a:srgbClr val="0000FF"/>
                </a:solidFill>
              </a:rPr>
              <a:t>; x)</a:t>
            </a:r>
          </a:p>
          <a:p>
            <a:pPr lvl="1"/>
            <a:r>
              <a:rPr lang="en-US" dirty="0" smtClean="0"/>
              <a:t>Items most similar to </a:t>
            </a:r>
            <a:r>
              <a:rPr lang="en-US" b="1" i="1" dirty="0" err="1" smtClean="0"/>
              <a:t>i</a:t>
            </a:r>
            <a:r>
              <a:rPr lang="en-US" dirty="0" smtClean="0"/>
              <a:t>, that were rated by </a:t>
            </a:r>
            <a:r>
              <a:rPr lang="en-US" b="1" i="1" dirty="0" smtClean="0"/>
              <a:t>x</a:t>
            </a:r>
          </a:p>
          <a:p>
            <a:r>
              <a:rPr lang="en-US" dirty="0" smtClean="0"/>
              <a:t>Estimate rating </a:t>
            </a:r>
            <a:r>
              <a:rPr lang="en-US" b="1" i="1" dirty="0" err="1" smtClean="0">
                <a:solidFill>
                  <a:srgbClr val="0000FF"/>
                </a:solidFill>
              </a:rPr>
              <a:t>r</a:t>
            </a:r>
            <a:r>
              <a:rPr lang="en-US" b="1" i="1" baseline="-25000" dirty="0" err="1" smtClean="0">
                <a:solidFill>
                  <a:srgbClr val="0000FF"/>
                </a:solidFill>
              </a:rPr>
              <a:t>xi</a:t>
            </a:r>
            <a:r>
              <a:rPr lang="en-US" dirty="0" smtClean="0"/>
              <a:t> as the weighted average: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3" imgW="114120" imgH="177480" progId="">
                  <p:embed/>
                </p:oleObj>
              </mc:Choice>
              <mc:Fallback>
                <p:oleObj name="Equation" r:id="rId3" imgW="11412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436562" y="5410200"/>
            <a:ext cx="2840037" cy="40011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baseline estimate for </a:t>
            </a:r>
            <a:r>
              <a:rPr lang="en-US" sz="2000" b="1" i="1" dirty="0" err="1" smtClean="0"/>
              <a:t>r</a:t>
            </a:r>
            <a:r>
              <a:rPr lang="en-US" sz="2000" b="1" i="1" baseline="-25000" dirty="0" err="1" smtClean="0"/>
              <a:t>xi</a:t>
            </a:r>
            <a:endParaRPr lang="en-US" sz="2000" b="1" i="1" dirty="0"/>
          </a:p>
        </p:txBody>
      </p:sp>
      <p:sp>
        <p:nvSpPr>
          <p:cNvPr id="124943" name="Line 15"/>
          <p:cNvSpPr>
            <a:spLocks noChangeShapeType="1"/>
          </p:cNvSpPr>
          <p:nvPr/>
        </p:nvSpPr>
        <p:spPr bwMode="auto">
          <a:xfrm flipV="1">
            <a:off x="1781175" y="4659351"/>
            <a:ext cx="0" cy="750849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267200" y="5399049"/>
            <a:ext cx="4114800" cy="1306551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l-G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μ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=  overall mean movie rating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C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</a:t>
            </a:r>
            <a:r>
              <a:rPr kumimoji="0" lang="en-CA" sz="20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x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=  rating deviation of user </a:t>
            </a:r>
            <a:r>
              <a:rPr kumimoji="0" lang="en-CA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x</a:t>
            </a:r>
          </a:p>
          <a:p>
            <a:pPr marL="118872" lvl="0">
              <a:buClr>
                <a:schemeClr val="accent1"/>
              </a:buClr>
              <a:buSzPct val="80000"/>
              <a:defRPr/>
            </a:pPr>
            <a:r>
              <a:rPr lang="en-CA" sz="20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      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avg</a:t>
            </a:r>
            <a:r>
              <a:rPr lang="en-US" sz="2000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. rating of user </a:t>
            </a:r>
            <a:r>
              <a:rPr lang="en-US" sz="2000" b="1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b="1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l-GR" sz="2000" b="1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μ</a:t>
            </a:r>
            <a:r>
              <a:rPr lang="en-US" sz="20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kumimoji="0" lang="en-CA" sz="2000" b="0" i="1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kumimoji="0" lang="en-CA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</a:t>
            </a:r>
            <a:r>
              <a:rPr kumimoji="0" lang="en-CA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 =  rating deviation of movie </a:t>
            </a:r>
            <a:r>
              <a:rPr kumimoji="0" lang="en-C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</a:t>
            </a:r>
            <a:r>
              <a:rPr kumimoji="0" lang="en-CA" sz="20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785484"/>
              </p:ext>
            </p:extLst>
          </p:nvPr>
        </p:nvGraphicFramePr>
        <p:xfrm>
          <a:off x="7461250" y="219075"/>
          <a:ext cx="163671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5" imgW="1155600" imgH="545760" progId="Equation.3">
                  <p:embed/>
                </p:oleObj>
              </mc:Choice>
              <mc:Fallback>
                <p:oleObj name="Equation" r:id="rId5" imgW="115560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0" y="219075"/>
                        <a:ext cx="163671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09330" y="-626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233300"/>
              </p:ext>
            </p:extLst>
          </p:nvPr>
        </p:nvGraphicFramePr>
        <p:xfrm>
          <a:off x="595383" y="3505200"/>
          <a:ext cx="5881617" cy="178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7" imgW="1930320" imgH="545760" progId="Equation.3">
                  <p:embed/>
                </p:oleObj>
              </mc:Choice>
              <mc:Fallback>
                <p:oleObj name="Equation" r:id="rId7" imgW="19303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83" y="3505200"/>
                        <a:ext cx="5881617" cy="178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5832081"/>
                <a:ext cx="2624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𝝁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32081"/>
                <a:ext cx="26248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095292"/>
      </p:ext>
    </p:extLst>
  </p:cSld>
  <p:clrMapOvr>
    <a:masterClrMapping/>
  </p:clrMapOvr>
  <p:transition xmlns:p14="http://schemas.microsoft.com/office/powerpoint/2010/main" advTm="96906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Item-Item vs. User-User</a:t>
            </a:r>
          </a:p>
        </p:txBody>
      </p:sp>
      <p:graphicFrame>
        <p:nvGraphicFramePr>
          <p:cNvPr id="266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024915"/>
              </p:ext>
            </p:extLst>
          </p:nvPr>
        </p:nvGraphicFramePr>
        <p:xfrm>
          <a:off x="2005013" y="1752600"/>
          <a:ext cx="4752975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4" imgW="1218960" imgH="888840" progId="Equation.3">
                  <p:embed/>
                </p:oleObj>
              </mc:Choice>
              <mc:Fallback>
                <p:oleObj name="Equation" r:id="rId4" imgW="12189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752600"/>
                        <a:ext cx="4752975" cy="346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1839913" y="1219200"/>
            <a:ext cx="979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Avatar</a:t>
            </a: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3238500" y="1219200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LOTR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4397375" y="1219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5845175" y="1219200"/>
            <a:ext cx="103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Pirates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495300" y="19050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Alice</a:t>
            </a: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495300" y="274320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Bob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495300" y="3733800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Carol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495300" y="4572000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David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200" y="5029200"/>
            <a:ext cx="8382000" cy="1676400"/>
          </a:xfrm>
          <a:prstGeom prst="rect">
            <a:avLst/>
          </a:prstGeom>
        </p:spPr>
        <p:txBody>
          <a:bodyPr vert="horz" lIns="54864" tIns="91440" rtlCol="0">
            <a:normAutofit fontScale="92500"/>
          </a:bodyPr>
          <a:lstStyle/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In practice, it has been observed that </a:t>
            </a:r>
            <a:r>
              <a:rPr lang="en-US" sz="3200" b="1" u="sng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item-item</a:t>
            </a:r>
            <a:r>
              <a:rPr lang="en-US" sz="32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often works better than user-user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Why? 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Items 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are simpler, users have multiple tastes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5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Pros/Cons of Collaborative Filtering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562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b="1" dirty="0" smtClean="0">
                <a:solidFill>
                  <a:srgbClr val="008000"/>
                </a:solidFill>
              </a:rPr>
              <a:t>+ Works for any kind of item</a:t>
            </a:r>
          </a:p>
          <a:p>
            <a:pPr lvl="1" eaLnBrk="1" hangingPunct="1"/>
            <a:r>
              <a:rPr lang="en-US" dirty="0" smtClean="0"/>
              <a:t>No feature selection needed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D60093"/>
                </a:solidFill>
              </a:rPr>
              <a:t>- Cold Start: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Need enough users in the system to find a match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D60093"/>
                </a:solidFill>
              </a:rPr>
              <a:t>- </a:t>
            </a:r>
            <a:r>
              <a:rPr lang="en-US" b="1" dirty="0" err="1" smtClean="0">
                <a:solidFill>
                  <a:srgbClr val="D60093"/>
                </a:solidFill>
              </a:rPr>
              <a:t>Sparsity</a:t>
            </a:r>
            <a:r>
              <a:rPr lang="en-US" b="1" dirty="0" smtClean="0">
                <a:solidFill>
                  <a:srgbClr val="D60093"/>
                </a:solidFill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user/ratings matrix is sparse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Hard to find users that have rated the same items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D60093"/>
                </a:solidFill>
              </a:rPr>
              <a:t>- First rater: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Cannot recommend an item that has not been </a:t>
            </a:r>
            <a:br>
              <a:rPr lang="en-US" dirty="0" smtClean="0"/>
            </a:br>
            <a:r>
              <a:rPr lang="en-US" dirty="0" smtClean="0"/>
              <a:t>previously rated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New items, Esoteric items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D60093"/>
                </a:solidFill>
              </a:rPr>
              <a:t>- Popularity bias: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Cannot recommend items to someone with </a:t>
            </a:r>
            <a:br>
              <a:rPr lang="en-US" dirty="0" smtClean="0"/>
            </a:br>
            <a:r>
              <a:rPr lang="en-US" dirty="0" smtClean="0"/>
              <a:t>unique taste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Tends to recommend popular items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8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Hybrid Methods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Implement two or more different recommenders and combine predictions</a:t>
            </a:r>
          </a:p>
          <a:p>
            <a:pPr lvl="1" eaLnBrk="1" hangingPunct="1"/>
            <a:r>
              <a:rPr lang="en-US" dirty="0" smtClean="0"/>
              <a:t>Perhaps using a linear model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FF0066"/>
                </a:solidFill>
              </a:rPr>
              <a:t>Add content-based methods to </a:t>
            </a:r>
            <a:br>
              <a:rPr lang="en-US" b="1" dirty="0" smtClean="0">
                <a:solidFill>
                  <a:srgbClr val="FF0066"/>
                </a:solidFill>
              </a:rPr>
            </a:br>
            <a:r>
              <a:rPr lang="en-US" b="1" dirty="0" smtClean="0">
                <a:solidFill>
                  <a:srgbClr val="FF0066"/>
                </a:solidFill>
              </a:rPr>
              <a:t>collaborative filtering</a:t>
            </a:r>
          </a:p>
          <a:p>
            <a:pPr lvl="1" eaLnBrk="1" hangingPunct="1"/>
            <a:r>
              <a:rPr lang="en-US" dirty="0" smtClean="0"/>
              <a:t>Item profiles for new item problem</a:t>
            </a:r>
          </a:p>
          <a:p>
            <a:pPr lvl="1" eaLnBrk="1" hangingPunct="1"/>
            <a:r>
              <a:rPr lang="en-US" dirty="0" smtClean="0"/>
              <a:t>Demographics to deal with new user problem</a:t>
            </a:r>
          </a:p>
          <a:p>
            <a:pPr lvl="1" eaLnBrk="1" hangingPunct="1">
              <a:buFont typeface="Wingdings" charset="2"/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4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 with Error Measures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Narrow focus on accuracy sometimes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misses the point</a:t>
            </a:r>
          </a:p>
          <a:p>
            <a:pPr lvl="1" eaLnBrk="1" hangingPunct="1"/>
            <a:r>
              <a:rPr lang="en-US" dirty="0" smtClean="0"/>
              <a:t>Prediction Diversity</a:t>
            </a:r>
          </a:p>
          <a:p>
            <a:pPr lvl="1" eaLnBrk="1" hangingPunct="1"/>
            <a:r>
              <a:rPr lang="en-US" dirty="0" smtClean="0"/>
              <a:t>Prediction Context</a:t>
            </a:r>
          </a:p>
          <a:p>
            <a:pPr lvl="1" eaLnBrk="1" hangingPunct="1"/>
            <a:r>
              <a:rPr lang="en-US" dirty="0" smtClean="0"/>
              <a:t>Order of predictions</a:t>
            </a:r>
          </a:p>
          <a:p>
            <a:pPr eaLnBrk="1" hangingPunct="1"/>
            <a:r>
              <a:rPr lang="en-US" b="1" dirty="0" smtClean="0">
                <a:solidFill>
                  <a:srgbClr val="D60093"/>
                </a:solidFill>
              </a:rPr>
              <a:t>In practice, we care only to predict high ratings:</a:t>
            </a:r>
          </a:p>
          <a:p>
            <a:pPr lvl="1" eaLnBrk="1" hangingPunct="1"/>
            <a:r>
              <a:rPr lang="en-US" dirty="0" smtClean="0"/>
              <a:t>RMSE might penalize a method that does well </a:t>
            </a:r>
            <a:br>
              <a:rPr lang="en-US" dirty="0" smtClean="0"/>
            </a:br>
            <a:r>
              <a:rPr lang="en-US" dirty="0" smtClean="0"/>
              <a:t>for high ratings and badly for others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98755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Collaborative Filtering: Complexity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Expensive step is finding </a:t>
            </a:r>
            <a:r>
              <a:rPr lang="en-US" b="1" i="1" dirty="0" smtClean="0"/>
              <a:t>k</a:t>
            </a:r>
            <a:r>
              <a:rPr lang="en-US" dirty="0" smtClean="0"/>
              <a:t> most similar customers: </a:t>
            </a:r>
            <a:r>
              <a:rPr lang="en-US" b="1" dirty="0" smtClean="0">
                <a:solidFill>
                  <a:srgbClr val="FF0066"/>
                </a:solidFill>
              </a:rPr>
              <a:t>O(|X|) </a:t>
            </a:r>
          </a:p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Too expensive to do at runtime</a:t>
            </a:r>
          </a:p>
          <a:p>
            <a:pPr lvl="1" eaLnBrk="1" hangingPunct="1"/>
            <a:r>
              <a:rPr lang="en-US" dirty="0" smtClean="0"/>
              <a:t>Could pre-compute</a:t>
            </a:r>
          </a:p>
          <a:p>
            <a:pPr eaLnBrk="1" hangingPunct="1"/>
            <a:r>
              <a:rPr lang="en-US" dirty="0" smtClean="0"/>
              <a:t>Naïve pre-computation takes time </a:t>
            </a:r>
            <a:r>
              <a:rPr lang="en-US" b="1" dirty="0" smtClean="0"/>
              <a:t>O(k ·|X|)</a:t>
            </a:r>
          </a:p>
          <a:p>
            <a:pPr lvl="3"/>
            <a:r>
              <a:rPr lang="en-US" smtClean="0"/>
              <a:t>X </a:t>
            </a:r>
            <a:r>
              <a:rPr lang="en-US" dirty="0"/>
              <a:t>… set of customers</a:t>
            </a:r>
          </a:p>
          <a:p>
            <a:r>
              <a:rPr lang="en-US" b="1" dirty="0">
                <a:solidFill>
                  <a:srgbClr val="008000"/>
                </a:solidFill>
              </a:rPr>
              <a:t>We already know how to do this!</a:t>
            </a:r>
          </a:p>
          <a:p>
            <a:pPr lvl="1"/>
            <a:r>
              <a:rPr lang="en-US" dirty="0"/>
              <a:t>Near-neighbor search in high dimensions (</a:t>
            </a:r>
            <a:r>
              <a:rPr lang="en-US" b="1" dirty="0"/>
              <a:t>LSH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Dimensionality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Bipartite </a:t>
            </a:r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2277752" y="5036403"/>
            <a:ext cx="54488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M = {(1,a),(2,b),(3,d)}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is a </a:t>
            </a:r>
            <a:r>
              <a:rPr lang="en-US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matching</a:t>
            </a:r>
            <a:endParaRPr lang="en-US" sz="2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Cardinality of matching = |M| = </a:t>
            </a:r>
            <a:r>
              <a:rPr lang="en-US" sz="2800" b="1" dirty="0" smtClean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2800" b="1" dirty="0">
              <a:solidFill>
                <a:srgbClr val="D60093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05088" y="2133600"/>
            <a:ext cx="3833907" cy="2590800"/>
            <a:chOff x="822325" y="1524000"/>
            <a:chExt cx="3833907" cy="2590800"/>
          </a:xfrm>
        </p:grpSpPr>
        <p:sp>
          <p:nvSpPr>
            <p:cNvPr id="66563" name="Oval 3"/>
            <p:cNvSpPr>
              <a:spLocks noChangeArrowheads="1"/>
            </p:cNvSpPr>
            <p:nvPr/>
          </p:nvSpPr>
          <p:spPr bwMode="auto">
            <a:xfrm>
              <a:off x="1905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4" name="Oval 4"/>
            <p:cNvSpPr>
              <a:spLocks noChangeArrowheads="1"/>
            </p:cNvSpPr>
            <p:nvPr/>
          </p:nvSpPr>
          <p:spPr bwMode="auto">
            <a:xfrm>
              <a:off x="19050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5" name="Oval 5"/>
            <p:cNvSpPr>
              <a:spLocks noChangeArrowheads="1"/>
            </p:cNvSpPr>
            <p:nvPr/>
          </p:nvSpPr>
          <p:spPr bwMode="auto">
            <a:xfrm>
              <a:off x="19050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" name="Oval 6"/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" name="Oval 8"/>
            <p:cNvSpPr>
              <a:spLocks noChangeArrowheads="1"/>
            </p:cNvSpPr>
            <p:nvPr/>
          </p:nvSpPr>
          <p:spPr bwMode="auto">
            <a:xfrm>
              <a:off x="33528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9" name="Oval 9"/>
            <p:cNvSpPr>
              <a:spLocks noChangeArrowheads="1"/>
            </p:cNvSpPr>
            <p:nvPr/>
          </p:nvSpPr>
          <p:spPr bwMode="auto">
            <a:xfrm>
              <a:off x="33528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3352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1" name="Line 11"/>
            <p:cNvSpPr>
              <a:spLocks noChangeShapeType="1"/>
            </p:cNvSpPr>
            <p:nvPr/>
          </p:nvSpPr>
          <p:spPr bwMode="auto">
            <a:xfrm>
              <a:off x="2057400" y="1905000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2" name="Line 12"/>
            <p:cNvSpPr>
              <a:spLocks noChangeShapeType="1"/>
            </p:cNvSpPr>
            <p:nvPr/>
          </p:nvSpPr>
          <p:spPr bwMode="auto">
            <a:xfrm>
              <a:off x="2057400" y="1981200"/>
              <a:ext cx="1295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3" name="Line 13"/>
            <p:cNvSpPr>
              <a:spLocks noChangeShapeType="1"/>
            </p:cNvSpPr>
            <p:nvPr/>
          </p:nvSpPr>
          <p:spPr bwMode="auto">
            <a:xfrm>
              <a:off x="2057400" y="2438400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 flipV="1">
              <a:off x="2057400" y="24384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5" name="Line 15"/>
            <p:cNvSpPr>
              <a:spLocks noChangeShapeType="1"/>
            </p:cNvSpPr>
            <p:nvPr/>
          </p:nvSpPr>
          <p:spPr bwMode="auto">
            <a:xfrm>
              <a:off x="2057400" y="2971800"/>
              <a:ext cx="1295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Line 16"/>
            <p:cNvSpPr>
              <a:spLocks noChangeShapeType="1"/>
            </p:cNvSpPr>
            <p:nvPr/>
          </p:nvSpPr>
          <p:spPr bwMode="auto">
            <a:xfrm flipV="1">
              <a:off x="2057400" y="1904999"/>
              <a:ext cx="1371600" cy="1600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Text Box 17"/>
            <p:cNvSpPr txBox="1">
              <a:spLocks noChangeArrowheads="1"/>
            </p:cNvSpPr>
            <p:nvPr/>
          </p:nvSpPr>
          <p:spPr bwMode="auto">
            <a:xfrm>
              <a:off x="1574800" y="167640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6578" name="Text Box 18"/>
            <p:cNvSpPr txBox="1">
              <a:spLocks noChangeArrowheads="1"/>
            </p:cNvSpPr>
            <p:nvPr/>
          </p:nvSpPr>
          <p:spPr bwMode="auto">
            <a:xfrm>
              <a:off x="1600200" y="22415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66579" name="Text Box 19"/>
            <p:cNvSpPr txBox="1">
              <a:spLocks noChangeArrowheads="1"/>
            </p:cNvSpPr>
            <p:nvPr/>
          </p:nvSpPr>
          <p:spPr bwMode="auto">
            <a:xfrm>
              <a:off x="1574800" y="27749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66580" name="Text Box 20"/>
            <p:cNvSpPr txBox="1">
              <a:spLocks noChangeArrowheads="1"/>
            </p:cNvSpPr>
            <p:nvPr/>
          </p:nvSpPr>
          <p:spPr bwMode="auto">
            <a:xfrm>
              <a:off x="1574800" y="33083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66581" name="Text Box 21"/>
            <p:cNvSpPr txBox="1">
              <a:spLocks noChangeArrowheads="1"/>
            </p:cNvSpPr>
            <p:nvPr/>
          </p:nvSpPr>
          <p:spPr bwMode="auto">
            <a:xfrm>
              <a:off x="3489325" y="1631950"/>
              <a:ext cx="3206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66582" name="Text Box 22"/>
            <p:cNvSpPr txBox="1">
              <a:spLocks noChangeArrowheads="1"/>
            </p:cNvSpPr>
            <p:nvPr/>
          </p:nvSpPr>
          <p:spPr bwMode="auto">
            <a:xfrm>
              <a:off x="3489325" y="22415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66583" name="Text Box 23"/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303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66584" name="Text Box 24"/>
            <p:cNvSpPr txBox="1">
              <a:spLocks noChangeArrowheads="1"/>
            </p:cNvSpPr>
            <p:nvPr/>
          </p:nvSpPr>
          <p:spPr bwMode="auto">
            <a:xfrm>
              <a:off x="3505200" y="33083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auto">
            <a:xfrm>
              <a:off x="1371600" y="1524000"/>
              <a:ext cx="11430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>
              <a:off x="3048000" y="1524000"/>
              <a:ext cx="1066800" cy="2590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8" name="Text Box 28"/>
            <p:cNvSpPr txBox="1">
              <a:spLocks noChangeArrowheads="1"/>
            </p:cNvSpPr>
            <p:nvPr/>
          </p:nvSpPr>
          <p:spPr bwMode="auto">
            <a:xfrm>
              <a:off x="822325" y="3384550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Boys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66589" name="Text Box 29"/>
            <p:cNvSpPr txBox="1">
              <a:spLocks noChangeArrowheads="1"/>
            </p:cNvSpPr>
            <p:nvPr/>
          </p:nvSpPr>
          <p:spPr bwMode="auto">
            <a:xfrm>
              <a:off x="4022725" y="3384550"/>
              <a:ext cx="633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Girls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66567" name="Oval 7"/>
            <p:cNvSpPr>
              <a:spLocks noChangeArrowheads="1"/>
            </p:cNvSpPr>
            <p:nvPr/>
          </p:nvSpPr>
          <p:spPr bwMode="auto">
            <a:xfrm>
              <a:off x="33528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596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Tip: Add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Leverage all the </a:t>
            </a:r>
            <a:r>
              <a:rPr lang="en-US" b="1" dirty="0" smtClean="0">
                <a:solidFill>
                  <a:srgbClr val="FF0066"/>
                </a:solidFill>
              </a:rPr>
              <a:t>data</a:t>
            </a:r>
            <a:endParaRPr lang="en-US" b="1" dirty="0">
              <a:solidFill>
                <a:srgbClr val="FF0066"/>
              </a:solidFill>
            </a:endParaRPr>
          </a:p>
          <a:p>
            <a:pPr lvl="1"/>
            <a:r>
              <a:rPr lang="en-US" dirty="0"/>
              <a:t>Don’t try to reduce data size in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effort </a:t>
            </a:r>
            <a:r>
              <a:rPr lang="en-US" dirty="0"/>
              <a:t>to make fancy algorithms work</a:t>
            </a:r>
          </a:p>
          <a:p>
            <a:pPr lvl="1"/>
            <a:r>
              <a:rPr lang="en-US" dirty="0"/>
              <a:t>Simple methods on large data do </a:t>
            </a:r>
            <a:r>
              <a:rPr lang="en-US" dirty="0" smtClean="0"/>
              <a:t>best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Add more data</a:t>
            </a:r>
          </a:p>
          <a:p>
            <a:pPr lvl="1"/>
            <a:r>
              <a:rPr lang="en-US" dirty="0"/>
              <a:t>e.g., add IMDB data on </a:t>
            </a:r>
            <a:r>
              <a:rPr lang="en-US" dirty="0" smtClean="0"/>
              <a:t>genres</a:t>
            </a:r>
          </a:p>
          <a:p>
            <a:pPr lvl="8"/>
            <a:endParaRPr lang="en-US" dirty="0"/>
          </a:p>
          <a:p>
            <a:r>
              <a:rPr lang="en-US" b="1" dirty="0" smtClean="0">
                <a:solidFill>
                  <a:srgbClr val="D60093"/>
                </a:solidFill>
              </a:rPr>
              <a:t>More data beats better algorithms</a:t>
            </a:r>
            <a:endParaRPr lang="en-US" b="1" dirty="0">
              <a:solidFill>
                <a:srgbClr val="D60093"/>
              </a:solidFill>
            </a:endParaRPr>
          </a:p>
          <a:p>
            <a:pPr>
              <a:buFont typeface="Wingdings" pitchFamily="1" charset="2"/>
              <a:buNone/>
            </a:pPr>
            <a:r>
              <a:rPr lang="en-US" sz="1600" b="1" dirty="0" smtClean="0">
                <a:latin typeface="Courier New" pitchFamily="1" charset="0"/>
                <a:hlinkClick r:id="rId3"/>
              </a:rPr>
              <a:t>http://anand.typepad.com/datawocky/2008/03/more-data-usual.html</a:t>
            </a:r>
            <a:r>
              <a:rPr lang="en-US" sz="1600" b="1" dirty="0" smtClean="0">
                <a:latin typeface="Courier New" pitchFamily="1" charset="0"/>
              </a:rPr>
              <a:t>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5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Netflix Prize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34400" cy="54864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dirty="0" smtClean="0">
                    <a:solidFill>
                      <a:srgbClr val="FF0066"/>
                    </a:solidFill>
                  </a:rPr>
                  <a:t>Training data</a:t>
                </a:r>
              </a:p>
              <a:p>
                <a:pPr lvl="1"/>
                <a:r>
                  <a:rPr lang="en-US" dirty="0" smtClean="0"/>
                  <a:t>100 million ratings, 480,000 users, 17,770 movies</a:t>
                </a:r>
              </a:p>
              <a:p>
                <a:pPr lvl="1"/>
                <a:r>
                  <a:rPr lang="en-US" dirty="0" smtClean="0"/>
                  <a:t>6 years of data: 2000-2005</a:t>
                </a:r>
              </a:p>
              <a:p>
                <a:r>
                  <a:rPr lang="en-US" b="1" dirty="0" smtClean="0">
                    <a:solidFill>
                      <a:srgbClr val="0000FF"/>
                    </a:solidFill>
                  </a:rPr>
                  <a:t>Test data</a:t>
                </a:r>
              </a:p>
              <a:p>
                <a:pPr lvl="1"/>
                <a:r>
                  <a:rPr lang="en-US" dirty="0" smtClean="0"/>
                  <a:t>Last few ratings of each user (2.8 million)</a:t>
                </a:r>
              </a:p>
              <a:p>
                <a:pPr lvl="1"/>
                <a:r>
                  <a:rPr lang="en-US" b="1" dirty="0" smtClean="0"/>
                  <a:t>Evaluation criterion:</a:t>
                </a:r>
                <a:r>
                  <a:rPr lang="en-US" dirty="0" smtClean="0"/>
                  <a:t> Root Mean Square Error (RMSE)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endParaRPr lang="en-US" baseline="30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b="1" dirty="0" smtClean="0"/>
                  <a:t>Netflix’s system RMSE: 0.9514</a:t>
                </a:r>
              </a:p>
              <a:p>
                <a:r>
                  <a:rPr lang="en-US" b="1" dirty="0" smtClean="0">
                    <a:solidFill>
                      <a:srgbClr val="008000"/>
                    </a:solidFill>
                  </a:rPr>
                  <a:t>Competition</a:t>
                </a:r>
              </a:p>
              <a:p>
                <a:pPr lvl="1"/>
                <a:r>
                  <a:rPr lang="en-US" dirty="0" smtClean="0"/>
                  <a:t>2,700+ teams</a:t>
                </a:r>
              </a:p>
              <a:p>
                <a:pPr lvl="1"/>
                <a:r>
                  <a:rPr lang="en-US" b="1" dirty="0" smtClean="0"/>
                  <a:t>$1 million</a:t>
                </a:r>
                <a:r>
                  <a:rPr lang="en-US" dirty="0" smtClean="0"/>
                  <a:t> prize for 10% improvement on Netflix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486400"/>
              </a:xfrm>
              <a:blipFill rotWithShape="1">
                <a:blip r:embed="rId2"/>
                <a:stretch>
                  <a:fillRect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9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ea typeface="굴림" charset="-127"/>
              </a:rPr>
              <a:t>The Netflix Utility Matrix </a:t>
            </a:r>
            <a:r>
              <a:rPr lang="en-US" altLang="ko-KR" i="1" dirty="0" smtClean="0">
                <a:ea typeface="굴림" charset="-127"/>
              </a:rPr>
              <a:t>R</a:t>
            </a:r>
          </a:p>
        </p:txBody>
      </p:sp>
      <p:graphicFrame>
        <p:nvGraphicFramePr>
          <p:cNvPr id="239805" name="Group 18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442429462"/>
              </p:ext>
            </p:extLst>
          </p:nvPr>
        </p:nvGraphicFramePr>
        <p:xfrm>
          <a:off x="2705100" y="1682750"/>
          <a:ext cx="3390900" cy="4025900"/>
        </p:xfrm>
        <a:graphic>
          <a:graphicData uri="http://schemas.openxmlformats.org/drawingml/2006/table">
            <a:tbl>
              <a:tblPr/>
              <a:tblGrid>
                <a:gridCol w="565150"/>
                <a:gridCol w="577850"/>
                <a:gridCol w="552450"/>
                <a:gridCol w="565150"/>
                <a:gridCol w="565150"/>
                <a:gridCol w="56515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298" name="Text Box 153"/>
          <p:cNvSpPr txBox="1">
            <a:spLocks noChangeArrowheads="1"/>
          </p:cNvSpPr>
          <p:nvPr/>
        </p:nvSpPr>
        <p:spPr bwMode="auto">
          <a:xfrm>
            <a:off x="3540125" y="1143000"/>
            <a:ext cx="1697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 smtClean="0">
                <a:solidFill>
                  <a:srgbClr val="008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480,000 users</a:t>
            </a:r>
            <a:endParaRPr lang="en-US" altLang="ko-KR" sz="1800" b="1" dirty="0">
              <a:solidFill>
                <a:srgbClr val="008000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9299" name="Text Box 154"/>
          <p:cNvSpPr txBox="1">
            <a:spLocks noChangeArrowheads="1"/>
          </p:cNvSpPr>
          <p:nvPr/>
        </p:nvSpPr>
        <p:spPr bwMode="auto">
          <a:xfrm>
            <a:off x="1295400" y="3022600"/>
            <a:ext cx="1357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ko-KR" sz="1800" b="1" dirty="0">
                <a:solidFill>
                  <a:srgbClr val="008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17,700 movies</a:t>
            </a:r>
          </a:p>
        </p:txBody>
      </p:sp>
      <p:sp>
        <p:nvSpPr>
          <p:cNvPr id="9300" name="Line 155"/>
          <p:cNvSpPr>
            <a:spLocks noChangeShapeType="1"/>
          </p:cNvSpPr>
          <p:nvPr/>
        </p:nvSpPr>
        <p:spPr bwMode="auto">
          <a:xfrm>
            <a:off x="2413000" y="1720850"/>
            <a:ext cx="12700" cy="400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301" name="Line 156"/>
          <p:cNvSpPr>
            <a:spLocks noChangeShapeType="1"/>
          </p:cNvSpPr>
          <p:nvPr/>
        </p:nvSpPr>
        <p:spPr bwMode="auto">
          <a:xfrm>
            <a:off x="2628900" y="1555750"/>
            <a:ext cx="339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" y="1397684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600" b="1" i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Matrix R</a:t>
            </a:r>
            <a:endParaRPr lang="en-US" i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6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461000" y="2686050"/>
            <a:ext cx="2844800" cy="3563937"/>
            <a:chOff x="3379" y="1162"/>
            <a:chExt cx="1792" cy="224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87" r="15967" b="-313"/>
            <a:stretch>
              <a:fillRect/>
            </a:stretch>
          </p:blipFill>
          <p:spPr bwMode="auto">
            <a:xfrm>
              <a:off x="3379" y="1162"/>
              <a:ext cx="1792" cy="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24" y="2840"/>
              <a:ext cx="22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24" y="2115"/>
              <a:ext cx="22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470" y="1366"/>
              <a:ext cx="158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BellKor</a:t>
            </a:r>
            <a:r>
              <a:rPr lang="en-US" dirty="0" smtClean="0"/>
              <a:t> Recommender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The winner of the Netflix Challenge!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Multi-scale modeling of the data: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dirty="0" smtClean="0"/>
              <a:t>Combine top level, “regional”</a:t>
            </a:r>
            <a:br>
              <a:rPr lang="en-US" dirty="0" smtClean="0"/>
            </a:br>
            <a:r>
              <a:rPr lang="en-US" dirty="0" smtClean="0"/>
              <a:t>modeling of the data, with </a:t>
            </a:r>
            <a:br>
              <a:rPr lang="en-US" dirty="0" smtClean="0"/>
            </a:br>
            <a:r>
              <a:rPr lang="en-US" dirty="0" smtClean="0"/>
              <a:t>a refined, local view:</a:t>
            </a:r>
          </a:p>
          <a:p>
            <a:pPr lvl="1"/>
            <a:r>
              <a:rPr lang="en-US" b="1" dirty="0" smtClean="0">
                <a:solidFill>
                  <a:srgbClr val="D60093"/>
                </a:solidFill>
              </a:rPr>
              <a:t>Global:</a:t>
            </a:r>
          </a:p>
          <a:p>
            <a:pPr lvl="2"/>
            <a:r>
              <a:rPr lang="en-US" dirty="0" smtClean="0"/>
              <a:t>Overall deviations of users/movies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Factorization:</a:t>
            </a:r>
            <a:r>
              <a:rPr lang="en-US" dirty="0">
                <a:solidFill>
                  <a:srgbClr val="D60093"/>
                </a:solidFill>
              </a:rPr>
              <a:t> </a:t>
            </a:r>
          </a:p>
          <a:p>
            <a:pPr lvl="2"/>
            <a:r>
              <a:rPr lang="en-US" dirty="0"/>
              <a:t>Addressing </a:t>
            </a:r>
            <a:r>
              <a:rPr lang="en-US" dirty="0" smtClean="0"/>
              <a:t>“regional” </a:t>
            </a:r>
            <a:r>
              <a:rPr lang="en-US" dirty="0"/>
              <a:t>effects</a:t>
            </a:r>
          </a:p>
          <a:p>
            <a:pPr lvl="1"/>
            <a:r>
              <a:rPr lang="en-US" b="1" dirty="0" smtClean="0">
                <a:solidFill>
                  <a:srgbClr val="D60093"/>
                </a:solidFill>
              </a:rPr>
              <a:t>Collaborative filtering: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Extract local patterns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391401" y="2362200"/>
            <a:ext cx="18478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D60093"/>
                </a:solidFill>
              </a:rPr>
              <a:t>Global </a:t>
            </a:r>
            <a:r>
              <a:rPr lang="en-US" b="1" dirty="0">
                <a:solidFill>
                  <a:srgbClr val="D60093"/>
                </a:solidFill>
              </a:rPr>
              <a:t>effects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467463" y="3586162"/>
            <a:ext cx="1805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D60093"/>
                </a:solidFill>
              </a:rPr>
              <a:t>Factorization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543801" y="4535269"/>
            <a:ext cx="17525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D60093"/>
                </a:solidFill>
              </a:rPr>
              <a:t>Collaborative filtering</a:t>
            </a:r>
            <a:endParaRPr lang="en-US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pPr marL="118872" indent="0"/>
            <a:r>
              <a:rPr lang="en-US" dirty="0"/>
              <a:t>Modeling </a:t>
            </a:r>
            <a:r>
              <a:rPr lang="en-US" dirty="0" smtClean="0"/>
              <a:t>Local &amp; Global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Global:</a:t>
            </a:r>
          </a:p>
          <a:p>
            <a:pPr lvl="1"/>
            <a:r>
              <a:rPr lang="en-US" dirty="0" smtClean="0"/>
              <a:t>Mean movie rating: </a:t>
            </a:r>
            <a:r>
              <a:rPr lang="en-US" b="1" dirty="0" smtClean="0"/>
              <a:t>3.7 stars</a:t>
            </a:r>
          </a:p>
          <a:p>
            <a:pPr lvl="1"/>
            <a:r>
              <a:rPr lang="en-US" i="1" dirty="0" smtClean="0"/>
              <a:t>The Sixth Sense</a:t>
            </a:r>
            <a:r>
              <a:rPr lang="en-US" dirty="0" smtClean="0"/>
              <a:t> is </a:t>
            </a:r>
            <a:r>
              <a:rPr lang="en-US" b="1" dirty="0" smtClean="0"/>
              <a:t>0.5</a:t>
            </a:r>
            <a:r>
              <a:rPr lang="en-US" dirty="0" smtClean="0"/>
              <a:t> stars above avg.</a:t>
            </a:r>
          </a:p>
          <a:p>
            <a:pPr lvl="1"/>
            <a:r>
              <a:rPr lang="en-US" dirty="0" smtClean="0"/>
              <a:t>Joe rates </a:t>
            </a:r>
            <a:r>
              <a:rPr lang="en-US" b="1" dirty="0" smtClean="0"/>
              <a:t>0.2</a:t>
            </a:r>
            <a:r>
              <a:rPr lang="en-US" dirty="0" smtClean="0"/>
              <a:t> stars below avg. </a:t>
            </a:r>
            <a:br>
              <a:rPr lang="en-US" dirty="0" smtClean="0"/>
            </a:br>
            <a:r>
              <a:rPr lang="en-US" b="1" dirty="0" smtClean="0">
                <a:solidFill>
                  <a:srgbClr val="0000FF"/>
                </a:solidFill>
                <a:sym typeface="Symbol"/>
              </a:rPr>
              <a:t> </a:t>
            </a:r>
            <a:r>
              <a:rPr lang="en-US" b="1" dirty="0" smtClean="0">
                <a:solidFill>
                  <a:srgbClr val="0000FF"/>
                </a:solidFill>
                <a:sym typeface="Wingdings" pitchFamily="2" charset="2"/>
              </a:rPr>
              <a:t>Baseline estimation: 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/>
            </a:r>
            <a:br>
              <a:rPr lang="en-US" b="1" dirty="0">
                <a:solidFill>
                  <a:srgbClr val="0000FF"/>
                </a:solidFill>
                <a:sym typeface="Wingdings" pitchFamily="2" charset="2"/>
              </a:rPr>
            </a:br>
            <a:r>
              <a:rPr lang="en-US" b="1" i="1" dirty="0" smtClean="0">
                <a:solidFill>
                  <a:srgbClr val="008000"/>
                </a:solidFill>
                <a:sym typeface="Wingdings" pitchFamily="2" charset="2"/>
              </a:rPr>
              <a:t>Joe</a:t>
            </a:r>
            <a:r>
              <a:rPr lang="en-US" b="1" dirty="0" smtClean="0">
                <a:solidFill>
                  <a:srgbClr val="008000"/>
                </a:solidFill>
                <a:sym typeface="Wingdings" pitchFamily="2" charset="2"/>
              </a:rPr>
              <a:t> will rate </a:t>
            </a:r>
            <a:r>
              <a:rPr lang="en-US" b="1" i="1" dirty="0" smtClean="0">
                <a:solidFill>
                  <a:srgbClr val="008000"/>
                </a:solidFill>
              </a:rPr>
              <a:t>The Sixth Sense</a:t>
            </a:r>
            <a:r>
              <a:rPr lang="en-US" b="1" dirty="0" smtClean="0">
                <a:solidFill>
                  <a:srgbClr val="008000"/>
                </a:solidFill>
                <a:sym typeface="Wingdings" pitchFamily="2" charset="2"/>
              </a:rPr>
              <a:t> 4 stars</a:t>
            </a:r>
          </a:p>
          <a:p>
            <a:r>
              <a:rPr lang="en-US" b="1" dirty="0" smtClean="0">
                <a:solidFill>
                  <a:srgbClr val="D60093"/>
                </a:solidFill>
                <a:sym typeface="Wingdings" pitchFamily="2" charset="2"/>
              </a:rPr>
              <a:t>Local neighborhood (CF/NN):</a:t>
            </a:r>
          </a:p>
          <a:p>
            <a:pPr lvl="1"/>
            <a:r>
              <a:rPr lang="en-US" i="1" dirty="0" smtClean="0"/>
              <a:t>Joe</a:t>
            </a:r>
            <a:r>
              <a:rPr lang="en-US" dirty="0" smtClean="0"/>
              <a:t> </a:t>
            </a:r>
            <a:r>
              <a:rPr lang="en-US" dirty="0"/>
              <a:t>didn’t like related movie </a:t>
            </a:r>
            <a:r>
              <a:rPr lang="en-US" i="1" dirty="0"/>
              <a:t>Signs</a:t>
            </a:r>
          </a:p>
          <a:p>
            <a:pPr lvl="1"/>
            <a:r>
              <a:rPr lang="en-US" b="1" dirty="0">
                <a:solidFill>
                  <a:srgbClr val="0000FF"/>
                </a:solidFill>
                <a:sym typeface="Symbol"/>
              </a:rPr>
              <a:t> </a:t>
            </a:r>
            <a:r>
              <a:rPr lang="en-US" b="1" dirty="0" smtClean="0">
                <a:solidFill>
                  <a:srgbClr val="0000FF"/>
                </a:solidFill>
                <a:sym typeface="Wingdings" pitchFamily="2" charset="2"/>
              </a:rPr>
              <a:t>Final 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estimate:</a:t>
            </a:r>
            <a:br>
              <a:rPr lang="en-US" b="1" dirty="0">
                <a:solidFill>
                  <a:srgbClr val="0000FF"/>
                </a:solidFill>
                <a:sym typeface="Wingdings" pitchFamily="2" charset="2"/>
              </a:rPr>
            </a:br>
            <a:r>
              <a:rPr lang="en-US" b="1" i="1" dirty="0">
                <a:solidFill>
                  <a:srgbClr val="008000"/>
                </a:solidFill>
                <a:sym typeface="Wingdings" pitchFamily="2" charset="2"/>
              </a:rPr>
              <a:t>Joe</a:t>
            </a:r>
            <a:r>
              <a:rPr lang="en-US" b="1" dirty="0">
                <a:solidFill>
                  <a:srgbClr val="008000"/>
                </a:solidFill>
                <a:sym typeface="Wingdings" pitchFamily="2" charset="2"/>
              </a:rPr>
              <a:t> will rate </a:t>
            </a:r>
            <a:r>
              <a:rPr lang="en-US" b="1" i="1" dirty="0">
                <a:solidFill>
                  <a:srgbClr val="008000"/>
                </a:solidFill>
              </a:rPr>
              <a:t>The Sixth Sense</a:t>
            </a:r>
            <a:r>
              <a:rPr lang="en-US" b="1" dirty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8000"/>
                </a:solidFill>
                <a:sym typeface="Wingdings" pitchFamily="2" charset="2"/>
              </a:rPr>
              <a:t>3.8 </a:t>
            </a:r>
            <a:r>
              <a:rPr lang="en-US" b="1" dirty="0">
                <a:solidFill>
                  <a:srgbClr val="008000"/>
                </a:solidFill>
                <a:sym typeface="Wingdings" pitchFamily="2" charset="2"/>
              </a:rPr>
              <a:t>stars</a:t>
            </a:r>
          </a:p>
          <a:p>
            <a:pPr lvl="1"/>
            <a:endParaRPr lang="en-US" b="1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 t="6799" r="18333" b="2499"/>
          <a:stretch>
            <a:fillRect/>
          </a:stretch>
        </p:blipFill>
        <p:spPr bwMode="auto">
          <a:xfrm>
            <a:off x="6781800" y="1219200"/>
            <a:ext cx="97201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7" b="1324"/>
          <a:stretch>
            <a:fillRect/>
          </a:stretch>
        </p:blipFill>
        <p:spPr bwMode="auto">
          <a:xfrm>
            <a:off x="7938564" y="1237407"/>
            <a:ext cx="98371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6" t="5299" r="15334" b="200"/>
          <a:stretch>
            <a:fillRect/>
          </a:stretch>
        </p:blipFill>
        <p:spPr bwMode="auto">
          <a:xfrm>
            <a:off x="7769058" y="4419600"/>
            <a:ext cx="10207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6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Modeling Local &amp; Global Effects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In practice we get better estimates if we model deviations: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381000" y="5246649"/>
            <a:ext cx="4114800" cy="1306551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μ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=  overall mean rating</a:t>
            </a:r>
          </a:p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CA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CA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=  rating deviation of user </a:t>
            </a:r>
            <a:r>
              <a:rPr kumimoji="0" lang="en-CA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</a:p>
          <a:p>
            <a:pPr marL="118872" lvl="0">
              <a:buClr>
                <a:schemeClr val="accent1"/>
              </a:buClr>
              <a:buSzPct val="80000"/>
              <a:defRPr/>
            </a:pPr>
            <a:r>
              <a:rPr lang="en-CA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 (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avg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rating of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l-GR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μ</a:t>
            </a:r>
            <a:endParaRPr kumimoji="0" lang="en-CA" b="1" i="1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18872">
              <a:buClr>
                <a:schemeClr val="accent1"/>
              </a:buClr>
              <a:buSzPct val="80000"/>
              <a:defRPr/>
            </a:pPr>
            <a:r>
              <a:rPr kumimoji="0" lang="en-CA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CA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= (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avg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rating of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movie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l-GR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μ</a:t>
            </a:r>
            <a:endParaRPr lang="en-CA" b="1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118872" lvl="0">
              <a:buClr>
                <a:schemeClr val="accent1"/>
              </a:buClr>
              <a:buSzPct val="80000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4648200" y="3962400"/>
            <a:ext cx="4495800" cy="2743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200" b="1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Problems/Issues:</a:t>
            </a:r>
          </a:p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2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1)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Similarity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measures are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“arbitrary”</a:t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r>
              <a:rPr lang="en-US" sz="22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2)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Pairwise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similarities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neglect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interdependencies among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users </a:t>
            </a:r>
          </a:p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2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3)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Taking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a weighted average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can be restricting</a:t>
            </a:r>
          </a:p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Solution: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Instead of </a:t>
            </a:r>
            <a:r>
              <a:rPr lang="en-US" sz="2200" b="1" i="1" dirty="0" err="1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2200" b="1" i="1" baseline="-25000" dirty="0" err="1" smtClean="0">
                <a:latin typeface="Calibri" pitchFamily="34" charset="0"/>
                <a:cs typeface="Calibri" pitchFamily="34" charset="0"/>
              </a:rPr>
              <a:t>ij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use </a:t>
            </a:r>
            <a:r>
              <a:rPr lang="en-US" sz="2200" b="1" i="1" dirty="0" err="1" smtClean="0">
                <a:latin typeface="Calibri" pitchFamily="34" charset="0"/>
                <a:cs typeface="Calibri" pitchFamily="34" charset="0"/>
              </a:rPr>
              <a:t>w</a:t>
            </a:r>
            <a:r>
              <a:rPr lang="en-US" sz="2200" b="1" i="1" baseline="-25000" dirty="0" err="1" smtClean="0">
                <a:latin typeface="Calibri" pitchFamily="34" charset="0"/>
                <a:cs typeface="Calibri" pitchFamily="34" charset="0"/>
              </a:rPr>
              <a:t>ij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that we estimate directly from data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32688" y="2694369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>
                <a:latin typeface="Verdana" pitchFamily="34" charset="0"/>
              </a:rPr>
              <a:t>^</a:t>
            </a:r>
            <a:endParaRPr lang="en-US" sz="28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576199"/>
              </p:ext>
            </p:extLst>
          </p:nvPr>
        </p:nvGraphicFramePr>
        <p:xfrm>
          <a:off x="976313" y="2286000"/>
          <a:ext cx="5881687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4" imgW="1930320" imgH="545760" progId="Equation.3">
                  <p:embed/>
                </p:oleObj>
              </mc:Choice>
              <mc:Fallback>
                <p:oleObj name="Equation" r:id="rId4" imgW="19303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286000"/>
                        <a:ext cx="5881687" cy="178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17563" y="3993254"/>
            <a:ext cx="2840037" cy="40011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baseline estimate for </a:t>
            </a:r>
            <a:r>
              <a:rPr lang="en-US" sz="2000" b="1" i="1" dirty="0" err="1" smtClean="0"/>
              <a:t>r</a:t>
            </a:r>
            <a:r>
              <a:rPr lang="en-US" sz="2000" b="1" i="1" baseline="-25000" dirty="0" err="1" smtClean="0"/>
              <a:t>xi</a:t>
            </a:r>
            <a:endParaRPr lang="en-US" sz="2000" b="1" i="1" dirty="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2162176" y="3505199"/>
            <a:ext cx="0" cy="48805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8201" y="4415135"/>
                <a:ext cx="2624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𝝁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4415135"/>
                <a:ext cx="2624821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532321"/>
      </p:ext>
    </p:extLst>
  </p:cSld>
  <p:clrMapOvr>
    <a:masterClrMapping/>
  </p:clrMapOvr>
  <p:transition xmlns:p14="http://schemas.microsoft.com/office/powerpoint/2010/main" advTm="9690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Recommendations via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04504" cy="54102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Goal:</a:t>
            </a:r>
            <a:r>
              <a:rPr lang="en-US" dirty="0" smtClean="0">
                <a:solidFill>
                  <a:srgbClr val="0000FF"/>
                </a:solidFill>
              </a:rPr>
              <a:t> Make good recommendations</a:t>
            </a:r>
          </a:p>
          <a:p>
            <a:pPr lvl="1"/>
            <a:r>
              <a:rPr lang="en-US" dirty="0" smtClean="0"/>
              <a:t>Quantify goodness using </a:t>
            </a:r>
            <a:r>
              <a:rPr lang="en-US" b="1" dirty="0" smtClean="0"/>
              <a:t>RMSE:</a:t>
            </a:r>
            <a:br>
              <a:rPr lang="en-US" b="1" dirty="0" smtClean="0"/>
            </a:br>
            <a:r>
              <a:rPr lang="en-US" b="1" dirty="0" smtClean="0"/>
              <a:t>Lower RMSE </a:t>
            </a:r>
            <a:r>
              <a:rPr lang="en-US" b="1" dirty="0" smtClean="0">
                <a:sym typeface="Symbol"/>
              </a:rPr>
              <a:t> </a:t>
            </a:r>
            <a:r>
              <a:rPr lang="en-US" b="1" dirty="0" smtClean="0"/>
              <a:t>better recommendations</a:t>
            </a:r>
          </a:p>
          <a:p>
            <a:pPr lvl="1"/>
            <a:r>
              <a:rPr lang="en-US" dirty="0" smtClean="0"/>
              <a:t>Want to make good recommendations on items </a:t>
            </a:r>
            <a:br>
              <a:rPr lang="en-US" dirty="0" smtClean="0"/>
            </a:br>
            <a:r>
              <a:rPr lang="en-US" dirty="0" smtClean="0"/>
              <a:t>that user has not yet seen. </a:t>
            </a:r>
            <a:r>
              <a:rPr lang="en-US" dirty="0" smtClean="0">
                <a:solidFill>
                  <a:srgbClr val="0000FF"/>
                </a:solidFill>
              </a:rPr>
              <a:t>Can’t really do this!</a:t>
            </a:r>
          </a:p>
          <a:p>
            <a:pPr lvl="8"/>
            <a:endParaRPr lang="en-US" b="1" dirty="0" smtClean="0">
              <a:solidFill>
                <a:srgbClr val="D60093"/>
              </a:solidFill>
            </a:endParaRPr>
          </a:p>
          <a:p>
            <a:pPr lvl="1"/>
            <a:r>
              <a:rPr lang="en-US" b="1" dirty="0" smtClean="0">
                <a:solidFill>
                  <a:srgbClr val="D60093"/>
                </a:solidFill>
              </a:rPr>
              <a:t>Let’s set build a system such that it works well </a:t>
            </a:r>
            <a:br>
              <a:rPr lang="en-US" b="1" dirty="0" smtClean="0">
                <a:solidFill>
                  <a:srgbClr val="D60093"/>
                </a:solidFill>
              </a:rPr>
            </a:br>
            <a:r>
              <a:rPr lang="en-US" b="1" dirty="0" smtClean="0">
                <a:solidFill>
                  <a:srgbClr val="D60093"/>
                </a:solidFill>
              </a:rPr>
              <a:t>on known (user, item) ratings</a:t>
            </a:r>
            <a:br>
              <a:rPr lang="en-US" b="1" dirty="0" smtClean="0">
                <a:solidFill>
                  <a:srgbClr val="D60093"/>
                </a:solidFill>
              </a:rPr>
            </a:br>
            <a:r>
              <a:rPr lang="en-US" dirty="0" smtClean="0"/>
              <a:t>And </a:t>
            </a:r>
            <a:r>
              <a:rPr lang="en-US" b="1" dirty="0" smtClean="0"/>
              <a:t>hope</a:t>
            </a:r>
            <a:r>
              <a:rPr lang="en-US" dirty="0" smtClean="0"/>
              <a:t> the system will also predict well the </a:t>
            </a:r>
            <a:r>
              <a:rPr lang="en-US" b="1" dirty="0" smtClean="0"/>
              <a:t>unknown ratings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graphicFrame>
        <p:nvGraphicFramePr>
          <p:cNvPr id="9" name="Group 1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831734"/>
              </p:ext>
            </p:extLst>
          </p:nvPr>
        </p:nvGraphicFramePr>
        <p:xfrm>
          <a:off x="7924800" y="1143000"/>
          <a:ext cx="1143000" cy="1661942"/>
        </p:xfrm>
        <a:graphic>
          <a:graphicData uri="http://schemas.openxmlformats.org/drawingml/2006/table">
            <a:tbl>
              <a:tblPr/>
              <a:tblGrid>
                <a:gridCol w="190500"/>
                <a:gridCol w="190500"/>
                <a:gridCol w="190500"/>
                <a:gridCol w="190500"/>
                <a:gridCol w="190500"/>
                <a:gridCol w="190500"/>
              </a:tblGrid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17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77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Recommendations via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410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Idea:</a:t>
                </a:r>
                <a:r>
                  <a:rPr lang="en-US" dirty="0" smtClean="0"/>
                  <a:t> </a:t>
                </a:r>
                <a:r>
                  <a:rPr lang="en-US" b="1" dirty="0">
                    <a:solidFill>
                      <a:srgbClr val="D60093"/>
                    </a:solidFill>
                  </a:rPr>
                  <a:t>Let’s set values </a:t>
                </a:r>
                <a:r>
                  <a:rPr lang="en-US" b="1" i="1" dirty="0">
                    <a:solidFill>
                      <a:srgbClr val="D60093"/>
                    </a:solidFill>
                  </a:rPr>
                  <a:t>w</a:t>
                </a:r>
                <a:r>
                  <a:rPr lang="en-US" b="1" dirty="0">
                    <a:solidFill>
                      <a:srgbClr val="D60093"/>
                    </a:solidFill>
                  </a:rPr>
                  <a:t> such that they work well </a:t>
                </a:r>
                <a:r>
                  <a:rPr lang="en-US" b="1" dirty="0" smtClean="0">
                    <a:solidFill>
                      <a:srgbClr val="D60093"/>
                    </a:solidFill>
                  </a:rPr>
                  <a:t/>
                </a:r>
                <a:br>
                  <a:rPr lang="en-US" b="1" dirty="0" smtClean="0">
                    <a:solidFill>
                      <a:srgbClr val="D60093"/>
                    </a:solidFill>
                  </a:rPr>
                </a:br>
                <a:r>
                  <a:rPr lang="en-US" b="1" dirty="0" smtClean="0">
                    <a:solidFill>
                      <a:srgbClr val="D60093"/>
                    </a:solidFill>
                  </a:rPr>
                  <a:t>on </a:t>
                </a:r>
                <a:r>
                  <a:rPr lang="en-US" b="1" dirty="0">
                    <a:solidFill>
                      <a:srgbClr val="D60093"/>
                    </a:solidFill>
                  </a:rPr>
                  <a:t>known (user, item) </a:t>
                </a:r>
                <a:r>
                  <a:rPr lang="en-US" b="1" dirty="0" smtClean="0">
                    <a:solidFill>
                      <a:srgbClr val="D60093"/>
                    </a:solidFill>
                  </a:rPr>
                  <a:t>ratings</a:t>
                </a:r>
              </a:p>
              <a:p>
                <a:r>
                  <a:rPr lang="en-US" b="1" dirty="0" smtClean="0">
                    <a:solidFill>
                      <a:srgbClr val="008000"/>
                    </a:solidFill>
                  </a:rPr>
                  <a:t>How to find such values </a:t>
                </a:r>
                <a:r>
                  <a:rPr lang="en-US" b="1" i="1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?</a:t>
                </a:r>
              </a:p>
              <a:p>
                <a:r>
                  <a:rPr lang="en-US" b="1" dirty="0" smtClean="0">
                    <a:solidFill>
                      <a:srgbClr val="0000FF"/>
                    </a:solidFill>
                  </a:rPr>
                  <a:t>Idea: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Define an objective function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and solve the optimization problem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Find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w</a:t>
                </a:r>
                <a:r>
                  <a:rPr lang="en-US" b="1" i="1" baseline="-25000" dirty="0" err="1">
                    <a:solidFill>
                      <a:srgbClr val="0000FF"/>
                    </a:solidFill>
                  </a:rPr>
                  <a:t>ij</a:t>
                </a:r>
                <a:r>
                  <a:rPr lang="en-US" dirty="0"/>
                  <a:t> that minimize </a:t>
                </a:r>
                <a:r>
                  <a:rPr lang="en-US" b="1" dirty="0">
                    <a:solidFill>
                      <a:srgbClr val="D60093"/>
                    </a:solidFill>
                  </a:rPr>
                  <a:t>SSE</a:t>
                </a:r>
                <a:r>
                  <a:rPr lang="en-US" dirty="0">
                    <a:solidFill>
                      <a:srgbClr val="D60093"/>
                    </a:solidFill>
                  </a:rPr>
                  <a:t> on </a:t>
                </a:r>
                <a:r>
                  <a:rPr lang="en-US" b="1" dirty="0">
                    <a:solidFill>
                      <a:srgbClr val="D60093"/>
                    </a:solidFill>
                  </a:rPr>
                  <a:t>training data</a:t>
                </a:r>
                <a:r>
                  <a:rPr lang="en-US" dirty="0">
                    <a:solidFill>
                      <a:srgbClr val="D60093"/>
                    </a:solidFill>
                  </a:rPr>
                  <a:t>!</a:t>
                </a:r>
                <a:r>
                  <a:rPr lang="en-US" dirty="0" smtClean="0">
                    <a:solidFill>
                      <a:srgbClr val="D60093"/>
                    </a:solidFill>
                  </a:rPr>
                  <a:t> </a:t>
                </a:r>
                <a:endParaRPr lang="en-US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118872" indent="0">
                  <a:buNone/>
                </a:pPr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𝐽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𝑥𝑖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𝑁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;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𝑟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𝑥𝑗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𝑏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𝑥𝑗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nary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Think of </a:t>
                </a:r>
                <a:r>
                  <a:rPr lang="en-US" b="1" i="1" dirty="0" smtClean="0"/>
                  <a:t>w</a:t>
                </a:r>
                <a:r>
                  <a:rPr lang="en-US" dirty="0" smtClean="0"/>
                  <a:t> as a vector of numbers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410200"/>
              </a:xfrm>
              <a:blipFill rotWithShape="1">
                <a:blip r:embed="rId2"/>
                <a:stretch>
                  <a:fillRect t="-564" b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46621" y="573487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Predicted rating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971800" y="5791200"/>
            <a:ext cx="43434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72653" y="556260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True</a:t>
            </a:r>
            <a:b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rating</a:t>
            </a:r>
          </a:p>
        </p:txBody>
      </p:sp>
    </p:spTree>
    <p:extLst>
      <p:ext uri="{BB962C8B-B14F-4D97-AF65-F5344CB8AC3E}">
        <p14:creationId xmlns:p14="http://schemas.microsoft.com/office/powerpoint/2010/main" val="383987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Funny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244753" name="Picture 17" descr="girl-3-128x1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1738313"/>
            <a:ext cx="574675" cy="574675"/>
          </a:xfrm>
          <a:prstGeom prst="rect">
            <a:avLst/>
          </a:prstGeom>
          <a:noFill/>
        </p:spPr>
      </p:pic>
      <p:pic>
        <p:nvPicPr>
          <p:cNvPr id="244754" name="Picture 18" descr="boy_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7688" y="2741613"/>
            <a:ext cx="514350" cy="514350"/>
          </a:xfrm>
          <a:prstGeom prst="rect">
            <a:avLst/>
          </a:prstGeom>
          <a:noFill/>
        </p:spPr>
      </p:pic>
      <p:pic>
        <p:nvPicPr>
          <p:cNvPr id="244755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516688" y="5103813"/>
            <a:ext cx="669925" cy="762000"/>
          </a:xfrm>
          <a:prstGeom prst="rect">
            <a:avLst/>
          </a:prstGeom>
          <a:noFill/>
        </p:spPr>
      </p:pic>
      <p:pic>
        <p:nvPicPr>
          <p:cNvPr id="244756" name="Picture 20" descr="drew%20fin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1" r="21230" b="278"/>
          <a:stretch>
            <a:fillRect/>
          </a:stretch>
        </p:blipFill>
        <p:spPr bwMode="auto">
          <a:xfrm>
            <a:off x="4611688" y="3808413"/>
            <a:ext cx="500062" cy="609600"/>
          </a:xfrm>
          <a:prstGeom prst="rect">
            <a:avLst/>
          </a:prstGeom>
          <a:noFill/>
        </p:spPr>
      </p:pic>
      <p:pic>
        <p:nvPicPr>
          <p:cNvPr id="244757" name="Picture 21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2141" y="4265613"/>
            <a:ext cx="576263" cy="609600"/>
          </a:xfrm>
          <a:prstGeom prst="rect">
            <a:avLst/>
          </a:prstGeom>
          <a:noFill/>
        </p:spPr>
      </p:pic>
      <p:pic>
        <p:nvPicPr>
          <p:cNvPr id="244758" name="Picture 22" descr="boy-1-128x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12" r="14063" b="-563"/>
          <a:stretch>
            <a:fillRect/>
          </a:stretch>
        </p:blipFill>
        <p:spPr bwMode="auto">
          <a:xfrm>
            <a:off x="6440488" y="1598613"/>
            <a:ext cx="506412" cy="6873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4761" name="Picture 25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6" y="3321050"/>
            <a:ext cx="576262" cy="609600"/>
          </a:xfrm>
          <a:prstGeom prst="rect">
            <a:avLst/>
          </a:prstGeom>
          <a:noFill/>
        </p:spPr>
      </p:pic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Latent Factor Models (e.g., SVD)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</p:spTree>
    <p:extLst>
      <p:ext uri="{BB962C8B-B14F-4D97-AF65-F5344CB8AC3E}">
        <p14:creationId xmlns:p14="http://schemas.microsoft.com/office/powerpoint/2010/main" val="2300996423"/>
      </p:ext>
    </p:extLst>
  </p:cSld>
  <p:clrMapOvr>
    <a:masterClrMapping/>
  </p:clrMapOvr>
  <p:transition xmlns:p14="http://schemas.microsoft.com/office/powerpoint/2010/main" advTm="132641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 smtClean="0">
                <a:solidFill>
                  <a:srgbClr val="008000"/>
                </a:solidFill>
              </a:rPr>
              <a:t>Funny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244753" name="Picture 17" descr="girl-3-128x1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1738313"/>
            <a:ext cx="574675" cy="574675"/>
          </a:xfrm>
          <a:prstGeom prst="rect">
            <a:avLst/>
          </a:prstGeom>
          <a:noFill/>
        </p:spPr>
      </p:pic>
      <p:pic>
        <p:nvPicPr>
          <p:cNvPr id="244754" name="Picture 18" descr="boy_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7688" y="2741613"/>
            <a:ext cx="514350" cy="514350"/>
          </a:xfrm>
          <a:prstGeom prst="rect">
            <a:avLst/>
          </a:prstGeom>
          <a:noFill/>
        </p:spPr>
      </p:pic>
      <p:pic>
        <p:nvPicPr>
          <p:cNvPr id="244756" name="Picture 20" descr="drew%20fin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1" r="21230" b="278"/>
          <a:stretch>
            <a:fillRect/>
          </a:stretch>
        </p:blipFill>
        <p:spPr bwMode="auto">
          <a:xfrm>
            <a:off x="4611688" y="3808413"/>
            <a:ext cx="500062" cy="609600"/>
          </a:xfrm>
          <a:prstGeom prst="rect">
            <a:avLst/>
          </a:prstGeom>
          <a:noFill/>
        </p:spPr>
      </p:pic>
      <p:pic>
        <p:nvPicPr>
          <p:cNvPr id="244757" name="Picture 21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2141" y="4265613"/>
            <a:ext cx="576263" cy="609600"/>
          </a:xfrm>
          <a:prstGeom prst="rect">
            <a:avLst/>
          </a:prstGeom>
          <a:noFill/>
        </p:spPr>
      </p:pic>
      <p:pic>
        <p:nvPicPr>
          <p:cNvPr id="244758" name="Picture 22" descr="boy-1-128x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12" r="14063" b="-563"/>
          <a:stretch>
            <a:fillRect/>
          </a:stretch>
        </p:blipFill>
        <p:spPr bwMode="auto">
          <a:xfrm>
            <a:off x="6440488" y="1598613"/>
            <a:ext cx="506412" cy="6873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4761" name="Picture 25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6" y="3321050"/>
            <a:ext cx="576262" cy="609600"/>
          </a:xfrm>
          <a:prstGeom prst="rect">
            <a:avLst/>
          </a:prstGeom>
          <a:noFill/>
        </p:spPr>
      </p:pic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Latent Factor Models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79314" y="340877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820766" y="5379691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36" name="Picture 19" descr="boy-ic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516688" y="5083938"/>
            <a:ext cx="669925" cy="7620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1068293931"/>
      </p:ext>
    </p:extLst>
  </p:cSld>
  <p:clrMapOvr>
    <a:masterClrMapping/>
  </p:clrMapOvr>
  <p:transition xmlns:p14="http://schemas.microsoft.com/office/powerpoint/2010/main" advTm="132641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Bipartite </a:t>
            </a:r>
            <a:r>
              <a:rPr lang="en-US" dirty="0" smtClean="0"/>
              <a:t>Matching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605088" y="2133600"/>
            <a:ext cx="3833907" cy="2590800"/>
            <a:chOff x="822325" y="1524000"/>
            <a:chExt cx="3833907" cy="2590800"/>
          </a:xfrm>
        </p:grpSpPr>
        <p:sp>
          <p:nvSpPr>
            <p:cNvPr id="68611" name="Oval 3"/>
            <p:cNvSpPr>
              <a:spLocks noChangeArrowheads="1"/>
            </p:cNvSpPr>
            <p:nvPr/>
          </p:nvSpPr>
          <p:spPr bwMode="auto">
            <a:xfrm>
              <a:off x="1905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2" name="Oval 4"/>
            <p:cNvSpPr>
              <a:spLocks noChangeArrowheads="1"/>
            </p:cNvSpPr>
            <p:nvPr/>
          </p:nvSpPr>
          <p:spPr bwMode="auto">
            <a:xfrm>
              <a:off x="19050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3" name="Oval 5"/>
            <p:cNvSpPr>
              <a:spLocks noChangeArrowheads="1"/>
            </p:cNvSpPr>
            <p:nvPr/>
          </p:nvSpPr>
          <p:spPr bwMode="auto">
            <a:xfrm>
              <a:off x="19050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4" name="Oval 6"/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5" name="Oval 7"/>
            <p:cNvSpPr>
              <a:spLocks noChangeArrowheads="1"/>
            </p:cNvSpPr>
            <p:nvPr/>
          </p:nvSpPr>
          <p:spPr bwMode="auto">
            <a:xfrm>
              <a:off x="33528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6" name="Oval 8"/>
            <p:cNvSpPr>
              <a:spLocks noChangeArrowheads="1"/>
            </p:cNvSpPr>
            <p:nvPr/>
          </p:nvSpPr>
          <p:spPr bwMode="auto">
            <a:xfrm>
              <a:off x="33528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7" name="Oval 9"/>
            <p:cNvSpPr>
              <a:spLocks noChangeArrowheads="1"/>
            </p:cNvSpPr>
            <p:nvPr/>
          </p:nvSpPr>
          <p:spPr bwMode="auto">
            <a:xfrm>
              <a:off x="33528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8" name="Oval 10"/>
            <p:cNvSpPr>
              <a:spLocks noChangeArrowheads="1"/>
            </p:cNvSpPr>
            <p:nvPr/>
          </p:nvSpPr>
          <p:spPr bwMode="auto">
            <a:xfrm>
              <a:off x="3352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Line 11"/>
            <p:cNvSpPr>
              <a:spLocks noChangeShapeType="1"/>
            </p:cNvSpPr>
            <p:nvPr/>
          </p:nvSpPr>
          <p:spPr bwMode="auto">
            <a:xfrm>
              <a:off x="2057400" y="1905000"/>
              <a:ext cx="12954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Line 12"/>
            <p:cNvSpPr>
              <a:spLocks noChangeShapeType="1"/>
            </p:cNvSpPr>
            <p:nvPr/>
          </p:nvSpPr>
          <p:spPr bwMode="auto">
            <a:xfrm>
              <a:off x="2057400" y="1981200"/>
              <a:ext cx="129540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1" name="Line 13"/>
            <p:cNvSpPr>
              <a:spLocks noChangeShapeType="1"/>
            </p:cNvSpPr>
            <p:nvPr/>
          </p:nvSpPr>
          <p:spPr bwMode="auto">
            <a:xfrm>
              <a:off x="2057400" y="2438400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Line 14"/>
            <p:cNvSpPr>
              <a:spLocks noChangeShapeType="1"/>
            </p:cNvSpPr>
            <p:nvPr/>
          </p:nvSpPr>
          <p:spPr bwMode="auto">
            <a:xfrm flipV="1">
              <a:off x="2057400" y="24384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3" name="Line 15"/>
            <p:cNvSpPr>
              <a:spLocks noChangeShapeType="1"/>
            </p:cNvSpPr>
            <p:nvPr/>
          </p:nvSpPr>
          <p:spPr bwMode="auto">
            <a:xfrm>
              <a:off x="2057400" y="2971800"/>
              <a:ext cx="1295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Line 16"/>
            <p:cNvSpPr>
              <a:spLocks noChangeShapeType="1"/>
            </p:cNvSpPr>
            <p:nvPr/>
          </p:nvSpPr>
          <p:spPr bwMode="auto">
            <a:xfrm flipV="1">
              <a:off x="2057400" y="1981200"/>
              <a:ext cx="1295400" cy="15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Text Box 17"/>
            <p:cNvSpPr txBox="1">
              <a:spLocks noChangeArrowheads="1"/>
            </p:cNvSpPr>
            <p:nvPr/>
          </p:nvSpPr>
          <p:spPr bwMode="auto">
            <a:xfrm>
              <a:off x="1574800" y="167640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8626" name="Text Box 18"/>
            <p:cNvSpPr txBox="1">
              <a:spLocks noChangeArrowheads="1"/>
            </p:cNvSpPr>
            <p:nvPr/>
          </p:nvSpPr>
          <p:spPr bwMode="auto">
            <a:xfrm>
              <a:off x="1600200" y="22415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1574800" y="27749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68628" name="Text Box 20"/>
            <p:cNvSpPr txBox="1">
              <a:spLocks noChangeArrowheads="1"/>
            </p:cNvSpPr>
            <p:nvPr/>
          </p:nvSpPr>
          <p:spPr bwMode="auto">
            <a:xfrm>
              <a:off x="1574800" y="33083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68629" name="Text Box 21"/>
            <p:cNvSpPr txBox="1">
              <a:spLocks noChangeArrowheads="1"/>
            </p:cNvSpPr>
            <p:nvPr/>
          </p:nvSpPr>
          <p:spPr bwMode="auto">
            <a:xfrm>
              <a:off x="3489325" y="1631950"/>
              <a:ext cx="3206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68630" name="Text Box 22"/>
            <p:cNvSpPr txBox="1">
              <a:spLocks noChangeArrowheads="1"/>
            </p:cNvSpPr>
            <p:nvPr/>
          </p:nvSpPr>
          <p:spPr bwMode="auto">
            <a:xfrm>
              <a:off x="3489325" y="22415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68631" name="Text Box 23"/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303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3505200" y="33083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68634" name="Oval 26"/>
            <p:cNvSpPr>
              <a:spLocks noChangeArrowheads="1"/>
            </p:cNvSpPr>
            <p:nvPr/>
          </p:nvSpPr>
          <p:spPr bwMode="auto">
            <a:xfrm>
              <a:off x="1371600" y="1524000"/>
              <a:ext cx="11430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5" name="Oval 27"/>
            <p:cNvSpPr>
              <a:spLocks noChangeArrowheads="1"/>
            </p:cNvSpPr>
            <p:nvPr/>
          </p:nvSpPr>
          <p:spPr bwMode="auto">
            <a:xfrm>
              <a:off x="3048000" y="1524000"/>
              <a:ext cx="1066800" cy="2590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6" name="Text Box 28"/>
            <p:cNvSpPr txBox="1">
              <a:spLocks noChangeArrowheads="1"/>
            </p:cNvSpPr>
            <p:nvPr/>
          </p:nvSpPr>
          <p:spPr bwMode="auto">
            <a:xfrm>
              <a:off x="822325" y="3384550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Boys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68637" name="Text Box 29"/>
            <p:cNvSpPr txBox="1">
              <a:spLocks noChangeArrowheads="1"/>
            </p:cNvSpPr>
            <p:nvPr/>
          </p:nvSpPr>
          <p:spPr bwMode="auto">
            <a:xfrm>
              <a:off x="4022725" y="3384550"/>
              <a:ext cx="633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Girls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2274534" y="4800600"/>
            <a:ext cx="47211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M = {(1,c),(2,b),(3,d),(4,a)}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is a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perfect matching</a:t>
            </a:r>
            <a:endParaRPr lang="en-US" sz="2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5968425"/>
            <a:ext cx="840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Perfect matching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… all vertices of the graph are matched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Maximum matching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  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matching that contains the largest possible number of 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matches</a:t>
            </a:r>
          </a:p>
        </p:txBody>
      </p:sp>
    </p:spTree>
    <p:extLst>
      <p:ext uri="{BB962C8B-B14F-4D97-AF65-F5344CB8AC3E}">
        <p14:creationId xmlns:p14="http://schemas.microsoft.com/office/powerpoint/2010/main" val="37881333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87" y="1291063"/>
            <a:ext cx="8229600" cy="525780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Want to minimize SSE for unseen test data</a:t>
            </a:r>
          </a:p>
          <a:p>
            <a:r>
              <a:rPr lang="en-US" b="1" dirty="0" smtClean="0"/>
              <a:t>Idea: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Minimize SSE on </a:t>
            </a:r>
            <a:r>
              <a:rPr lang="en-US" b="1" u="sng" dirty="0" smtClean="0">
                <a:solidFill>
                  <a:srgbClr val="0000FF"/>
                </a:solidFill>
              </a:rPr>
              <a:t>training</a:t>
            </a:r>
            <a:r>
              <a:rPr lang="en-US" b="1" dirty="0" smtClean="0">
                <a:solidFill>
                  <a:srgbClr val="0000FF"/>
                </a:solidFill>
              </a:rPr>
              <a:t> data</a:t>
            </a:r>
          </a:p>
          <a:p>
            <a:pPr lvl="1"/>
            <a:r>
              <a:rPr lang="en-US" dirty="0" smtClean="0"/>
              <a:t>Want large </a:t>
            </a:r>
            <a:r>
              <a:rPr lang="en-US" b="1" i="1" dirty="0" smtClean="0"/>
              <a:t>k</a:t>
            </a:r>
            <a:r>
              <a:rPr lang="en-US" dirty="0" smtClean="0"/>
              <a:t> (# of factors) to capture all the signals</a:t>
            </a:r>
          </a:p>
          <a:p>
            <a:pPr lvl="1"/>
            <a:r>
              <a:rPr lang="en-US" dirty="0" smtClean="0"/>
              <a:t>But, </a:t>
            </a:r>
            <a:r>
              <a:rPr lang="en-US" b="1" dirty="0" smtClean="0"/>
              <a:t>SSE</a:t>
            </a:r>
            <a:r>
              <a:rPr lang="en-US" dirty="0" smtClean="0"/>
              <a:t> on </a:t>
            </a:r>
            <a:r>
              <a:rPr lang="en-US" b="1" u="sng" dirty="0" smtClean="0">
                <a:solidFill>
                  <a:srgbClr val="0000FF"/>
                </a:solidFill>
              </a:rPr>
              <a:t>test</a:t>
            </a:r>
            <a:r>
              <a:rPr lang="en-US" b="1" dirty="0" smtClean="0">
                <a:solidFill>
                  <a:srgbClr val="0000FF"/>
                </a:solidFill>
              </a:rPr>
              <a:t> data</a:t>
            </a:r>
            <a:r>
              <a:rPr lang="en-US" dirty="0" smtClean="0"/>
              <a:t> begins to rise for </a:t>
            </a:r>
            <a:r>
              <a:rPr lang="en-US" b="1" i="1" dirty="0" smtClean="0"/>
              <a:t>k</a:t>
            </a:r>
            <a:r>
              <a:rPr lang="en-US" dirty="0" smtClean="0"/>
              <a:t> &gt; 2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This is a classical example of </a:t>
            </a:r>
            <a:r>
              <a:rPr lang="en-US" b="1" dirty="0" err="1" smtClean="0"/>
              <a:t>overfitting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With too much freedom (too many free parameters) the model starts fitting noise</a:t>
            </a:r>
          </a:p>
          <a:p>
            <a:pPr lvl="2"/>
            <a:r>
              <a:rPr lang="en-US" dirty="0" smtClean="0"/>
              <a:t>That is it fits too well the training data and thus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b="1" dirty="0" smtClean="0"/>
              <a:t>generalizing </a:t>
            </a:r>
            <a:r>
              <a:rPr lang="en-US" dirty="0" smtClean="0"/>
              <a:t>well to unseen test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10" name="Group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116111"/>
              </p:ext>
            </p:extLst>
          </p:nvPr>
        </p:nvGraphicFramePr>
        <p:xfrm>
          <a:off x="8077200" y="3733800"/>
          <a:ext cx="906780" cy="1219200"/>
        </p:xfrm>
        <a:graphic>
          <a:graphicData uri="http://schemas.openxmlformats.org/drawingml/2006/table">
            <a:tbl>
              <a:tblPr/>
              <a:tblGrid>
                <a:gridCol w="151130"/>
                <a:gridCol w="151130"/>
                <a:gridCol w="151130"/>
                <a:gridCol w="151130"/>
                <a:gridCol w="151130"/>
                <a:gridCol w="151130"/>
              </a:tblGrid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5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2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Missing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 solve </a:t>
            </a:r>
            <a:r>
              <a:rPr lang="en-US" b="1" dirty="0" err="1" smtClean="0"/>
              <a:t>overfitting</a:t>
            </a:r>
            <a:r>
              <a:rPr lang="en-US" b="1" dirty="0" smtClean="0"/>
              <a:t> we introduce </a:t>
            </a:r>
            <a:r>
              <a:rPr lang="en-US" b="1" dirty="0" smtClean="0">
                <a:solidFill>
                  <a:srgbClr val="FF0066"/>
                </a:solidFill>
              </a:rPr>
              <a:t>regularization:</a:t>
            </a:r>
          </a:p>
          <a:p>
            <a:pPr lvl="1"/>
            <a:r>
              <a:rPr lang="en-US" dirty="0" smtClean="0"/>
              <a:t>Allow rich model where there are sufficient data</a:t>
            </a:r>
          </a:p>
          <a:p>
            <a:pPr lvl="1"/>
            <a:r>
              <a:rPr lang="en-US" dirty="0" smtClean="0"/>
              <a:t>Shrink aggressively where data are scarce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840990"/>
              </p:ext>
            </p:extLst>
          </p:nvPr>
        </p:nvGraphicFramePr>
        <p:xfrm>
          <a:off x="719138" y="3667125"/>
          <a:ext cx="80057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3" imgW="2997000" imgH="457200" progId="Equation.3">
                  <p:embed/>
                </p:oleObj>
              </mc:Choice>
              <mc:Fallback>
                <p:oleObj name="Equation" r:id="rId3" imgW="2997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667125"/>
                        <a:ext cx="800576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oup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84277"/>
              </p:ext>
            </p:extLst>
          </p:nvPr>
        </p:nvGraphicFramePr>
        <p:xfrm>
          <a:off x="8153400" y="1143000"/>
          <a:ext cx="906780" cy="1219200"/>
        </p:xfrm>
        <a:graphic>
          <a:graphicData uri="http://schemas.openxmlformats.org/drawingml/2006/table">
            <a:tbl>
              <a:tblPr/>
              <a:tblGrid>
                <a:gridCol w="151130"/>
                <a:gridCol w="151130"/>
                <a:gridCol w="151130"/>
                <a:gridCol w="151130"/>
                <a:gridCol w="151130"/>
                <a:gridCol w="151130"/>
              </a:tblGrid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5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5314890"/>
            <a:ext cx="4599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</a:t>
            </a:r>
            <a:r>
              <a:rPr lang="en-US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, </a:t>
            </a:r>
            <a:r>
              <a:rPr lang="en-US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2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… user set regularization parameters</a:t>
            </a:r>
            <a:endParaRPr lang="en-US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33638" y="4838176"/>
            <a:ext cx="6172201" cy="572024"/>
            <a:chOff x="2133600" y="5981176"/>
            <a:chExt cx="6172201" cy="572024"/>
          </a:xfrm>
        </p:grpSpPr>
        <p:sp>
          <p:nvSpPr>
            <p:cNvPr id="11" name="Left Brace 10"/>
            <p:cNvSpPr/>
            <p:nvPr/>
          </p:nvSpPr>
          <p:spPr>
            <a:xfrm rot="16200000">
              <a:off x="3108198" y="5006578"/>
              <a:ext cx="184403" cy="2133600"/>
            </a:xfrm>
            <a:prstGeom prst="leftBrace">
              <a:avLst>
                <a:gd name="adj1" fmla="val 73476"/>
                <a:gd name="adj2" fmla="val 49707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64074" y="6077712"/>
              <a:ext cx="1186134" cy="369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“error”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6613398" y="4491463"/>
              <a:ext cx="184406" cy="3200401"/>
            </a:xfrm>
            <a:prstGeom prst="leftBrace">
              <a:avLst>
                <a:gd name="adj1" fmla="val 73476"/>
                <a:gd name="adj2" fmla="val 49707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48400" y="6183868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“length”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14400" y="6019800"/>
            <a:ext cx="788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Note: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We do not care about the “raw” value of the objective function,</a:t>
            </a:r>
            <a:b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but we care in P,Q that achieve the minimum of the objective</a:t>
            </a:r>
            <a:endParaRPr lang="en-US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5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Effect of Regularization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934200" y="5486400"/>
            <a:ext cx="669925" cy="762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170644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101406"/>
      </p:ext>
    </p:extLst>
  </p:cSld>
  <p:clrMapOvr>
    <a:masterClrMapping/>
  </p:clrMapOvr>
  <p:transition xmlns:p14="http://schemas.microsoft.com/office/powerpoint/2010/main" advTm="132641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Effect of Regularization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934200" y="5486400"/>
            <a:ext cx="669925" cy="762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54550" y="3868499"/>
            <a:ext cx="2253070" cy="1617901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357464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7608664"/>
      </p:ext>
    </p:extLst>
  </p:cSld>
  <p:clrMapOvr>
    <a:masterClrMapping/>
  </p:clrMapOvr>
  <p:transition xmlns:p14="http://schemas.microsoft.com/office/powerpoint/2010/main" advTm="132641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Effect of Regularization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248400" y="5029200"/>
            <a:ext cx="669925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54550" y="3868500"/>
            <a:ext cx="1593850" cy="1160700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482850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8648286"/>
      </p:ext>
    </p:extLst>
  </p:cSld>
  <p:clrMapOvr>
    <a:masterClrMapping/>
  </p:clrMapOvr>
  <p:transition xmlns:p14="http://schemas.microsoft.com/office/powerpoint/2010/main" advTm="132641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 smtClean="0"/>
              <a:t>funny</a:t>
            </a:r>
            <a:endParaRPr lang="en-US" b="1" dirty="0"/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Effect of Regularization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5562600" y="4572000"/>
            <a:ext cx="669925" cy="762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54551" y="3868500"/>
            <a:ext cx="895857" cy="648636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122474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130600"/>
      </p:ext>
    </p:extLst>
  </p:cSld>
  <p:clrMapOvr>
    <a:masterClrMapping/>
  </p:clrMapOvr>
  <p:transition xmlns:p14="http://schemas.microsoft.com/office/powerpoint/2010/main" advTm="132641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486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Want to find matrices 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 and 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Q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:</a:t>
                </a:r>
              </a:p>
              <a:p>
                <a:pPr lvl="2"/>
                <a:endParaRPr lang="en-US" dirty="0" smtClean="0"/>
              </a:p>
              <a:p>
                <a:pPr lvl="8"/>
                <a:endParaRPr lang="en-US" dirty="0" smtClean="0"/>
              </a:p>
              <a:p>
                <a:pPr lvl="8"/>
                <a:endParaRPr lang="en-US" dirty="0" smtClean="0"/>
              </a:p>
              <a:p>
                <a:r>
                  <a:rPr lang="en-US" b="1" dirty="0" smtClean="0">
                    <a:solidFill>
                      <a:srgbClr val="D60093"/>
                    </a:solidFill>
                  </a:rPr>
                  <a:t>Gradient decent:</a:t>
                </a:r>
              </a:p>
              <a:p>
                <a:pPr lvl="1"/>
                <a:r>
                  <a:rPr lang="en-US" dirty="0" smtClean="0"/>
                  <a:t>Initialize </a:t>
                </a:r>
                <a:r>
                  <a:rPr lang="en-US" b="1" i="1" dirty="0" smtClean="0"/>
                  <a:t>P</a:t>
                </a:r>
                <a:r>
                  <a:rPr lang="en-US" dirty="0" smtClean="0"/>
                  <a:t> and </a:t>
                </a:r>
                <a:r>
                  <a:rPr lang="en-US" b="1" i="1" dirty="0" smtClean="0"/>
                  <a:t>Q</a:t>
                </a:r>
                <a:r>
                  <a:rPr lang="en-US" dirty="0" smtClean="0"/>
                  <a:t>  </a:t>
                </a:r>
                <a:r>
                  <a:rPr lang="en-US" sz="2400" dirty="0" smtClean="0"/>
                  <a:t>(using SVD, pretend missing ratings are 0)</a:t>
                </a:r>
              </a:p>
              <a:p>
                <a:pPr lvl="1"/>
                <a:r>
                  <a:rPr lang="en-US" dirty="0" smtClean="0"/>
                  <a:t>Do gradient descent:</a:t>
                </a:r>
              </a:p>
              <a:p>
                <a:pPr lvl="2"/>
                <a:r>
                  <a:rPr lang="en-US" b="1" i="1" dirty="0" smtClean="0"/>
                  <a:t>P</a:t>
                </a:r>
                <a:r>
                  <a:rPr lang="en-US" b="1" dirty="0" smtClean="0"/>
                  <a:t> </a:t>
                </a:r>
                <a:r>
                  <a:rPr lang="en-US" b="1" dirty="0">
                    <a:sym typeface="Symbol"/>
                  </a:rPr>
                  <a:t> </a:t>
                </a:r>
                <a:r>
                  <a:rPr lang="en-US" b="1" i="1" dirty="0" smtClean="0">
                    <a:sym typeface="Symbol"/>
                  </a:rPr>
                  <a:t>P</a:t>
                </a:r>
                <a:r>
                  <a:rPr lang="en-US" b="1" dirty="0" smtClean="0">
                    <a:sym typeface="Symbol"/>
                  </a:rPr>
                  <a:t> </a:t>
                </a:r>
                <a:r>
                  <a:rPr lang="en-US" b="1" dirty="0">
                    <a:sym typeface="Symbol"/>
                  </a:rPr>
                  <a:t>- </a:t>
                </a:r>
                <a:r>
                  <a:rPr lang="en-US" b="1" i="1" dirty="0">
                    <a:sym typeface="Symbol"/>
                  </a:rPr>
                  <a:t> </a:t>
                </a:r>
                <a:r>
                  <a:rPr lang="en-US" b="1" dirty="0">
                    <a:sym typeface="Symbol"/>
                  </a:rPr>
                  <a:t>·</a:t>
                </a:r>
                <a:r>
                  <a:rPr lang="en-US" b="1" dirty="0" smtClean="0">
                    <a:sym typeface="Symbol"/>
                  </a:rPr>
                  <a:t>P</a:t>
                </a:r>
              </a:p>
              <a:p>
                <a:pPr lvl="2"/>
                <a:r>
                  <a:rPr lang="en-US" b="1" i="1" dirty="0" smtClean="0"/>
                  <a:t>Q</a:t>
                </a:r>
                <a:r>
                  <a:rPr lang="en-US" b="1" dirty="0" smtClean="0"/>
                  <a:t> </a:t>
                </a:r>
                <a:r>
                  <a:rPr lang="en-US" b="1" dirty="0">
                    <a:sym typeface="Symbol"/>
                  </a:rPr>
                  <a:t> </a:t>
                </a:r>
                <a:r>
                  <a:rPr lang="en-US" b="1" i="1" dirty="0" smtClean="0">
                    <a:sym typeface="Symbol"/>
                  </a:rPr>
                  <a:t>Q</a:t>
                </a:r>
                <a:r>
                  <a:rPr lang="en-US" b="1" dirty="0" smtClean="0">
                    <a:sym typeface="Symbol"/>
                  </a:rPr>
                  <a:t> </a:t>
                </a:r>
                <a:r>
                  <a:rPr lang="en-US" b="1" dirty="0">
                    <a:sym typeface="Symbol"/>
                  </a:rPr>
                  <a:t>- </a:t>
                </a:r>
                <a:r>
                  <a:rPr lang="en-US" b="1" i="1" dirty="0">
                    <a:sym typeface="Symbol"/>
                  </a:rPr>
                  <a:t> </a:t>
                </a:r>
                <a:r>
                  <a:rPr lang="en-US" b="1" dirty="0">
                    <a:sym typeface="Symbol"/>
                  </a:rPr>
                  <a:t>·</a:t>
                </a:r>
                <a:r>
                  <a:rPr lang="en-US" b="1" dirty="0" smtClean="0">
                    <a:sym typeface="Symbol"/>
                  </a:rPr>
                  <a:t>Q</a:t>
                </a:r>
              </a:p>
              <a:p>
                <a:pPr lvl="2"/>
                <a:r>
                  <a:rPr lang="en-US" dirty="0">
                    <a:solidFill>
                      <a:srgbClr val="008000"/>
                    </a:solidFill>
                    <a:sym typeface="Symbol"/>
                  </a:rPr>
                  <a:t>w</a:t>
                </a:r>
                <a:r>
                  <a:rPr lang="en-US" dirty="0" smtClean="0">
                    <a:solidFill>
                      <a:srgbClr val="008000"/>
                    </a:solidFill>
                    <a:sym typeface="Symbol"/>
                  </a:rPr>
                  <a:t>here </a:t>
                </a:r>
                <a:r>
                  <a:rPr lang="en-US" b="1" i="1" dirty="0">
                    <a:solidFill>
                      <a:srgbClr val="008000"/>
                    </a:solidFill>
                    <a:sym typeface="Symbol"/>
                  </a:rPr>
                  <a:t>Q</a:t>
                </a:r>
                <a:r>
                  <a:rPr lang="en-US" b="1" dirty="0">
                    <a:solidFill>
                      <a:srgbClr val="008000"/>
                    </a:solidFill>
                    <a:sym typeface="Symbol"/>
                  </a:rPr>
                  <a:t> </a:t>
                </a:r>
                <a:r>
                  <a:rPr lang="en-US" dirty="0" smtClean="0">
                    <a:solidFill>
                      <a:srgbClr val="008000"/>
                    </a:solidFill>
                    <a:sym typeface="Symbol"/>
                  </a:rPr>
                  <a:t>is gradient/derivative of matrix </a:t>
                </a:r>
                <a:r>
                  <a:rPr lang="en-US" b="1" i="1" dirty="0" smtClean="0">
                    <a:solidFill>
                      <a:srgbClr val="008000"/>
                    </a:solidFill>
                    <a:sym typeface="Symbol"/>
                  </a:rPr>
                  <a:t>Q</a:t>
                </a:r>
                <a:r>
                  <a:rPr lang="en-US" dirty="0" smtClean="0">
                    <a:solidFill>
                      <a:srgbClr val="008000"/>
                    </a:solidFill>
                    <a:sym typeface="Symbol"/>
                  </a:rPr>
                  <a:t>:</a:t>
                </a:r>
                <a:br>
                  <a:rPr lang="en-US" dirty="0" smtClean="0">
                    <a:solidFill>
                      <a:srgbClr val="008000"/>
                    </a:solidFill>
                    <a:sym typeface="Symbol"/>
                  </a:rPr>
                </a:br>
                <a:r>
                  <a:rPr lang="en-US" dirty="0" smtClean="0">
                    <a:sym typeface="Symbol"/>
                  </a:rPr>
                  <a:t> and </a:t>
                </a:r>
                <a:endParaRPr lang="en-US" b="0" dirty="0" smtClean="0">
                  <a:ea typeface="Cambria Math"/>
                  <a:sym typeface="Symbol"/>
                </a:endParaRPr>
              </a:p>
              <a:p>
                <a:pPr lvl="3"/>
                <a:r>
                  <a:rPr lang="en-US" dirty="0">
                    <a:solidFill>
                      <a:srgbClr val="008000"/>
                    </a:solidFill>
                  </a:rPr>
                  <a:t>Here  is entry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f</a:t>
                </a:r>
                <a:r>
                  <a:rPr lang="en-US" dirty="0">
                    <a:solidFill>
                      <a:srgbClr val="008000"/>
                    </a:solidFill>
                  </a:rPr>
                  <a:t> of row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q</a:t>
                </a:r>
                <a:r>
                  <a:rPr lang="en-US" b="1" i="1" baseline="-25000" dirty="0">
                    <a:solidFill>
                      <a:srgbClr val="008000"/>
                    </a:solidFill>
                  </a:rPr>
                  <a:t>i</a:t>
                </a:r>
                <a:r>
                  <a:rPr lang="en-US" dirty="0">
                    <a:solidFill>
                      <a:srgbClr val="008000"/>
                    </a:solidFill>
                  </a:rPr>
                  <a:t> of matrix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Q</a:t>
                </a:r>
              </a:p>
              <a:p>
                <a:pPr lvl="1"/>
                <a:r>
                  <a:rPr lang="en-US" b="1" dirty="0" smtClean="0"/>
                  <a:t>Observation: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FF0066"/>
                    </a:solidFill>
                  </a:rPr>
                  <a:t>Computing gradients is slow!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486400"/>
              </a:xfrm>
              <a:blipFill rotWithShape="1">
                <a:blip r:embed="rId4"/>
                <a:stretch>
                  <a:fillRect t="-1556" b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11" name="Picture 2" descr="http://upload.wikimedia.org/wikipedia/commons/thumb/f/ff/Gradient_descent.svg/350px-Gradient_descent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603" y="0"/>
            <a:ext cx="1452973" cy="15567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6477000" y="38862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How to compute gradient of a matrix?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Compute gradient of every element independently!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422239"/>
              </p:ext>
            </p:extLst>
          </p:nvPr>
        </p:nvGraphicFramePr>
        <p:xfrm>
          <a:off x="719138" y="1676400"/>
          <a:ext cx="80057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6" imgW="2997000" imgH="457200" progId="Equation.3">
                  <p:embed/>
                </p:oleObj>
              </mc:Choice>
              <mc:Fallback>
                <p:oleObj name="Equation" r:id="rId6" imgW="2997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1676400"/>
                        <a:ext cx="800576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55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the New Model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Solve:</a:t>
            </a:r>
          </a:p>
          <a:p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>
              <a:solidFill>
                <a:schemeClr val="accent3"/>
              </a:solidFill>
            </a:endParaRPr>
          </a:p>
          <a:p>
            <a:pPr lvl="8"/>
            <a:endParaRPr lang="en-US" dirty="0" smtClean="0">
              <a:solidFill>
                <a:schemeClr val="accent3"/>
              </a:solidFill>
            </a:endParaRPr>
          </a:p>
          <a:p>
            <a:pPr lvl="8"/>
            <a:endParaRPr lang="en-US" dirty="0">
              <a:solidFill>
                <a:schemeClr val="accent3"/>
              </a:solidFill>
            </a:endParaRPr>
          </a:p>
          <a:p>
            <a:pPr lvl="8"/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Stochastic gradient decent to find parameters</a:t>
            </a:r>
          </a:p>
          <a:p>
            <a:pPr lvl="1"/>
            <a:r>
              <a:rPr lang="en-US" b="1" dirty="0"/>
              <a:t>Note</a:t>
            </a:r>
            <a:r>
              <a:rPr lang="en-US" b="1" dirty="0" smtClean="0"/>
              <a:t>:</a:t>
            </a:r>
            <a:r>
              <a:rPr lang="en-US" dirty="0" smtClean="0"/>
              <a:t> Both biases </a:t>
            </a:r>
            <a:r>
              <a:rPr lang="en-US" b="1" i="1" dirty="0" err="1" smtClean="0"/>
              <a:t>b</a:t>
            </a:r>
            <a:r>
              <a:rPr lang="en-US" b="1" i="1" baseline="-25000" dirty="0" err="1" smtClean="0"/>
              <a:t>x</a:t>
            </a:r>
            <a:r>
              <a:rPr lang="en-US" dirty="0" smtClean="0"/>
              <a:t>, </a:t>
            </a:r>
            <a:r>
              <a:rPr lang="en-US" b="1" i="1" dirty="0" smtClean="0"/>
              <a:t>b</a:t>
            </a:r>
            <a:r>
              <a:rPr lang="en-US" b="1" i="1" baseline="-25000" dirty="0" smtClean="0"/>
              <a:t>i</a:t>
            </a:r>
            <a:r>
              <a:rPr lang="en-US" dirty="0" smtClean="0"/>
              <a:t> as well as interactions </a:t>
            </a:r>
            <a:r>
              <a:rPr lang="en-US" b="1" i="1" dirty="0" smtClean="0"/>
              <a:t>q</a:t>
            </a:r>
            <a:r>
              <a:rPr lang="en-US" b="1" i="1" baseline="-25000" dirty="0" smtClean="0"/>
              <a:t>i</a:t>
            </a:r>
            <a:r>
              <a:rPr lang="en-US" dirty="0" smtClean="0"/>
              <a:t>, </a:t>
            </a:r>
            <a:r>
              <a:rPr lang="en-US" b="1" i="1" dirty="0" err="1" smtClean="0"/>
              <a:t>p</a:t>
            </a:r>
            <a:r>
              <a:rPr lang="en-US" b="1" i="1" baseline="-25000" dirty="0" err="1" smtClean="0"/>
              <a:t>x</a:t>
            </a:r>
            <a:r>
              <a:rPr lang="en-US" dirty="0" smtClean="0"/>
              <a:t> are treated as parameters (we estimate them)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4343400" y="3878747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CA" sz="1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regularization</a:t>
            </a: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4114800" y="2474881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CA" sz="18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goodness of fit</a:t>
            </a:r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258734" y="4119133"/>
            <a:ext cx="2865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CA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 </a:t>
            </a:r>
            <a:r>
              <a:rPr lang="en-CA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en-CA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s </a:t>
            </a:r>
            <a:r>
              <a:rPr lang="en-CA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selected </a:t>
            </a:r>
            <a:r>
              <a:rPr lang="en-CA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via grid-search on a validation set</a:t>
            </a:r>
          </a:p>
        </p:txBody>
      </p:sp>
      <p:cxnSp>
        <p:nvCxnSpPr>
          <p:cNvPr id="35847" name="Straight Arrow Connector 13"/>
          <p:cNvCxnSpPr>
            <a:cxnSpLocks noChangeShapeType="1"/>
            <a:stCxn id="35846" idx="0"/>
          </p:cNvCxnSpPr>
          <p:nvPr/>
        </p:nvCxnSpPr>
        <p:spPr bwMode="auto">
          <a:xfrm flipV="1">
            <a:off x="1691467" y="3733800"/>
            <a:ext cx="61133" cy="385333"/>
          </a:xfrm>
          <a:prstGeom prst="straightConnector1">
            <a:avLst/>
          </a:prstGeom>
          <a:ln w="38100">
            <a:solidFill>
              <a:srgbClr val="008000"/>
            </a:solidFill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821032"/>
              </p:ext>
            </p:extLst>
          </p:nvPr>
        </p:nvGraphicFramePr>
        <p:xfrm>
          <a:off x="80840" y="1828800"/>
          <a:ext cx="9053636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3" imgW="3479760" imgH="863280" progId="Equation.3">
                  <p:embed/>
                </p:oleObj>
              </mc:Choice>
              <mc:Fallback>
                <p:oleObj name="Equation" r:id="rId3" imgW="347976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40" y="1828800"/>
                        <a:ext cx="9053636" cy="2246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413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Various Methods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2B867F-BFB9-41FD-A198-03B6E8DFFCFE}" type="slidenum">
              <a:rPr lang="en-US" smtClean="0"/>
              <a:pPr eaLnBrk="1" hangingPunct="1"/>
              <a:t>68</a:t>
            </a:fld>
            <a:endParaRPr lang="en-US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558545"/>
              </p:ext>
            </p:extLst>
          </p:nvPr>
        </p:nvGraphicFramePr>
        <p:xfrm>
          <a:off x="304800" y="1219200"/>
          <a:ext cx="8610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86" name="AutoShape 22"/>
          <p:cNvSpPr>
            <a:spLocks noChangeArrowheads="1"/>
          </p:cNvSpPr>
          <p:nvPr/>
        </p:nvSpPr>
        <p:spPr bwMode="auto">
          <a:xfrm>
            <a:off x="3905250" y="1219200"/>
            <a:ext cx="585787" cy="5257800"/>
          </a:xfrm>
          <a:prstGeom prst="downArrow">
            <a:avLst>
              <a:gd name="adj1" fmla="val 50000"/>
              <a:gd name="adj2" fmla="val 292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7" name="Line 3"/>
          <p:cNvSpPr>
            <a:spLocks noChangeShapeType="1"/>
          </p:cNvSpPr>
          <p:nvPr/>
        </p:nvSpPr>
        <p:spPr bwMode="auto">
          <a:xfrm>
            <a:off x="4048506" y="1676400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4057650" y="6129337"/>
            <a:ext cx="936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4310062" y="5805487"/>
            <a:ext cx="2268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Grand Prize: 0.8563 </a:t>
            </a: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4300537" y="2855976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Netflix: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0.9514 </a:t>
            </a: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4310062" y="2300287"/>
            <a:ext cx="2700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Movie average: 1.0533</a:t>
            </a: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4310062" y="1937575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average: 1.0651 </a:t>
            </a:r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4310062" y="1313688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average: 1.1296 </a:t>
            </a:r>
          </a:p>
        </p:txBody>
      </p:sp>
      <p:sp>
        <p:nvSpPr>
          <p:cNvPr id="164892" name="Rectangle 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Performance of Various Methods</a:t>
            </a:r>
            <a:endParaRPr lang="en-US" dirty="0"/>
          </a:p>
        </p:txBody>
      </p:sp>
      <p:sp>
        <p:nvSpPr>
          <p:cNvPr id="33" name="Line 3"/>
          <p:cNvSpPr>
            <a:spLocks noChangeShapeType="1"/>
          </p:cNvSpPr>
          <p:nvPr/>
        </p:nvSpPr>
        <p:spPr bwMode="auto">
          <a:xfrm>
            <a:off x="4049712" y="2242375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4049712" y="2623375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>
            <a:off x="4050918" y="3202924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>
            <a:off x="3449256" y="3669792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533400" y="3352800"/>
            <a:ext cx="3516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Basic Collaborative filtering: 0.94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>
            <a:off x="3449256" y="4376928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001712" y="4059936"/>
            <a:ext cx="304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Latent factors: 0.90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3"/>
          <p:cNvSpPr>
            <a:spLocks noChangeShapeType="1"/>
          </p:cNvSpPr>
          <p:nvPr/>
        </p:nvSpPr>
        <p:spPr bwMode="auto">
          <a:xfrm>
            <a:off x="3449256" y="4845796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762000" y="4519660"/>
            <a:ext cx="327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Latent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factors+Biases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0.89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>
            <a:off x="3449256" y="4062460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533400" y="3745468"/>
            <a:ext cx="3516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Collaborative filtering++: 0.91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80214"/>
      </p:ext>
    </p:extLst>
  </p:cSld>
  <p:clrMapOvr>
    <a:masterClrMapping/>
  </p:clrMapOvr>
  <p:transition xmlns:p14="http://schemas.microsoft.com/office/powerpoint/2010/main" advTm="32094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Matching Algorithm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Problem: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/>
              <a:t>Find a </a:t>
            </a:r>
            <a:r>
              <a:rPr lang="en-US" b="1" dirty="0" smtClean="0"/>
              <a:t>maximum matching </a:t>
            </a:r>
            <a:r>
              <a:rPr lang="en-US" b="1" dirty="0"/>
              <a:t>for a given bipartite graph</a:t>
            </a:r>
          </a:p>
          <a:p>
            <a:pPr lvl="1"/>
            <a:r>
              <a:rPr lang="en-US" dirty="0"/>
              <a:t>A perfect one if it exists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a polynomial-time offline algorithm </a:t>
            </a:r>
            <a:r>
              <a:rPr lang="en-US" dirty="0" smtClean="0"/>
              <a:t>based on augmenting paths </a:t>
            </a:r>
            <a:r>
              <a:rPr lang="en-US" sz="2400" dirty="0" smtClean="0"/>
              <a:t>(</a:t>
            </a:r>
            <a:r>
              <a:rPr lang="en-US" sz="2400" dirty="0" err="1" smtClean="0"/>
              <a:t>Hopcroft</a:t>
            </a:r>
            <a:r>
              <a:rPr lang="en-US" sz="2400" dirty="0" smtClean="0"/>
              <a:t> &amp; Karp 1973,</a:t>
            </a:r>
            <a:r>
              <a:rPr lang="en-US" dirty="0" smtClean="0"/>
              <a:t> </a:t>
            </a:r>
            <a:r>
              <a:rPr lang="en-US" sz="2400" dirty="0" smtClean="0"/>
              <a:t>see </a:t>
            </a:r>
            <a:r>
              <a:rPr lang="en-US" sz="2400" dirty="0" smtClean="0">
                <a:hlinkClick r:id="rId3"/>
              </a:rPr>
              <a:t>http://en.wikipedia.org/wiki/Hopcroft-Karp_algorithm</a:t>
            </a:r>
            <a:r>
              <a:rPr lang="en-US" dirty="0" smtClean="0"/>
              <a:t>)</a:t>
            </a:r>
            <a:endParaRPr lang="en-US" dirty="0"/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But </a:t>
            </a:r>
            <a:r>
              <a:rPr lang="en-US" b="1" dirty="0">
                <a:solidFill>
                  <a:srgbClr val="008000"/>
                </a:solidFill>
              </a:rPr>
              <a:t>what if we </a:t>
            </a:r>
            <a:r>
              <a:rPr lang="en-US" b="1" dirty="0" smtClean="0">
                <a:solidFill>
                  <a:srgbClr val="008000"/>
                </a:solidFill>
              </a:rPr>
              <a:t>do not know </a:t>
            </a:r>
            <a:r>
              <a:rPr lang="en-US" b="1" dirty="0">
                <a:solidFill>
                  <a:srgbClr val="008000"/>
                </a:solidFill>
              </a:rPr>
              <a:t>the entire </a:t>
            </a:r>
            <a:r>
              <a:rPr lang="en-US" b="1" dirty="0" smtClean="0">
                <a:solidFill>
                  <a:srgbClr val="008000"/>
                </a:solidFill>
              </a:rPr>
              <a:t/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graph </a:t>
            </a:r>
            <a:r>
              <a:rPr lang="en-US" b="1" dirty="0">
                <a:solidFill>
                  <a:srgbClr val="008000"/>
                </a:solidFill>
              </a:rPr>
              <a:t>upfront?</a:t>
            </a:r>
          </a:p>
          <a:p>
            <a:pPr lvl="1">
              <a:buFont typeface="Wingdings" pitchFamily="1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33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</a:t>
            </a:r>
            <a:r>
              <a:rPr lang="en-US" dirty="0" smtClean="0"/>
              <a:t>Graph Matching Problem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Initially, </a:t>
            </a:r>
            <a:r>
              <a:rPr lang="en-US" dirty="0">
                <a:solidFill>
                  <a:srgbClr val="008000"/>
                </a:solidFill>
              </a:rPr>
              <a:t>we are given the </a:t>
            </a:r>
            <a:r>
              <a:rPr lang="en-US" dirty="0" smtClean="0">
                <a:solidFill>
                  <a:srgbClr val="008000"/>
                </a:solidFill>
              </a:rPr>
              <a:t>set</a:t>
            </a:r>
            <a:r>
              <a:rPr lang="en-US" b="1" dirty="0" smtClean="0">
                <a:solidFill>
                  <a:srgbClr val="008000"/>
                </a:solidFill>
              </a:rPr>
              <a:t> boys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n-US" dirty="0"/>
              <a:t>In each </a:t>
            </a:r>
            <a:r>
              <a:rPr lang="en-US" b="1" dirty="0"/>
              <a:t>round</a:t>
            </a:r>
            <a:r>
              <a:rPr lang="en-US" dirty="0"/>
              <a:t>, </a:t>
            </a:r>
            <a:r>
              <a:rPr lang="en-US" b="1" dirty="0">
                <a:solidFill>
                  <a:srgbClr val="D60093"/>
                </a:solidFill>
              </a:rPr>
              <a:t>one girl’s choices are </a:t>
            </a:r>
            <a:r>
              <a:rPr lang="en-US" b="1" dirty="0" smtClean="0">
                <a:solidFill>
                  <a:srgbClr val="D60093"/>
                </a:solidFill>
              </a:rPr>
              <a:t>revealed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That is, girl’s </a:t>
            </a:r>
            <a:r>
              <a:rPr lang="en-US" b="1" dirty="0" smtClean="0">
                <a:solidFill>
                  <a:srgbClr val="0000FF"/>
                </a:solidFill>
              </a:rPr>
              <a:t>edges</a:t>
            </a:r>
            <a:r>
              <a:rPr lang="en-US" dirty="0" smtClean="0">
                <a:solidFill>
                  <a:srgbClr val="0000FF"/>
                </a:solidFill>
              </a:rPr>
              <a:t> are revealed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b="1" dirty="0"/>
              <a:t>At that time, we have to decide to either:</a:t>
            </a:r>
          </a:p>
          <a:p>
            <a:pPr lvl="1"/>
            <a:r>
              <a:rPr lang="en-US" dirty="0"/>
              <a:t>Pair the </a:t>
            </a:r>
            <a:r>
              <a:rPr lang="en-US" b="1" dirty="0">
                <a:solidFill>
                  <a:srgbClr val="D60093"/>
                </a:solidFill>
              </a:rPr>
              <a:t>girl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with a </a:t>
            </a:r>
            <a:r>
              <a:rPr lang="en-US" b="1" dirty="0">
                <a:solidFill>
                  <a:srgbClr val="008000"/>
                </a:solidFill>
              </a:rPr>
              <a:t>boy</a:t>
            </a:r>
          </a:p>
          <a:p>
            <a:pPr lvl="1"/>
            <a:r>
              <a:rPr lang="en-US" dirty="0" smtClean="0"/>
              <a:t>Do not </a:t>
            </a:r>
            <a:r>
              <a:rPr lang="en-US" dirty="0"/>
              <a:t>pair the </a:t>
            </a:r>
            <a:r>
              <a:rPr lang="en-US" b="1" dirty="0">
                <a:solidFill>
                  <a:srgbClr val="D60093"/>
                </a:solidFill>
              </a:rPr>
              <a:t>girl</a:t>
            </a:r>
            <a:r>
              <a:rPr lang="en-US" dirty="0"/>
              <a:t> with any </a:t>
            </a:r>
            <a:r>
              <a:rPr lang="en-US" b="1" dirty="0">
                <a:solidFill>
                  <a:srgbClr val="008000"/>
                </a:solidFill>
              </a:rPr>
              <a:t>boy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Example </a:t>
            </a:r>
            <a:r>
              <a:rPr lang="en-US" b="1" dirty="0">
                <a:solidFill>
                  <a:srgbClr val="0000FF"/>
                </a:solidFill>
              </a:rPr>
              <a:t>of application: 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dirty="0" smtClean="0"/>
              <a:t>	Assigning </a:t>
            </a:r>
            <a:r>
              <a:rPr lang="en-US" dirty="0"/>
              <a:t>tasks to </a:t>
            </a:r>
            <a:r>
              <a:rPr lang="en-US" dirty="0" smtClean="0"/>
              <a:t>servers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684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Greedy algorithm for the online graph </a:t>
            </a:r>
            <a:br>
              <a:rPr lang="en-US" b="1" dirty="0" smtClean="0">
                <a:solidFill>
                  <a:srgbClr val="D60093"/>
                </a:solidFill>
              </a:rPr>
            </a:br>
            <a:r>
              <a:rPr lang="en-US" b="1" dirty="0" smtClean="0">
                <a:solidFill>
                  <a:srgbClr val="D60093"/>
                </a:solidFill>
              </a:rPr>
              <a:t>matching problem:</a:t>
            </a:r>
          </a:p>
          <a:p>
            <a:pPr lvl="1"/>
            <a:r>
              <a:rPr lang="en-US" dirty="0" smtClean="0"/>
              <a:t>Pair </a:t>
            </a:r>
            <a:r>
              <a:rPr lang="en-US" dirty="0"/>
              <a:t>the new girl with </a:t>
            </a:r>
            <a:r>
              <a:rPr lang="en-US" b="1" dirty="0"/>
              <a:t>any</a:t>
            </a:r>
            <a:r>
              <a:rPr lang="en-US" dirty="0"/>
              <a:t> eligible boy</a:t>
            </a:r>
          </a:p>
          <a:p>
            <a:pPr lvl="2"/>
            <a:r>
              <a:rPr lang="en-US" dirty="0"/>
              <a:t>If there is none, </a:t>
            </a:r>
            <a:r>
              <a:rPr lang="en-US" dirty="0" smtClean="0"/>
              <a:t>do not </a:t>
            </a:r>
            <a:r>
              <a:rPr lang="en-US" dirty="0"/>
              <a:t>pair </a:t>
            </a:r>
            <a:r>
              <a:rPr lang="en-US" dirty="0" smtClean="0"/>
              <a:t>girl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How good is the algorithm?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034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4406</TotalTime>
  <Words>4928</Words>
  <Application>Microsoft Macintosh PowerPoint</Application>
  <PresentationFormat>On-screen Show (4:3)</PresentationFormat>
  <Paragraphs>1248</Paragraphs>
  <Slides>69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Office Theme</vt:lpstr>
      <vt:lpstr>Equation</vt:lpstr>
      <vt:lpstr>Recommendation and Advertising</vt:lpstr>
      <vt:lpstr>Lecture breakdown</vt:lpstr>
      <vt:lpstr>1: Advertising on the Web</vt:lpstr>
      <vt:lpstr>Example: Bipartite Matching</vt:lpstr>
      <vt:lpstr>Example: Bipartite Matching</vt:lpstr>
      <vt:lpstr>Example: Bipartite Matching</vt:lpstr>
      <vt:lpstr>Matching Algorithm</vt:lpstr>
      <vt:lpstr>Online Graph Matching Problem</vt:lpstr>
      <vt:lpstr>Greedy Algorithm</vt:lpstr>
      <vt:lpstr>Competitive Ratio</vt:lpstr>
      <vt:lpstr>Worst-case Scenario</vt:lpstr>
      <vt:lpstr>History of Web Advertising</vt:lpstr>
      <vt:lpstr>Performance-based Advertising</vt:lpstr>
      <vt:lpstr>Ads vs. Search Results</vt:lpstr>
      <vt:lpstr>Web 2.0</vt:lpstr>
      <vt:lpstr>Adwords Problem</vt:lpstr>
      <vt:lpstr>Adwords Problem</vt:lpstr>
      <vt:lpstr>The Adwords Innovation</vt:lpstr>
      <vt:lpstr>The Adwords Innovation</vt:lpstr>
      <vt:lpstr>Complications: Budget</vt:lpstr>
      <vt:lpstr>Complications: CTR</vt:lpstr>
      <vt:lpstr>BALANCE Algorithm [MSVV]</vt:lpstr>
      <vt:lpstr>Example: BALANCE</vt:lpstr>
      <vt:lpstr>BALANCE: General Result</vt:lpstr>
      <vt:lpstr>2: Recommender Systems</vt:lpstr>
      <vt:lpstr>Recommendations </vt:lpstr>
      <vt:lpstr>Sidenote: The Long Tail</vt:lpstr>
      <vt:lpstr>Formal Model</vt:lpstr>
      <vt:lpstr>Utility Matrix</vt:lpstr>
      <vt:lpstr>Key Problems</vt:lpstr>
      <vt:lpstr>(1) Gathering Ratings</vt:lpstr>
      <vt:lpstr>(2) Extrapolating Utilities</vt:lpstr>
      <vt:lpstr>Content-based Recommendations</vt:lpstr>
      <vt:lpstr>Plan of Action</vt:lpstr>
      <vt:lpstr>Item Profiles</vt:lpstr>
      <vt:lpstr>Pros: Content-based Approach</vt:lpstr>
      <vt:lpstr>Cons: Content-based Approach</vt:lpstr>
      <vt:lpstr>Collaborative Filtering</vt:lpstr>
      <vt:lpstr>Item-Item CF (|N|=2)</vt:lpstr>
      <vt:lpstr>Item-Item CF (|N|=2)</vt:lpstr>
      <vt:lpstr>Item-Item CF (|N|=2)</vt:lpstr>
      <vt:lpstr>Item-Item CF (|N|=2)</vt:lpstr>
      <vt:lpstr>Item-Item CF (|N|=2)</vt:lpstr>
      <vt:lpstr>CF: Common Practice</vt:lpstr>
      <vt:lpstr>Item-Item vs. User-User</vt:lpstr>
      <vt:lpstr>Pros/Cons of Collaborative Filtering</vt:lpstr>
      <vt:lpstr>Hybrid Methods</vt:lpstr>
      <vt:lpstr>Problems with Error Measures</vt:lpstr>
      <vt:lpstr>Collaborative Filtering: Complexity</vt:lpstr>
      <vt:lpstr>Tip: Add Data</vt:lpstr>
      <vt:lpstr>The Netflix Prize</vt:lpstr>
      <vt:lpstr>The Netflix Utility Matrix R</vt:lpstr>
      <vt:lpstr>BellKor Recommender System</vt:lpstr>
      <vt:lpstr>Modeling Local &amp; Global Effects</vt:lpstr>
      <vt:lpstr>Modeling Local &amp; Global Effects</vt:lpstr>
      <vt:lpstr>Recommendations via Optimization</vt:lpstr>
      <vt:lpstr>Recommendations via Optimization</vt:lpstr>
      <vt:lpstr>Latent Factor Models (e.g., SVD)</vt:lpstr>
      <vt:lpstr>Latent Factor Models</vt:lpstr>
      <vt:lpstr>Back to Our Problem</vt:lpstr>
      <vt:lpstr>Dealing with Missing Entries</vt:lpstr>
      <vt:lpstr>The Effect of Regularization</vt:lpstr>
      <vt:lpstr>The Effect of Regularization</vt:lpstr>
      <vt:lpstr>The Effect of Regularization</vt:lpstr>
      <vt:lpstr>The Effect of Regularization</vt:lpstr>
      <vt:lpstr>Stochastic Gradient Descent</vt:lpstr>
      <vt:lpstr>Fitting the New Model</vt:lpstr>
      <vt:lpstr>Performance of Various Methods</vt:lpstr>
      <vt:lpstr>Performance of Various Methods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Shannon Quinn</cp:lastModifiedBy>
  <cp:revision>320</cp:revision>
  <dcterms:created xsi:type="dcterms:W3CDTF">2012-02-26T21:25:59Z</dcterms:created>
  <dcterms:modified xsi:type="dcterms:W3CDTF">2015-04-01T14:24:24Z</dcterms:modified>
</cp:coreProperties>
</file>