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60" r:id="rId5"/>
    <p:sldId id="261" r:id="rId6"/>
    <p:sldId id="262" r:id="rId7"/>
    <p:sldId id="263" r:id="rId8"/>
    <p:sldId id="265" r:id="rId9"/>
    <p:sldId id="264" r:id="rId10"/>
    <p:sldId id="266" r:id="rId11"/>
    <p:sldId id="267" r:id="rId12"/>
    <p:sldId id="268" r:id="rId13"/>
    <p:sldId id="259" r:id="rId14"/>
    <p:sldId id="269" r:id="rId15"/>
    <p:sldId id="270" r:id="rId16"/>
    <p:sldId id="271" r:id="rId17"/>
    <p:sldId id="272" r:id="rId18"/>
    <p:sldId id="274" r:id="rId19"/>
    <p:sldId id="273" r:id="rId20"/>
    <p:sldId id="275" r:id="rId21"/>
    <p:sldId id="276" r:id="rId22"/>
    <p:sldId id="277" r:id="rId23"/>
    <p:sldId id="278" r:id="rId24"/>
    <p:sldId id="279" r:id="rId25"/>
    <p:sldId id="282" r:id="rId26"/>
    <p:sldId id="283" r:id="rId27"/>
    <p:sldId id="284" r:id="rId28"/>
    <p:sldId id="280" r:id="rId29"/>
    <p:sldId id="281" r:id="rId30"/>
    <p:sldId id="285" r:id="rId31"/>
    <p:sldId id="287" r:id="rId32"/>
    <p:sldId id="286" r:id="rId33"/>
    <p:sldId id="288"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2" autoAdjust="0"/>
    <p:restoredTop sz="88433" autoAdjust="0"/>
  </p:normalViewPr>
  <p:slideViewPr>
    <p:cSldViewPr snapToGrid="0" snapToObjects="1">
      <p:cViewPr varScale="1">
        <p:scale>
          <a:sx n="116" d="100"/>
          <a:sy n="116" d="100"/>
        </p:scale>
        <p:origin x="-13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4/1/15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Construct a low dimensional subspace that approximates the range of A.</a:t>
            </a:r>
          </a:p>
        </p:txBody>
      </p:sp>
      <p:sp>
        <p:nvSpPr>
          <p:cNvPr id="4" name="Slide Number Placeholder 3"/>
          <p:cNvSpPr>
            <a:spLocks noGrp="1"/>
          </p:cNvSpPr>
          <p:nvPr>
            <p:ph type="sldNum" sz="quarter" idx="10"/>
          </p:nvPr>
        </p:nvSpPr>
        <p:spPr/>
        <p:txBody>
          <a:bodyPr/>
          <a:lstStyle/>
          <a:p>
            <a:fld id="{00CF8AD2-6882-4531-8560-2C8EEF2B5B25}" type="slidenum">
              <a:rPr lang="en-US" smtClean="0"/>
              <a:pPr/>
              <a:t>4</a:t>
            </a:fld>
            <a:endParaRPr lang="en-US"/>
          </a:p>
        </p:txBody>
      </p:sp>
    </p:spTree>
    <p:extLst>
      <p:ext uri="{BB962C8B-B14F-4D97-AF65-F5344CB8AC3E}">
        <p14:creationId xmlns:p14="http://schemas.microsoft.com/office/powerpoint/2010/main" val="81283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front end of the map job finalizes the </a:t>
            </a:r>
            <a:r>
              <a:rPr lang="en-US" sz="1200" kern="1200" dirty="0" err="1" smtClean="0">
                <a:solidFill>
                  <a:schemeClr val="tx1"/>
                </a:solidFill>
                <a:effectLst/>
                <a:latin typeface="+mn-lt"/>
                <a:ea typeface="+mn-ea"/>
                <a:cs typeface="+mn-cs"/>
              </a:rPr>
              <a:t>orthogonalization</a:t>
            </a:r>
            <a:r>
              <a:rPr lang="en-US" sz="1200" kern="1200" dirty="0" smtClean="0">
                <a:solidFill>
                  <a:schemeClr val="tx1"/>
                </a:solidFill>
                <a:effectLst/>
                <a:latin typeface="+mn-lt"/>
                <a:ea typeface="+mn-ea"/>
                <a:cs typeface="+mn-cs"/>
              </a:rPr>
              <a:t> started in Q-job. Then for map task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Bt</a:t>
            </a:r>
            <a:r>
              <a:rPr lang="en-US" sz="1200" kern="1200" dirty="0" smtClean="0">
                <a:solidFill>
                  <a:schemeClr val="tx1"/>
                </a:solidFill>
                <a:effectLst/>
                <a:latin typeface="+mn-lt"/>
                <a:ea typeface="+mn-ea"/>
                <a:cs typeface="+mn-cs"/>
              </a:rPr>
              <a:t>-job, we read Q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and R ̃1,...,R ̃M from disk in order to form the final block of Q. </a:t>
            </a:r>
            <a:endParaRPr lang="en-US" dirty="0" smtClean="0"/>
          </a:p>
          <a:p>
            <a:endParaRPr lang="en-US" dirty="0" smtClean="0"/>
          </a:p>
          <a:p>
            <a:r>
              <a:rPr lang="en-US" dirty="0" smtClean="0"/>
              <a:t>Matrix-matrix</a:t>
            </a:r>
            <a:r>
              <a:rPr lang="en-US" baseline="0" dirty="0" smtClean="0"/>
              <a:t> multiplication of A and Q (using primitive from before)</a:t>
            </a:r>
          </a:p>
          <a:p>
            <a:endParaRPr lang="en-US" baseline="0" dirty="0" smtClean="0"/>
          </a:p>
          <a:p>
            <a:r>
              <a:rPr lang="en-US" baseline="0" dirty="0" smtClean="0"/>
              <a:t>In the reduce job, if there are no power iterations, output the partial of BB^T</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21</a:t>
            </a:fld>
            <a:endParaRPr lang="en-US"/>
          </a:p>
        </p:txBody>
      </p:sp>
    </p:spTree>
    <p:extLst>
      <p:ext uri="{BB962C8B-B14F-4D97-AF65-F5344CB8AC3E}">
        <p14:creationId xmlns:p14="http://schemas.microsoft.com/office/powerpoint/2010/main" val="366676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ABt</a:t>
            </a:r>
            <a:r>
              <a:rPr lang="en-US" sz="1200" kern="1200" dirty="0" smtClean="0">
                <a:solidFill>
                  <a:schemeClr val="tx1"/>
                </a:solidFill>
                <a:effectLst/>
                <a:latin typeface="+mn-lt"/>
                <a:ea typeface="+mn-ea"/>
                <a:cs typeface="+mn-cs"/>
              </a:rPr>
              <a:t>-job has much the same functionality as Q-job. We need to do a matrix multiplication ABT = AAT Q and </a:t>
            </a:r>
            <a:r>
              <a:rPr lang="en-US" sz="1200" kern="1200" dirty="0" err="1" smtClean="0">
                <a:solidFill>
                  <a:schemeClr val="tx1"/>
                </a:solidFill>
                <a:effectLst/>
                <a:latin typeface="+mn-lt"/>
                <a:ea typeface="+mn-ea"/>
                <a:cs typeface="+mn-cs"/>
              </a:rPr>
              <a:t>orthogonalize</a:t>
            </a:r>
            <a:r>
              <a:rPr lang="en-US" sz="1200" kern="1200" dirty="0" smtClean="0">
                <a:solidFill>
                  <a:schemeClr val="tx1"/>
                </a:solidFill>
                <a:effectLst/>
                <a:latin typeface="+mn-lt"/>
                <a:ea typeface="+mn-ea"/>
                <a:cs typeface="+mn-cs"/>
              </a:rPr>
              <a:t> the result.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it is more complicated than Q-job since we cannot produce BT on the fly as we could with </a:t>
            </a:r>
            <a:r>
              <a:rPr lang="en-US" sz="1200" kern="1200" dirty="0" err="1" smtClean="0">
                <a:solidFill>
                  <a:schemeClr val="tx1"/>
                </a:solidFill>
                <a:effectLst/>
                <a:latin typeface="+mn-lt"/>
                <a:ea typeface="+mn-ea"/>
                <a:cs typeface="+mn-cs"/>
              </a:rPr>
              <a:t>Ω</a:t>
            </a:r>
            <a:r>
              <a:rPr lang="en-US" sz="1200" kern="1200" dirty="0" smtClean="0">
                <a:solidFill>
                  <a:schemeClr val="tx1"/>
                </a:solidFill>
                <a:effectLst/>
                <a:latin typeface="+mn-lt"/>
                <a:ea typeface="+mn-ea"/>
                <a:cs typeface="+mn-cs"/>
              </a:rPr>
              <a:t>, instead, BT is stored on disk. To limit access to BT the rows of A are preloaded into memory so that we can use the partial columns, that is, columns of the row blocks Ai, for outer products and read the sequence of BT blocks only once per mapper.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Q-job, our blocks Yi were available in the mapper. With </a:t>
            </a:r>
            <a:r>
              <a:rPr lang="en-US" sz="1200" kern="1200" dirty="0" err="1" smtClean="0">
                <a:solidFill>
                  <a:schemeClr val="tx1"/>
                </a:solidFill>
                <a:effectLst/>
                <a:latin typeface="+mn-lt"/>
                <a:ea typeface="+mn-ea"/>
                <a:cs typeface="+mn-cs"/>
              </a:rPr>
              <a:t>ABt</a:t>
            </a:r>
            <a:r>
              <a:rPr lang="en-US" sz="1200" kern="1200" dirty="0" smtClean="0">
                <a:solidFill>
                  <a:schemeClr val="tx1"/>
                </a:solidFill>
                <a:effectLst/>
                <a:latin typeface="+mn-lt"/>
                <a:ea typeface="+mn-ea"/>
                <a:cs typeface="+mn-cs"/>
              </a:rPr>
              <a:t>-job, we need to accumulate partial sums of Yi in the reducer so we bring the streaming QR and first level merge computation there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22</a:t>
            </a:fld>
            <a:endParaRPr lang="en-US"/>
          </a:p>
        </p:txBody>
      </p:sp>
    </p:spTree>
    <p:extLst>
      <p:ext uri="{BB962C8B-B14F-4D97-AF65-F5344CB8AC3E}">
        <p14:creationId xmlns:p14="http://schemas.microsoft.com/office/powerpoint/2010/main" val="222820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t>
            </a:r>
            <a:r>
              <a:rPr lang="en-US" baseline="0" dirty="0" smtClean="0"/>
              <a:t> is k by k so it fits comfortably in memory.</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23</a:t>
            </a:fld>
            <a:endParaRPr lang="en-US"/>
          </a:p>
        </p:txBody>
      </p:sp>
    </p:spTree>
    <p:extLst>
      <p:ext uri="{BB962C8B-B14F-4D97-AF65-F5344CB8AC3E}">
        <p14:creationId xmlns:p14="http://schemas.microsoft.com/office/powerpoint/2010/main" val="1603756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V-job is again a map only job forming the rows of the rank k factor V</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V(</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 ) = (B(: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))T U ̃Σ−1 (4.38) </a:t>
            </a:r>
            <a:endParaRPr lang="en-US" dirty="0" smtClean="0"/>
          </a:p>
          <a:p>
            <a:r>
              <a:rPr lang="en-US" sz="1200" kern="1200" dirty="0" smtClean="0">
                <a:solidFill>
                  <a:schemeClr val="tx1"/>
                </a:solidFill>
                <a:effectLst/>
                <a:latin typeface="+mn-lt"/>
                <a:ea typeface="+mn-ea"/>
                <a:cs typeface="+mn-cs"/>
              </a:rPr>
              <a:t>where U ̃ is as in (4.37) and </a:t>
            </a:r>
            <a:r>
              <a:rPr lang="en-US" sz="1200" kern="1200" dirty="0" err="1" smtClean="0">
                <a:solidFill>
                  <a:schemeClr val="tx1"/>
                </a:solidFill>
                <a:effectLst/>
                <a:latin typeface="+mn-lt"/>
                <a:ea typeface="+mn-ea"/>
                <a:cs typeface="+mn-cs"/>
              </a:rPr>
              <a:t>Σ</a:t>
            </a:r>
            <a:r>
              <a:rPr lang="en-US" sz="1200" kern="1200" dirty="0" smtClean="0">
                <a:solidFill>
                  <a:schemeClr val="tx1"/>
                </a:solidFill>
                <a:effectLst/>
                <a:latin typeface="+mn-lt"/>
                <a:ea typeface="+mn-ea"/>
                <a:cs typeface="+mn-cs"/>
              </a:rPr>
              <a:t> is the uppermost leftmost block of k singular values. Recall that B is stored </a:t>
            </a:r>
            <a:r>
              <a:rPr lang="en-US" sz="1200" kern="1200" dirty="0" err="1" smtClean="0">
                <a:solidFill>
                  <a:schemeClr val="tx1"/>
                </a:solidFill>
                <a:effectLst/>
                <a:latin typeface="+mn-lt"/>
                <a:ea typeface="+mn-ea"/>
                <a:cs typeface="+mn-cs"/>
              </a:rPr>
              <a:t>columnwise</a:t>
            </a:r>
            <a:r>
              <a:rPr lang="en-US" sz="1200" kern="1200" dirty="0" smtClean="0">
                <a:solidFill>
                  <a:schemeClr val="tx1"/>
                </a:solidFill>
                <a:effectLst/>
                <a:latin typeface="+mn-lt"/>
                <a:ea typeface="+mn-ea"/>
                <a:cs typeface="+mn-cs"/>
              </a:rPr>
              <a:t> as rows of BT . </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24</a:t>
            </a:fld>
            <a:endParaRPr lang="en-US"/>
          </a:p>
        </p:txBody>
      </p:sp>
    </p:spTree>
    <p:extLst>
      <p:ext uri="{BB962C8B-B14F-4D97-AF65-F5344CB8AC3E}">
        <p14:creationId xmlns:p14="http://schemas.microsoft.com/office/powerpoint/2010/main" val="213019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set: mathematical</a:t>
            </a:r>
            <a:r>
              <a:rPr lang="en-US" baseline="0" dirty="0" smtClean="0"/>
              <a:t> or algorithmic parameters</a:t>
            </a:r>
          </a:p>
          <a:p>
            <a:endParaRPr lang="en-US" baseline="0" dirty="0" smtClean="0"/>
          </a:p>
          <a:p>
            <a:r>
              <a:rPr lang="en-US" baseline="0" dirty="0" smtClean="0"/>
              <a:t>Bottom set: computational parameters</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25</a:t>
            </a:fld>
            <a:endParaRPr lang="en-US"/>
          </a:p>
        </p:txBody>
      </p:sp>
    </p:spTree>
    <p:extLst>
      <p:ext uri="{BB962C8B-B14F-4D97-AF65-F5344CB8AC3E}">
        <p14:creationId xmlns:p14="http://schemas.microsoft.com/office/powerpoint/2010/main" val="325896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in minutes for the given block height. Authors chose r</a:t>
            </a:r>
            <a:r>
              <a:rPr lang="en-US" baseline="0" dirty="0" smtClean="0"/>
              <a:t> = 2500 as the optimal.</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26</a:t>
            </a:fld>
            <a:endParaRPr lang="en-US"/>
          </a:p>
        </p:txBody>
      </p:sp>
    </p:spTree>
    <p:extLst>
      <p:ext uri="{BB962C8B-B14F-4D97-AF65-F5344CB8AC3E}">
        <p14:creationId xmlns:p14="http://schemas.microsoft.com/office/powerpoint/2010/main" val="121652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(left) Timings in minutes for the various phases of the algorithm on an 8 node m1.large cluster. The bulk of the processing time is in </a:t>
            </a:r>
            <a:r>
              <a:rPr lang="en-US" sz="1200" kern="1200" dirty="0" err="1" smtClean="0">
                <a:solidFill>
                  <a:schemeClr val="tx1"/>
                </a:solidFill>
                <a:effectLst/>
                <a:latin typeface="+mn-lt"/>
                <a:ea typeface="+mn-ea"/>
                <a:cs typeface="+mn-cs"/>
              </a:rPr>
              <a:t>Bt</a:t>
            </a:r>
            <a:r>
              <a:rPr lang="en-US" sz="1200" kern="1200" dirty="0" smtClean="0">
                <a:solidFill>
                  <a:schemeClr val="tx1"/>
                </a:solidFill>
                <a:effectLst/>
                <a:latin typeface="+mn-lt"/>
                <a:ea typeface="+mn-ea"/>
                <a:cs typeface="+mn-cs"/>
              </a:rPr>
              <a:t>-job and </a:t>
            </a:r>
            <a:r>
              <a:rPr lang="en-US" sz="1200" kern="1200" dirty="0" err="1" smtClean="0">
                <a:solidFill>
                  <a:schemeClr val="tx1"/>
                </a:solidFill>
                <a:effectLst/>
                <a:latin typeface="+mn-lt"/>
                <a:ea typeface="+mn-ea"/>
                <a:cs typeface="+mn-cs"/>
              </a:rPr>
              <a:t>ABt</a:t>
            </a:r>
            <a:r>
              <a:rPr lang="en-US" sz="1200" kern="1200" dirty="0" smtClean="0">
                <a:solidFill>
                  <a:schemeClr val="tx1"/>
                </a:solidFill>
                <a:effectLst/>
                <a:latin typeface="+mn-lt"/>
                <a:ea typeface="+mn-ea"/>
                <a:cs typeface="+mn-cs"/>
              </a:rPr>
              <a:t>-job which are recomputed for each power iteration.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(right) Timings in minutes for values of q. </a:t>
            </a:r>
            <a:endParaRPr lang="en-US" dirty="0" smtClean="0"/>
          </a:p>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27</a:t>
            </a:fld>
            <a:endParaRPr lang="en-US"/>
          </a:p>
        </p:txBody>
      </p:sp>
    </p:spTree>
    <p:extLst>
      <p:ext uri="{BB962C8B-B14F-4D97-AF65-F5344CB8AC3E}">
        <p14:creationId xmlns:p14="http://schemas.microsoft.com/office/powerpoint/2010/main" val="211282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Time in minutes for various values of k on the wiki-million data set. </a:t>
            </a:r>
            <a:r>
              <a:rPr lang="en-US" sz="1200" kern="1200" dirty="0" err="1" smtClean="0">
                <a:solidFill>
                  <a:schemeClr val="tx1"/>
                </a:solidFill>
                <a:effectLst/>
                <a:latin typeface="+mn-lt"/>
                <a:ea typeface="+mn-ea"/>
                <a:cs typeface="+mn-cs"/>
              </a:rPr>
              <a:t>Lanczos</a:t>
            </a:r>
            <a:r>
              <a:rPr lang="en-US" sz="1200" kern="1200" dirty="0" smtClean="0">
                <a:solidFill>
                  <a:schemeClr val="tx1"/>
                </a:solidFill>
                <a:effectLst/>
                <a:latin typeface="+mn-lt"/>
                <a:ea typeface="+mn-ea"/>
                <a:cs typeface="+mn-cs"/>
              </a:rPr>
              <a:t> time is extrapolated for k &gt; 60. The </a:t>
            </a:r>
            <a:r>
              <a:rPr lang="en-US" sz="1200" kern="1200" dirty="0" err="1" smtClean="0">
                <a:solidFill>
                  <a:schemeClr val="tx1"/>
                </a:solidFill>
                <a:effectLst/>
                <a:latin typeface="+mn-lt"/>
                <a:ea typeface="+mn-ea"/>
                <a:cs typeface="+mn-cs"/>
              </a:rPr>
              <a:t>loglog</a:t>
            </a:r>
            <a:r>
              <a:rPr lang="en-US" sz="1200" kern="1200" dirty="0" smtClean="0">
                <a:solidFill>
                  <a:schemeClr val="tx1"/>
                </a:solidFill>
                <a:effectLst/>
                <a:latin typeface="+mn-lt"/>
                <a:ea typeface="+mn-ea"/>
                <a:cs typeface="+mn-cs"/>
              </a:rPr>
              <a:t> plot on the left is to illustrate the activity for small k. </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29</a:t>
            </a:fld>
            <a:endParaRPr lang="en-US"/>
          </a:p>
        </p:txBody>
      </p:sp>
    </p:spTree>
    <p:extLst>
      <p:ext uri="{BB962C8B-B14F-4D97-AF65-F5344CB8AC3E}">
        <p14:creationId xmlns:p14="http://schemas.microsoft.com/office/powerpoint/2010/main" val="250576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Computed spectrum of the Wikipedia million data set with k = 100 and p = 25. Only 60 values were computed for </a:t>
            </a:r>
            <a:r>
              <a:rPr lang="en-US" sz="1200" kern="1200" dirty="0" err="1" smtClean="0">
                <a:solidFill>
                  <a:schemeClr val="tx1"/>
                </a:solidFill>
                <a:effectLst/>
                <a:latin typeface="+mn-lt"/>
                <a:ea typeface="+mn-ea"/>
                <a:cs typeface="+mn-cs"/>
              </a:rPr>
              <a:t>Lanczos</a:t>
            </a:r>
            <a:r>
              <a:rPr lang="en-US" sz="1200" kern="1200" dirty="0" smtClean="0">
                <a:solidFill>
                  <a:schemeClr val="tx1"/>
                </a:solidFill>
                <a:effectLst/>
                <a:latin typeface="+mn-lt"/>
                <a:ea typeface="+mn-ea"/>
                <a:cs typeface="+mn-cs"/>
              </a:rPr>
              <a:t> before running out of memory (Java Heap). Just one power iteration gives excellent accuracy. Singular values for q = 2, 3 are indistinguishable in the plot and appear as a red x inside a blue square. </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30</a:t>
            </a:fld>
            <a:endParaRPr lang="en-US"/>
          </a:p>
        </p:txBody>
      </p:sp>
    </p:spTree>
    <p:extLst>
      <p:ext uri="{BB962C8B-B14F-4D97-AF65-F5344CB8AC3E}">
        <p14:creationId xmlns:p14="http://schemas.microsoft.com/office/powerpoint/2010/main" val="250576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Accuracy as a percentage and time in minutes. From left to right </a:t>
            </a:r>
            <a:r>
              <a:rPr lang="en-US" sz="1200" kern="1200" dirty="0" err="1" smtClean="0">
                <a:solidFill>
                  <a:schemeClr val="tx1"/>
                </a:solidFill>
                <a:effectLst/>
                <a:latin typeface="+mn-lt"/>
                <a:ea typeface="+mn-ea"/>
                <a:cs typeface="+mn-cs"/>
              </a:rPr>
              <a:t>ssvd</a:t>
            </a:r>
            <a:r>
              <a:rPr lang="en-US" sz="1200" kern="1200" dirty="0" smtClean="0">
                <a:solidFill>
                  <a:schemeClr val="tx1"/>
                </a:solidFill>
                <a:effectLst/>
                <a:latin typeface="+mn-lt"/>
                <a:ea typeface="+mn-ea"/>
                <a:cs typeface="+mn-cs"/>
              </a:rPr>
              <a:t> with q = 0, 1, 2, 3 and </a:t>
            </a:r>
            <a:r>
              <a:rPr lang="en-US" sz="1200" kern="1200" dirty="0" err="1" smtClean="0">
                <a:solidFill>
                  <a:schemeClr val="tx1"/>
                </a:solidFill>
                <a:effectLst/>
                <a:latin typeface="+mn-lt"/>
                <a:ea typeface="+mn-ea"/>
                <a:cs typeface="+mn-cs"/>
              </a:rPr>
              <a:t>lanczos</a:t>
            </a:r>
            <a:r>
              <a:rPr lang="en-US" sz="1200" kern="1200" dirty="0" smtClean="0">
                <a:solidFill>
                  <a:schemeClr val="tx1"/>
                </a:solidFill>
                <a:effectLst/>
                <a:latin typeface="+mn-lt"/>
                <a:ea typeface="+mn-ea"/>
                <a:cs typeface="+mn-cs"/>
              </a:rPr>
              <a:t>. Accuracy is computed as the sum of the first 40 singular values obtained from each method. The sum is scaled by the largest sum and multiplied by 100 to produce a percentage. </a:t>
            </a:r>
            <a:r>
              <a:rPr lang="en-US" sz="1200" kern="1200" dirty="0" err="1" smtClean="0">
                <a:solidFill>
                  <a:schemeClr val="tx1"/>
                </a:solidFill>
                <a:effectLst/>
                <a:latin typeface="+mn-lt"/>
                <a:ea typeface="+mn-ea"/>
                <a:cs typeface="+mn-cs"/>
              </a:rPr>
              <a:t>Orderofaccuracyisq</a:t>
            </a:r>
            <a:r>
              <a:rPr lang="en-US" sz="1200" kern="1200" dirty="0" smtClean="0">
                <a:solidFill>
                  <a:schemeClr val="tx1"/>
                </a:solidFill>
                <a:effectLst/>
                <a:latin typeface="+mn-lt"/>
                <a:ea typeface="+mn-ea"/>
                <a:cs typeface="+mn-cs"/>
              </a:rPr>
              <a:t>=3, q=2, q=1,lanczos,q=0. </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31</a:t>
            </a:fld>
            <a:endParaRPr lang="en-US"/>
          </a:p>
        </p:txBody>
      </p:sp>
    </p:spTree>
    <p:extLst>
      <p:ext uri="{BB962C8B-B14F-4D97-AF65-F5344CB8AC3E}">
        <p14:creationId xmlns:p14="http://schemas.microsoft.com/office/powerpoint/2010/main" val="250576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-Matrix</a:t>
            </a:r>
            <a:r>
              <a:rPr lang="en-US" baseline="0" dirty="0" smtClean="0"/>
              <a:t> A is m by n</a:t>
            </a:r>
          </a:p>
          <a:p>
            <a:r>
              <a:rPr lang="en-US" dirty="0" smtClean="0"/>
              <a:t>-k is the desired number</a:t>
            </a:r>
            <a:r>
              <a:rPr lang="en-US" baseline="0" dirty="0" smtClean="0"/>
              <a:t> of dimensions of the low-rank representation (e.g. 10, 100, something significantly smaller than n)</a:t>
            </a:r>
          </a:p>
          <a:p>
            <a:r>
              <a:rPr lang="en-US" baseline="0" dirty="0" smtClean="0"/>
              <a:t>-p is the oversampling parameter</a:t>
            </a:r>
          </a:p>
        </p:txBody>
      </p:sp>
      <p:sp>
        <p:nvSpPr>
          <p:cNvPr id="4" name="Slide Number Placeholder 3"/>
          <p:cNvSpPr>
            <a:spLocks noGrp="1"/>
          </p:cNvSpPr>
          <p:nvPr>
            <p:ph type="sldNum" sz="quarter" idx="10"/>
          </p:nvPr>
        </p:nvSpPr>
        <p:spPr/>
        <p:txBody>
          <a:bodyPr/>
          <a:lstStyle/>
          <a:p>
            <a:fld id="{00CF8AD2-6882-4531-8560-2C8EEF2B5B25}" type="slidenum">
              <a:rPr lang="en-US" smtClean="0"/>
              <a:pPr/>
              <a:t>5</a:t>
            </a:fld>
            <a:endParaRPr lang="en-US"/>
          </a:p>
        </p:txBody>
      </p:sp>
    </p:spTree>
    <p:extLst>
      <p:ext uri="{BB962C8B-B14F-4D97-AF65-F5344CB8AC3E}">
        <p14:creationId xmlns:p14="http://schemas.microsoft.com/office/powerpoint/2010/main" val="144904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dataset is a term-frequency document-frequency (</a:t>
            </a:r>
            <a:r>
              <a:rPr lang="en-US" sz="1200" kern="1200" dirty="0" err="1" smtClean="0">
                <a:solidFill>
                  <a:schemeClr val="tx1"/>
                </a:solidFill>
                <a:effectLst/>
                <a:latin typeface="+mn-lt"/>
                <a:ea typeface="+mn-ea"/>
                <a:cs typeface="+mn-cs"/>
              </a:rPr>
              <a:t>tf-df</a:t>
            </a:r>
            <a:r>
              <a:rPr lang="en-US" sz="1200" kern="1200" dirty="0" smtClean="0">
                <a:solidFill>
                  <a:schemeClr val="tx1"/>
                </a:solidFill>
                <a:effectLst/>
                <a:latin typeface="+mn-lt"/>
                <a:ea typeface="+mn-ea"/>
                <a:cs typeface="+mn-cs"/>
              </a:rPr>
              <a:t>) matrix of Wikipedia articles.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Wikipedia-all:</a:t>
            </a:r>
            <a:r>
              <a:rPr lang="en-US" sz="1200" kern="1200" baseline="0" dirty="0" smtClean="0">
                <a:solidFill>
                  <a:schemeClr val="tx1"/>
                </a:solidFill>
                <a:effectLst/>
                <a:latin typeface="+mn-lt"/>
                <a:ea typeface="+mn-ea"/>
                <a:cs typeface="+mn-cs"/>
              </a:rPr>
              <a:t> full corpus of 6.4 million articles (15GB)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Wikipedia-max: full corpus replicated 6 times (38.4M articles, 37.2M terms, 90GB)</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32</a:t>
            </a:fld>
            <a:endParaRPr lang="en-US"/>
          </a:p>
        </p:txBody>
      </p:sp>
    </p:spTree>
    <p:extLst>
      <p:ext uri="{BB962C8B-B14F-4D97-AF65-F5344CB8AC3E}">
        <p14:creationId xmlns:p14="http://schemas.microsoft.com/office/powerpoint/2010/main" val="34134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of this approximation</a:t>
            </a:r>
            <a:r>
              <a:rPr lang="en-US" baseline="0" dirty="0" smtClean="0"/>
              <a:t> is no greater than the k + 1 singular value!</a:t>
            </a:r>
          </a:p>
          <a:p>
            <a:endParaRPr lang="en-US" baseline="0" dirty="0" smtClean="0"/>
          </a:p>
          <a:p>
            <a:r>
              <a:rPr lang="en-US" baseline="0" dirty="0" smtClean="0"/>
              <a:t>Provided the singular values decay quickly (a sign of a well-conditioned system…as in, you chose Q very well), this error becomes very small</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6</a:t>
            </a:fld>
            <a:endParaRPr lang="en-US"/>
          </a:p>
        </p:txBody>
      </p:sp>
    </p:spTree>
    <p:extLst>
      <p:ext uri="{BB962C8B-B14F-4D97-AF65-F5344CB8AC3E}">
        <p14:creationId xmlns:p14="http://schemas.microsoft.com/office/powerpoint/2010/main" val="14201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lines: 10 iterations of SSVD</a:t>
            </a:r>
          </a:p>
          <a:p>
            <a:endParaRPr lang="en-US" dirty="0" smtClean="0"/>
          </a:p>
          <a:p>
            <a:r>
              <a:rPr lang="en-US" dirty="0" smtClean="0"/>
              <a:t>Red line: full</a:t>
            </a:r>
            <a:r>
              <a:rPr lang="en-US" baseline="0" dirty="0" smtClean="0"/>
              <a:t> SVD of original A</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9</a:t>
            </a:fld>
            <a:endParaRPr lang="en-US"/>
          </a:p>
        </p:txBody>
      </p:sp>
    </p:spTree>
    <p:extLst>
      <p:ext uri="{BB962C8B-B14F-4D97-AF65-F5344CB8AC3E}">
        <p14:creationId xmlns:p14="http://schemas.microsoft.com/office/powerpoint/2010/main" val="150237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(sketch</a:t>
            </a:r>
            <a:r>
              <a:rPr lang="en-US" baseline="0" dirty="0" smtClean="0"/>
              <a:t> small proof of eigenvalue decay rate)</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10</a:t>
            </a:fld>
            <a:endParaRPr lang="en-US"/>
          </a:p>
        </p:txBody>
      </p:sp>
    </p:spTree>
    <p:extLst>
      <p:ext uri="{BB962C8B-B14F-4D97-AF65-F5344CB8AC3E}">
        <p14:creationId xmlns:p14="http://schemas.microsoft.com/office/powerpoint/2010/main" val="316063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did this in the midterm</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15</a:t>
            </a:fld>
            <a:endParaRPr lang="en-US"/>
          </a:p>
        </p:txBody>
      </p:sp>
    </p:spTree>
    <p:extLst>
      <p:ext uri="{BB962C8B-B14F-4D97-AF65-F5344CB8AC3E}">
        <p14:creationId xmlns:p14="http://schemas.microsoft.com/office/powerpoint/2010/main" val="317916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r>
              <a:rPr lang="en-US" dirty="0" err="1" smtClean="0"/>
              <a:t>th</a:t>
            </a:r>
            <a:r>
              <a:rPr lang="en-US" dirty="0" smtClean="0"/>
              <a:t>) entry of the partial sum vector </a:t>
            </a:r>
            <a:r>
              <a:rPr lang="en-US" dirty="0" err="1" smtClean="0"/>
              <a:t>v^i</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17</a:t>
            </a:fld>
            <a:endParaRPr lang="en-US"/>
          </a:p>
        </p:txBody>
      </p:sp>
    </p:spTree>
    <p:extLst>
      <p:ext uri="{BB962C8B-B14F-4D97-AF65-F5344CB8AC3E}">
        <p14:creationId xmlns:p14="http://schemas.microsoft.com/office/powerpoint/2010/main" val="313077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19</a:t>
            </a:fld>
            <a:endParaRPr lang="en-US"/>
          </a:p>
        </p:txBody>
      </p:sp>
    </p:spTree>
    <p:extLst>
      <p:ext uri="{BB962C8B-B14F-4D97-AF65-F5344CB8AC3E}">
        <p14:creationId xmlns:p14="http://schemas.microsoft.com/office/powerpoint/2010/main" val="242222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Q-job is a map only job that performs the multiplication, AΩ, and does the first two phases </a:t>
            </a:r>
            <a:endParaRPr lang="en-US" dirty="0" smtClean="0"/>
          </a:p>
          <a:p>
            <a:r>
              <a:rPr lang="en-US" sz="1200" kern="1200" dirty="0" smtClean="0">
                <a:solidFill>
                  <a:schemeClr val="tx1"/>
                </a:solidFill>
                <a:effectLst/>
                <a:latin typeface="+mn-lt"/>
                <a:ea typeface="+mn-ea"/>
                <a:cs typeface="+mn-cs"/>
              </a:rPr>
              <a:t>of </a:t>
            </a:r>
            <a:r>
              <a:rPr lang="en-US" sz="1200" kern="1200" dirty="0" err="1" smtClean="0">
                <a:solidFill>
                  <a:schemeClr val="tx1"/>
                </a:solidFill>
                <a:effectLst/>
                <a:latin typeface="+mn-lt"/>
                <a:ea typeface="+mn-ea"/>
                <a:cs typeface="+mn-cs"/>
              </a:rPr>
              <a:t>orthogonalization</a:t>
            </a:r>
            <a:r>
              <a:rPr lang="en-US" sz="1200" kern="1200" dirty="0" smtClean="0">
                <a:solidFill>
                  <a:schemeClr val="tx1"/>
                </a:solidFill>
                <a:effectLst/>
                <a:latin typeface="+mn-lt"/>
                <a:ea typeface="+mn-ea"/>
                <a:cs typeface="+mn-cs"/>
              </a:rPr>
              <a:t>. Input is a block of s rows Ai and output is a thin QR factorization of the </a:t>
            </a:r>
            <a:endParaRPr lang="en-US" dirty="0" smtClean="0"/>
          </a:p>
          <a:p>
            <a:r>
              <a:rPr lang="en-US" sz="1200" kern="1200" dirty="0" smtClean="0">
                <a:solidFill>
                  <a:schemeClr val="tx1"/>
                </a:solidFill>
                <a:effectLst/>
                <a:latin typeface="+mn-lt"/>
                <a:ea typeface="+mn-ea"/>
                <a:cs typeface="+mn-cs"/>
              </a:rPr>
              <a:t>corresponding block Yi. The number of rows s provided each mapper can vary if the density pattern </a:t>
            </a:r>
            <a:endParaRPr lang="en-US" dirty="0" smtClean="0"/>
          </a:p>
          <a:p>
            <a:r>
              <a:rPr lang="en-US" sz="1200" kern="1200" dirty="0" smtClean="0">
                <a:solidFill>
                  <a:schemeClr val="tx1"/>
                </a:solidFill>
                <a:effectLst/>
                <a:latin typeface="+mn-lt"/>
                <a:ea typeface="+mn-ea"/>
                <a:cs typeface="+mn-cs"/>
              </a:rPr>
              <a:t>is non uniform across the rows. Recall, the input splits are determined by size in megabytes. The </a:t>
            </a:r>
            <a:endParaRPr lang="en-US" dirty="0" smtClean="0"/>
          </a:p>
          <a:p>
            <a:r>
              <a:rPr lang="en-US" sz="1200" kern="1200" dirty="0" smtClean="0">
                <a:solidFill>
                  <a:schemeClr val="tx1"/>
                </a:solidFill>
                <a:effectLst/>
                <a:latin typeface="+mn-lt"/>
                <a:ea typeface="+mn-ea"/>
                <a:cs typeface="+mn-cs"/>
              </a:rPr>
              <a:t>rows are fed in one by one and multiplied by </a:t>
            </a:r>
            <a:r>
              <a:rPr lang="en-US" sz="1200" kern="1200" dirty="0" err="1" smtClean="0">
                <a:solidFill>
                  <a:schemeClr val="tx1"/>
                </a:solidFill>
                <a:effectLst/>
                <a:latin typeface="+mn-lt"/>
                <a:ea typeface="+mn-ea"/>
                <a:cs typeface="+mn-cs"/>
              </a:rPr>
              <a:t>Ω</a:t>
            </a:r>
            <a:r>
              <a:rPr lang="en-US" sz="1200" kern="1200" dirty="0" smtClean="0">
                <a:solidFill>
                  <a:schemeClr val="tx1"/>
                </a:solidFill>
                <a:effectLst/>
                <a:latin typeface="+mn-lt"/>
                <a:ea typeface="+mn-ea"/>
                <a:cs typeface="+mn-cs"/>
              </a:rPr>
              <a:t> to give a row of Yi as in Remark 29. As rows </a:t>
            </a:r>
            <a:endParaRPr lang="en-US" dirty="0" smtClean="0"/>
          </a:p>
          <a:p>
            <a:r>
              <a:rPr lang="en-US" sz="1200" kern="1200" dirty="0" smtClean="0">
                <a:solidFill>
                  <a:schemeClr val="tx1"/>
                </a:solidFill>
                <a:effectLst/>
                <a:latin typeface="+mn-lt"/>
                <a:ea typeface="+mn-ea"/>
                <a:cs typeface="+mn-cs"/>
              </a:rPr>
              <a:t>of Yi become available they are sent to the streaming QR algorithm of §4.6.3 where an order </a:t>
            </a:r>
            <a:endParaRPr lang="en-US" dirty="0" smtClean="0"/>
          </a:p>
          <a:p>
            <a:r>
              <a:rPr lang="en-US" sz="1200" kern="1200" dirty="0" smtClean="0">
                <a:solidFill>
                  <a:schemeClr val="tx1"/>
                </a:solidFill>
                <a:effectLst/>
                <a:latin typeface="+mn-lt"/>
                <a:ea typeface="+mn-ea"/>
                <a:cs typeface="+mn-cs"/>
              </a:rPr>
              <a:t>r factorization is computed from the sub-block Y(j) for j = 1, . . . , z. Once the z factorizations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have been computed, the merge algorithm of §4.6.4 glues them together to output a thin QR decomposition for Yi. </a:t>
            </a:r>
            <a:endParaRPr lang="en-US" dirty="0" smtClean="0"/>
          </a:p>
        </p:txBody>
      </p:sp>
      <p:sp>
        <p:nvSpPr>
          <p:cNvPr id="4" name="Slide Number Placeholder 3"/>
          <p:cNvSpPr>
            <a:spLocks noGrp="1"/>
          </p:cNvSpPr>
          <p:nvPr>
            <p:ph type="sldNum" sz="quarter" idx="10"/>
          </p:nvPr>
        </p:nvSpPr>
        <p:spPr/>
        <p:txBody>
          <a:bodyPr/>
          <a:lstStyle/>
          <a:p>
            <a:fld id="{00CF8AD2-6882-4531-8560-2C8EEF2B5B25}" type="slidenum">
              <a:rPr lang="en-US" smtClean="0"/>
              <a:pPr/>
              <a:t>20</a:t>
            </a:fld>
            <a:endParaRPr lang="en-US"/>
          </a:p>
        </p:txBody>
      </p:sp>
    </p:spTree>
    <p:extLst>
      <p:ext uri="{BB962C8B-B14F-4D97-AF65-F5344CB8AC3E}">
        <p14:creationId xmlns:p14="http://schemas.microsoft.com/office/powerpoint/2010/main" val="15271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4/1/15</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4/1/15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4/1/15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4/1/15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s://amath.colorado.edu/faculty/martinss/Pubs/2012_halko_dissertation.pdf" TargetMode="External"/><Relationship Id="rId4" Type="http://schemas.openxmlformats.org/officeDocument/2006/relationships/hyperlink" Target="https://mahout.apache.org/users/algorithms/d-ssvd.html" TargetMode="External"/><Relationship Id="rId1" Type="http://schemas.openxmlformats.org/officeDocument/2006/relationships/slideLayout" Target="../slideLayouts/slideLayout2.xml"/><Relationship Id="rId2" Type="http://schemas.openxmlformats.org/officeDocument/2006/relationships/hyperlink" Target="http://web.stanford.edu/group/mmds/slides2010/Martinsso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4442"/>
            <a:ext cx="7772400" cy="1470025"/>
          </a:xfrm>
        </p:spPr>
        <p:txBody>
          <a:bodyPr>
            <a:normAutofit/>
          </a:bodyPr>
          <a:lstStyle/>
          <a:p>
            <a:r>
              <a:rPr lang="en-US" dirty="0" smtClean="0"/>
              <a:t>Stochastic SVD</a:t>
            </a:r>
            <a:br>
              <a:rPr lang="en-US" dirty="0" smtClean="0"/>
            </a:br>
            <a:r>
              <a:rPr lang="en-US" dirty="0" smtClean="0"/>
              <a:t>on </a:t>
            </a:r>
            <a:r>
              <a:rPr lang="en-US" dirty="0" err="1" smtClean="0"/>
              <a:t>Hadoop</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Shannon Quinn</a:t>
            </a:r>
          </a:p>
          <a:p>
            <a:endParaRPr lang="en-US" dirty="0" smtClean="0"/>
          </a:p>
          <a:p>
            <a:r>
              <a:rPr lang="en-US" dirty="0" smtClean="0"/>
              <a:t>(with </a:t>
            </a:r>
            <a:r>
              <a:rPr lang="en-US" dirty="0"/>
              <a:t>thanks to </a:t>
            </a:r>
            <a:r>
              <a:rPr lang="en-US" dirty="0" smtClean="0"/>
              <a:t>Gunnar </a:t>
            </a:r>
            <a:r>
              <a:rPr lang="en-US" dirty="0" err="1" smtClean="0"/>
              <a:t>Martinsson</a:t>
            </a:r>
            <a:r>
              <a:rPr lang="en-US" dirty="0"/>
              <a:t> </a:t>
            </a:r>
            <a:r>
              <a:rPr lang="en-US" dirty="0" smtClean="0"/>
              <a:t>and Nathan </a:t>
            </a:r>
            <a:r>
              <a:rPr lang="en-US" dirty="0" err="1" smtClean="0"/>
              <a:t>Halko</a:t>
            </a:r>
            <a:r>
              <a:rPr lang="en-US" dirty="0" smtClean="0"/>
              <a:t> of UC Boulder, and Joel </a:t>
            </a:r>
            <a:r>
              <a:rPr lang="en-US" dirty="0" err="1" smtClean="0"/>
              <a:t>Tropp</a:t>
            </a:r>
            <a:r>
              <a:rPr lang="en-US" dirty="0" smtClean="0"/>
              <a:t> of </a:t>
            </a:r>
            <a:r>
              <a:rPr lang="en-US" dirty="0" err="1" smtClean="0"/>
              <a:t>CalTech</a:t>
            </a: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iterations</a:t>
            </a:r>
            <a:endParaRPr lang="en-US" dirty="0"/>
          </a:p>
        </p:txBody>
      </p:sp>
      <p:sp>
        <p:nvSpPr>
          <p:cNvPr id="3" name="Content Placeholder 2"/>
          <p:cNvSpPr>
            <a:spLocks noGrp="1"/>
          </p:cNvSpPr>
          <p:nvPr>
            <p:ph idx="1"/>
          </p:nvPr>
        </p:nvSpPr>
        <p:spPr>
          <a:xfrm>
            <a:off x="279400" y="1257300"/>
            <a:ext cx="8648700" cy="636827"/>
          </a:xfrm>
        </p:spPr>
        <p:txBody>
          <a:bodyPr/>
          <a:lstStyle/>
          <a:p>
            <a:r>
              <a:rPr lang="en-US" dirty="0" smtClean="0"/>
              <a:t>Affects decay of eigenvalues / singular values</a:t>
            </a:r>
          </a:p>
        </p:txBody>
      </p:sp>
      <p:pic>
        <p:nvPicPr>
          <p:cNvPr id="5" name="Picture 4" descr="Screen Shot 2015-04-01 at 5.0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900" y="2310191"/>
            <a:ext cx="1854200" cy="635000"/>
          </a:xfrm>
          <a:prstGeom prst="rect">
            <a:avLst/>
          </a:prstGeom>
        </p:spPr>
      </p:pic>
      <p:sp>
        <p:nvSpPr>
          <p:cNvPr id="6" name="Multiply 5"/>
          <p:cNvSpPr/>
          <p:nvPr/>
        </p:nvSpPr>
        <p:spPr>
          <a:xfrm>
            <a:off x="4192939" y="2148594"/>
            <a:ext cx="914400" cy="9144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Screen Shot 2015-04-01 at 5.05.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500" y="3382069"/>
            <a:ext cx="3175000" cy="571500"/>
          </a:xfrm>
          <a:prstGeom prst="rect">
            <a:avLst/>
          </a:prstGeom>
        </p:spPr>
      </p:pic>
    </p:spTree>
    <p:extLst>
      <p:ext uri="{BB962C8B-B14F-4D97-AF65-F5344CB8AC3E}">
        <p14:creationId xmlns:p14="http://schemas.microsoft.com/office/powerpoint/2010/main" val="2419503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a:t>
            </a:r>
            <a:endParaRPr lang="en-US" dirty="0"/>
          </a:p>
        </p:txBody>
      </p:sp>
      <p:pic>
        <p:nvPicPr>
          <p:cNvPr id="6" name="Picture 5" descr="Screen Shot 2015-04-01 at 5.06.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08" y="1042217"/>
            <a:ext cx="7046984" cy="5761038"/>
          </a:xfrm>
          <a:prstGeom prst="rect">
            <a:avLst/>
          </a:prstGeom>
        </p:spPr>
      </p:pic>
    </p:spTree>
    <p:extLst>
      <p:ext uri="{BB962C8B-B14F-4D97-AF65-F5344CB8AC3E}">
        <p14:creationId xmlns:p14="http://schemas.microsoft.com/office/powerpoint/2010/main" val="30460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a:t>
            </a:r>
            <a:endParaRPr lang="en-US" dirty="0"/>
          </a:p>
        </p:txBody>
      </p:sp>
      <p:pic>
        <p:nvPicPr>
          <p:cNvPr id="4" name="Picture 3" descr="Screen Shot 2015-04-01 at 5.0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69" y="1096962"/>
            <a:ext cx="7144663" cy="5714285"/>
          </a:xfrm>
          <a:prstGeom prst="rect">
            <a:avLst/>
          </a:prstGeom>
        </p:spPr>
      </p:pic>
    </p:spTree>
    <p:extLst>
      <p:ext uri="{BB962C8B-B14F-4D97-AF65-F5344CB8AC3E}">
        <p14:creationId xmlns:p14="http://schemas.microsoft.com/office/powerpoint/2010/main" val="28963915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II: Distributed SSVD</a:t>
            </a:r>
            <a:endParaRPr lang="en-US" dirty="0"/>
          </a:p>
        </p:txBody>
      </p:sp>
    </p:spTree>
    <p:extLst>
      <p:ext uri="{BB962C8B-B14F-4D97-AF65-F5344CB8AC3E}">
        <p14:creationId xmlns:p14="http://schemas.microsoft.com/office/powerpoint/2010/main" val="31530575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Overview</a:t>
            </a:r>
            <a:endParaRPr lang="en-US" dirty="0"/>
          </a:p>
        </p:txBody>
      </p:sp>
      <p:pic>
        <p:nvPicPr>
          <p:cNvPr id="4" name="Picture 3" descr="Screen Shot 2015-04-01 at 7.41.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760" y="1032893"/>
            <a:ext cx="6890480" cy="5814157"/>
          </a:xfrm>
          <a:prstGeom prst="rect">
            <a:avLst/>
          </a:prstGeom>
        </p:spPr>
      </p:pic>
      <p:sp>
        <p:nvSpPr>
          <p:cNvPr id="5" name="Rectangular Callout 4"/>
          <p:cNvSpPr/>
          <p:nvPr/>
        </p:nvSpPr>
        <p:spPr>
          <a:xfrm>
            <a:off x="5714658" y="3700664"/>
            <a:ext cx="1937729" cy="361307"/>
          </a:xfrm>
          <a:prstGeom prst="wedgeRectCallout">
            <a:avLst>
              <a:gd name="adj1" fmla="val -60342"/>
              <a:gd name="adj2" fmla="val -232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QR factorization</a:t>
            </a:r>
            <a:endParaRPr lang="en-US" dirty="0"/>
          </a:p>
        </p:txBody>
      </p:sp>
      <p:sp>
        <p:nvSpPr>
          <p:cNvPr id="6" name="Rectangular Callout 5"/>
          <p:cNvSpPr/>
          <p:nvPr/>
        </p:nvSpPr>
        <p:spPr>
          <a:xfrm>
            <a:off x="5714658" y="4269114"/>
            <a:ext cx="1937729" cy="361307"/>
          </a:xfrm>
          <a:prstGeom prst="wedgeRectCallout">
            <a:avLst>
              <a:gd name="adj1" fmla="val -60342"/>
              <a:gd name="adj2" fmla="val -232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 iteration</a:t>
            </a:r>
            <a:endParaRPr lang="en-US" dirty="0"/>
          </a:p>
        </p:txBody>
      </p:sp>
      <p:sp>
        <p:nvSpPr>
          <p:cNvPr id="8" name="Rectangular Callout 7"/>
          <p:cNvSpPr/>
          <p:nvPr/>
        </p:nvSpPr>
        <p:spPr>
          <a:xfrm>
            <a:off x="5714659" y="4663268"/>
            <a:ext cx="1937729" cy="361307"/>
          </a:xfrm>
          <a:prstGeom prst="wedgeRectCallout">
            <a:avLst>
              <a:gd name="adj1" fmla="val -60342"/>
              <a:gd name="adj2" fmla="val -232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QR factorization</a:t>
            </a:r>
            <a:endParaRPr lang="en-US" dirty="0"/>
          </a:p>
        </p:txBody>
      </p:sp>
      <p:sp>
        <p:nvSpPr>
          <p:cNvPr id="9" name="Rectangular Callout 8"/>
          <p:cNvSpPr/>
          <p:nvPr/>
        </p:nvSpPr>
        <p:spPr>
          <a:xfrm>
            <a:off x="5714659" y="5527332"/>
            <a:ext cx="1937729" cy="361307"/>
          </a:xfrm>
          <a:prstGeom prst="wedgeRectCallout">
            <a:avLst>
              <a:gd name="adj1" fmla="val -60342"/>
              <a:gd name="adj2" fmla="val -232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In-core SVD</a:t>
            </a:r>
            <a:endParaRPr lang="en-US" dirty="0"/>
          </a:p>
        </p:txBody>
      </p:sp>
    </p:spTree>
    <p:extLst>
      <p:ext uri="{BB962C8B-B14F-4D97-AF65-F5344CB8AC3E}">
        <p14:creationId xmlns:p14="http://schemas.microsoft.com/office/powerpoint/2010/main" val="2852495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SSVD Primitives</a:t>
            </a:r>
            <a:endParaRPr lang="en-US" dirty="0"/>
          </a:p>
        </p:txBody>
      </p:sp>
      <p:sp>
        <p:nvSpPr>
          <p:cNvPr id="3" name="Content Placeholder 2"/>
          <p:cNvSpPr>
            <a:spLocks noGrp="1"/>
          </p:cNvSpPr>
          <p:nvPr>
            <p:ph idx="1"/>
          </p:nvPr>
        </p:nvSpPr>
        <p:spPr>
          <a:xfrm>
            <a:off x="279400" y="1257299"/>
            <a:ext cx="8648700" cy="5465211"/>
          </a:xfrm>
        </p:spPr>
        <p:txBody>
          <a:bodyPr>
            <a:normAutofit/>
          </a:bodyPr>
          <a:lstStyle/>
          <a:p>
            <a:r>
              <a:rPr lang="en-US" dirty="0" smtClean="0"/>
              <a:t>Matrix-vector multiplication: y = Ax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(midterm, anyone?)</a:t>
            </a:r>
            <a:endParaRPr lang="en-US" dirty="0"/>
          </a:p>
        </p:txBody>
      </p:sp>
      <p:pic>
        <p:nvPicPr>
          <p:cNvPr id="4" name="Picture 3" descr="Screen Shot 2015-04-01 at 7.4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0478"/>
            <a:ext cx="8686800" cy="4178300"/>
          </a:xfrm>
          <a:prstGeom prst="rect">
            <a:avLst/>
          </a:prstGeom>
        </p:spPr>
      </p:pic>
    </p:spTree>
    <p:extLst>
      <p:ext uri="{BB962C8B-B14F-4D97-AF65-F5344CB8AC3E}">
        <p14:creationId xmlns:p14="http://schemas.microsoft.com/office/powerpoint/2010/main" val="3374281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SSVD Primitives</a:t>
            </a:r>
            <a:endParaRPr lang="en-US" dirty="0"/>
          </a:p>
        </p:txBody>
      </p:sp>
      <p:sp>
        <p:nvSpPr>
          <p:cNvPr id="3" name="Content Placeholder 2"/>
          <p:cNvSpPr>
            <a:spLocks noGrp="1"/>
          </p:cNvSpPr>
          <p:nvPr>
            <p:ph idx="1"/>
          </p:nvPr>
        </p:nvSpPr>
        <p:spPr>
          <a:xfrm>
            <a:off x="279400" y="1257300"/>
            <a:ext cx="8648700" cy="636827"/>
          </a:xfrm>
        </p:spPr>
        <p:txBody>
          <a:bodyPr/>
          <a:lstStyle/>
          <a:p>
            <a:r>
              <a:rPr lang="en-US" dirty="0" smtClean="0"/>
              <a:t>Matrix-matrix multiplication: y = </a:t>
            </a:r>
            <a:r>
              <a:rPr lang="en-US" dirty="0" err="1" smtClean="0"/>
              <a:t>A</a:t>
            </a:r>
            <a:r>
              <a:rPr lang="en-US" baseline="30000" dirty="0" err="1" smtClean="0"/>
              <a:t>T</a:t>
            </a:r>
            <a:r>
              <a:rPr lang="en-US" dirty="0" err="1" smtClean="0"/>
              <a:t>Ax</a:t>
            </a:r>
            <a:endParaRPr lang="en-US" dirty="0"/>
          </a:p>
        </p:txBody>
      </p:sp>
      <p:pic>
        <p:nvPicPr>
          <p:cNvPr id="4" name="Picture 3" descr="Screen Shot 2015-04-01 at 7.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54200"/>
            <a:ext cx="8686800" cy="5003800"/>
          </a:xfrm>
          <a:prstGeom prst="rect">
            <a:avLst/>
          </a:prstGeom>
        </p:spPr>
      </p:pic>
    </p:spTree>
    <p:extLst>
      <p:ext uri="{BB962C8B-B14F-4D97-AF65-F5344CB8AC3E}">
        <p14:creationId xmlns:p14="http://schemas.microsoft.com/office/powerpoint/2010/main" val="317891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Matrix-matrix multiplication</a:t>
            </a:r>
            <a:endParaRPr lang="en-US" dirty="0"/>
          </a:p>
        </p:txBody>
      </p:sp>
      <p:sp>
        <p:nvSpPr>
          <p:cNvPr id="3" name="Content Placeholder 2"/>
          <p:cNvSpPr>
            <a:spLocks noGrp="1"/>
          </p:cNvSpPr>
          <p:nvPr>
            <p:ph idx="1"/>
          </p:nvPr>
        </p:nvSpPr>
        <p:spPr>
          <a:xfrm>
            <a:off x="279400" y="1257300"/>
            <a:ext cx="8648700" cy="5410466"/>
          </a:xfrm>
        </p:spPr>
        <p:txBody>
          <a:bodyPr>
            <a:normAutofit/>
          </a:bodyPr>
          <a:lstStyle/>
          <a:p>
            <a:r>
              <a:rPr lang="en-US" dirty="0" smtClean="0"/>
              <a:t>Very clever use of map/reduce</a:t>
            </a:r>
          </a:p>
          <a:p>
            <a:endParaRPr lang="en-US" dirty="0"/>
          </a:p>
          <a:p>
            <a:endParaRPr lang="en-US" dirty="0" smtClean="0"/>
          </a:p>
          <a:p>
            <a:r>
              <a:rPr lang="en-US" dirty="0" smtClean="0"/>
              <a:t>Each Mapper outputs:</a:t>
            </a:r>
            <a:endParaRPr lang="en-US" dirty="0"/>
          </a:p>
        </p:txBody>
      </p:sp>
      <p:pic>
        <p:nvPicPr>
          <p:cNvPr id="4" name="Picture 3" descr="Screen Shot 2015-04-01 at 7.52.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444" y="1809410"/>
            <a:ext cx="2844800" cy="1308100"/>
          </a:xfrm>
          <a:prstGeom prst="rect">
            <a:avLst/>
          </a:prstGeom>
        </p:spPr>
      </p:pic>
      <p:pic>
        <p:nvPicPr>
          <p:cNvPr id="5" name="Picture 4" descr="Screen Shot 2015-04-01 at 7.52.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644" y="3051816"/>
            <a:ext cx="1371600" cy="596900"/>
          </a:xfrm>
          <a:prstGeom prst="rect">
            <a:avLst/>
          </a:prstGeom>
        </p:spPr>
      </p:pic>
    </p:spTree>
    <p:extLst>
      <p:ext uri="{BB962C8B-B14F-4D97-AF65-F5344CB8AC3E}">
        <p14:creationId xmlns:p14="http://schemas.microsoft.com/office/powerpoint/2010/main" val="11559716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SSVD Primitives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Distributed </a:t>
            </a:r>
            <a:r>
              <a:rPr lang="en-US" dirty="0" err="1"/>
              <a:t>o</a:t>
            </a:r>
            <a:r>
              <a:rPr lang="en-US" dirty="0" err="1" smtClean="0"/>
              <a:t>rthogonalization</a:t>
            </a:r>
            <a:r>
              <a:rPr lang="en-US" dirty="0" smtClean="0"/>
              <a:t>: Y = AΩ</a:t>
            </a:r>
          </a:p>
          <a:p>
            <a:pPr lvl="1"/>
            <a:r>
              <a:rPr lang="en-US" dirty="0" smtClean="0"/>
              <a:t>Givens rotation</a:t>
            </a:r>
          </a:p>
          <a:p>
            <a:pPr lvl="1"/>
            <a:endParaRPr lang="en-US" dirty="0"/>
          </a:p>
          <a:p>
            <a:pPr lvl="1"/>
            <a:endParaRPr lang="en-US" dirty="0" smtClean="0"/>
          </a:p>
          <a:p>
            <a:pPr lvl="1"/>
            <a:endParaRPr lang="en-US" dirty="0"/>
          </a:p>
          <a:p>
            <a:pPr lvl="1"/>
            <a:r>
              <a:rPr lang="en-US" dirty="0" smtClean="0"/>
              <a:t>Streaming QR</a:t>
            </a:r>
          </a:p>
          <a:p>
            <a:pPr lvl="2"/>
            <a:r>
              <a:rPr lang="en-US" dirty="0" smtClean="0"/>
              <a:t>Sliding window</a:t>
            </a:r>
            <a:endParaRPr lang="en-US" dirty="0"/>
          </a:p>
          <a:p>
            <a:pPr lvl="1"/>
            <a:r>
              <a:rPr lang="en-US" dirty="0" smtClean="0"/>
              <a:t>Merge factorizations</a:t>
            </a:r>
          </a:p>
          <a:p>
            <a:pPr marL="1428750" lvl="2" indent="-514350">
              <a:buFont typeface="+mj-lt"/>
              <a:buAutoNum type="arabicPeriod"/>
            </a:pPr>
            <a:r>
              <a:rPr lang="en-US" dirty="0" smtClean="0"/>
              <a:t>Merge R</a:t>
            </a:r>
          </a:p>
          <a:p>
            <a:pPr marL="1428750" lvl="2" indent="-514350">
              <a:buFont typeface="+mj-lt"/>
              <a:buAutoNum type="arabicPeriod"/>
            </a:pPr>
            <a:r>
              <a:rPr lang="en-US" dirty="0" smtClean="0"/>
              <a:t>Merge Q</a:t>
            </a:r>
            <a:r>
              <a:rPr lang="en-US" baseline="30000" dirty="0" smtClean="0"/>
              <a:t>T</a:t>
            </a:r>
            <a:endParaRPr lang="en-US" dirty="0"/>
          </a:p>
        </p:txBody>
      </p:sp>
      <p:pic>
        <p:nvPicPr>
          <p:cNvPr id="4" name="Picture 3" descr="Screen Shot 2015-04-01 at 7.40.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176" y="1741991"/>
            <a:ext cx="3995142" cy="2189851"/>
          </a:xfrm>
          <a:prstGeom prst="rect">
            <a:avLst/>
          </a:prstGeom>
        </p:spPr>
      </p:pic>
    </p:spTree>
    <p:extLst>
      <p:ext uri="{BB962C8B-B14F-4D97-AF65-F5344CB8AC3E}">
        <p14:creationId xmlns:p14="http://schemas.microsoft.com/office/powerpoint/2010/main" val="3581668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SSVD</a:t>
            </a:r>
            <a:endParaRPr lang="en-US" dirty="0"/>
          </a:p>
        </p:txBody>
      </p:sp>
      <p:pic>
        <p:nvPicPr>
          <p:cNvPr id="4" name="Picture 3" descr="Screen Shot 2015-04-01 at 7.5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22" y="1006889"/>
            <a:ext cx="8191557" cy="5796365"/>
          </a:xfrm>
          <a:prstGeom prst="rect">
            <a:avLst/>
          </a:prstGeom>
        </p:spPr>
      </p:pic>
      <p:sp>
        <p:nvSpPr>
          <p:cNvPr id="6" name="8-Point Star 5"/>
          <p:cNvSpPr/>
          <p:nvPr/>
        </p:nvSpPr>
        <p:spPr>
          <a:xfrm>
            <a:off x="476222" y="2934255"/>
            <a:ext cx="492692" cy="492692"/>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7" name="8-Point Star 6"/>
          <p:cNvSpPr/>
          <p:nvPr/>
        </p:nvSpPr>
        <p:spPr>
          <a:xfrm>
            <a:off x="476222" y="3333001"/>
            <a:ext cx="492692" cy="492692"/>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8" name="8-Point Star 7"/>
          <p:cNvSpPr/>
          <p:nvPr/>
        </p:nvSpPr>
        <p:spPr>
          <a:xfrm>
            <a:off x="874968" y="4021889"/>
            <a:ext cx="492692" cy="492692"/>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0" name="8-Point Star 9"/>
          <p:cNvSpPr/>
          <p:nvPr/>
        </p:nvSpPr>
        <p:spPr>
          <a:xfrm>
            <a:off x="476222" y="5893237"/>
            <a:ext cx="492692" cy="492692"/>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11" name="8-Point Star 10"/>
          <p:cNvSpPr/>
          <p:nvPr/>
        </p:nvSpPr>
        <p:spPr>
          <a:xfrm>
            <a:off x="475350" y="6253668"/>
            <a:ext cx="492692" cy="492692"/>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378233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breakdown</a:t>
            </a:r>
            <a:endParaRPr lang="en-US" dirty="0"/>
          </a:p>
        </p:txBody>
      </p:sp>
      <p:sp>
        <p:nvSpPr>
          <p:cNvPr id="3" name="Content Placeholder 2"/>
          <p:cNvSpPr>
            <a:spLocks noGrp="1"/>
          </p:cNvSpPr>
          <p:nvPr>
            <p:ph idx="1"/>
          </p:nvPr>
        </p:nvSpPr>
        <p:spPr/>
        <p:txBody>
          <a:bodyPr/>
          <a:lstStyle/>
          <a:p>
            <a:r>
              <a:rPr lang="en-US" dirty="0" smtClean="0"/>
              <a:t>Part I</a:t>
            </a:r>
          </a:p>
          <a:p>
            <a:pPr lvl="1"/>
            <a:r>
              <a:rPr lang="en-US" dirty="0" smtClean="0"/>
              <a:t>Stochastic SVD</a:t>
            </a:r>
          </a:p>
          <a:p>
            <a:pPr lvl="1"/>
            <a:endParaRPr lang="en-US" dirty="0"/>
          </a:p>
          <a:p>
            <a:pPr lvl="1"/>
            <a:endParaRPr lang="en-US" dirty="0"/>
          </a:p>
          <a:p>
            <a:r>
              <a:rPr lang="en-US" dirty="0" smtClean="0"/>
              <a:t>Part II</a:t>
            </a:r>
          </a:p>
          <a:p>
            <a:pPr lvl="1"/>
            <a:r>
              <a:rPr lang="en-US" b="1" dirty="0" smtClean="0"/>
              <a:t>Distributed</a:t>
            </a:r>
            <a:r>
              <a:rPr lang="en-US" dirty="0" smtClean="0"/>
              <a:t> stochastic SVD</a:t>
            </a:r>
            <a:endParaRPr lang="en-US" dirty="0"/>
          </a:p>
        </p:txBody>
      </p:sp>
    </p:spTree>
    <p:extLst>
      <p:ext uri="{BB962C8B-B14F-4D97-AF65-F5344CB8AC3E}">
        <p14:creationId xmlns:p14="http://schemas.microsoft.com/office/powerpoint/2010/main" val="4123333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Q-job</a:t>
            </a:r>
            <a:endParaRPr lang="en-US" dirty="0"/>
          </a:p>
        </p:txBody>
      </p:sp>
      <p:pic>
        <p:nvPicPr>
          <p:cNvPr id="4" name="Picture 3" descr="Screen Shot 2015-04-01 at 8.21.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1605619"/>
            <a:ext cx="8712200" cy="4978400"/>
          </a:xfrm>
          <a:prstGeom prst="rect">
            <a:avLst/>
          </a:prstGeom>
        </p:spPr>
      </p:pic>
    </p:spTree>
    <p:extLst>
      <p:ext uri="{BB962C8B-B14F-4D97-AF65-F5344CB8AC3E}">
        <p14:creationId xmlns:p14="http://schemas.microsoft.com/office/powerpoint/2010/main" val="10499109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a:t>
            </a:r>
            <a:r>
              <a:rPr lang="en-US" baseline="30000" dirty="0" smtClean="0"/>
              <a:t>T</a:t>
            </a:r>
            <a:r>
              <a:rPr lang="en-US" dirty="0" smtClean="0"/>
              <a:t>-job</a:t>
            </a:r>
            <a:endParaRPr lang="en-US" dirty="0"/>
          </a:p>
        </p:txBody>
      </p:sp>
      <p:pic>
        <p:nvPicPr>
          <p:cNvPr id="4" name="Picture 3" descr="Screen Shot 2015-04-01 at 8.22.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63" y="1054690"/>
            <a:ext cx="7659475" cy="5803310"/>
          </a:xfrm>
          <a:prstGeom prst="rect">
            <a:avLst/>
          </a:prstGeom>
        </p:spPr>
      </p:pic>
    </p:spTree>
    <p:extLst>
      <p:ext uri="{BB962C8B-B14F-4D97-AF65-F5344CB8AC3E}">
        <p14:creationId xmlns:p14="http://schemas.microsoft.com/office/powerpoint/2010/main" val="8399313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AB</a:t>
            </a:r>
            <a:r>
              <a:rPr lang="en-US" baseline="30000" dirty="0" smtClean="0"/>
              <a:t>T</a:t>
            </a:r>
            <a:r>
              <a:rPr lang="en-US" dirty="0" smtClean="0"/>
              <a:t>-job</a:t>
            </a:r>
            <a:endParaRPr lang="en-US" dirty="0"/>
          </a:p>
        </p:txBody>
      </p:sp>
      <p:pic>
        <p:nvPicPr>
          <p:cNvPr id="4" name="Picture 3" descr="Screen Shot 2015-04-01 at 8.24.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74" y="1025753"/>
            <a:ext cx="7292253" cy="5810348"/>
          </a:xfrm>
          <a:prstGeom prst="rect">
            <a:avLst/>
          </a:prstGeom>
        </p:spPr>
      </p:pic>
    </p:spTree>
    <p:extLst>
      <p:ext uri="{BB962C8B-B14F-4D97-AF65-F5344CB8AC3E}">
        <p14:creationId xmlns:p14="http://schemas.microsoft.com/office/powerpoint/2010/main" val="257475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U-job</a:t>
            </a:r>
            <a:endParaRPr lang="en-US" dirty="0"/>
          </a:p>
        </p:txBody>
      </p:sp>
      <p:pic>
        <p:nvPicPr>
          <p:cNvPr id="4" name="Picture 3" descr="Screen Shot 2015-04-01 at 8.27.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67493"/>
            <a:ext cx="8686800" cy="3784600"/>
          </a:xfrm>
          <a:prstGeom prst="rect">
            <a:avLst/>
          </a:prstGeom>
        </p:spPr>
      </p:pic>
    </p:spTree>
    <p:extLst>
      <p:ext uri="{BB962C8B-B14F-4D97-AF65-F5344CB8AC3E}">
        <p14:creationId xmlns:p14="http://schemas.microsoft.com/office/powerpoint/2010/main" val="3849880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V-job</a:t>
            </a:r>
            <a:endParaRPr lang="en-US" dirty="0"/>
          </a:p>
        </p:txBody>
      </p:sp>
      <p:pic>
        <p:nvPicPr>
          <p:cNvPr id="4" name="Picture 3" descr="Screen Shot 2015-04-01 at 8.2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1315673"/>
            <a:ext cx="8712200" cy="3784600"/>
          </a:xfrm>
          <a:prstGeom prst="rect">
            <a:avLst/>
          </a:prstGeom>
        </p:spPr>
      </p:pic>
    </p:spTree>
    <p:extLst>
      <p:ext uri="{BB962C8B-B14F-4D97-AF65-F5344CB8AC3E}">
        <p14:creationId xmlns:p14="http://schemas.microsoft.com/office/powerpoint/2010/main" val="34217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Mahout SSVD Parameters</a:t>
            </a:r>
            <a:endParaRPr lang="en-US" dirty="0"/>
          </a:p>
        </p:txBody>
      </p:sp>
      <p:pic>
        <p:nvPicPr>
          <p:cNvPr id="5" name="Picture 4" descr="Screen Shot 2015-04-01 at 8.32.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74" y="978501"/>
            <a:ext cx="7307852" cy="5823445"/>
          </a:xfrm>
          <a:prstGeom prst="rect">
            <a:avLst/>
          </a:prstGeom>
        </p:spPr>
      </p:pic>
    </p:spTree>
    <p:extLst>
      <p:ext uri="{BB962C8B-B14F-4D97-AF65-F5344CB8AC3E}">
        <p14:creationId xmlns:p14="http://schemas.microsoft.com/office/powerpoint/2010/main" val="77114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height</a:t>
            </a:r>
            <a:endParaRPr lang="en-US" dirty="0"/>
          </a:p>
        </p:txBody>
      </p:sp>
      <p:pic>
        <p:nvPicPr>
          <p:cNvPr id="4" name="Picture 3" descr="Screen Shot 2015-04-01 at 8.33.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116" y="1083925"/>
            <a:ext cx="6385768" cy="5704466"/>
          </a:xfrm>
          <a:prstGeom prst="rect">
            <a:avLst/>
          </a:prstGeom>
        </p:spPr>
      </p:pic>
    </p:spTree>
    <p:extLst>
      <p:ext uri="{BB962C8B-B14F-4D97-AF65-F5344CB8AC3E}">
        <p14:creationId xmlns:p14="http://schemas.microsoft.com/office/powerpoint/2010/main" val="320812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iterations</a:t>
            </a:r>
            <a:endParaRPr lang="en-US" dirty="0"/>
          </a:p>
        </p:txBody>
      </p:sp>
      <p:pic>
        <p:nvPicPr>
          <p:cNvPr id="4" name="Picture 3" descr="Screen Shot 2015-04-01 at 8.34.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550" y="2185849"/>
            <a:ext cx="6184900" cy="2438400"/>
          </a:xfrm>
          <a:prstGeom prst="rect">
            <a:avLst/>
          </a:prstGeom>
        </p:spPr>
      </p:pic>
    </p:spTree>
    <p:extLst>
      <p:ext uri="{BB962C8B-B14F-4D97-AF65-F5344CB8AC3E}">
        <p14:creationId xmlns:p14="http://schemas.microsoft.com/office/powerpoint/2010/main" val="167839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t>
            </a:r>
            <a:r>
              <a:rPr lang="en-US" dirty="0" err="1" smtClean="0"/>
              <a:t>Lanczos</a:t>
            </a:r>
            <a:endParaRPr lang="en-US" dirty="0"/>
          </a:p>
        </p:txBody>
      </p:sp>
      <p:pic>
        <p:nvPicPr>
          <p:cNvPr id="4" name="Picture 3" descr="Screen Shot 2015-04-01 at 8.30.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49" y="1023236"/>
            <a:ext cx="5974102" cy="5834764"/>
          </a:xfrm>
          <a:prstGeom prst="rect">
            <a:avLst/>
          </a:prstGeom>
        </p:spPr>
      </p:pic>
    </p:spTree>
    <p:extLst>
      <p:ext uri="{BB962C8B-B14F-4D97-AF65-F5344CB8AC3E}">
        <p14:creationId xmlns:p14="http://schemas.microsoft.com/office/powerpoint/2010/main" val="255465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t>
            </a:r>
            <a:r>
              <a:rPr lang="en-US" dirty="0" err="1" smtClean="0"/>
              <a:t>Lanczos</a:t>
            </a:r>
            <a:endParaRPr lang="en-US" dirty="0"/>
          </a:p>
        </p:txBody>
      </p:sp>
      <p:pic>
        <p:nvPicPr>
          <p:cNvPr id="4" name="Picture 3" descr="Screen Shot 2015-04-01 at 8.36.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 y="1120216"/>
            <a:ext cx="9004300" cy="5562600"/>
          </a:xfrm>
          <a:prstGeom prst="rect">
            <a:avLst/>
          </a:prstGeom>
        </p:spPr>
      </p:pic>
    </p:spTree>
    <p:extLst>
      <p:ext uri="{BB962C8B-B14F-4D97-AF65-F5344CB8AC3E}">
        <p14:creationId xmlns:p14="http://schemas.microsoft.com/office/powerpoint/2010/main" val="61565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I: Stochastic SVD</a:t>
            </a:r>
            <a:endParaRPr lang="en-US" dirty="0"/>
          </a:p>
        </p:txBody>
      </p:sp>
    </p:spTree>
    <p:extLst>
      <p:ext uri="{BB962C8B-B14F-4D97-AF65-F5344CB8AC3E}">
        <p14:creationId xmlns:p14="http://schemas.microsoft.com/office/powerpoint/2010/main" val="28399555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t>
            </a:r>
            <a:r>
              <a:rPr lang="en-US" dirty="0" err="1" smtClean="0"/>
              <a:t>Lanczos</a:t>
            </a:r>
            <a:endParaRPr lang="en-US" dirty="0"/>
          </a:p>
        </p:txBody>
      </p:sp>
      <p:pic>
        <p:nvPicPr>
          <p:cNvPr id="3" name="Picture 2" descr="Screen Shot 2015-04-01 at 8.36.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84" y="1007222"/>
            <a:ext cx="7381433" cy="5817930"/>
          </a:xfrm>
          <a:prstGeom prst="rect">
            <a:avLst/>
          </a:prstGeom>
        </p:spPr>
      </p:pic>
    </p:spTree>
    <p:extLst>
      <p:ext uri="{BB962C8B-B14F-4D97-AF65-F5344CB8AC3E}">
        <p14:creationId xmlns:p14="http://schemas.microsoft.com/office/powerpoint/2010/main" val="20385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t>
            </a:r>
            <a:r>
              <a:rPr lang="en-US" dirty="0" err="1" smtClean="0"/>
              <a:t>Lanczos</a:t>
            </a:r>
            <a:endParaRPr lang="en-US" dirty="0"/>
          </a:p>
        </p:txBody>
      </p:sp>
      <p:pic>
        <p:nvPicPr>
          <p:cNvPr id="4" name="Picture 3" descr="Screen Shot 2015-04-01 at 8.38.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650" y="1567770"/>
            <a:ext cx="5854700" cy="4699000"/>
          </a:xfrm>
          <a:prstGeom prst="rect">
            <a:avLst/>
          </a:prstGeom>
        </p:spPr>
      </p:pic>
    </p:spTree>
    <p:extLst>
      <p:ext uri="{BB962C8B-B14F-4D97-AF65-F5344CB8AC3E}">
        <p14:creationId xmlns:p14="http://schemas.microsoft.com/office/powerpoint/2010/main" val="284973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lstStyle/>
          <a:p>
            <a:r>
              <a:rPr lang="en-US" dirty="0" smtClean="0"/>
              <a:t>Wikipedia-all</a:t>
            </a:r>
          </a:p>
          <a:p>
            <a:endParaRPr lang="en-US" dirty="0"/>
          </a:p>
          <a:p>
            <a:endParaRPr lang="en-US" dirty="0" smtClean="0"/>
          </a:p>
          <a:p>
            <a:endParaRPr lang="en-US" dirty="0"/>
          </a:p>
          <a:p>
            <a:endParaRPr lang="en-US" dirty="0" smtClean="0"/>
          </a:p>
          <a:p>
            <a:endParaRPr lang="en-US" dirty="0"/>
          </a:p>
          <a:p>
            <a:r>
              <a:rPr lang="en-US" dirty="0" smtClean="0"/>
              <a:t>Wikipedia-MAX</a:t>
            </a:r>
            <a:endParaRPr lang="en-US" dirty="0"/>
          </a:p>
        </p:txBody>
      </p:sp>
      <p:pic>
        <p:nvPicPr>
          <p:cNvPr id="4" name="Picture 3" descr="Screen Shot 2015-04-01 at 8.40.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906" y="3906991"/>
            <a:ext cx="2286000" cy="2565400"/>
          </a:xfrm>
          <a:prstGeom prst="rect">
            <a:avLst/>
          </a:prstGeom>
        </p:spPr>
      </p:pic>
      <p:pic>
        <p:nvPicPr>
          <p:cNvPr id="5" name="Picture 4" descr="Screen Shot 2015-04-01 at 8.40.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539" y="383205"/>
            <a:ext cx="3556000" cy="3086100"/>
          </a:xfrm>
          <a:prstGeom prst="rect">
            <a:avLst/>
          </a:prstGeom>
        </p:spPr>
      </p:pic>
    </p:spTree>
    <p:extLst>
      <p:ext uri="{BB962C8B-B14F-4D97-AF65-F5344CB8AC3E}">
        <p14:creationId xmlns:p14="http://schemas.microsoft.com/office/powerpoint/2010/main" val="1071424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SSVD!</a:t>
            </a:r>
            <a:endParaRPr lang="en-US" dirty="0"/>
          </a:p>
        </p:txBody>
      </p:sp>
      <p:pic>
        <p:nvPicPr>
          <p:cNvPr id="4" name="Picture 3"/>
          <p:cNvPicPr>
            <a:picLocks noChangeAspect="1"/>
          </p:cNvPicPr>
          <p:nvPr/>
        </p:nvPicPr>
        <p:blipFill>
          <a:blip r:embed="rId2"/>
          <a:stretch>
            <a:fillRect/>
          </a:stretch>
        </p:blipFill>
        <p:spPr>
          <a:xfrm>
            <a:off x="1651000" y="1841500"/>
            <a:ext cx="5842000" cy="3175000"/>
          </a:xfrm>
          <a:prstGeom prst="rect">
            <a:avLst/>
          </a:prstGeom>
        </p:spPr>
      </p:pic>
    </p:spTree>
    <p:extLst>
      <p:ext uri="{BB962C8B-B14F-4D97-AF65-F5344CB8AC3E}">
        <p14:creationId xmlns:p14="http://schemas.microsoft.com/office/powerpoint/2010/main" val="114611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Randomized methods for computing the SVD of very large matrices</a:t>
            </a:r>
          </a:p>
          <a:p>
            <a:pPr lvl="1"/>
            <a:r>
              <a:rPr lang="en-US" dirty="0">
                <a:hlinkClick r:id="rId2"/>
              </a:rPr>
              <a:t>http://web.stanford.edu/group/mmds/slides2010/</a:t>
            </a:r>
            <a:r>
              <a:rPr lang="en-US" dirty="0" smtClean="0">
                <a:hlinkClick r:id="rId2"/>
              </a:rPr>
              <a:t>Martinsson.pdf</a:t>
            </a:r>
            <a:endParaRPr lang="en-US" dirty="0" smtClean="0"/>
          </a:p>
          <a:p>
            <a:r>
              <a:rPr lang="en-US" dirty="0" smtClean="0"/>
              <a:t>Randomized methods for computing low-rank approximations of matrices</a:t>
            </a:r>
          </a:p>
          <a:p>
            <a:pPr lvl="1"/>
            <a:r>
              <a:rPr lang="en-US" dirty="0">
                <a:hlinkClick r:id="rId3"/>
              </a:rPr>
              <a:t>https://amath.colorado.edu/faculty/martinss/Pubs/</a:t>
            </a:r>
            <a:r>
              <a:rPr lang="en-US" dirty="0" smtClean="0">
                <a:hlinkClick r:id="rId3"/>
              </a:rPr>
              <a:t>2012_halko_dissertation.pdf</a:t>
            </a:r>
            <a:endParaRPr lang="en-US" dirty="0" smtClean="0"/>
          </a:p>
          <a:p>
            <a:r>
              <a:rPr lang="en-US" dirty="0" smtClean="0"/>
              <a:t>SSVD on Mahout</a:t>
            </a:r>
          </a:p>
          <a:p>
            <a:pPr lvl="1"/>
            <a:r>
              <a:rPr lang="en-US" dirty="0">
                <a:hlinkClick r:id="rId4"/>
              </a:rPr>
              <a:t>https://mahout.apache.org/users/algorithms/d-</a:t>
            </a:r>
            <a:r>
              <a:rPr lang="en-US" dirty="0" smtClean="0">
                <a:hlinkClick r:id="rId4"/>
              </a:rPr>
              <a:t>ssvd.html</a:t>
            </a:r>
            <a:endParaRPr lang="en-US" dirty="0" smtClean="0"/>
          </a:p>
        </p:txBody>
      </p:sp>
    </p:spTree>
    <p:extLst>
      <p:ext uri="{BB962C8B-B14F-4D97-AF65-F5344CB8AC3E}">
        <p14:creationId xmlns:p14="http://schemas.microsoft.com/office/powerpoint/2010/main" val="45151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goal</a:t>
            </a:r>
            <a:endParaRPr lang="en-US" dirty="0"/>
          </a:p>
        </p:txBody>
      </p:sp>
      <p:sp>
        <p:nvSpPr>
          <p:cNvPr id="3" name="Content Placeholder 2"/>
          <p:cNvSpPr>
            <a:spLocks noGrp="1"/>
          </p:cNvSpPr>
          <p:nvPr>
            <p:ph idx="1"/>
          </p:nvPr>
        </p:nvSpPr>
        <p:spPr>
          <a:xfrm>
            <a:off x="279400" y="1257300"/>
            <a:ext cx="8648700" cy="1917827"/>
          </a:xfrm>
        </p:spPr>
        <p:txBody>
          <a:bodyPr/>
          <a:lstStyle/>
          <a:p>
            <a:r>
              <a:rPr lang="en-US" dirty="0" smtClean="0"/>
              <a:t>Matrix </a:t>
            </a:r>
            <a:r>
              <a:rPr lang="en-US" i="1" dirty="0" smtClean="0"/>
              <a:t>A</a:t>
            </a:r>
          </a:p>
          <a:p>
            <a:pPr lvl="1"/>
            <a:r>
              <a:rPr lang="en-US" dirty="0" smtClean="0"/>
              <a:t>Find a low-rank approximation of </a:t>
            </a:r>
            <a:r>
              <a:rPr lang="en-US" i="1" dirty="0" smtClean="0"/>
              <a:t>A</a:t>
            </a:r>
          </a:p>
          <a:p>
            <a:pPr lvl="1"/>
            <a:r>
              <a:rPr lang="en-US" dirty="0" smtClean="0"/>
              <a:t>Basic dimensionality reduction</a:t>
            </a:r>
          </a:p>
        </p:txBody>
      </p:sp>
      <p:pic>
        <p:nvPicPr>
          <p:cNvPr id="4" name="Picture 3" descr="Screen Shot 2015-04-01 at 4.24.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50" y="4150016"/>
            <a:ext cx="4152900" cy="787400"/>
          </a:xfrm>
          <a:prstGeom prst="rect">
            <a:avLst/>
          </a:prstGeom>
        </p:spPr>
      </p:pic>
      <p:sp>
        <p:nvSpPr>
          <p:cNvPr id="6" name="Explosion 1 5"/>
          <p:cNvSpPr/>
          <p:nvPr/>
        </p:nvSpPr>
        <p:spPr>
          <a:xfrm>
            <a:off x="2965300" y="4937416"/>
            <a:ext cx="3213400" cy="176885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Preconditioning</a:t>
            </a:r>
            <a:endParaRPr lang="en-US" dirty="0"/>
          </a:p>
        </p:txBody>
      </p:sp>
    </p:spTree>
    <p:extLst>
      <p:ext uri="{BB962C8B-B14F-4D97-AF65-F5344CB8AC3E}">
        <p14:creationId xmlns:p14="http://schemas.microsoft.com/office/powerpoint/2010/main" val="353860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algorithm</a:t>
            </a:r>
            <a:endParaRPr lang="en-US" dirty="0"/>
          </a:p>
        </p:txBody>
      </p:sp>
      <p:sp>
        <p:nvSpPr>
          <p:cNvPr id="3" name="Content Placeholder 2"/>
          <p:cNvSpPr>
            <a:spLocks noGrp="1"/>
          </p:cNvSpPr>
          <p:nvPr>
            <p:ph idx="1"/>
          </p:nvPr>
        </p:nvSpPr>
        <p:spPr/>
        <p:txBody>
          <a:bodyPr/>
          <a:lstStyle/>
          <a:p>
            <a:r>
              <a:rPr lang="en-US" dirty="0" smtClean="0"/>
              <a:t>INPUT: </a:t>
            </a:r>
            <a:r>
              <a:rPr lang="en-US" i="1" dirty="0" smtClean="0"/>
              <a:t>A</a:t>
            </a:r>
            <a:r>
              <a:rPr lang="en-US" dirty="0" smtClean="0"/>
              <a:t>, </a:t>
            </a:r>
            <a:r>
              <a:rPr lang="en-US" i="1" dirty="0" smtClean="0"/>
              <a:t>k</a:t>
            </a:r>
            <a:r>
              <a:rPr lang="en-US" dirty="0" smtClean="0"/>
              <a:t>, </a:t>
            </a:r>
            <a:r>
              <a:rPr lang="en-US" i="1" dirty="0" smtClean="0"/>
              <a:t>p</a:t>
            </a:r>
            <a:endParaRPr lang="en-US" dirty="0"/>
          </a:p>
          <a:p>
            <a:r>
              <a:rPr lang="en-US" dirty="0" smtClean="0"/>
              <a:t>OUTPUT: </a:t>
            </a:r>
            <a:r>
              <a:rPr lang="en-US" i="1" dirty="0" smtClean="0"/>
              <a:t>Q</a:t>
            </a:r>
            <a:endParaRPr lang="en-US" dirty="0" smtClean="0"/>
          </a:p>
          <a:p>
            <a:endParaRPr lang="en-US" dirty="0"/>
          </a:p>
          <a:p>
            <a:pPr marL="514350" indent="-514350">
              <a:buFont typeface="+mj-lt"/>
              <a:buAutoNum type="arabicPeriod"/>
            </a:pPr>
            <a:r>
              <a:rPr lang="en-US" dirty="0" smtClean="0"/>
              <a:t>Draw Gaussian n x (k + p) test matrix </a:t>
            </a:r>
            <a:r>
              <a:rPr lang="en-US" dirty="0" err="1" smtClean="0"/>
              <a:t>Ω</a:t>
            </a:r>
            <a:endParaRPr lang="en-US" dirty="0" smtClean="0"/>
          </a:p>
          <a:p>
            <a:pPr marL="514350" indent="-514350">
              <a:buFont typeface="+mj-lt"/>
              <a:buAutoNum type="arabicPeriod"/>
            </a:pPr>
            <a:r>
              <a:rPr lang="en-US" dirty="0" smtClean="0"/>
              <a:t>Form product Y = AΩ</a:t>
            </a:r>
          </a:p>
          <a:p>
            <a:pPr marL="514350" indent="-514350">
              <a:buFont typeface="+mj-lt"/>
              <a:buAutoNum type="arabicPeriod"/>
            </a:pPr>
            <a:r>
              <a:rPr lang="en-US" dirty="0" err="1" smtClean="0"/>
              <a:t>Orthogonalize</a:t>
            </a:r>
            <a:r>
              <a:rPr lang="en-US" dirty="0" smtClean="0"/>
              <a:t> columns of Y </a:t>
            </a:r>
            <a:r>
              <a:rPr lang="en-US" dirty="0" smtClean="0">
                <a:latin typeface="Wingdings"/>
                <a:ea typeface="Wingdings"/>
                <a:cs typeface="Wingdings"/>
                <a:sym typeface="Wingdings"/>
              </a:rPr>
              <a:t></a:t>
            </a:r>
            <a:r>
              <a:rPr lang="en-US" dirty="0">
                <a:sym typeface="Wingdings"/>
              </a:rPr>
              <a:t>Q</a:t>
            </a:r>
            <a:endParaRPr lang="en-US" dirty="0" smtClean="0"/>
          </a:p>
        </p:txBody>
      </p:sp>
    </p:spTree>
    <p:extLst>
      <p:ext uri="{BB962C8B-B14F-4D97-AF65-F5344CB8AC3E}">
        <p14:creationId xmlns:p14="http://schemas.microsoft.com/office/powerpoint/2010/main" val="3800244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evaluation</a:t>
            </a:r>
            <a:endParaRPr lang="en-US" dirty="0"/>
          </a:p>
        </p:txBody>
      </p:sp>
      <p:pic>
        <p:nvPicPr>
          <p:cNvPr id="4" name="Picture 3" descr="Screen Shot 2015-04-01 at 4.30.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6039"/>
            <a:ext cx="9144000" cy="2804023"/>
          </a:xfrm>
          <a:prstGeom prst="rect">
            <a:avLst/>
          </a:prstGeom>
        </p:spPr>
      </p:pic>
      <p:sp>
        <p:nvSpPr>
          <p:cNvPr id="5" name="Oval 4"/>
          <p:cNvSpPr/>
          <p:nvPr/>
        </p:nvSpPr>
        <p:spPr>
          <a:xfrm>
            <a:off x="2025310" y="3525486"/>
            <a:ext cx="2299000" cy="1149614"/>
          </a:xfrm>
          <a:prstGeom prst="ellipse">
            <a:avLst/>
          </a:prstGeom>
          <a:noFill/>
          <a:ln w="76200" cmpd="sng"/>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689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Approximating the SVD</a:t>
            </a:r>
            <a:endParaRPr lang="en-US" dirty="0"/>
          </a:p>
        </p:txBody>
      </p:sp>
      <p:sp>
        <p:nvSpPr>
          <p:cNvPr id="3" name="Content Placeholder 2"/>
          <p:cNvSpPr>
            <a:spLocks noGrp="1"/>
          </p:cNvSpPr>
          <p:nvPr>
            <p:ph idx="1"/>
          </p:nvPr>
        </p:nvSpPr>
        <p:spPr/>
        <p:txBody>
          <a:bodyPr/>
          <a:lstStyle/>
          <a:p>
            <a:r>
              <a:rPr lang="en-US" dirty="0" smtClean="0"/>
              <a:t>INPUT: </a:t>
            </a:r>
            <a:r>
              <a:rPr lang="en-US" i="1" dirty="0" smtClean="0"/>
              <a:t>Q</a:t>
            </a:r>
          </a:p>
          <a:p>
            <a:r>
              <a:rPr lang="en-US" dirty="0" smtClean="0"/>
              <a:t>OUTPUT: Singular vectors </a:t>
            </a:r>
            <a:r>
              <a:rPr lang="en-US" i="1" dirty="0" smtClean="0"/>
              <a:t>U</a:t>
            </a:r>
            <a:endParaRPr lang="en-US" dirty="0" smtClean="0"/>
          </a:p>
          <a:p>
            <a:endParaRPr lang="en-US" dirty="0"/>
          </a:p>
          <a:p>
            <a:pPr marL="514350" indent="-514350">
              <a:buFont typeface="+mj-lt"/>
              <a:buAutoNum type="arabicPeriod"/>
            </a:pPr>
            <a:r>
              <a:rPr lang="en-US" dirty="0" smtClean="0"/>
              <a:t>Form k x n matrix B = Q</a:t>
            </a:r>
            <a:r>
              <a:rPr lang="en-US" baseline="30000" dirty="0" smtClean="0"/>
              <a:t>T</a:t>
            </a:r>
            <a:r>
              <a:rPr lang="en-US" dirty="0" smtClean="0"/>
              <a:t>A</a:t>
            </a:r>
          </a:p>
          <a:p>
            <a:pPr marL="514350" indent="-514350">
              <a:buFont typeface="+mj-lt"/>
              <a:buAutoNum type="arabicPeriod"/>
            </a:pPr>
            <a:r>
              <a:rPr lang="en-US" dirty="0" smtClean="0"/>
              <a:t>Compute SVD of B = ÛΣV</a:t>
            </a:r>
            <a:r>
              <a:rPr lang="en-US" baseline="30000" dirty="0" smtClean="0"/>
              <a:t>T</a:t>
            </a:r>
          </a:p>
          <a:p>
            <a:pPr marL="514350" indent="-514350">
              <a:buFont typeface="+mj-lt"/>
              <a:buAutoNum type="arabicPeriod"/>
            </a:pPr>
            <a:r>
              <a:rPr lang="en-US" dirty="0" smtClean="0"/>
              <a:t>Compute singular vectors U = QÛ</a:t>
            </a:r>
            <a:endParaRPr lang="en-US" dirty="0"/>
          </a:p>
        </p:txBody>
      </p:sp>
    </p:spTree>
    <p:extLst>
      <p:ext uri="{BB962C8B-B14F-4D97-AF65-F5344CB8AC3E}">
        <p14:creationId xmlns:p14="http://schemas.microsoft.com/office/powerpoint/2010/main" val="2344720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18844070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a:t>
            </a:r>
            <a:endParaRPr lang="en-US" dirty="0"/>
          </a:p>
        </p:txBody>
      </p:sp>
      <p:sp>
        <p:nvSpPr>
          <p:cNvPr id="3" name="Content Placeholder 2"/>
          <p:cNvSpPr>
            <a:spLocks noGrp="1"/>
          </p:cNvSpPr>
          <p:nvPr>
            <p:ph idx="1"/>
          </p:nvPr>
        </p:nvSpPr>
        <p:spPr>
          <a:xfrm>
            <a:off x="279400" y="1257300"/>
            <a:ext cx="8648700" cy="625879"/>
          </a:xfrm>
        </p:spPr>
        <p:txBody>
          <a:bodyPr/>
          <a:lstStyle/>
          <a:p>
            <a:r>
              <a:rPr lang="en-US" dirty="0" smtClean="0"/>
              <a:t>1000x1000 matrix</a:t>
            </a:r>
            <a:endParaRPr lang="en-US" dirty="0"/>
          </a:p>
        </p:txBody>
      </p:sp>
      <p:pic>
        <p:nvPicPr>
          <p:cNvPr id="5" name="Picture 4" descr="Screen Shot 2015-04-01 at 4.59.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555" y="1747172"/>
            <a:ext cx="6658890" cy="5110828"/>
          </a:xfrm>
          <a:prstGeom prst="rect">
            <a:avLst/>
          </a:prstGeom>
        </p:spPr>
      </p:pic>
    </p:spTree>
    <p:extLst>
      <p:ext uri="{BB962C8B-B14F-4D97-AF65-F5344CB8AC3E}">
        <p14:creationId xmlns:p14="http://schemas.microsoft.com/office/powerpoint/2010/main" val="22379242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4719</TotalTime>
  <Words>1269</Words>
  <Application>Microsoft Macintosh PowerPoint</Application>
  <PresentationFormat>On-screen Show (4:3)</PresentationFormat>
  <Paragraphs>175</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Stochastic SVD on Hadoop</vt:lpstr>
      <vt:lpstr>Lecture breakdown</vt:lpstr>
      <vt:lpstr>Part I: Stochastic SVD</vt:lpstr>
      <vt:lpstr>Basic goal</vt:lpstr>
      <vt:lpstr>Basic algorithm</vt:lpstr>
      <vt:lpstr>Basic evaluation</vt:lpstr>
      <vt:lpstr>Approximating the SVD</vt:lpstr>
      <vt:lpstr>Demo</vt:lpstr>
      <vt:lpstr>Empirical Results</vt:lpstr>
      <vt:lpstr>Power iterations</vt:lpstr>
      <vt:lpstr>Empirical Results</vt:lpstr>
      <vt:lpstr>Empirical Results</vt:lpstr>
      <vt:lpstr>Part II: Distributed SSVD</vt:lpstr>
      <vt:lpstr>Algorithm Overview</vt:lpstr>
      <vt:lpstr>SSVD Primitives</vt:lpstr>
      <vt:lpstr>SSVD Primitives</vt:lpstr>
      <vt:lpstr>Matrix-matrix multiplication</vt:lpstr>
      <vt:lpstr>SSVD Primitives</vt:lpstr>
      <vt:lpstr>SSVD</vt:lpstr>
      <vt:lpstr>1: Q-job</vt:lpstr>
      <vt:lpstr>2: BT-job</vt:lpstr>
      <vt:lpstr>3: ABT-job</vt:lpstr>
      <vt:lpstr>4: U-job</vt:lpstr>
      <vt:lpstr>5: V-job</vt:lpstr>
      <vt:lpstr>Mahout SSVD Parameters</vt:lpstr>
      <vt:lpstr>Block height</vt:lpstr>
      <vt:lpstr>Power iterations</vt:lpstr>
      <vt:lpstr>Comparison to Lanczos</vt:lpstr>
      <vt:lpstr>Comparison to Lanczos</vt:lpstr>
      <vt:lpstr>Comparison to Lanczos</vt:lpstr>
      <vt:lpstr>Comparison to Lanczos</vt:lpstr>
      <vt:lpstr>Datasets</vt:lpstr>
      <vt:lpstr>That’s SSVD!</vt:lpstr>
      <vt:lpstr>Resources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Shannon Quinn</cp:lastModifiedBy>
  <cp:revision>342</cp:revision>
  <dcterms:created xsi:type="dcterms:W3CDTF">2012-02-26T21:25:59Z</dcterms:created>
  <dcterms:modified xsi:type="dcterms:W3CDTF">2015-04-02T00:47:13Z</dcterms:modified>
</cp:coreProperties>
</file>