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268" r:id="rId4"/>
    <p:sldId id="257" r:id="rId5"/>
    <p:sldId id="261" r:id="rId6"/>
    <p:sldId id="305" r:id="rId7"/>
    <p:sldId id="259" r:id="rId8"/>
    <p:sldId id="260" r:id="rId9"/>
    <p:sldId id="263" r:id="rId10"/>
    <p:sldId id="264" r:id="rId11"/>
    <p:sldId id="262" r:id="rId12"/>
    <p:sldId id="265" r:id="rId13"/>
    <p:sldId id="266" r:id="rId14"/>
    <p:sldId id="279" r:id="rId15"/>
    <p:sldId id="270" r:id="rId16"/>
    <p:sldId id="271" r:id="rId17"/>
    <p:sldId id="275" r:id="rId18"/>
    <p:sldId id="272" r:id="rId19"/>
    <p:sldId id="276" r:id="rId20"/>
    <p:sldId id="283" r:id="rId21"/>
    <p:sldId id="282" r:id="rId22"/>
    <p:sldId id="297" r:id="rId23"/>
    <p:sldId id="284" r:id="rId24"/>
    <p:sldId id="277" r:id="rId25"/>
    <p:sldId id="281" r:id="rId26"/>
    <p:sldId id="285" r:id="rId27"/>
    <p:sldId id="289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20" r:id="rId40"/>
    <p:sldId id="317" r:id="rId41"/>
    <p:sldId id="318" r:id="rId42"/>
    <p:sldId id="319" r:id="rId43"/>
    <p:sldId id="321" r:id="rId44"/>
    <p:sldId id="322" r:id="rId45"/>
    <p:sldId id="286" r:id="rId46"/>
    <p:sldId id="287" r:id="rId47"/>
    <p:sldId id="288" r:id="rId48"/>
    <p:sldId id="300" r:id="rId49"/>
    <p:sldId id="304" r:id="rId50"/>
    <p:sldId id="301" r:id="rId51"/>
    <p:sldId id="302" r:id="rId52"/>
    <p:sldId id="303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8" autoAdjust="0"/>
    <p:restoredTop sz="90894" autoAdjust="0"/>
  </p:normalViewPr>
  <p:slideViewPr>
    <p:cSldViewPr snapToGrid="0" snapToObjects="1">
      <p:cViewPr>
        <p:scale>
          <a:sx n="108" d="100"/>
          <a:sy n="108" d="100"/>
        </p:scale>
        <p:origin x="-131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Cambria Math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ips.cc/Conferences/2015/PaperInformation/StyleFil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Scaling up Decision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Shannon Quinn</a:t>
            </a:r>
          </a:p>
          <a:p>
            <a:endParaRPr lang="en-US" dirty="0"/>
          </a:p>
          <a:p>
            <a:r>
              <a:rPr lang="en-US" dirty="0" smtClean="0"/>
              <a:t>(with thanks to William Cohen of </a:t>
            </a:r>
            <a:r>
              <a:rPr lang="en-US" dirty="0"/>
              <a:t>CMU, and B. Panda, J. S. </a:t>
            </a:r>
            <a:r>
              <a:rPr lang="en-US" dirty="0" err="1"/>
              <a:t>Herbach</a:t>
            </a:r>
            <a:r>
              <a:rPr lang="en-US" dirty="0"/>
              <a:t>, S. </a:t>
            </a:r>
            <a:r>
              <a:rPr lang="en-US" dirty="0" err="1"/>
              <a:t>Basu</a:t>
            </a:r>
            <a:r>
              <a:rPr lang="en-US" dirty="0"/>
              <a:t>, </a:t>
            </a:r>
            <a:r>
              <a:rPr lang="en-US" dirty="0" smtClean="0"/>
              <a:t>and R</a:t>
            </a:r>
            <a:r>
              <a:rPr lang="en-US" dirty="0"/>
              <a:t>. J. </a:t>
            </a:r>
            <a:r>
              <a:rPr lang="en-US" dirty="0" err="1" smtClean="0"/>
              <a:t>Bayardo</a:t>
            </a:r>
            <a:r>
              <a:rPr lang="en-US" dirty="0" smtClean="0"/>
              <a:t> of IIT)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8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trees: plus and </a:t>
            </a:r>
            <a:r>
              <a:rPr lang="en-US" sz="4800" dirty="0" smtClean="0"/>
              <a:t>minus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 to prove things about</a:t>
            </a:r>
          </a:p>
          <a:p>
            <a:r>
              <a:rPr lang="en-US" dirty="0" smtClean="0"/>
              <a:t>Not well-suited to probabilistic extensions</a:t>
            </a:r>
          </a:p>
          <a:p>
            <a:r>
              <a:rPr lang="en-US" dirty="0" smtClean="0"/>
              <a:t>Don’t (typically) improve over linear classifiers when you have lots of features</a:t>
            </a:r>
          </a:p>
          <a:p>
            <a:r>
              <a:rPr lang="en-US" dirty="0" smtClean="0"/>
              <a:t>Sometimes fail badly on problems that linear classifiers perform well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9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a decision tree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32220"/>
            <a:ext cx="7112000" cy="533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363536" y="1622639"/>
            <a:ext cx="3316004" cy="45974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a decision tree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32220"/>
            <a:ext cx="7112000" cy="5334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56617" y="1328682"/>
            <a:ext cx="0" cy="5529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56617" y="1247554"/>
            <a:ext cx="177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Sepal_length</a:t>
            </a:r>
            <a:r>
              <a:rPr lang="en-US" dirty="0"/>
              <a:t>&lt;</a:t>
            </a:r>
            <a:r>
              <a:rPr lang="en-US" dirty="0" smtClean="0"/>
              <a:t>5.7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975027" y="4646992"/>
            <a:ext cx="24815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12" y="4683972"/>
            <a:ext cx="173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Sepal_width</a:t>
            </a:r>
            <a:r>
              <a:rPr lang="en-US" dirty="0" smtClean="0"/>
              <a:t>&gt;2.8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975027" y="4211480"/>
            <a:ext cx="24815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62010" y="4211480"/>
            <a:ext cx="0" cy="435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79529" y="4683972"/>
            <a:ext cx="0" cy="1500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6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32220"/>
            <a:ext cx="7112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5027" y="1432220"/>
            <a:ext cx="2481590" cy="277926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a decision tree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56617" y="1328682"/>
            <a:ext cx="0" cy="5529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975027" y="4646992"/>
            <a:ext cx="24815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975027" y="4211480"/>
            <a:ext cx="24815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62010" y="4211480"/>
            <a:ext cx="0" cy="435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79529" y="4683972"/>
            <a:ext cx="0" cy="1500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97148" y="4211480"/>
            <a:ext cx="1564862" cy="435512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75027" y="4646992"/>
            <a:ext cx="904502" cy="1537848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picture…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69986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8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Fixing decision trees….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 to prove things about</a:t>
            </a:r>
          </a:p>
          <a:p>
            <a:r>
              <a:rPr lang="en-US" dirty="0" smtClean="0"/>
              <a:t>Don’t (typically) improve over linear classifiers when you have lots of features</a:t>
            </a:r>
          </a:p>
          <a:p>
            <a:r>
              <a:rPr lang="en-US" dirty="0" smtClean="0"/>
              <a:t>Sometimes fail badly on problems that linear classifiers perform well on</a:t>
            </a:r>
          </a:p>
          <a:p>
            <a:endParaRPr lang="en-US" dirty="0"/>
          </a:p>
          <a:p>
            <a:r>
              <a:rPr lang="en-US" dirty="0" smtClean="0"/>
              <a:t>Solution is two build ensembles of decision trees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4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39" y="1600200"/>
            <a:ext cx="6781861" cy="4781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decision tree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8863" cy="1715627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“</a:t>
            </a:r>
            <a:r>
              <a:rPr lang="en-US" dirty="0" smtClean="0"/>
              <a:t>Pruning” a tree</a:t>
            </a:r>
          </a:p>
          <a:p>
            <a:pPr lvl="1"/>
            <a:r>
              <a:rPr lang="en-US" dirty="0" smtClean="0"/>
              <a:t>avoid </a:t>
            </a:r>
            <a:r>
              <a:rPr lang="en-US" dirty="0" err="1" smtClean="0"/>
              <a:t>overfitting</a:t>
            </a:r>
            <a:r>
              <a:rPr lang="en-US" dirty="0" smtClean="0"/>
              <a:t> by removing </a:t>
            </a:r>
            <a:r>
              <a:rPr lang="en-US" dirty="0" err="1" smtClean="0"/>
              <a:t>subtrees</a:t>
            </a:r>
            <a:r>
              <a:rPr lang="en-US" dirty="0" smtClean="0"/>
              <a:t> somehow</a:t>
            </a:r>
          </a:p>
          <a:p>
            <a:pPr lvl="1"/>
            <a:r>
              <a:rPr lang="en-US" dirty="0" smtClean="0"/>
              <a:t>trade variance for bias</a:t>
            </a:r>
          </a:p>
          <a:p>
            <a:pPr lvl="1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538433" y="2248260"/>
            <a:ext cx="38985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4135" y="4279545"/>
            <a:ext cx="38985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69761" y="4618099"/>
            <a:ext cx="3492388" cy="17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032532"/>
            <a:ext cx="490485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Alternative - build a big ensemble to reduce the variance of the algorithms - via boosting, bagging, or random forests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473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random forests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Repeat T times:</a:t>
            </a:r>
          </a:p>
          <a:p>
            <a:pPr lvl="1"/>
            <a:r>
              <a:rPr lang="en-US" dirty="0" smtClean="0"/>
              <a:t>Draw a bootstrap sample S (</a:t>
            </a:r>
            <a:r>
              <a:rPr lang="en-US" i="1" dirty="0" smtClean="0"/>
              <a:t>n </a:t>
            </a:r>
            <a:r>
              <a:rPr lang="en-US" dirty="0" smtClean="0"/>
              <a:t>examples taken with replacement) from the dataset D.</a:t>
            </a:r>
          </a:p>
          <a:p>
            <a:pPr lvl="1"/>
            <a:r>
              <a:rPr lang="en-US" dirty="0" smtClean="0"/>
              <a:t>Select a subset of</a:t>
            </a:r>
            <a:r>
              <a:rPr lang="en-US" i="1" dirty="0" smtClean="0"/>
              <a:t> </a:t>
            </a:r>
            <a:r>
              <a:rPr lang="en-US" dirty="0" smtClean="0"/>
              <a:t>features to use for S</a:t>
            </a:r>
          </a:p>
          <a:p>
            <a:pPr lvl="2"/>
            <a:r>
              <a:rPr lang="en-US" dirty="0" smtClean="0"/>
              <a:t>Usually half to 1/3 of the full feature set</a:t>
            </a:r>
          </a:p>
          <a:p>
            <a:pPr lvl="1"/>
            <a:r>
              <a:rPr lang="en-US" dirty="0" smtClean="0"/>
              <a:t>Build a tree considering only the features in the selected subset</a:t>
            </a:r>
          </a:p>
          <a:p>
            <a:pPr lvl="2"/>
            <a:r>
              <a:rPr lang="en-US" dirty="0" smtClean="0"/>
              <a:t>Don’t prune</a:t>
            </a:r>
          </a:p>
          <a:p>
            <a:r>
              <a:rPr lang="en-US" dirty="0" smtClean="0"/>
              <a:t>Vote the classifications of all the trees at the end</a:t>
            </a:r>
          </a:p>
          <a:p>
            <a:endParaRPr lang="en-US" dirty="0"/>
          </a:p>
          <a:p>
            <a:r>
              <a:rPr lang="en-US" dirty="0" smtClean="0"/>
              <a:t>Ok - how well does this work?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4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20 at 4.3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294"/>
            <a:ext cx="9144000" cy="38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019"/>
          <a:stretch/>
        </p:blipFill>
        <p:spPr>
          <a:xfrm>
            <a:off x="5137692" y="1763737"/>
            <a:ext cx="3893129" cy="41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9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decision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81100"/>
            <a:ext cx="72771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8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019"/>
          <a:stretch/>
        </p:blipFill>
        <p:spPr>
          <a:xfrm>
            <a:off x="5137692" y="1763737"/>
            <a:ext cx="3893129" cy="41601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3023" y="3950772"/>
            <a:ext cx="3304245" cy="85835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21339" y="3609783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easy cases!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0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67834" y="1635017"/>
            <a:ext cx="4375700" cy="5066728"/>
          </a:xfrm>
        </p:spPr>
        <p:txBody>
          <a:bodyPr>
            <a:normAutofit/>
          </a:bodyPr>
          <a:lstStyle/>
          <a:p>
            <a:r>
              <a:rPr lang="en-US" dirty="0" smtClean="0"/>
              <a:t>Numeric attribute:</a:t>
            </a:r>
          </a:p>
          <a:p>
            <a:pPr lvl="1"/>
            <a:r>
              <a:rPr lang="en-US" dirty="0" smtClean="0"/>
              <a:t>sort examples by </a:t>
            </a:r>
            <a:r>
              <a:rPr lang="en-US" i="1" dirty="0" smtClean="0"/>
              <a:t>a</a:t>
            </a:r>
          </a:p>
          <a:p>
            <a:pPr lvl="2"/>
            <a:r>
              <a:rPr lang="en-US" dirty="0" smtClean="0"/>
              <a:t>retain label </a:t>
            </a:r>
            <a:r>
              <a:rPr lang="en-US" i="1" dirty="0" smtClean="0"/>
              <a:t>y</a:t>
            </a:r>
          </a:p>
          <a:p>
            <a:pPr lvl="1"/>
            <a:r>
              <a:rPr lang="en-US" dirty="0" smtClean="0"/>
              <a:t>scan thru once and update the histogram of </a:t>
            </a:r>
            <a:r>
              <a:rPr lang="en-US" dirty="0" err="1" smtClean="0"/>
              <a:t>y|</a:t>
            </a:r>
            <a:r>
              <a:rPr lang="en-US" i="1" dirty="0" err="1"/>
              <a:t>a</a:t>
            </a:r>
            <a:r>
              <a:rPr lang="en-US" i="1" dirty="0"/>
              <a:t>&lt;</a:t>
            </a:r>
            <a:r>
              <a:rPr lang="en-US" i="1" dirty="0" err="1"/>
              <a:t>θ</a:t>
            </a:r>
            <a:r>
              <a:rPr lang="en-US" i="1" dirty="0"/>
              <a:t> 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y|a</a:t>
            </a:r>
            <a:r>
              <a:rPr lang="en-US" i="1" dirty="0" smtClean="0"/>
              <a:t>&gt;</a:t>
            </a:r>
            <a:r>
              <a:rPr lang="en-US" i="1" dirty="0" err="1" smtClean="0"/>
              <a:t>θ</a:t>
            </a:r>
            <a:r>
              <a:rPr lang="en-US" i="1" dirty="0" smtClean="0"/>
              <a:t> </a:t>
            </a:r>
            <a:r>
              <a:rPr lang="en-US" dirty="0" smtClean="0"/>
              <a:t>at each point </a:t>
            </a:r>
            <a:r>
              <a:rPr lang="en-US" i="1" dirty="0" err="1"/>
              <a:t>θ</a:t>
            </a:r>
            <a:endParaRPr lang="en-US" dirty="0" smtClean="0"/>
          </a:p>
          <a:p>
            <a:pPr lvl="1"/>
            <a:r>
              <a:rPr lang="en-US" dirty="0" smtClean="0"/>
              <a:t>pick the threshold </a:t>
            </a:r>
            <a:r>
              <a:rPr lang="en-US" i="1" dirty="0" err="1" smtClean="0"/>
              <a:t>θ</a:t>
            </a:r>
            <a:r>
              <a:rPr lang="en-US" i="1" dirty="0" smtClean="0"/>
              <a:t> </a:t>
            </a:r>
            <a:r>
              <a:rPr lang="en-US" dirty="0" smtClean="0"/>
              <a:t>with the best entropy score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nlogn</a:t>
            </a:r>
            <a:r>
              <a:rPr lang="en-US" dirty="0" smtClean="0"/>
              <a:t>) due to the sort</a:t>
            </a:r>
          </a:p>
          <a:p>
            <a:pPr lvl="1"/>
            <a:r>
              <a:rPr lang="en-US" dirty="0" smtClean="0"/>
              <a:t>but repeated for each attribute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2923" y="3527475"/>
            <a:ext cx="3116104" cy="3762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67834" y="1635017"/>
            <a:ext cx="4375700" cy="5066728"/>
          </a:xfrm>
        </p:spPr>
        <p:txBody>
          <a:bodyPr>
            <a:normAutofit/>
          </a:bodyPr>
          <a:lstStyle/>
          <a:p>
            <a:r>
              <a:rPr lang="en-US" dirty="0" smtClean="0"/>
              <a:t>Numeric attribute:</a:t>
            </a:r>
          </a:p>
          <a:p>
            <a:pPr lvl="1"/>
            <a:r>
              <a:rPr lang="en-US" dirty="0" smtClean="0"/>
              <a:t>or, fix a set of possible split-points </a:t>
            </a:r>
            <a:r>
              <a:rPr lang="en-US" i="1" dirty="0" err="1" smtClean="0"/>
              <a:t>θ</a:t>
            </a:r>
            <a:r>
              <a:rPr lang="en-US" i="1" dirty="0" smtClean="0"/>
              <a:t> </a:t>
            </a:r>
            <a:r>
              <a:rPr lang="en-US" dirty="0" smtClean="0"/>
              <a:t>in advance</a:t>
            </a:r>
          </a:p>
          <a:p>
            <a:pPr lvl="1"/>
            <a:r>
              <a:rPr lang="en-US" dirty="0" smtClean="0"/>
              <a:t>scan through once and compute the histogram of y’s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O(n) per attribute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2923" y="3527475"/>
            <a:ext cx="3116104" cy="3762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4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67834" y="1635017"/>
            <a:ext cx="4375700" cy="5066728"/>
          </a:xfrm>
        </p:spPr>
        <p:txBody>
          <a:bodyPr>
            <a:normAutofit/>
          </a:bodyPr>
          <a:lstStyle/>
          <a:p>
            <a:r>
              <a:rPr lang="en-US" dirty="0" smtClean="0"/>
              <a:t>Subset splits:</a:t>
            </a:r>
          </a:p>
          <a:p>
            <a:pPr lvl="1"/>
            <a:r>
              <a:rPr lang="en-US" dirty="0" smtClean="0"/>
              <a:t>expensive but useful</a:t>
            </a:r>
          </a:p>
          <a:p>
            <a:pPr lvl="1"/>
            <a:r>
              <a:rPr lang="en-US" dirty="0" smtClean="0"/>
              <a:t>there is a similar sorting trick that works for the regression case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0611" y="4738575"/>
            <a:ext cx="3116104" cy="3762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67834" y="1635017"/>
            <a:ext cx="4375700" cy="50667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Points to ponder: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subtrees</a:t>
            </a:r>
            <a:r>
              <a:rPr lang="en-US" dirty="0" smtClean="0"/>
              <a:t> are distinct tasks</a:t>
            </a:r>
          </a:p>
          <a:p>
            <a:pPr lvl="1"/>
            <a:r>
              <a:rPr lang="en-US" dirty="0" smtClean="0"/>
              <a:t>once the data is in memory, this algorithm is fast.</a:t>
            </a:r>
          </a:p>
          <a:p>
            <a:pPr lvl="2"/>
            <a:r>
              <a:rPr lang="en-US" dirty="0" smtClean="0"/>
              <a:t>each example appears only once in each </a:t>
            </a:r>
            <a:r>
              <a:rPr lang="en-US" i="1" dirty="0" smtClean="0"/>
              <a:t>level</a:t>
            </a:r>
            <a:r>
              <a:rPr lang="en-US" dirty="0" smtClean="0"/>
              <a:t> of the tree</a:t>
            </a:r>
          </a:p>
          <a:p>
            <a:pPr lvl="2"/>
            <a:r>
              <a:rPr lang="en-US" dirty="0" smtClean="0"/>
              <a:t>depth of the tree is usually O(log n)</a:t>
            </a:r>
          </a:p>
          <a:p>
            <a:pPr lvl="1"/>
            <a:r>
              <a:rPr lang="en-US" dirty="0" smtClean="0"/>
              <a:t>as you move down the tree, the datasets get smaller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9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67834" y="1635017"/>
            <a:ext cx="4375700" cy="5066728"/>
          </a:xfrm>
        </p:spPr>
        <p:txBody>
          <a:bodyPr>
            <a:normAutofit/>
          </a:bodyPr>
          <a:lstStyle/>
          <a:p>
            <a:r>
              <a:rPr lang="en-US" dirty="0" smtClean="0"/>
              <a:t>Bottleneck points:</a:t>
            </a:r>
          </a:p>
          <a:p>
            <a:pPr lvl="1"/>
            <a:r>
              <a:rPr lang="en-US" dirty="0" smtClean="0"/>
              <a:t>what’s expensive is picking the attributes</a:t>
            </a:r>
          </a:p>
          <a:p>
            <a:pPr lvl="2"/>
            <a:r>
              <a:rPr lang="en-US" dirty="0" smtClean="0"/>
              <a:t>especially at the top levels</a:t>
            </a:r>
          </a:p>
          <a:p>
            <a:pPr lvl="1"/>
            <a:r>
              <a:rPr lang="en-US" dirty="0" smtClean="0"/>
              <a:t>also, moving the data around</a:t>
            </a:r>
          </a:p>
          <a:p>
            <a:pPr lvl="2"/>
            <a:r>
              <a:rPr lang="en-US" dirty="0" smtClean="0"/>
              <a:t>in a distributed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9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20 at 5.0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187"/>
            <a:ext cx="9144000" cy="28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9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controller to generate Map-Reduce jobs</a:t>
            </a:r>
          </a:p>
          <a:p>
            <a:pPr lvl="1"/>
            <a:r>
              <a:rPr lang="en-US" dirty="0" smtClean="0"/>
              <a:t>distribute the task of building </a:t>
            </a:r>
            <a:r>
              <a:rPr lang="en-US" dirty="0" err="1" smtClean="0"/>
              <a:t>subtrees</a:t>
            </a:r>
            <a:r>
              <a:rPr lang="en-US" dirty="0" smtClean="0"/>
              <a:t> of the main decision trees</a:t>
            </a:r>
          </a:p>
          <a:p>
            <a:pPr lvl="1"/>
            <a:r>
              <a:rPr lang="en-US" dirty="0" smtClean="0"/>
              <a:t>handle “small” and “large” tasks differently</a:t>
            </a:r>
          </a:p>
          <a:p>
            <a:pPr lvl="2"/>
            <a:r>
              <a:rPr lang="en-US" dirty="0" smtClean="0"/>
              <a:t>small:</a:t>
            </a:r>
          </a:p>
          <a:p>
            <a:pPr lvl="3"/>
            <a:r>
              <a:rPr lang="en-US" dirty="0" smtClean="0"/>
              <a:t>build tree in-memory</a:t>
            </a:r>
          </a:p>
          <a:p>
            <a:pPr lvl="2"/>
            <a:r>
              <a:rPr lang="en-US" dirty="0" smtClean="0"/>
              <a:t>large:</a:t>
            </a:r>
          </a:p>
          <a:p>
            <a:pPr lvl="3"/>
            <a:r>
              <a:rPr lang="en-US" dirty="0" smtClean="0"/>
              <a:t>build the tree (mostly) depth-first</a:t>
            </a:r>
          </a:p>
          <a:p>
            <a:pPr lvl="3"/>
            <a:r>
              <a:rPr lang="en-US" dirty="0" smtClean="0"/>
              <a:t>send the whole dataset to all mappers and let them classify instances to nodes on-the-fly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3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Greedy top-down tree assembly</a:t>
            </a:r>
            <a:endParaRPr lang="en-US" dirty="0"/>
          </a:p>
        </p:txBody>
      </p:sp>
      <p:pic>
        <p:nvPicPr>
          <p:cNvPr id="4" name="Picture 3" descr="Screen Shot 2015-04-15 at 10.06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63"/>
            <a:ext cx="9144000" cy="52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8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FindBestSplit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</a:t>
            </a:r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Treating </a:t>
            </a:r>
            <a:r>
              <a:rPr lang="en-US" dirty="0"/>
              <a:t>a point as a boundary (e.g., &lt;5.0 or &gt;=5.0) </a:t>
            </a:r>
            <a:endParaRPr lang="en-US" dirty="0" smtClean="0"/>
          </a:p>
          <a:p>
            <a:r>
              <a:rPr lang="en-US" dirty="0"/>
              <a:t>Categorical attributes </a:t>
            </a:r>
            <a:endParaRPr lang="en-US" dirty="0" smtClean="0"/>
          </a:p>
          <a:p>
            <a:pPr lvl="1"/>
            <a:r>
              <a:rPr lang="en-US" dirty="0" smtClean="0"/>
              <a:t>Membership </a:t>
            </a:r>
            <a:r>
              <a:rPr lang="en-US" dirty="0"/>
              <a:t>in a set of values (e.g., is the attribute value one of {Ford, Toyota, Volvo}?)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regression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0" y="1181100"/>
            <a:ext cx="7277100" cy="513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3220" y="6311900"/>
            <a:ext cx="192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 = 30m, 45min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5748" y="6314840"/>
            <a:ext cx="208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 = 0m, 0m, 15m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7712" y="6314840"/>
            <a:ext cx="208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 = 0m, 0m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6908" y="6326800"/>
            <a:ext cx="225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 = 20m, 30m, 45m,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74502" y="1622639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33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7251" y="3726908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24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0799" y="5631287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37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21102" y="5618156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5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03354" y="5615411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0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48569" y="5628542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32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9717" y="3710574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18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4975" y="4409546"/>
            <a:ext cx="208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 = 45m,45,60,40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020608" y="3727110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48</a:t>
            </a:r>
            <a:endParaRPr lang="en-US" sz="16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6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FindBestSplit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 </a:t>
            </a:r>
            <a:r>
              <a:rPr lang="en-US" dirty="0" err="1"/>
              <a:t>Var</a:t>
            </a:r>
            <a:r>
              <a:rPr lang="en-US" dirty="0"/>
              <a:t>(D) be the variance of the output attribute Y measured over all records in D (D refers to the records that are input to a given node). At each step the tree learning algorithm picks a split which </a:t>
            </a:r>
            <a:r>
              <a:rPr lang="en-US" dirty="0" smtClean="0"/>
              <a:t>maximizes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 smtClean="0"/>
              <a:t>Var</a:t>
            </a:r>
            <a:r>
              <a:rPr lang="en-US" dirty="0"/>
              <a:t>(D) is the variance of the output attribute Y measured over all records in D </a:t>
            </a:r>
            <a:endParaRPr lang="en-US" dirty="0" smtClean="0"/>
          </a:p>
          <a:p>
            <a:pPr lvl="1"/>
            <a:r>
              <a:rPr lang="en-US" dirty="0" smtClean="0"/>
              <a:t>DL </a:t>
            </a:r>
            <a:r>
              <a:rPr lang="en-US" dirty="0"/>
              <a:t>and DR are the training records in the left and right </a:t>
            </a:r>
            <a:r>
              <a:rPr lang="en-US" dirty="0" err="1"/>
              <a:t>subtree</a:t>
            </a:r>
            <a:r>
              <a:rPr lang="en-US" dirty="0"/>
              <a:t> after splitting D by a predicate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04-15 at 10.08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042"/>
            <a:ext cx="9144000" cy="6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9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StoppingCriteria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node in the tree is not expanded if the number of records in D falls below </a:t>
            </a:r>
            <a:r>
              <a:rPr lang="en-US"/>
              <a:t>a </a:t>
            </a:r>
            <a:r>
              <a:rPr lang="en-US" smtClean="0"/>
              <a:t>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82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FindPrediction</a:t>
            </a:r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prediction at a leaf is simply the average of all the Y values in </a:t>
            </a:r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large data sets?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scan over the input data is slow (required by </a:t>
            </a:r>
            <a:r>
              <a:rPr lang="en-US" dirty="0" err="1"/>
              <a:t>FindBestSplit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Large </a:t>
            </a:r>
            <a:r>
              <a:rPr lang="en-US" dirty="0"/>
              <a:t>inputs that do not fit in memory (cost of scanning data from a secondary storage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Finding </a:t>
            </a:r>
            <a:r>
              <a:rPr lang="en-US" dirty="0"/>
              <a:t>the best split on high dimensional data sets is slow </a:t>
            </a:r>
            <a:r>
              <a:rPr lang="en-US" dirty="0" smtClean="0"/>
              <a:t>(2</a:t>
            </a:r>
            <a:r>
              <a:rPr lang="en-US" baseline="30000" dirty="0" smtClean="0"/>
              <a:t>M</a:t>
            </a:r>
            <a:r>
              <a:rPr lang="en-US" dirty="0" smtClean="0"/>
              <a:t> </a:t>
            </a:r>
            <a:r>
              <a:rPr lang="en-US" dirty="0"/>
              <a:t>possible splits for categorical attribute with M categories)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3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Controller</a:t>
            </a:r>
          </a:p>
          <a:p>
            <a:pPr lvl="1"/>
            <a:r>
              <a:rPr lang="en-US" dirty="0" smtClean="0"/>
              <a:t>Monitors </a:t>
            </a:r>
            <a:r>
              <a:rPr lang="en-US" dirty="0"/>
              <a:t>and controls </a:t>
            </a:r>
            <a:r>
              <a:rPr lang="en-US" dirty="0" smtClean="0"/>
              <a:t>everything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initialization task</a:t>
            </a:r>
          </a:p>
          <a:p>
            <a:pPr lvl="1"/>
            <a:r>
              <a:rPr lang="en-US" dirty="0" smtClean="0"/>
              <a:t>Identifies </a:t>
            </a:r>
            <a:r>
              <a:rPr lang="en-US" dirty="0"/>
              <a:t>all feature </a:t>
            </a:r>
            <a:r>
              <a:rPr lang="en-US" dirty="0" smtClean="0"/>
              <a:t>values </a:t>
            </a:r>
            <a:r>
              <a:rPr lang="en-US" dirty="0"/>
              <a:t>that need to be considered for </a:t>
            </a:r>
            <a:r>
              <a:rPr lang="en-US" dirty="0" smtClean="0"/>
              <a:t>splits</a:t>
            </a:r>
          </a:p>
          <a:p>
            <a:r>
              <a:rPr lang="en-US" b="1" dirty="0" err="1" smtClean="0"/>
              <a:t>MapReduce</a:t>
            </a:r>
            <a:r>
              <a:rPr lang="en-US" b="1" dirty="0" smtClean="0"/>
              <a:t> </a:t>
            </a:r>
            <a:r>
              <a:rPr lang="en-US" b="1" dirty="0" err="1"/>
              <a:t>FindBestSplit</a:t>
            </a:r>
            <a:r>
              <a:rPr lang="en-US" b="1" dirty="0"/>
              <a:t> task (the main part</a:t>
            </a:r>
            <a:r>
              <a:rPr lang="en-US" b="1" dirty="0" smtClean="0"/>
              <a:t>)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/>
              <a:t>job to find best split when there’s too much data to fit in </a:t>
            </a:r>
            <a:r>
              <a:rPr lang="en-US" dirty="0" smtClean="0"/>
              <a:t>memory (builds different parts of the tree)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inMemoryGrow</a:t>
            </a:r>
            <a:r>
              <a:rPr lang="en-US" dirty="0" smtClean="0"/>
              <a:t> task</a:t>
            </a:r>
            <a:endParaRPr lang="en-US" dirty="0"/>
          </a:p>
          <a:p>
            <a:pPr lvl="1"/>
            <a:r>
              <a:rPr lang="en-US" dirty="0" smtClean="0"/>
              <a:t>Task </a:t>
            </a:r>
            <a:r>
              <a:rPr lang="en-US" dirty="0"/>
              <a:t>to grow an entire </a:t>
            </a:r>
            <a:r>
              <a:rPr lang="en-US" dirty="0" err="1"/>
              <a:t>subtree</a:t>
            </a:r>
            <a:r>
              <a:rPr lang="en-US" dirty="0"/>
              <a:t> once the data for it fits in </a:t>
            </a:r>
            <a:r>
              <a:rPr lang="en-US" dirty="0" smtClean="0"/>
              <a:t>memory </a:t>
            </a:r>
            <a:r>
              <a:rPr lang="en-US" dirty="0"/>
              <a:t>(in memory </a:t>
            </a:r>
            <a:r>
              <a:rPr lang="en-US" dirty="0" err="1"/>
              <a:t>MapReduce</a:t>
            </a:r>
            <a:r>
              <a:rPr lang="en-US" dirty="0"/>
              <a:t> job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ModelFile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file describing the state of the </a:t>
            </a: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</a:t>
            </a:r>
            <a:r>
              <a:rPr lang="en-US" dirty="0"/>
              <a:t>–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Controls the entire process </a:t>
            </a:r>
          </a:p>
          <a:p>
            <a:r>
              <a:rPr lang="en-US" dirty="0"/>
              <a:t>Periodically checkpoints system </a:t>
            </a:r>
          </a:p>
          <a:p>
            <a:r>
              <a:rPr lang="en-US" dirty="0"/>
              <a:t>Determine the state of the tree and grows it </a:t>
            </a:r>
            <a:endParaRPr lang="en-US" dirty="0" smtClean="0"/>
          </a:p>
          <a:p>
            <a:pPr lvl="1"/>
            <a:r>
              <a:rPr lang="en-US" dirty="0" smtClean="0"/>
              <a:t>Decides </a:t>
            </a:r>
            <a:r>
              <a:rPr lang="en-US" dirty="0"/>
              <a:t>if nodes should be </a:t>
            </a:r>
            <a:r>
              <a:rPr lang="en-US" dirty="0" smtClean="0"/>
              <a:t>split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there’s relatively little data entering a node, launch an </a:t>
            </a:r>
            <a:r>
              <a:rPr lang="en-US" dirty="0" err="1"/>
              <a:t>InMemory</a:t>
            </a:r>
            <a:r>
              <a:rPr lang="en-US" dirty="0"/>
              <a:t> </a:t>
            </a:r>
            <a:r>
              <a:rPr lang="en-US" dirty="0" err="1"/>
              <a:t>MapReduce</a:t>
            </a:r>
            <a:r>
              <a:rPr lang="en-US" dirty="0"/>
              <a:t> job to grow the entire </a:t>
            </a:r>
            <a:r>
              <a:rPr lang="en-US" dirty="0" err="1" smtClean="0"/>
              <a:t>subtree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larger nodes, launches </a:t>
            </a:r>
            <a:r>
              <a:rPr lang="en-US" dirty="0" err="1"/>
              <a:t>MapReduce</a:t>
            </a:r>
            <a:r>
              <a:rPr lang="en-US" dirty="0"/>
              <a:t> to find candidates for best </a:t>
            </a:r>
            <a:r>
              <a:rPr lang="en-US" dirty="0" smtClean="0"/>
              <a:t>split</a:t>
            </a:r>
          </a:p>
          <a:p>
            <a:pPr lvl="1"/>
            <a:r>
              <a:rPr lang="en-US" dirty="0" smtClean="0"/>
              <a:t>Collects </a:t>
            </a:r>
            <a:r>
              <a:rPr lang="en-US" dirty="0"/>
              <a:t>results from </a:t>
            </a:r>
            <a:r>
              <a:rPr lang="en-US" dirty="0" err="1"/>
              <a:t>MapReduce</a:t>
            </a:r>
            <a:r>
              <a:rPr lang="en-US" dirty="0"/>
              <a:t> jobs and chooses the best split for a </a:t>
            </a:r>
            <a:r>
              <a:rPr lang="en-US" dirty="0" smtClean="0"/>
              <a:t>node</a:t>
            </a:r>
          </a:p>
          <a:p>
            <a:pPr lvl="1"/>
            <a:r>
              <a:rPr lang="en-US" dirty="0" smtClean="0"/>
              <a:t>Updates </a:t>
            </a:r>
            <a:r>
              <a:rPr lang="en-US" dirty="0"/>
              <a:t>model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8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– Model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controller constructs a tree using a set of </a:t>
            </a:r>
            <a:r>
              <a:rPr lang="en-US" dirty="0" err="1"/>
              <a:t>MapReduce</a:t>
            </a:r>
            <a:r>
              <a:rPr lang="en-US" dirty="0"/>
              <a:t> jobs that are working on different parts of the tree. At any point, the model file contains the entire tree constructed so </a:t>
            </a:r>
            <a:r>
              <a:rPr lang="en-US" dirty="0" smtClean="0"/>
              <a:t>far</a:t>
            </a:r>
            <a:endParaRPr lang="en-US" dirty="0"/>
          </a:p>
          <a:p>
            <a:r>
              <a:rPr lang="en-US" dirty="0"/>
              <a:t>The controller checks with the model file the nodes at which split predicates can be computed next. For example, if </a:t>
            </a:r>
            <a:r>
              <a:rPr lang="en-US" smtClean="0"/>
              <a:t>the model has </a:t>
            </a:r>
            <a:r>
              <a:rPr lang="en-US" dirty="0"/>
              <a:t>nodes A and B, then the controller can compute splits for C and D. </a:t>
            </a:r>
          </a:p>
        </p:txBody>
      </p:sp>
    </p:spTree>
    <p:extLst>
      <p:ext uri="{BB962C8B-B14F-4D97-AF65-F5344CB8AC3E}">
        <p14:creationId xmlns:p14="http://schemas.microsoft.com/office/powerpoint/2010/main" val="205218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node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MapReduceQueue</a:t>
            </a:r>
            <a:r>
              <a:rPr lang="en-US" dirty="0"/>
              <a:t> (MRQ)</a:t>
            </a:r>
            <a:br>
              <a:rPr lang="en-US" dirty="0"/>
            </a:br>
            <a:r>
              <a:rPr lang="en-US" dirty="0"/>
              <a:t>– Contains nodes for which D is too large to fit in </a:t>
            </a:r>
            <a:r>
              <a:rPr lang="en-US" dirty="0" smtClean="0"/>
              <a:t>memory</a:t>
            </a:r>
          </a:p>
          <a:p>
            <a:r>
              <a:rPr lang="en-US" dirty="0" err="1" smtClean="0"/>
              <a:t>InMemoryQueue</a:t>
            </a:r>
            <a:r>
              <a:rPr lang="en-US" dirty="0" smtClean="0"/>
              <a:t>(</a:t>
            </a:r>
            <a:r>
              <a:rPr lang="en-US" dirty="0" err="1"/>
              <a:t>InMemQ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– Contains nodes for which D fits in memory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98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MapReduce</a:t>
            </a:r>
            <a:r>
              <a:rPr lang="en-US" dirty="0" smtClean="0"/>
              <a:t>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MR_ExpandNodes</a:t>
            </a:r>
            <a:endParaRPr lang="en-US" dirty="0"/>
          </a:p>
          <a:p>
            <a:pPr lvl="1"/>
            <a:r>
              <a:rPr lang="en-US" dirty="0" smtClean="0"/>
              <a:t>Process </a:t>
            </a:r>
            <a:r>
              <a:rPr lang="en-US" dirty="0"/>
              <a:t>nodes from the MRQ. For a given set of nodes N, computes a candidate of good split predicate for each node in </a:t>
            </a:r>
            <a:r>
              <a:rPr lang="en-US" dirty="0" smtClean="0"/>
              <a:t>N.</a:t>
            </a:r>
          </a:p>
          <a:p>
            <a:r>
              <a:rPr lang="en-US" dirty="0" err="1" smtClean="0"/>
              <a:t>MR_InMemory</a:t>
            </a:r>
            <a:endParaRPr lang="en-US" dirty="0"/>
          </a:p>
          <a:p>
            <a:pPr lvl="1"/>
            <a:r>
              <a:rPr lang="en-US" dirty="0" smtClean="0"/>
              <a:t>Process </a:t>
            </a:r>
            <a:r>
              <a:rPr lang="en-US" dirty="0"/>
              <a:t>nodes from the </a:t>
            </a:r>
            <a:r>
              <a:rPr lang="en-US" dirty="0" err="1"/>
              <a:t>InMemQ</a:t>
            </a:r>
            <a:r>
              <a:rPr lang="en-US" dirty="0"/>
              <a:t>. For a given set of nodes N, completes tree induction at nodes in N using the </a:t>
            </a:r>
            <a:r>
              <a:rPr lang="en-US" dirty="0" err="1"/>
              <a:t>InMemoryBuildNode</a:t>
            </a:r>
            <a:r>
              <a:rPr lang="en-US" dirty="0"/>
              <a:t> algorithm.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11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pic>
        <p:nvPicPr>
          <p:cNvPr id="5" name="Picture 4" descr="Screen Shot 2015-04-15 at 10.37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968"/>
            <a:ext cx="9144000" cy="51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1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decision tree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  <a:r>
              <a:rPr lang="en-US" dirty="0"/>
              <a:t> </a:t>
            </a:r>
            <a:r>
              <a:rPr lang="en-US" dirty="0" smtClean="0"/>
              <a:t>… or if </a:t>
            </a:r>
            <a:r>
              <a:rPr lang="en-US" dirty="0" err="1" smtClean="0"/>
              <a:t>blahblah</a:t>
            </a:r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019"/>
          <a:stretch/>
        </p:blipFill>
        <p:spPr>
          <a:xfrm>
            <a:off x="5137692" y="1763737"/>
            <a:ext cx="3893129" cy="41601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446342" y="2904288"/>
            <a:ext cx="135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16035" y="3291853"/>
            <a:ext cx="4825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07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36369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Initially: M, MRQ, and </a:t>
            </a:r>
            <a:r>
              <a:rPr lang="en-US" dirty="0" err="1"/>
              <a:t>InMemQ</a:t>
            </a:r>
            <a:r>
              <a:rPr lang="en-US" dirty="0"/>
              <a:t> are empty. </a:t>
            </a:r>
            <a:endParaRPr lang="en-US" dirty="0"/>
          </a:p>
          <a:p>
            <a:pPr marL="914400" lvl="1" indent="-514350"/>
            <a:r>
              <a:rPr lang="en-US" dirty="0" smtClean="0"/>
              <a:t>Controller can only expand the root</a:t>
            </a:r>
          </a:p>
          <a:p>
            <a:pPr marL="914400" lvl="1" indent="-514350"/>
            <a:r>
              <a:rPr lang="en-US" dirty="0"/>
              <a:t>Finding the split for the root requires the entire training set D* of 100 records (does not fit in memory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is pushed onto MRQ; </a:t>
            </a:r>
            <a:r>
              <a:rPr lang="en-US" dirty="0" err="1"/>
              <a:t>InMemQ</a:t>
            </a:r>
            <a:r>
              <a:rPr lang="en-US" dirty="0"/>
              <a:t> stays empty.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4-15 at 10.34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378"/>
            <a:ext cx="9144000" cy="19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69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67050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Quality of the split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Predictions in L and R branches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Number of training records in L and R branches</a:t>
            </a:r>
            <a:endParaRPr lang="en-US" dirty="0"/>
          </a:p>
        </p:txBody>
      </p:sp>
      <p:pic>
        <p:nvPicPr>
          <p:cNvPr id="4" name="Picture 3" descr="Screen Shot 2015-04-15 at 10.35.0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/>
          <a:stretch/>
        </p:blipFill>
        <p:spPr>
          <a:xfrm>
            <a:off x="0" y="2927805"/>
            <a:ext cx="9144000" cy="39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59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12831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Controller selects the best split</a:t>
            </a:r>
          </a:p>
          <a:p>
            <a:pPr lvl="1"/>
            <a:r>
              <a:rPr lang="en-US" dirty="0" smtClean="0"/>
              <a:t>Do any branches match stopping criteria? If so, don’t add any new nodes</a:t>
            </a:r>
            <a:endParaRPr lang="en-US" dirty="0"/>
          </a:p>
        </p:txBody>
      </p:sp>
      <p:pic>
        <p:nvPicPr>
          <p:cNvPr id="4" name="Picture 3" descr="Screen Shot 2015-04-15 at 10.36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416"/>
            <a:ext cx="9144000" cy="43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43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987692"/>
            <a:ext cx="8648700" cy="134044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Expand C and D</a:t>
            </a:r>
          </a:p>
          <a:p>
            <a:pPr lvl="1"/>
            <a:r>
              <a:rPr lang="en-US" dirty="0"/>
              <a:t>The controller schedules a single </a:t>
            </a:r>
            <a:r>
              <a:rPr lang="en-US" dirty="0" err="1"/>
              <a:t>MR_ExpandNodes</a:t>
            </a:r>
            <a:r>
              <a:rPr lang="en-US" dirty="0"/>
              <a:t> for C and D that is done in a single </a:t>
            </a:r>
            <a:r>
              <a:rPr lang="en-US" dirty="0" smtClean="0"/>
              <a:t>step</a:t>
            </a:r>
          </a:p>
          <a:p>
            <a:pPr lvl="1"/>
            <a:r>
              <a:rPr lang="en-US" dirty="0" smtClean="0"/>
              <a:t>PLANET </a:t>
            </a:r>
            <a:r>
              <a:rPr lang="en-US" dirty="0"/>
              <a:t>expands trees breadth first as opposed to the depth first process used by the </a:t>
            </a:r>
            <a:r>
              <a:rPr lang="en-US" dirty="0" err="1"/>
              <a:t>inMemory</a:t>
            </a:r>
            <a:r>
              <a:rPr lang="en-US" dirty="0"/>
              <a:t> algorithm. </a:t>
            </a:r>
            <a:endParaRPr lang="en-US" dirty="0"/>
          </a:p>
        </p:txBody>
      </p:sp>
      <p:pic>
        <p:nvPicPr>
          <p:cNvPr id="4" name="Picture 3" descr="Screen Shot 2015-04-15 at 10.3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148"/>
            <a:ext cx="9144000" cy="46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55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139720"/>
            <a:ext cx="8648700" cy="588745"/>
          </a:xfrm>
        </p:spPr>
        <p:txBody>
          <a:bodyPr/>
          <a:lstStyle/>
          <a:p>
            <a:r>
              <a:rPr lang="en-US" dirty="0" smtClean="0"/>
              <a:t>Scheduling jobs simultaneously</a:t>
            </a:r>
            <a:endParaRPr lang="en-US" dirty="0"/>
          </a:p>
        </p:txBody>
      </p:sp>
      <p:pic>
        <p:nvPicPr>
          <p:cNvPr id="4" name="Picture 3" descr="Screen Shot 2015-04-15 at 10.4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4" y="1730679"/>
            <a:ext cx="8179772" cy="51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7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0 at 5.0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8" y="0"/>
            <a:ext cx="6457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3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0 at 5.0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43" y="0"/>
            <a:ext cx="66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6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0 at 5.0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70" y="-1"/>
            <a:ext cx="6912734" cy="64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0"/>
            <a:ext cx="4839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4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left?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3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decision tree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  <a:r>
              <a:rPr lang="en-US" dirty="0"/>
              <a:t> </a:t>
            </a:r>
            <a:r>
              <a:rPr lang="en-US" dirty="0" smtClean="0"/>
              <a:t>… or if </a:t>
            </a:r>
            <a:r>
              <a:rPr lang="en-US" dirty="0" err="1" smtClean="0"/>
              <a:t>blahblah</a:t>
            </a:r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446342" y="2904288"/>
            <a:ext cx="135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16035" y="3291853"/>
            <a:ext cx="4825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91596" y="2010661"/>
            <a:ext cx="37158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Popular splitting criterion: try to lower </a:t>
            </a:r>
            <a:r>
              <a:rPr lang="en-US" sz="2400" i="1" dirty="0" smtClean="0"/>
              <a:t>entropy</a:t>
            </a:r>
            <a:r>
              <a:rPr lang="en-US" sz="2400" dirty="0" smtClean="0"/>
              <a:t> of the </a:t>
            </a:r>
            <a:r>
              <a:rPr lang="en-US" sz="2400" i="1" dirty="0" smtClean="0"/>
              <a:t>y </a:t>
            </a:r>
            <a:r>
              <a:rPr lang="en-US" sz="2400" dirty="0" smtClean="0"/>
              <a:t>labels on the resulting partition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i.e., prefer splits that contain fewer labels, or that have very skewed distributions of labels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44962"/>
              </p:ext>
            </p:extLst>
          </p:nvPr>
        </p:nvGraphicFramePr>
        <p:xfrm>
          <a:off x="3787775" y="6000219"/>
          <a:ext cx="535622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3" imgW="2501900" imgH="368300" progId="Equation.3">
                  <p:embed/>
                </p:oleObj>
              </mc:Choice>
              <mc:Fallback>
                <p:oleObj name="Equation" r:id="rId3" imgW="2501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7775" y="6000219"/>
                        <a:ext cx="5356225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3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distributed frameworks</a:t>
            </a:r>
          </a:p>
          <a:p>
            <a:pPr lvl="1"/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Spark</a:t>
            </a:r>
          </a:p>
          <a:p>
            <a:pPr lvl="1"/>
            <a:r>
              <a:rPr lang="en-US" dirty="0" smtClean="0"/>
              <a:t>??</a:t>
            </a:r>
            <a:r>
              <a:rPr lang="en-US" dirty="0" smtClean="0"/>
              <a:t>? [tune in to find out!]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44062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Project presentations!</a:t>
            </a:r>
          </a:p>
          <a:p>
            <a:pPr lvl="1"/>
            <a:r>
              <a:rPr lang="en-US" dirty="0" smtClean="0"/>
              <a:t>25-30 minute talk</a:t>
            </a:r>
          </a:p>
          <a:p>
            <a:pPr lvl="1"/>
            <a:r>
              <a:rPr lang="en-US" dirty="0" smtClean="0"/>
              <a:t>5-10 minutes of questions</a:t>
            </a:r>
          </a:p>
          <a:p>
            <a:r>
              <a:rPr lang="en-US" dirty="0" smtClean="0"/>
              <a:t>Tuesday, April 21</a:t>
            </a:r>
          </a:p>
          <a:p>
            <a:pPr lvl="1"/>
            <a:r>
              <a:rPr lang="en-US" dirty="0"/>
              <a:t>Joey </a:t>
            </a:r>
            <a:r>
              <a:rPr lang="en-US" dirty="0" err="1"/>
              <a:t>Ruberti</a:t>
            </a:r>
            <a:r>
              <a:rPr lang="en-US" dirty="0"/>
              <a:t> and Michael Church</a:t>
            </a:r>
          </a:p>
          <a:p>
            <a:pPr lvl="1"/>
            <a:r>
              <a:rPr lang="en-US" dirty="0" err="1"/>
              <a:t>Zhaochong</a:t>
            </a:r>
            <a:r>
              <a:rPr lang="en-US" dirty="0"/>
              <a:t> </a:t>
            </a:r>
            <a:r>
              <a:rPr lang="en-US" dirty="0" smtClean="0"/>
              <a:t>Liu</a:t>
            </a:r>
          </a:p>
          <a:p>
            <a:r>
              <a:rPr lang="en-US" dirty="0" smtClean="0"/>
              <a:t>Wednesday, April 22</a:t>
            </a:r>
          </a:p>
          <a:p>
            <a:pPr lvl="1"/>
            <a:r>
              <a:rPr lang="en-US" dirty="0" err="1"/>
              <a:t>Bita</a:t>
            </a:r>
            <a:r>
              <a:rPr lang="en-US" dirty="0"/>
              <a:t> </a:t>
            </a:r>
            <a:r>
              <a:rPr lang="en-US" dirty="0" err="1"/>
              <a:t>Kazemi</a:t>
            </a:r>
            <a:r>
              <a:rPr lang="en-US" dirty="0"/>
              <a:t> and </a:t>
            </a:r>
            <a:r>
              <a:rPr lang="en-US" dirty="0" err="1"/>
              <a:t>Alekhya</a:t>
            </a:r>
            <a:r>
              <a:rPr lang="en-US" dirty="0"/>
              <a:t> </a:t>
            </a:r>
            <a:r>
              <a:rPr lang="en-US" dirty="0" err="1" smtClean="0"/>
              <a:t>Chennupati</a:t>
            </a:r>
            <a:endParaRPr lang="en-US" dirty="0" smtClean="0"/>
          </a:p>
          <a:p>
            <a:r>
              <a:rPr lang="en-US" dirty="0" smtClean="0"/>
              <a:t>Thursday, April 23</a:t>
            </a:r>
          </a:p>
          <a:p>
            <a:pPr lvl="1"/>
            <a:r>
              <a:rPr lang="en-US" dirty="0" err="1"/>
              <a:t>Roi</a:t>
            </a:r>
            <a:r>
              <a:rPr lang="en-US" dirty="0"/>
              <a:t> </a:t>
            </a:r>
            <a:r>
              <a:rPr lang="en-US" dirty="0" err="1"/>
              <a:t>Ceren</a:t>
            </a:r>
            <a:r>
              <a:rPr lang="en-US" dirty="0"/>
              <a:t>, Will Richardson, </a:t>
            </a:r>
            <a:r>
              <a:rPr lang="en-US" dirty="0" err="1"/>
              <a:t>Muthukumaran</a:t>
            </a:r>
            <a:r>
              <a:rPr lang="en-US" dirty="0"/>
              <a:t> </a:t>
            </a:r>
            <a:r>
              <a:rPr lang="en-US" dirty="0" err="1"/>
              <a:t>Chandrasekaran</a:t>
            </a:r>
            <a:endParaRPr lang="en-US" dirty="0"/>
          </a:p>
          <a:p>
            <a:pPr lvl="1"/>
            <a:r>
              <a:rPr lang="en-US" dirty="0" err="1"/>
              <a:t>Ankita</a:t>
            </a:r>
            <a:r>
              <a:rPr lang="en-US" dirty="0"/>
              <a:t> Joshi, </a:t>
            </a:r>
            <a:r>
              <a:rPr lang="en-US" dirty="0" err="1"/>
              <a:t>Bahaa</a:t>
            </a:r>
            <a:r>
              <a:rPr lang="en-US" dirty="0"/>
              <a:t> </a:t>
            </a:r>
            <a:r>
              <a:rPr lang="en-US" dirty="0" err="1"/>
              <a:t>AlAila</a:t>
            </a:r>
            <a:r>
              <a:rPr lang="en-US" dirty="0"/>
              <a:t>, Manish </a:t>
            </a:r>
            <a:r>
              <a:rPr lang="en-US" dirty="0" err="1"/>
              <a:t>Ranjan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92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FINAL</a:t>
            </a:r>
          </a:p>
          <a:p>
            <a:r>
              <a:rPr lang="en-US" dirty="0" smtClean="0"/>
              <a:t>Final project write-up: </a:t>
            </a:r>
            <a:r>
              <a:rPr lang="en-US" b="1" dirty="0" smtClean="0">
                <a:latin typeface="Cambria"/>
                <a:cs typeface="Cambria"/>
              </a:rPr>
              <a:t>Friday, May 1</a:t>
            </a:r>
          </a:p>
          <a:p>
            <a:pPr lvl="1"/>
            <a:r>
              <a:rPr lang="en-US" dirty="0" smtClean="0"/>
              <a:t>NIPS format</a:t>
            </a:r>
          </a:p>
          <a:p>
            <a:pPr lvl="1"/>
            <a:r>
              <a:rPr lang="en-US" dirty="0">
                <a:hlinkClick r:id="rId2"/>
              </a:rPr>
              <a:t>https://nips.cc/Conferences/2015/PaperInformation/</a:t>
            </a:r>
            <a:r>
              <a:rPr lang="en-US" dirty="0" smtClean="0">
                <a:hlinkClick r:id="rId2"/>
              </a:rPr>
              <a:t>StyleFiles</a:t>
            </a:r>
            <a:endParaRPr lang="en-US" dirty="0" smtClean="0"/>
          </a:p>
          <a:p>
            <a:pPr lvl="1"/>
            <a:r>
              <a:rPr lang="en-US" dirty="0" smtClean="0"/>
              <a:t>6-10 pages (not including references)</a:t>
            </a:r>
          </a:p>
          <a:p>
            <a:pPr lvl="1"/>
            <a:r>
              <a:rPr lang="en-US" dirty="0" smtClean="0"/>
              <a:t>Email or </a:t>
            </a:r>
            <a:r>
              <a:rPr lang="en-US" dirty="0" err="1" smtClean="0"/>
              <a:t>BitBucket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3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decision tree learning algorithms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Best Split 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split point that minimizes weighted impurity (e.g., variance (regression) and information gain (classification) are common) </a:t>
            </a:r>
            <a:endParaRPr lang="en-US" dirty="0" smtClean="0"/>
          </a:p>
          <a:p>
            <a:r>
              <a:rPr lang="en-US" dirty="0" smtClean="0"/>
              <a:t>Stopping </a:t>
            </a:r>
            <a:r>
              <a:rPr lang="en-US" dirty="0"/>
              <a:t>Criteria (common ones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Maximum Depth</a:t>
            </a:r>
            <a:endParaRPr lang="en-US" dirty="0"/>
          </a:p>
          <a:p>
            <a:pPr lvl="1"/>
            <a:r>
              <a:rPr lang="en-US" dirty="0" smtClean="0"/>
              <a:t>Minimum </a:t>
            </a:r>
            <a:r>
              <a:rPr lang="en-US" dirty="0"/>
              <a:t>number of data </a:t>
            </a:r>
            <a:r>
              <a:rPr lang="en-US" dirty="0" smtClean="0"/>
              <a:t>points</a:t>
            </a:r>
            <a:endParaRPr lang="en-US" dirty="0"/>
          </a:p>
          <a:p>
            <a:pPr lvl="1"/>
            <a:r>
              <a:rPr lang="en-US" dirty="0" smtClean="0"/>
              <a:t>Pure </a:t>
            </a:r>
            <a:r>
              <a:rPr lang="en-US" dirty="0"/>
              <a:t>data points (e.g., all have the same Y label)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0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39" y="1600200"/>
            <a:ext cx="6781861" cy="4781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decision tree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8863" cy="1715627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“</a:t>
            </a:r>
            <a:r>
              <a:rPr lang="en-US" dirty="0" smtClean="0"/>
              <a:t>Pruning” a tree</a:t>
            </a:r>
          </a:p>
          <a:p>
            <a:pPr lvl="1"/>
            <a:r>
              <a:rPr lang="en-US" dirty="0" smtClean="0"/>
              <a:t>avoid </a:t>
            </a:r>
            <a:r>
              <a:rPr lang="en-US" dirty="0" err="1" smtClean="0"/>
              <a:t>overfitting</a:t>
            </a:r>
            <a:r>
              <a:rPr lang="en-US" dirty="0" smtClean="0"/>
              <a:t> by removing </a:t>
            </a:r>
            <a:r>
              <a:rPr lang="en-US" dirty="0" err="1" smtClean="0"/>
              <a:t>subtrees</a:t>
            </a:r>
            <a:r>
              <a:rPr lang="en-US" dirty="0" smtClean="0"/>
              <a:t> somehow</a:t>
            </a:r>
          </a:p>
          <a:p>
            <a:pPr lvl="1"/>
            <a:r>
              <a:rPr lang="en-US" dirty="0" smtClean="0"/>
              <a:t>trade variance for bias</a:t>
            </a:r>
          </a:p>
          <a:p>
            <a:pPr lvl="1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538433" y="2248260"/>
            <a:ext cx="38985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4135" y="4279545"/>
            <a:ext cx="38985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69761" y="4618099"/>
            <a:ext cx="3492388" cy="17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3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decision tree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  <a:r>
              <a:rPr lang="en-US" dirty="0"/>
              <a:t> </a:t>
            </a:r>
            <a:r>
              <a:rPr lang="en-US" dirty="0" smtClean="0"/>
              <a:t>… or if </a:t>
            </a:r>
            <a:r>
              <a:rPr lang="en-US" dirty="0" err="1" smtClean="0"/>
              <a:t>blahblah</a:t>
            </a:r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019"/>
          <a:stretch/>
        </p:blipFill>
        <p:spPr>
          <a:xfrm>
            <a:off x="5137692" y="1763737"/>
            <a:ext cx="3893129" cy="41601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446342" y="2904288"/>
            <a:ext cx="135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15312" y="4347659"/>
            <a:ext cx="3492388" cy="17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4327269" y="2657365"/>
            <a:ext cx="776086" cy="37626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37692" y="2657365"/>
            <a:ext cx="16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Same idea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trees: </a:t>
            </a:r>
            <a:r>
              <a:rPr lang="en-US" sz="4800" dirty="0" smtClean="0"/>
              <a:t>plus </a:t>
            </a:r>
            <a:r>
              <a:rPr lang="en-US" dirty="0" smtClean="0"/>
              <a:t>and minus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and fast to learn</a:t>
            </a:r>
          </a:p>
          <a:p>
            <a:r>
              <a:rPr lang="en-US" dirty="0" smtClean="0"/>
              <a:t>Arguably easy to understand (if compact)</a:t>
            </a:r>
          </a:p>
          <a:p>
            <a:r>
              <a:rPr lang="en-US" dirty="0" smtClean="0"/>
              <a:t>Very fast to use:</a:t>
            </a:r>
          </a:p>
          <a:p>
            <a:pPr lvl="1"/>
            <a:r>
              <a:rPr lang="en-US" dirty="0" smtClean="0"/>
              <a:t>often you don’t even need to compute all attribute values</a:t>
            </a:r>
          </a:p>
          <a:p>
            <a:r>
              <a:rPr lang="en-US" dirty="0" smtClean="0"/>
              <a:t>Can find interactions between variables (play if it’s cool and sunny or ….) and hence non-linear decision boundaries</a:t>
            </a:r>
          </a:p>
          <a:p>
            <a:r>
              <a:rPr lang="en-US" dirty="0" smtClean="0"/>
              <a:t>Don’t need to worry about how numeric values are scaled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6463</TotalTime>
  <Words>2474</Words>
  <Application>Microsoft Macintosh PowerPoint</Application>
  <PresentationFormat>On-screen Show (4:3)</PresentationFormat>
  <Paragraphs>309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Equation</vt:lpstr>
      <vt:lpstr>Scaling up Decision Trees</vt:lpstr>
      <vt:lpstr>A decision tree</vt:lpstr>
      <vt:lpstr>A regression tree</vt:lpstr>
      <vt:lpstr>Most decision tree learning algorithms</vt:lpstr>
      <vt:lpstr>Most decision tree learning algorithms</vt:lpstr>
      <vt:lpstr>Most decision tree learning algorithms</vt:lpstr>
      <vt:lpstr>Most decision tree learning algorithms</vt:lpstr>
      <vt:lpstr>Most decision tree learning algorithms</vt:lpstr>
      <vt:lpstr>Decision trees: plus and minus</vt:lpstr>
      <vt:lpstr>Decision trees: plus and minus</vt:lpstr>
      <vt:lpstr>Another view of a decision tree</vt:lpstr>
      <vt:lpstr>Another view of a decision tree</vt:lpstr>
      <vt:lpstr>Another view of a decision tree</vt:lpstr>
      <vt:lpstr>Another picture…</vt:lpstr>
      <vt:lpstr>Fixing decision trees….</vt:lpstr>
      <vt:lpstr>Most decision tree learning algorithms</vt:lpstr>
      <vt:lpstr>Example: random forests</vt:lpstr>
      <vt:lpstr>PowerPoint Presentation</vt:lpstr>
      <vt:lpstr>Scaling up decision tree algorithms</vt:lpstr>
      <vt:lpstr>Scaling up decision tree algorithms</vt:lpstr>
      <vt:lpstr>Scaling up decision tree algorithms</vt:lpstr>
      <vt:lpstr>Scaling up decision tree algorithms</vt:lpstr>
      <vt:lpstr>Scaling up decision tree algorithms</vt:lpstr>
      <vt:lpstr>Scaling up decision tree algorithms</vt:lpstr>
      <vt:lpstr>Scaling up decision tree algorithms</vt:lpstr>
      <vt:lpstr>PowerPoint Presentation</vt:lpstr>
      <vt:lpstr>Key ideas</vt:lpstr>
      <vt:lpstr>Greedy top-down tree assembly</vt:lpstr>
      <vt:lpstr>FindBestSplit</vt:lpstr>
      <vt:lpstr>FindBestSplit(D)</vt:lpstr>
      <vt:lpstr>StoppingCriteria(D)</vt:lpstr>
      <vt:lpstr>FindPrediction(D)</vt:lpstr>
      <vt:lpstr>What about large data sets?</vt:lpstr>
      <vt:lpstr>PLANET</vt:lpstr>
      <vt:lpstr>PLANET – Controller</vt:lpstr>
      <vt:lpstr>PLANET – Model File</vt:lpstr>
      <vt:lpstr>Two node queues</vt:lpstr>
      <vt:lpstr>Two MapReduce jobs</vt:lpstr>
      <vt:lpstr>Walkthrough</vt:lpstr>
      <vt:lpstr>Walkthrough</vt:lpstr>
      <vt:lpstr>Walkthrough</vt:lpstr>
      <vt:lpstr>Walkthrough</vt:lpstr>
      <vt:lpstr>Walkthrough</vt:lpstr>
      <vt:lpstr>Walkthrough</vt:lpstr>
      <vt:lpstr>PowerPoint Presentation</vt:lpstr>
      <vt:lpstr>PowerPoint Presentation</vt:lpstr>
      <vt:lpstr>PowerPoint Presentation</vt:lpstr>
      <vt:lpstr>Questions</vt:lpstr>
      <vt:lpstr>What’s left?</vt:lpstr>
      <vt:lpstr>Tomorrow</vt:lpstr>
      <vt:lpstr>Next week </vt:lpstr>
      <vt:lpstr>Finals week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Shannon Quinn</cp:lastModifiedBy>
  <cp:revision>431</cp:revision>
  <dcterms:created xsi:type="dcterms:W3CDTF">2012-04-15T20:45:14Z</dcterms:created>
  <dcterms:modified xsi:type="dcterms:W3CDTF">2015-04-15T14:46:21Z</dcterms:modified>
</cp:coreProperties>
</file>