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96" r:id="rId3"/>
    <p:sldId id="299" r:id="rId4"/>
    <p:sldId id="300" r:id="rId5"/>
    <p:sldId id="301" r:id="rId6"/>
    <p:sldId id="302" r:id="rId7"/>
    <p:sldId id="297" r:id="rId8"/>
    <p:sldId id="298" r:id="rId9"/>
    <p:sldId id="307" r:id="rId10"/>
    <p:sldId id="263" r:id="rId11"/>
    <p:sldId id="264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92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04" r:id="rId33"/>
    <p:sldId id="305" r:id="rId34"/>
    <p:sldId id="258" r:id="rId35"/>
    <p:sldId id="260" r:id="rId36"/>
    <p:sldId id="261" r:id="rId37"/>
    <p:sldId id="293" r:id="rId38"/>
    <p:sldId id="295" r:id="rId39"/>
    <p:sldId id="294" r:id="rId40"/>
    <p:sldId id="262" r:id="rId41"/>
    <p:sldId id="303" r:id="rId42"/>
    <p:sldId id="30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33" autoAdjust="0"/>
  </p:normalViewPr>
  <p:slideViewPr>
    <p:cSldViewPr snapToGrid="0" snapToObjects="1">
      <p:cViewPr varScale="1">
        <p:scale>
          <a:sx n="105" d="100"/>
          <a:sy n="105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2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– 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chihuhua</a:t>
            </a:r>
            <a:r>
              <a:rPr lang="en-US" dirty="0" smtClean="0"/>
              <a:t> – or </a:t>
            </a:r>
            <a:r>
              <a:rPr lang="en-US" dirty="0" err="1" smtClean="0"/>
              <a:t>vs</a:t>
            </a:r>
            <a:r>
              <a:rPr lang="en-US" dirty="0" smtClean="0"/>
              <a:t> midsize</a:t>
            </a:r>
            <a:r>
              <a:rPr lang="en-US" baseline="0" dirty="0" smtClean="0"/>
              <a:t> car</a:t>
            </a:r>
            <a:endParaRPr lang="en-US" dirty="0" smtClean="0"/>
          </a:p>
          <a:p>
            <a:r>
              <a:rPr lang="en-US" dirty="0" smtClean="0"/>
              <a:t>256 – 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iphones</a:t>
            </a:r>
            <a:r>
              <a:rPr lang="en-US" baseline="0" dirty="0" smtClean="0"/>
              <a:t> – or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sperm whale or 3 elephants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– 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chihuhua</a:t>
            </a:r>
            <a:r>
              <a:rPr lang="en-US" dirty="0" smtClean="0"/>
              <a:t> – or </a:t>
            </a:r>
            <a:r>
              <a:rPr lang="en-US" dirty="0" err="1" smtClean="0"/>
              <a:t>vs</a:t>
            </a:r>
            <a:r>
              <a:rPr lang="en-US" dirty="0" smtClean="0"/>
              <a:t> midsize</a:t>
            </a:r>
            <a:r>
              <a:rPr lang="en-US" baseline="0" dirty="0" smtClean="0"/>
              <a:t> car</a:t>
            </a:r>
            <a:endParaRPr lang="en-US" dirty="0" smtClean="0"/>
          </a:p>
          <a:p>
            <a:r>
              <a:rPr lang="en-US" dirty="0" smtClean="0"/>
              <a:t>256 – 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iphones</a:t>
            </a:r>
            <a:r>
              <a:rPr lang="en-US" baseline="0" dirty="0" smtClean="0"/>
              <a:t> – or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sperm whale or 3 elephants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150x – commercial</a:t>
            </a:r>
            <a:r>
              <a:rPr lang="en-US" baseline="0" dirty="0" smtClean="0"/>
              <a:t> flight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brisk walk</a:t>
            </a:r>
          </a:p>
          <a:p>
            <a:r>
              <a:rPr lang="en-US" baseline="0" dirty="0" smtClean="0"/>
              <a:t>100,000x – 5 hr flights would take 57 years</a:t>
            </a:r>
          </a:p>
          <a:p>
            <a:r>
              <a:rPr lang="en-US" baseline="0" dirty="0" smtClean="0"/>
              <a:t>100,000x – 500 miles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about 8 meters</a:t>
            </a:r>
          </a:p>
          <a:p>
            <a:r>
              <a:rPr lang="en-US" baseline="0" dirty="0" smtClean="0"/>
              <a:t>15,000,000x – here to </a:t>
            </a:r>
            <a:r>
              <a:rPr lang="en-US" baseline="0" dirty="0" err="1" smtClean="0"/>
              <a:t>beijing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100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mmds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3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30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32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hyperlink" Target="http://en.wikipedia.org/wiki/Athlon_64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SCI6900-S15@listserv.cc.uga.edu" TargetMode="External"/><Relationship Id="rId3" Type="http://schemas.openxmlformats.org/officeDocument/2006/relationships/hyperlink" Target="http://cobweb.cs.uga.edu/~squinn/mmd_s15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ws.amazon.com/ec2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itbucket.org/csci6900-s15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CSCI 6900: Mining Massive Datasets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Shannon Quinn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3869" y="6090771"/>
            <a:ext cx="82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(with content graciously and viciously borrowed from William Cohen’s 10-605</a:t>
            </a:r>
          </a:p>
          <a:p>
            <a:r>
              <a:rPr lang="en-US" dirty="0" smtClean="0"/>
              <a:t>Machine Learning with Big Data and Stanford’s MMDS MOOC </a:t>
            </a:r>
            <a:r>
              <a:rPr lang="en-US" dirty="0" smtClean="0">
                <a:hlinkClick r:id="rId2"/>
              </a:rPr>
              <a:t>http://www.mmds.org/</a:t>
            </a:r>
            <a:r>
              <a:rPr lang="en-US" dirty="0" smtClean="0"/>
              <a:t> 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1-03 at 11.30.3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0867"/>
            <a:ext cx="9144000" cy="3339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Big ML </a:t>
            </a:r>
            <a:r>
              <a:rPr lang="en-US" sz="2300" i="1" dirty="0" err="1" smtClean="0"/>
              <a:t>c</a:t>
            </a:r>
            <a:r>
              <a:rPr lang="en-US" sz="2300" i="1" dirty="0" smtClean="0"/>
              <a:t>. </a:t>
            </a:r>
            <a:r>
              <a:rPr lang="en-US" sz="2300" dirty="0" smtClean="0"/>
              <a:t>1993 (Cohen, “Efficient…Rule Learning”,  IJCAI 1993)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1-03 at 11.52.3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440"/>
            <a:ext cx="9144000" cy="4487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937" t="10916" r="19841" b="7582"/>
          <a:stretch>
            <a:fillRect/>
          </a:stretch>
        </p:blipFill>
        <p:spPr bwMode="auto">
          <a:xfrm>
            <a:off x="0" y="0"/>
            <a:ext cx="882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1959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Related paper from  1995…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in mid 1990’s…..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datasets were small</a:t>
            </a:r>
          </a:p>
          <a:p>
            <a:r>
              <a:rPr lang="en-US" dirty="0" smtClean="0"/>
              <a:t>Many commonly used algorithms were </a:t>
            </a:r>
            <a:r>
              <a:rPr lang="en-US" i="1" dirty="0" smtClean="0"/>
              <a:t>asymptotically</a:t>
            </a:r>
            <a:r>
              <a:rPr lang="en-US" dirty="0" smtClean="0"/>
              <a:t> “slow”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1-03 at 12.00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94" y="1028700"/>
            <a:ext cx="4118648" cy="4279900"/>
          </a:xfrm>
          <a:prstGeom prst="rect">
            <a:avLst/>
          </a:prstGeom>
        </p:spPr>
      </p:pic>
      <p:pic>
        <p:nvPicPr>
          <p:cNvPr id="10" name="Picture 9" descr="Screen shot 2012-01-03 at 12.02.4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142" y="1028700"/>
            <a:ext cx="4279900" cy="44863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359286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Big ML </a:t>
            </a:r>
            <a:r>
              <a:rPr lang="en-US" sz="2300" i="1" dirty="0" err="1" smtClean="0"/>
              <a:t>c</a:t>
            </a:r>
            <a:r>
              <a:rPr lang="en-US" sz="2300" i="1" dirty="0" smtClean="0"/>
              <a:t>. </a:t>
            </a:r>
            <a:r>
              <a:rPr lang="en-US" sz="2300" dirty="0" smtClean="0"/>
              <a:t>2001 (</a:t>
            </a:r>
            <a:r>
              <a:rPr lang="en-US" sz="2300" dirty="0" err="1" smtClean="0"/>
              <a:t>Banko</a:t>
            </a:r>
            <a:r>
              <a:rPr lang="en-US" sz="2300" dirty="0" smtClean="0"/>
              <a:t> &amp; Brill, “Scaling to Very Very Large…”, ACL 2001)</a:t>
            </a:r>
            <a:endParaRPr lang="en-US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787400" y="5715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Task: distinguish pairs of easily-confused words (“affect” </a:t>
            </a:r>
            <a:r>
              <a:rPr lang="en-US" sz="2400" dirty="0" err="1" smtClean="0"/>
              <a:t>vs</a:t>
            </a:r>
            <a:r>
              <a:rPr lang="en-US" sz="2400" dirty="0" smtClean="0"/>
              <a:t> “effect”) in context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359286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Big ML </a:t>
            </a:r>
            <a:r>
              <a:rPr lang="en-US" sz="2300" i="1" dirty="0" err="1" smtClean="0"/>
              <a:t>c</a:t>
            </a:r>
            <a:r>
              <a:rPr lang="en-US" sz="2300" i="1" dirty="0" smtClean="0"/>
              <a:t>. </a:t>
            </a:r>
            <a:r>
              <a:rPr lang="en-US" sz="2300" dirty="0" smtClean="0"/>
              <a:t>2001 (</a:t>
            </a:r>
            <a:r>
              <a:rPr lang="en-US" sz="2300" dirty="0" err="1" smtClean="0"/>
              <a:t>Banko</a:t>
            </a:r>
            <a:r>
              <a:rPr lang="en-US" sz="2300" dirty="0" smtClean="0"/>
              <a:t> &amp; Brill, “Scaling to Very Very Large…”, ACL 2001)</a:t>
            </a:r>
            <a:endParaRPr lang="en-US" sz="2300" dirty="0"/>
          </a:p>
        </p:txBody>
      </p:sp>
      <p:pic>
        <p:nvPicPr>
          <p:cNvPr id="6" name="Picture 5" descr="Screen shot 2012-01-03 at 12.06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05562"/>
            <a:ext cx="5478764" cy="5442838"/>
          </a:xfrm>
          <a:prstGeom prst="rect">
            <a:avLst/>
          </a:prstGeom>
        </p:spPr>
      </p:pic>
      <p:pic>
        <p:nvPicPr>
          <p:cNvPr id="5" name="Picture 4" descr="Screen shot 2012-01-03 at 12.06.11 PM.png"/>
          <p:cNvPicPr>
            <a:picLocks noChangeAspect="1"/>
          </p:cNvPicPr>
          <p:nvPr/>
        </p:nvPicPr>
        <p:blipFill>
          <a:blip r:embed="rId3"/>
          <a:srcRect l="5225"/>
          <a:stretch>
            <a:fillRect/>
          </a:stretch>
        </p:blipFill>
        <p:spPr>
          <a:xfrm>
            <a:off x="4749800" y="2085975"/>
            <a:ext cx="439420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in 2001…..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learning:</a:t>
            </a:r>
          </a:p>
          <a:p>
            <a:pPr lvl="1"/>
            <a:r>
              <a:rPr lang="en-US" dirty="0" smtClean="0"/>
              <a:t> “there’s no data like more data”</a:t>
            </a:r>
          </a:p>
          <a:p>
            <a:pPr lvl="1"/>
            <a:r>
              <a:rPr lang="en-US" dirty="0" smtClean="0"/>
              <a:t>For many tasks, there’s no real </a:t>
            </a:r>
            <a:r>
              <a:rPr lang="en-US" i="1" dirty="0" smtClean="0"/>
              <a:t>substitute </a:t>
            </a:r>
            <a:r>
              <a:rPr lang="en-US" dirty="0" smtClean="0"/>
              <a:t>for using lots of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in 2009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8500" y="1417638"/>
            <a:ext cx="8229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Eugene Wigner’s article </a:t>
            </a:r>
            <a:r>
              <a:rPr lang="en-US" sz="2100" i="1" dirty="0"/>
              <a:t>“The Unreasonable </a:t>
            </a:r>
            <a:r>
              <a:rPr lang="en-US" sz="2100" i="1" dirty="0" smtClean="0"/>
              <a:t>Effectiveness of </a:t>
            </a:r>
            <a:r>
              <a:rPr lang="en-US" sz="2100" i="1" dirty="0"/>
              <a:t>Mathematics in the Natural Sciences</a:t>
            </a:r>
            <a:r>
              <a:rPr lang="en-US" sz="2100" i="1" dirty="0" smtClean="0"/>
              <a:t>”</a:t>
            </a:r>
            <a:r>
              <a:rPr lang="en-US" sz="2100" dirty="0" smtClean="0"/>
              <a:t> </a:t>
            </a:r>
            <a:r>
              <a:rPr lang="en-US" sz="2100" dirty="0"/>
              <a:t>examines why so much of physics can </a:t>
            </a:r>
            <a:r>
              <a:rPr lang="en-US" sz="2100" dirty="0" smtClean="0"/>
              <a:t>be neatly </a:t>
            </a:r>
            <a:r>
              <a:rPr lang="en-US" sz="2100" dirty="0"/>
              <a:t>explained with simple mathematical </a:t>
            </a:r>
            <a:r>
              <a:rPr lang="en-US" sz="2100" dirty="0" smtClean="0"/>
              <a:t>formulas such </a:t>
            </a:r>
            <a:r>
              <a:rPr lang="en-US" sz="2100" dirty="0"/>
              <a:t>as </a:t>
            </a:r>
            <a:r>
              <a:rPr lang="en-US" sz="2100" i="1" dirty="0" err="1"/>
              <a:t>f</a:t>
            </a:r>
            <a:r>
              <a:rPr lang="en-US" sz="2100" i="1" dirty="0"/>
              <a:t> = ma </a:t>
            </a:r>
            <a:r>
              <a:rPr lang="en-US" sz="2100" dirty="0"/>
              <a:t>or </a:t>
            </a:r>
            <a:r>
              <a:rPr lang="en-US" sz="2100" i="1" dirty="0" err="1"/>
              <a:t>e</a:t>
            </a:r>
            <a:r>
              <a:rPr lang="en-US" sz="2100" i="1" dirty="0"/>
              <a:t> = mc</a:t>
            </a:r>
            <a:r>
              <a:rPr lang="en-US" sz="2100" i="1" baseline="30000" dirty="0"/>
              <a:t>2</a:t>
            </a:r>
            <a:r>
              <a:rPr lang="en-US" sz="2100" i="1" dirty="0"/>
              <a:t>. </a:t>
            </a:r>
            <a:r>
              <a:rPr lang="en-US" sz="2100" dirty="0"/>
              <a:t>Meanwhile, sciences </a:t>
            </a:r>
            <a:r>
              <a:rPr lang="en-US" sz="2100" dirty="0" smtClean="0"/>
              <a:t>that involve </a:t>
            </a:r>
            <a:r>
              <a:rPr lang="en-US" sz="2100" dirty="0"/>
              <a:t>human beings rather than elementary </a:t>
            </a:r>
            <a:r>
              <a:rPr lang="en-US" sz="2100" dirty="0" smtClean="0"/>
              <a:t>particles have </a:t>
            </a:r>
            <a:r>
              <a:rPr lang="en-US" sz="2100" dirty="0"/>
              <a:t>proven more resistant to elegant </a:t>
            </a:r>
            <a:r>
              <a:rPr lang="en-US" sz="2100" dirty="0" smtClean="0"/>
              <a:t>mathematics. Economists </a:t>
            </a:r>
            <a:r>
              <a:rPr lang="en-US" sz="2100" dirty="0"/>
              <a:t>suffer from physics envy </a:t>
            </a:r>
            <a:r>
              <a:rPr lang="en-US" sz="2100" dirty="0" smtClean="0"/>
              <a:t>over their </a:t>
            </a:r>
            <a:r>
              <a:rPr lang="en-US" sz="2100" dirty="0"/>
              <a:t>inability to neatly model human </a:t>
            </a:r>
            <a:r>
              <a:rPr lang="en-US" sz="2100" dirty="0" smtClean="0"/>
              <a:t>behavior. An </a:t>
            </a:r>
            <a:r>
              <a:rPr lang="en-US" sz="2100" dirty="0"/>
              <a:t>informal, incomplete grammar of the </a:t>
            </a:r>
            <a:r>
              <a:rPr lang="en-US" sz="2100" dirty="0" smtClean="0"/>
              <a:t>English language </a:t>
            </a:r>
            <a:r>
              <a:rPr lang="en-US" sz="2100" dirty="0"/>
              <a:t>runs over 1,700 pages</a:t>
            </a:r>
            <a:r>
              <a:rPr lang="en-US" sz="2100" dirty="0" smtClean="0"/>
              <a:t>. </a:t>
            </a:r>
          </a:p>
          <a:p>
            <a:endParaRPr lang="en-US" sz="2100" dirty="0"/>
          </a:p>
          <a:p>
            <a:r>
              <a:rPr lang="en-US" sz="2100" dirty="0" smtClean="0"/>
              <a:t>Perhaps </a:t>
            </a:r>
            <a:r>
              <a:rPr lang="en-US" sz="2100" dirty="0"/>
              <a:t>when </a:t>
            </a:r>
            <a:r>
              <a:rPr lang="en-US" sz="2100" dirty="0" smtClean="0"/>
              <a:t>it comes </a:t>
            </a:r>
            <a:r>
              <a:rPr lang="en-US" sz="2100" dirty="0"/>
              <a:t>to natural language processing and </a:t>
            </a:r>
            <a:r>
              <a:rPr lang="en-US" sz="2100" dirty="0" smtClean="0"/>
              <a:t>related fields</a:t>
            </a:r>
            <a:r>
              <a:rPr lang="en-US" sz="2100" dirty="0"/>
              <a:t>, we’re doomed to complex theories that </a:t>
            </a:r>
            <a:r>
              <a:rPr lang="en-US" sz="2100" dirty="0" smtClean="0"/>
              <a:t>will never </a:t>
            </a:r>
            <a:r>
              <a:rPr lang="en-US" sz="2100" dirty="0"/>
              <a:t>have the elegance of physics equations. </a:t>
            </a:r>
            <a:r>
              <a:rPr lang="en-US" sz="2100" dirty="0" smtClean="0"/>
              <a:t>But if </a:t>
            </a:r>
            <a:r>
              <a:rPr lang="en-US" sz="2100" dirty="0"/>
              <a:t>that’s so, we should stop acting as if our goal </a:t>
            </a:r>
            <a:r>
              <a:rPr lang="en-US" sz="2100" dirty="0" smtClean="0"/>
              <a:t>is to </a:t>
            </a:r>
            <a:r>
              <a:rPr lang="en-US" sz="2100" dirty="0"/>
              <a:t>author extremely elegant theories, and </a:t>
            </a:r>
            <a:r>
              <a:rPr lang="en-US" sz="2100" dirty="0" smtClean="0"/>
              <a:t>instead embrace </a:t>
            </a:r>
            <a:r>
              <a:rPr lang="en-US" sz="2100" dirty="0"/>
              <a:t>complexity and make use of the best </a:t>
            </a:r>
            <a:r>
              <a:rPr lang="en-US" sz="2100" dirty="0" smtClean="0"/>
              <a:t>ally we </a:t>
            </a:r>
            <a:r>
              <a:rPr lang="en-US" sz="2100" dirty="0"/>
              <a:t>have: the unreasonable effectiveness of data</a:t>
            </a:r>
            <a:r>
              <a:rPr lang="en-US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60579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Norvig</a:t>
            </a:r>
            <a:r>
              <a:rPr lang="en-US" dirty="0" smtClean="0"/>
              <a:t>, Pereira, Halevy, “The Unreasonable Effectiveness of Data”, 2009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292100"/>
            <a:ext cx="8648700" cy="804863"/>
          </a:xfrm>
        </p:spPr>
        <p:txBody>
          <a:bodyPr/>
          <a:lstStyle/>
          <a:p>
            <a:r>
              <a:rPr lang="en-US" dirty="0" smtClean="0"/>
              <a:t>…and in 2012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l="33438" t="20556" r="35104" b="8518"/>
          <a:stretch>
            <a:fillRect/>
          </a:stretch>
        </p:blipFill>
        <p:spPr bwMode="auto">
          <a:xfrm>
            <a:off x="495300" y="1096963"/>
            <a:ext cx="2349558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1667" t="33763" r="51875" b="34866"/>
          <a:stretch>
            <a:fillRect/>
          </a:stretch>
        </p:blipFill>
        <p:spPr bwMode="auto">
          <a:xfrm>
            <a:off x="3315975" y="2544763"/>
            <a:ext cx="4993651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12083" t="36628" r="53958" b="48854"/>
          <a:stretch>
            <a:fillRect/>
          </a:stretch>
        </p:blipFill>
        <p:spPr bwMode="auto">
          <a:xfrm>
            <a:off x="2933700" y="1096963"/>
            <a:ext cx="6210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24846" y="4610914"/>
            <a:ext cx="2684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 2011</a:t>
            </a:r>
            <a:endParaRPr lang="en-US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l="9271" t="15616" r="59444" b="66237"/>
          <a:stretch>
            <a:fillRect/>
          </a:stretch>
        </p:blipFill>
        <p:spPr bwMode="auto">
          <a:xfrm>
            <a:off x="-96562" y="5048250"/>
            <a:ext cx="572140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130319"/>
            <a:ext cx="8648700" cy="804863"/>
          </a:xfrm>
        </p:spPr>
        <p:txBody>
          <a:bodyPr/>
          <a:lstStyle/>
          <a:p>
            <a:r>
              <a:rPr lang="en-US" dirty="0" smtClean="0"/>
              <a:t>…and in 2013</a:t>
            </a:r>
            <a:endParaRPr lang="en-US" dirty="0"/>
          </a:p>
        </p:txBody>
      </p:sp>
      <p:pic>
        <p:nvPicPr>
          <p:cNvPr id="3" name="Picture 2" descr="Screen Shot 2013-01-03 at 11.04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182"/>
            <a:ext cx="9144000" cy="5922818"/>
          </a:xfrm>
          <a:prstGeom prst="rect">
            <a:avLst/>
          </a:prstGeom>
        </p:spPr>
      </p:pic>
      <p:pic>
        <p:nvPicPr>
          <p:cNvPr id="4" name="Picture 3" descr="Screen Shot 2013-01-03 at 11.06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25" y="3750197"/>
            <a:ext cx="4353455" cy="546078"/>
          </a:xfrm>
          <a:prstGeom prst="rect">
            <a:avLst/>
          </a:prstGeom>
        </p:spPr>
      </p:pic>
      <p:pic>
        <p:nvPicPr>
          <p:cNvPr id="5" name="Picture 4" descr="Screen Shot 2013-01-03 at 11.06.3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79" y="5553850"/>
            <a:ext cx="1943100" cy="381000"/>
          </a:xfrm>
          <a:prstGeom prst="rect">
            <a:avLst/>
          </a:prstGeom>
        </p:spPr>
      </p:pic>
      <p:pic>
        <p:nvPicPr>
          <p:cNvPr id="6" name="Picture 5" descr="Screen Shot 2013-01-03 at 11.06.4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13" y="5553850"/>
            <a:ext cx="4000500" cy="520700"/>
          </a:xfrm>
          <a:prstGeom prst="rect">
            <a:avLst/>
          </a:prstGeom>
        </p:spPr>
      </p:pic>
      <p:pic>
        <p:nvPicPr>
          <p:cNvPr id="8" name="Picture 7" descr="Screen Shot 2013-01-03 at 11.08.4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3" y="2682394"/>
            <a:ext cx="8330428" cy="106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9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“Big Data”</a:t>
            </a:r>
            <a:endParaRPr lang="en-US" dirty="0"/>
          </a:p>
        </p:txBody>
      </p:sp>
      <p:pic>
        <p:nvPicPr>
          <p:cNvPr id="4" name="Picture 3" descr="big-data-funny-m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" y="2783006"/>
            <a:ext cx="4200766" cy="2948938"/>
          </a:xfrm>
          <a:prstGeom prst="rect">
            <a:avLst/>
          </a:prstGeom>
        </p:spPr>
      </p:pic>
      <p:pic>
        <p:nvPicPr>
          <p:cNvPr id="5" name="Picture 4" descr="mem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905" y="4257475"/>
            <a:ext cx="4677060" cy="250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905" y="1447800"/>
            <a:ext cx="3659875" cy="27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2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 we use very large amounts of data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Working with big data is </a:t>
            </a:r>
            <a:r>
              <a:rPr lang="en-US" i="1" dirty="0" smtClean="0"/>
              <a:t>not</a:t>
            </a:r>
            <a:r>
              <a:rPr lang="en-US" dirty="0" smtClean="0"/>
              <a:t> about </a:t>
            </a:r>
          </a:p>
          <a:p>
            <a:pPr lvl="1"/>
            <a:r>
              <a:rPr lang="en-US" dirty="0" smtClean="0"/>
              <a:t>code optimization</a:t>
            </a:r>
          </a:p>
          <a:p>
            <a:pPr lvl="1"/>
            <a:r>
              <a:rPr lang="en-US" dirty="0" smtClean="0"/>
              <a:t>learning details of </a:t>
            </a:r>
            <a:r>
              <a:rPr lang="en-US" dirty="0" err="1" smtClean="0"/>
              <a:t>todays</a:t>
            </a:r>
            <a:r>
              <a:rPr lang="en-US" dirty="0" smtClean="0"/>
              <a:t> hardware/software:</a:t>
            </a:r>
          </a:p>
          <a:p>
            <a:pPr lvl="2"/>
            <a:r>
              <a:rPr lang="en-US" dirty="0" err="1" smtClean="0"/>
              <a:t>GraphLab</a:t>
            </a:r>
            <a:r>
              <a:rPr lang="en-US" dirty="0" smtClean="0"/>
              <a:t>, </a:t>
            </a:r>
            <a:r>
              <a:rPr lang="en-US" dirty="0" err="1" smtClean="0"/>
              <a:t>Hadoop</a:t>
            </a:r>
            <a:r>
              <a:rPr lang="en-US" dirty="0" smtClean="0"/>
              <a:t>, parallel hardware, ….</a:t>
            </a:r>
          </a:p>
          <a:p>
            <a:r>
              <a:rPr lang="en-US" dirty="0" smtClean="0"/>
              <a:t>Working with big data </a:t>
            </a:r>
            <a:r>
              <a:rPr lang="en-US" i="1" dirty="0" smtClean="0"/>
              <a:t>is </a:t>
            </a:r>
            <a:r>
              <a:rPr lang="en-US" dirty="0" smtClean="0"/>
              <a:t>about </a:t>
            </a:r>
          </a:p>
          <a:p>
            <a:pPr lvl="1"/>
            <a:r>
              <a:rPr lang="en-US" dirty="0" smtClean="0"/>
              <a:t>Understanding the cost of what you want to do</a:t>
            </a:r>
          </a:p>
          <a:p>
            <a:pPr lvl="1"/>
            <a:r>
              <a:rPr lang="en-US" dirty="0" smtClean="0"/>
              <a:t>Understanding what the tools that are available offer</a:t>
            </a:r>
          </a:p>
          <a:p>
            <a:pPr lvl="1"/>
            <a:r>
              <a:rPr lang="en-US" dirty="0" smtClean="0"/>
              <a:t>Understanding how much can be accomplished with linear or nearly-linear operations (e.g., sorting, …)</a:t>
            </a:r>
          </a:p>
          <a:p>
            <a:pPr lvl="1"/>
            <a:r>
              <a:rPr lang="en-US" dirty="0" smtClean="0"/>
              <a:t>Understanding how to organize your computations so that they effectively use whatever’s fast</a:t>
            </a:r>
          </a:p>
          <a:p>
            <a:pPr lvl="1"/>
            <a:r>
              <a:rPr lang="en-US" dirty="0" smtClean="0"/>
              <a:t>Understanding how to test/debug/verify with large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3740" y="1099106"/>
            <a:ext cx="24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37494" y="6320095"/>
            <a:ext cx="5090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 according to </a:t>
            </a:r>
            <a:r>
              <a:rPr lang="en-US" sz="2000" dirty="0" smtClean="0"/>
              <a:t>William Cohen / Shannon Quinn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Asymptotic Analysis: Basic Principles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77938" y="1970088"/>
          <a:ext cx="708501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3124080" imgH="228600" progId="Equation.3">
                  <p:embed/>
                </p:oleObj>
              </mc:Choice>
              <mc:Fallback>
                <p:oleObj name="Equation" r:id="rId3" imgW="312408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1970088"/>
                        <a:ext cx="7085012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92225" y="2641600"/>
          <a:ext cx="70866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5" imgW="3124080" imgH="228600" progId="Equation.3">
                  <p:embed/>
                </p:oleObj>
              </mc:Choice>
              <mc:Fallback>
                <p:oleObj name="Equation" r:id="rId5" imgW="312408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2641600"/>
                        <a:ext cx="70866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89517" y="1417638"/>
            <a:ext cx="520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Usually we only care about positive f(n), g(n), n here…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Asymptotic Analysis: Basic Principles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77938" y="2017223"/>
          <a:ext cx="708501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3" imgW="3124080" imgH="228600" progId="Equation.3">
                  <p:embed/>
                </p:oleObj>
              </mc:Choice>
              <mc:Fallback>
                <p:oleObj name="Equation" r:id="rId3" imgW="3124080" imgH="2286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2017223"/>
                        <a:ext cx="7085012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77938" y="2688735"/>
          <a:ext cx="71151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5" imgW="3136680" imgH="228600" progId="Equation.3">
                  <p:embed/>
                </p:oleObj>
              </mc:Choice>
              <mc:Fallback>
                <p:oleObj name="Equation" r:id="rId5" imgW="3136680" imgH="2286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2688735"/>
                        <a:ext cx="7115175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3114" y="1600756"/>
            <a:ext cx="520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pedantically: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68511" y="3429671"/>
            <a:ext cx="520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useful rules:</a:t>
            </a:r>
            <a:endParaRPr lang="en-US" sz="2800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1268511" y="4037228"/>
          <a:ext cx="2794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7" imgW="1231560" imgH="228600" progId="Equation.3">
                  <p:embed/>
                </p:oleObj>
              </mc:Choice>
              <mc:Fallback>
                <p:oleObj name="Equation" r:id="rId7" imgW="1231560" imgH="2286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511" y="4037228"/>
                        <a:ext cx="27940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1268511" y="4595342"/>
          <a:ext cx="34274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9" imgW="1511280" imgH="228600" progId="Equation.3">
                  <p:embed/>
                </p:oleObj>
              </mc:Choice>
              <mc:Fallback>
                <p:oleObj name="Equation" r:id="rId9" imgW="1511280" imgH="2286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511" y="4595342"/>
                        <a:ext cx="3427412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1282798" y="5200866"/>
          <a:ext cx="52419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11" imgW="2311200" imgH="228600" progId="Equation.3">
                  <p:embed/>
                </p:oleObj>
              </mc:Choice>
              <mc:Fallback>
                <p:oleObj name="Equation" r:id="rId11" imgW="2311200" imgH="2286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98" y="5200866"/>
                        <a:ext cx="5241925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54669" y="4104530"/>
            <a:ext cx="320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Only highest-order terms matter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12799" y="4626262"/>
            <a:ext cx="310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Leading constants don’t matter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44750" y="5719978"/>
            <a:ext cx="431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Degree of something in a log doesn’t matter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937" t="10916" r="19841" b="7582"/>
          <a:stretch>
            <a:fillRect/>
          </a:stretch>
        </p:blipFill>
        <p:spPr bwMode="auto">
          <a:xfrm>
            <a:off x="0" y="0"/>
            <a:ext cx="882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19594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Empirical</a:t>
            </a:r>
            <a:r>
              <a:rPr lang="en-US" sz="2400" dirty="0" smtClean="0"/>
              <a:t> analysis of complexity: plot run-time on a log-log plot and measure the slope (using linear regression)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</a:t>
            </a:r>
            <a:r>
              <a:rPr lang="en-US" dirty="0" err="1" smtClean="0"/>
              <a:t>asymptotics</a:t>
            </a:r>
            <a:r>
              <a:rPr lang="en-US" dirty="0" smtClean="0"/>
              <a:t> break down?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 constants are too big</a:t>
            </a:r>
          </a:p>
          <a:p>
            <a:pPr lvl="1"/>
            <a:r>
              <a:rPr lang="en-US" dirty="0" smtClean="0"/>
              <a:t>or </a:t>
            </a:r>
            <a:r>
              <a:rPr lang="en-US" i="1" dirty="0" smtClean="0"/>
              <a:t>n </a:t>
            </a:r>
            <a:r>
              <a:rPr lang="en-US" dirty="0" smtClean="0"/>
              <a:t>is too small</a:t>
            </a:r>
          </a:p>
          <a:p>
            <a:r>
              <a:rPr lang="en-US" dirty="0" smtClean="0"/>
              <a:t>When we can’t predict what the program will do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, how many iterations before convergence? Does it depend on data size or not?</a:t>
            </a:r>
          </a:p>
          <a:p>
            <a:r>
              <a:rPr lang="en-US" dirty="0" smtClean="0"/>
              <a:t>When there are different types of operations with different costs</a:t>
            </a:r>
          </a:p>
          <a:p>
            <a:pPr lvl="1"/>
            <a:r>
              <a:rPr lang="en-US" dirty="0" smtClean="0"/>
              <a:t>We need to understand what we should count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count?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6879103" cy="47339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Compilers don’t warn Jeff Dean.  Jeff Dean warns compilers.</a:t>
            </a:r>
          </a:p>
          <a:p>
            <a:r>
              <a:rPr lang="en-US" dirty="0" smtClean="0"/>
              <a:t> Jeff Dean builds his code before committing it, but only to check for compiler and linker bugs.</a:t>
            </a:r>
          </a:p>
          <a:p>
            <a:r>
              <a:rPr lang="en-US" dirty="0" smtClean="0"/>
              <a:t>Jeff Dean writes directly in binary. He then writes the source code as a documentation for other developers.</a:t>
            </a:r>
          </a:p>
          <a:p>
            <a:r>
              <a:rPr lang="en-US" dirty="0" smtClean="0"/>
              <a:t>Jeff Dean once shifted a bit so hard, it ended up on another computer.</a:t>
            </a:r>
          </a:p>
          <a:p>
            <a:r>
              <a:rPr lang="en-US" dirty="0" smtClean="0"/>
              <a:t> When Jeff Dean has an ergonomic evaluation, it is for the protection of his keyboard.</a:t>
            </a:r>
          </a:p>
          <a:p>
            <a:r>
              <a:rPr lang="en-US" dirty="0" err="1" smtClean="0"/>
              <a:t>gcc</a:t>
            </a:r>
            <a:r>
              <a:rPr lang="en-US" dirty="0" smtClean="0"/>
              <a:t> -O4 emails your code to Jeff Dean for a rewrite.</a:t>
            </a:r>
          </a:p>
          <a:p>
            <a:r>
              <a:rPr lang="en-US" dirty="0" smtClean="0"/>
              <a:t>When he heard that Jeff Dean's autobiography would be exclusive to the platform, Richard Stallman bought a Kindle.</a:t>
            </a:r>
          </a:p>
          <a:p>
            <a:r>
              <a:rPr lang="en-US" dirty="0" smtClean="0"/>
              <a:t>Jeff Dean puts his pants on one leg at a time, but if he had more legs, you’d realize the algorithm is actually only O(</a:t>
            </a:r>
            <a:r>
              <a:rPr lang="en-US" dirty="0" err="1" smtClean="0"/>
              <a:t>logn</a:t>
            </a:r>
            <a:r>
              <a:rPr lang="en-US" dirty="0" smtClean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783" r="16956"/>
          <a:stretch>
            <a:fillRect/>
          </a:stretch>
        </p:blipFill>
        <p:spPr bwMode="auto">
          <a:xfrm>
            <a:off x="7336303" y="790575"/>
            <a:ext cx="162672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091" t="32867" r="17899" b="10011"/>
          <a:stretch>
            <a:fillRect/>
          </a:stretch>
        </p:blipFill>
        <p:spPr bwMode="auto">
          <a:xfrm>
            <a:off x="254000" y="1201738"/>
            <a:ext cx="86233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9972"/>
            <a:ext cx="8229600" cy="1143000"/>
          </a:xfrm>
        </p:spPr>
        <p:txBody>
          <a:bodyPr/>
          <a:lstStyle/>
          <a:p>
            <a:r>
              <a:rPr lang="en-US" dirty="0" smtClean="0"/>
              <a:t>A typical CPU (not to scale)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12396" t="21156" r="43021" b="24785"/>
          <a:stretch>
            <a:fillRect/>
          </a:stretch>
        </p:blipFill>
        <p:spPr bwMode="auto">
          <a:xfrm>
            <a:off x="457200" y="1417638"/>
            <a:ext cx="81534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22900" y="1232972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K8 core in the AMD </a:t>
            </a:r>
            <a:r>
              <a:rPr lang="en-US" dirty="0" err="1" smtClean="0">
                <a:hlinkClick r:id="rId4" tooltip="Athlon 64"/>
              </a:rPr>
              <a:t>Athlon</a:t>
            </a:r>
            <a:r>
              <a:rPr lang="en-US" dirty="0" smtClean="0">
                <a:hlinkClick r:id="rId4" tooltip="Athlon 64"/>
              </a:rPr>
              <a:t> 64</a:t>
            </a:r>
            <a:r>
              <a:rPr lang="en-US" dirty="0" smtClean="0"/>
              <a:t> CPU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3100" y="3814802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16x bigger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38750" y="4901168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256x bigger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400" y="1572566"/>
            <a:ext cx="2108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Hard disk (1Tb)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514600" y="1803399"/>
            <a:ext cx="850901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71700" y="2034231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128x bigger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9972"/>
            <a:ext cx="8229600" cy="1143000"/>
          </a:xfrm>
        </p:spPr>
        <p:txBody>
          <a:bodyPr/>
          <a:lstStyle/>
          <a:p>
            <a:r>
              <a:rPr lang="en-US" dirty="0" smtClean="0"/>
              <a:t>A typical disk</a:t>
            </a: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874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0091" t="32867" r="17899" b="10011"/>
          <a:stretch>
            <a:fillRect/>
          </a:stretch>
        </p:blipFill>
        <p:spPr bwMode="auto">
          <a:xfrm>
            <a:off x="254000" y="1417638"/>
            <a:ext cx="7607300" cy="44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493000" y="2133600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5700" y="27940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15x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13319" y="480746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100,000x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467600" y="4622800"/>
            <a:ext cx="45719" cy="86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861300" y="3987800"/>
            <a:ext cx="508000" cy="1188998"/>
          </a:xfrm>
          <a:prstGeom prst="rightBr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9300" y="43550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Astronomy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Sloan Digital Sky Survey</a:t>
            </a:r>
          </a:p>
          <a:p>
            <a:pPr lvl="1"/>
            <a:r>
              <a:rPr lang="en-US" dirty="0"/>
              <a:t>New Mexico, 2000</a:t>
            </a:r>
          </a:p>
          <a:p>
            <a:pPr lvl="1"/>
            <a:r>
              <a:rPr lang="en-US" dirty="0"/>
              <a:t>140TB over 10 years</a:t>
            </a:r>
          </a:p>
          <a:p>
            <a:pPr lvl="1"/>
            <a:endParaRPr lang="en-US" dirty="0"/>
          </a:p>
          <a:p>
            <a:r>
              <a:rPr lang="en-US" dirty="0"/>
              <a:t>Large Synoptic Survey Telescope</a:t>
            </a:r>
          </a:p>
          <a:p>
            <a:pPr lvl="1"/>
            <a:r>
              <a:rPr lang="en-US" dirty="0"/>
              <a:t>Chile, 2016</a:t>
            </a:r>
          </a:p>
          <a:p>
            <a:pPr lvl="1"/>
            <a:r>
              <a:rPr lang="en-US" dirty="0"/>
              <a:t>Will acquire 140TB </a:t>
            </a:r>
            <a:r>
              <a:rPr lang="en-US" b="1" dirty="0"/>
              <a:t>every five </a:t>
            </a:r>
            <a:r>
              <a:rPr lang="en-US" b="1" dirty="0" smtClean="0"/>
              <a:t>days</a:t>
            </a:r>
            <a:r>
              <a:rPr lang="en-US" b="1" baseline="30000" dirty="0" smtClean="0"/>
              <a:t>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584" y="3857167"/>
            <a:ext cx="4953000" cy="247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794" y="1567066"/>
            <a:ext cx="1270000" cy="1587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1228" y="6617888"/>
            <a:ext cx="34501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1 </a:t>
            </a:r>
            <a:r>
              <a:rPr lang="en-US" sz="1000" dirty="0" smtClean="0"/>
              <a:t>http</a:t>
            </a:r>
            <a:r>
              <a:rPr lang="en-US" sz="1000" dirty="0"/>
              <a:t>://</a:t>
            </a:r>
            <a:r>
              <a:rPr lang="en-US" sz="1000" dirty="0" err="1"/>
              <a:t>www.economist.com</a:t>
            </a:r>
            <a:r>
              <a:rPr lang="en-US" sz="1000" dirty="0"/>
              <a:t>/node/15557443</a:t>
            </a:r>
          </a:p>
        </p:txBody>
      </p:sp>
    </p:spTree>
    <p:extLst>
      <p:ext uri="{BB962C8B-B14F-4D97-AF65-F5344CB8AC3E}">
        <p14:creationId xmlns:p14="http://schemas.microsoft.com/office/powerpoint/2010/main" val="176233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count?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1" y="1600200"/>
            <a:ext cx="6680200" cy="4733925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Compilers don’t warn Jeff Dean.  Jeff Dean warns compilers.</a:t>
            </a:r>
          </a:p>
          <a:p>
            <a:r>
              <a:rPr lang="en-US" sz="2000" dirty="0" smtClean="0"/>
              <a:t>….</a:t>
            </a:r>
          </a:p>
          <a:p>
            <a:r>
              <a:rPr lang="en-US" sz="2800" dirty="0" smtClean="0"/>
              <a:t>Memory access/instructions are </a:t>
            </a:r>
            <a:r>
              <a:rPr lang="en-US" sz="2800" i="1" dirty="0" smtClean="0"/>
              <a:t>qualitatively different </a:t>
            </a:r>
            <a:r>
              <a:rPr lang="en-US" sz="2800" dirty="0" smtClean="0"/>
              <a:t>from disk access</a:t>
            </a:r>
          </a:p>
          <a:p>
            <a:r>
              <a:rPr lang="en-US" sz="2800" dirty="0" smtClean="0"/>
              <a:t>Seeks are </a:t>
            </a:r>
            <a:r>
              <a:rPr lang="en-US" sz="2800" i="1" dirty="0" smtClean="0"/>
              <a:t>qualitatively different </a:t>
            </a:r>
            <a:r>
              <a:rPr lang="en-US" sz="2800" dirty="0" smtClean="0"/>
              <a:t>from sequential reads on disk</a:t>
            </a:r>
          </a:p>
          <a:p>
            <a:r>
              <a:rPr lang="en-US" sz="2800" dirty="0" smtClean="0"/>
              <a:t>Cache, disk fetches, etc work best when you stream through data </a:t>
            </a:r>
            <a:r>
              <a:rPr lang="en-US" sz="2800" i="1" dirty="0" smtClean="0"/>
              <a:t>sequentially</a:t>
            </a:r>
          </a:p>
          <a:p>
            <a:r>
              <a:rPr lang="en-US" sz="2800" dirty="0" smtClean="0"/>
              <a:t>Best case for data processing: stream through the data </a:t>
            </a:r>
            <a:r>
              <a:rPr lang="en-US" sz="2800" i="1" dirty="0" smtClean="0"/>
              <a:t>once</a:t>
            </a:r>
            <a:r>
              <a:rPr lang="en-US" sz="2800" dirty="0" smtClean="0"/>
              <a:t> in </a:t>
            </a:r>
            <a:r>
              <a:rPr lang="en-US" sz="2800" i="1" dirty="0" smtClean="0"/>
              <a:t>sequential order, </a:t>
            </a:r>
            <a:r>
              <a:rPr lang="en-US" sz="2800" dirty="0" smtClean="0"/>
              <a:t>as it’s found on disk.</a:t>
            </a:r>
          </a:p>
          <a:p>
            <a:endParaRPr lang="en-U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783" r="16956"/>
          <a:stretch>
            <a:fillRect/>
          </a:stretch>
        </p:blipFill>
        <p:spPr bwMode="auto">
          <a:xfrm>
            <a:off x="7336303" y="790575"/>
            <a:ext cx="162672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lessons -?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 l="20411" t="22874" r="20411" b="30194"/>
          <a:stretch>
            <a:fillRect/>
          </a:stretch>
        </p:blipFill>
        <p:spPr bwMode="auto">
          <a:xfrm>
            <a:off x="177800" y="1993900"/>
            <a:ext cx="82296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4783" r="16956"/>
          <a:stretch>
            <a:fillRect/>
          </a:stretch>
        </p:blipFill>
        <p:spPr bwMode="auto">
          <a:xfrm>
            <a:off x="7336303" y="790575"/>
            <a:ext cx="162672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97500" y="5638800"/>
            <a:ext cx="3565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but not important enough for this class’s assignments….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10076" y="4724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course *is*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the current “field” of data science and current frameworks</a:t>
            </a:r>
          </a:p>
          <a:p>
            <a:r>
              <a:rPr lang="en-US" dirty="0" smtClean="0"/>
              <a:t>First-hand experience with developing algorithms for large datasets</a:t>
            </a:r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, Spark</a:t>
            </a:r>
          </a:p>
          <a:p>
            <a:pPr lvl="1"/>
            <a:r>
              <a:rPr lang="en-US" dirty="0" smtClean="0"/>
              <a:t>Deployment on Amazon EC2</a:t>
            </a:r>
          </a:p>
          <a:p>
            <a:r>
              <a:rPr lang="en-US" dirty="0" smtClean="0"/>
              <a:t>Emphasis on software engineering principles</a:t>
            </a:r>
          </a:p>
        </p:txBody>
      </p:sp>
    </p:spTree>
    <p:extLst>
      <p:ext uri="{BB962C8B-B14F-4D97-AF65-F5344CB8AC3E}">
        <p14:creationId xmlns:p14="http://schemas.microsoft.com/office/powerpoint/2010/main" val="979037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course is *not*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programming</a:t>
            </a:r>
          </a:p>
          <a:p>
            <a:pPr lvl="1"/>
            <a:r>
              <a:rPr lang="en-US" dirty="0" smtClean="0"/>
              <a:t>*Must* know Java</a:t>
            </a:r>
          </a:p>
          <a:p>
            <a:r>
              <a:rPr lang="en-US" dirty="0" smtClean="0"/>
              <a:t>Introduction to statistics and linear algebra</a:t>
            </a:r>
          </a:p>
          <a:p>
            <a:pPr lvl="1"/>
            <a:r>
              <a:rPr lang="en-US" dirty="0" smtClean="0"/>
              <a:t>Self-evaluation on course website</a:t>
            </a:r>
          </a:p>
          <a:p>
            <a:endParaRPr lang="en-US" dirty="0" smtClean="0"/>
          </a:p>
          <a:p>
            <a:r>
              <a:rPr lang="en-US" dirty="0" smtClean="0"/>
              <a:t>I will help with </a:t>
            </a:r>
            <a:r>
              <a:rPr lang="en-US" dirty="0" err="1" smtClean="0"/>
              <a:t>git</a:t>
            </a:r>
            <a:r>
              <a:rPr lang="en-US" dirty="0" smtClean="0"/>
              <a:t> and </a:t>
            </a:r>
            <a:r>
              <a:rPr lang="en-US" dirty="0" err="1" smtClean="0"/>
              <a:t>BitBucket</a:t>
            </a:r>
            <a:endParaRPr lang="en-US" dirty="0" smtClean="0"/>
          </a:p>
          <a:p>
            <a:r>
              <a:rPr lang="en-US" dirty="0" smtClean="0"/>
              <a:t>I will help with </a:t>
            </a:r>
            <a:r>
              <a:rPr lang="en-US" dirty="0" err="1" smtClean="0"/>
              <a:t>Hadoop</a:t>
            </a:r>
            <a:r>
              <a:rPr lang="en-US" dirty="0" smtClean="0"/>
              <a:t> and Spark</a:t>
            </a:r>
          </a:p>
          <a:p>
            <a:r>
              <a:rPr lang="en-US" dirty="0" smtClean="0"/>
              <a:t>I will help with stats and linear algebra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92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Office Hours:  </a:t>
            </a:r>
            <a:r>
              <a:rPr lang="en-US" dirty="0" smtClean="0">
                <a:solidFill>
                  <a:srgbClr val="FF0000"/>
                </a:solidFill>
              </a:rPr>
              <a:t>[TBD]</a:t>
            </a:r>
          </a:p>
          <a:p>
            <a:r>
              <a:rPr lang="en-US" dirty="0" smtClean="0"/>
              <a:t>Mailing list: </a:t>
            </a:r>
            <a:r>
              <a:rPr lang="en-US" sz="2400" dirty="0" smtClean="0">
                <a:hlinkClick r:id="rId2"/>
              </a:rPr>
              <a:t>csci6900-s15@listserv.cc.uga.edu</a:t>
            </a:r>
            <a:endParaRPr lang="en-US" sz="2400" dirty="0" smtClean="0"/>
          </a:p>
          <a:p>
            <a:r>
              <a:rPr lang="en-US" dirty="0" smtClean="0"/>
              <a:t>Course </a:t>
            </a:r>
            <a:r>
              <a:rPr lang="en-US" dirty="0"/>
              <a:t>website: </a:t>
            </a:r>
            <a:r>
              <a:rPr lang="en-US" sz="2400" dirty="0">
                <a:hlinkClick r:id="rId3"/>
              </a:rPr>
              <a:t>http://cobweb.cs.uga.edu/~squinn/mmd_s15/</a:t>
            </a:r>
            <a:endParaRPr lang="en-US" sz="2400" dirty="0"/>
          </a:p>
          <a:p>
            <a:r>
              <a:rPr lang="en-US" dirty="0" smtClean="0"/>
              <a:t>Shannon Quinn (that’s me)</a:t>
            </a:r>
          </a:p>
          <a:p>
            <a:pPr lvl="1"/>
            <a:r>
              <a:rPr lang="en-US" dirty="0" smtClean="0"/>
              <a:t>2008: Graduated from Georgia Tech [go Jackets!] in Computer Science (B.S.)</a:t>
            </a:r>
          </a:p>
          <a:p>
            <a:pPr lvl="1"/>
            <a:r>
              <a:rPr lang="en-US" dirty="0" smtClean="0"/>
              <a:t>2010: Graduated from Carnegie Mellon in Computational Biology (M.S.)</a:t>
            </a:r>
          </a:p>
          <a:p>
            <a:pPr lvl="1"/>
            <a:r>
              <a:rPr lang="en-US" dirty="0" smtClean="0"/>
              <a:t>2014: Graduated from University of Pittsburgh in Computational Biology (Ph.D.)</a:t>
            </a:r>
          </a:p>
          <a:p>
            <a:pPr lvl="1"/>
            <a:r>
              <a:rPr lang="en-US" dirty="0" smtClean="0"/>
              <a:t>Worked at IBM, Google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Programming Language:  </a:t>
            </a:r>
          </a:p>
          <a:p>
            <a:pPr lvl="1"/>
            <a:r>
              <a:rPr lang="en-US" dirty="0" smtClean="0"/>
              <a:t>Java and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err="1" smtClean="0"/>
              <a:t>Scala</a:t>
            </a:r>
            <a:r>
              <a:rPr lang="en-US" dirty="0" smtClean="0"/>
              <a:t> / Python / Java and Spark</a:t>
            </a:r>
            <a:endParaRPr lang="en-US" dirty="0" smtClean="0"/>
          </a:p>
          <a:p>
            <a:pPr lvl="1"/>
            <a:r>
              <a:rPr lang="en-US" dirty="0" smtClean="0"/>
              <a:t>Most assignments will not use anything else</a:t>
            </a:r>
          </a:p>
          <a:p>
            <a:r>
              <a:rPr lang="en-US" dirty="0" smtClean="0"/>
              <a:t>Resources:</a:t>
            </a:r>
          </a:p>
          <a:p>
            <a:pPr lvl="1"/>
            <a:r>
              <a:rPr lang="en-US" dirty="0" smtClean="0"/>
              <a:t>Your desktop/</a:t>
            </a:r>
            <a:r>
              <a:rPr lang="en-US" dirty="0" smtClean="0"/>
              <a:t>laptop</a:t>
            </a:r>
          </a:p>
          <a:p>
            <a:pPr lvl="1"/>
            <a:r>
              <a:rPr lang="en-US" dirty="0" smtClean="0"/>
              <a:t>GSRC </a:t>
            </a:r>
            <a:r>
              <a:rPr lang="en-US" dirty="0" err="1" smtClean="0"/>
              <a:t>Hadoop</a:t>
            </a:r>
            <a:r>
              <a:rPr lang="en-US" dirty="0" smtClean="0"/>
              <a:t> virtual cluster</a:t>
            </a:r>
          </a:p>
          <a:p>
            <a:pPr lvl="2"/>
            <a:r>
              <a:rPr lang="en-US" dirty="0" smtClean="0"/>
              <a:t>Getting this set up now…stay tuned</a:t>
            </a:r>
            <a:endParaRPr lang="en-US" dirty="0" smtClean="0"/>
          </a:p>
          <a:p>
            <a:pPr lvl="1"/>
            <a:r>
              <a:rPr lang="en-US" dirty="0" smtClean="0"/>
              <a:t>Amazon </a:t>
            </a:r>
            <a:r>
              <a:rPr lang="en-US" dirty="0" smtClean="0"/>
              <a:t>Elastic </a:t>
            </a:r>
            <a:r>
              <a:rPr lang="en-US" dirty="0" smtClean="0"/>
              <a:t>Cloud</a:t>
            </a:r>
            <a:endParaRPr lang="en-US" dirty="0" smtClean="0"/>
          </a:p>
          <a:p>
            <a:pPr lvl="2"/>
            <a:r>
              <a:rPr lang="en-US" dirty="0" smtClean="0"/>
              <a:t>Amazon EC2 [</a:t>
            </a:r>
            <a:r>
              <a:rPr lang="en-US" dirty="0" smtClean="0">
                <a:hlinkClick r:id="rId2"/>
              </a:rPr>
              <a:t>http://aws.amazon.com/ec2/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Allocation: $100 worth of time per </a:t>
            </a:r>
            <a:r>
              <a:rPr lang="en-US" dirty="0" smtClean="0"/>
              <a:t>student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r>
              <a:rPr lang="en-US" dirty="0" smtClean="0"/>
              <a:t>% assignments</a:t>
            </a:r>
          </a:p>
          <a:p>
            <a:pPr lvl="1"/>
            <a:r>
              <a:rPr lang="en-US" dirty="0" smtClean="0"/>
              <a:t>Triweekly </a:t>
            </a:r>
            <a:r>
              <a:rPr lang="en-US" dirty="0" smtClean="0"/>
              <a:t>programming assignments</a:t>
            </a:r>
          </a:p>
          <a:p>
            <a:pPr lvl="2"/>
            <a:r>
              <a:rPr lang="en-US" dirty="0" smtClean="0"/>
              <a:t>Not a lot of lines of code, but it will take you time to get them right</a:t>
            </a:r>
          </a:p>
          <a:p>
            <a:pPr lvl="1"/>
            <a:r>
              <a:rPr lang="en-US" dirty="0" smtClean="0"/>
              <a:t>There are </a:t>
            </a:r>
            <a:r>
              <a:rPr lang="en-US" dirty="0"/>
              <a:t>4</a:t>
            </a:r>
            <a:r>
              <a:rPr lang="en-US" dirty="0" smtClean="0"/>
              <a:t> possible </a:t>
            </a:r>
            <a:r>
              <a:rPr lang="en-US" dirty="0" smtClean="0"/>
              <a:t>assignments, you only need to do </a:t>
            </a:r>
            <a:r>
              <a:rPr lang="en-US" dirty="0" smtClean="0"/>
              <a:t>3</a:t>
            </a:r>
            <a:endParaRPr lang="en-US" dirty="0" smtClean="0"/>
          </a:p>
          <a:p>
            <a:r>
              <a:rPr lang="en-US" dirty="0" smtClean="0"/>
              <a:t>35% project</a:t>
            </a:r>
            <a:endParaRPr lang="en-US" dirty="0" smtClean="0"/>
          </a:p>
          <a:p>
            <a:pPr lvl="1"/>
            <a:r>
              <a:rPr lang="en-US" dirty="0" smtClean="0"/>
              <a:t>5-</a:t>
            </a:r>
            <a:r>
              <a:rPr lang="en-US" dirty="0" smtClean="0"/>
              <a:t>week project at end of course</a:t>
            </a:r>
          </a:p>
          <a:p>
            <a:pPr lvl="1"/>
            <a:r>
              <a:rPr lang="en-US" dirty="0" smtClean="0"/>
              <a:t>I </a:t>
            </a:r>
            <a:r>
              <a:rPr lang="en-US" dirty="0" smtClean="0"/>
              <a:t>strongly encourage groups of </a:t>
            </a:r>
            <a:r>
              <a:rPr lang="en-US" dirty="0" smtClean="0"/>
              <a:t>2</a:t>
            </a:r>
          </a:p>
          <a:p>
            <a:r>
              <a:rPr lang="en-US" dirty="0" smtClean="0"/>
              <a:t>25% midterm</a:t>
            </a:r>
          </a:p>
          <a:p>
            <a:r>
              <a:rPr lang="en-US" dirty="0" smtClean="0"/>
              <a:t>10</a:t>
            </a:r>
            <a:r>
              <a:rPr lang="en-US" dirty="0" smtClean="0"/>
              <a:t>% </a:t>
            </a:r>
            <a:r>
              <a:rPr lang="en-US" dirty="0" smtClean="0"/>
              <a:t>student research presentations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assignments will be committed to our team page on </a:t>
            </a:r>
            <a:r>
              <a:rPr lang="en-US" dirty="0" err="1" smtClean="0"/>
              <a:t>BitBucket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https://bitbucket.org/csci6900-s15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Concurrent versioning system: </a:t>
            </a:r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smtClean="0"/>
              <a:t>I want to see progress!</a:t>
            </a:r>
          </a:p>
          <a:p>
            <a:r>
              <a:rPr lang="en-US" dirty="0" smtClean="0"/>
              <a:t>First two assignments: Java and </a:t>
            </a:r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smtClean="0"/>
              <a:t>Second two assignments: Spark</a:t>
            </a:r>
          </a:p>
          <a:p>
            <a:pPr lvl="1"/>
            <a:r>
              <a:rPr lang="en-US" dirty="0" smtClean="0"/>
              <a:t>Spark has Python, </a:t>
            </a:r>
            <a:r>
              <a:rPr lang="en-US" dirty="0" err="1" smtClean="0"/>
              <a:t>Scala</a:t>
            </a:r>
            <a:r>
              <a:rPr lang="en-US" dirty="0" smtClean="0"/>
              <a:t>, and Java handles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209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to lecture</a:t>
            </a:r>
          </a:p>
          <a:p>
            <a:pPr lvl="1"/>
            <a:r>
              <a:rPr lang="en-US" dirty="0" smtClean="0"/>
              <a:t>(that’s not the midterm, but if you come to lecture, the midterm will be easy)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91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research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student presents once over the course of the semester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Basic idea: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Pick a paper from the “big data” literature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Prepare a 30-40 minute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Lead a 20-30 minute 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???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5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Particle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Large Hadron Collider (LHC)</a:t>
            </a:r>
          </a:p>
          <a:p>
            <a:pPr lvl="1"/>
            <a:r>
              <a:rPr lang="en-US" dirty="0"/>
              <a:t>150 million sensors</a:t>
            </a:r>
          </a:p>
          <a:p>
            <a:pPr lvl="1"/>
            <a:r>
              <a:rPr lang="en-US" dirty="0"/>
              <a:t>40 million data points / second (before filtering)</a:t>
            </a:r>
          </a:p>
          <a:p>
            <a:pPr lvl="1"/>
            <a:r>
              <a:rPr lang="en-US" dirty="0"/>
              <a:t>100 collisions of interest (after filtering</a:t>
            </a:r>
            <a:r>
              <a:rPr lang="en-US" dirty="0" smtClean="0"/>
              <a:t>)</a:t>
            </a:r>
            <a:r>
              <a:rPr lang="en-US" baseline="30000" dirty="0"/>
              <a:t>1</a:t>
            </a:r>
          </a:p>
          <a:p>
            <a:pPr lvl="1"/>
            <a:endParaRPr lang="en-US" baseline="30000" dirty="0"/>
          </a:p>
          <a:p>
            <a:pPr lvl="1"/>
            <a:r>
              <a:rPr lang="en-US" dirty="0"/>
              <a:t>Even after rejecting 199,999 of every 200,000</a:t>
            </a:r>
            <a:br>
              <a:rPr lang="en-US" dirty="0"/>
            </a:br>
            <a:r>
              <a:rPr lang="en-US" dirty="0"/>
              <a:t>collisions, generates </a:t>
            </a:r>
            <a:r>
              <a:rPr lang="en-US" b="1" dirty="0"/>
              <a:t>15PB</a:t>
            </a:r>
            <a:r>
              <a:rPr lang="en-US" dirty="0"/>
              <a:t> of data per </a:t>
            </a:r>
            <a:r>
              <a:rPr lang="en-US" dirty="0" smtClean="0"/>
              <a:t>year</a:t>
            </a:r>
            <a:r>
              <a:rPr lang="en-US" baseline="30000" dirty="0" smtClean="0"/>
              <a:t>1,2</a:t>
            </a:r>
            <a:endParaRPr lang="en-US" baseline="30000" dirty="0"/>
          </a:p>
          <a:p>
            <a:pPr lvl="1"/>
            <a:endParaRPr lang="en-US" baseline="30000" dirty="0"/>
          </a:p>
          <a:p>
            <a:pPr lvl="1"/>
            <a:r>
              <a:rPr lang="en-US" dirty="0"/>
              <a:t>If all collisions were recorded, LHC would</a:t>
            </a:r>
            <a:br>
              <a:rPr lang="en-US" dirty="0"/>
            </a:br>
            <a:r>
              <a:rPr lang="en-US" dirty="0"/>
              <a:t>generate 500EB of data </a:t>
            </a:r>
            <a:r>
              <a:rPr lang="en-US" b="1" dirty="0"/>
              <a:t>per day</a:t>
            </a:r>
          </a:p>
          <a:p>
            <a:pPr lvl="2"/>
            <a:r>
              <a:rPr lang="en-US" dirty="0"/>
              <a:t>~900EB transmitted over IP </a:t>
            </a:r>
            <a:r>
              <a:rPr lang="en-US" b="1" dirty="0"/>
              <a:t>per </a:t>
            </a:r>
            <a:r>
              <a:rPr lang="en-US" b="1" dirty="0" smtClean="0"/>
              <a:t>year</a:t>
            </a:r>
            <a:r>
              <a:rPr lang="en-US" baseline="30000" dirty="0"/>
              <a:t>3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69" y="1417638"/>
            <a:ext cx="3331651" cy="44404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4914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2</a:t>
            </a:r>
            <a:r>
              <a:rPr lang="en-US" sz="1000" dirty="0" smtClean="0"/>
              <a:t> </a:t>
            </a:r>
            <a:r>
              <a:rPr lang="en-US" sz="1000" dirty="0" smtClean="0"/>
              <a:t>http</a:t>
            </a:r>
            <a:r>
              <a:rPr lang="en-US" sz="1000" dirty="0"/>
              <a:t>://</a:t>
            </a:r>
            <a:r>
              <a:rPr lang="en-US" sz="1000" dirty="0" err="1"/>
              <a:t>www.nature.com</a:t>
            </a:r>
            <a:r>
              <a:rPr lang="en-US" sz="1000" dirty="0"/>
              <a:t>/news/2011/110119/full/469282a.html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47664"/>
            <a:ext cx="52599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1</a:t>
            </a:r>
            <a:r>
              <a:rPr lang="en-US" sz="1000" dirty="0" smtClean="0"/>
              <a:t> </a:t>
            </a:r>
            <a:r>
              <a:rPr lang="en-US" sz="1000" dirty="0" smtClean="0"/>
              <a:t>http</a:t>
            </a:r>
            <a:r>
              <a:rPr lang="en-US" sz="1000" dirty="0"/>
              <a:t>://</a:t>
            </a:r>
            <a:r>
              <a:rPr lang="en-US" sz="1000" dirty="0" err="1"/>
              <a:t>cds.cern.ch</a:t>
            </a:r>
            <a:r>
              <a:rPr lang="en-US" sz="1000" dirty="0"/>
              <a:t>/record/1092437/files/CERN-Brochure-2008-001-Eng.pdf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25174"/>
            <a:ext cx="81491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3 </a:t>
            </a:r>
            <a:r>
              <a:rPr lang="en-US" sz="800" dirty="0" smtClean="0"/>
              <a:t>http</a:t>
            </a:r>
            <a:r>
              <a:rPr lang="en-US" sz="800" dirty="0"/>
              <a:t>://</a:t>
            </a:r>
            <a:r>
              <a:rPr lang="en-US" sz="800" dirty="0" err="1"/>
              <a:t>www.cisco.com</a:t>
            </a:r>
            <a:r>
              <a:rPr lang="en-US" sz="800" dirty="0"/>
              <a:t>/en/US/solutions/collateral/ns341/ns525/ns537/ns705/ns827/</a:t>
            </a:r>
            <a:r>
              <a:rPr lang="en-US" sz="800" dirty="0" err="1"/>
              <a:t>VNI_Hyperconnectivity_WP.html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8105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later</a:t>
            </a:r>
          </a:p>
          <a:p>
            <a:pPr lvl="1"/>
            <a:r>
              <a:rPr lang="en-US" dirty="0" smtClean="0"/>
              <a:t>We will add a page with pointers to datasets and ideas for projects</a:t>
            </a:r>
          </a:p>
          <a:p>
            <a:pPr lvl="1"/>
            <a:r>
              <a:rPr lang="en-US" dirty="0" smtClean="0"/>
              <a:t>Lots about scalable ML is still not well-understood so there’s lots of opportunities for a meaningful study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To-do lists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Install </a:t>
            </a:r>
            <a:r>
              <a:rPr lang="en-US" dirty="0" err="1" smtClean="0"/>
              <a:t>git</a:t>
            </a:r>
            <a:endParaRPr lang="en-US" dirty="0" smtClean="0"/>
          </a:p>
          <a:p>
            <a:r>
              <a:rPr lang="en-US" dirty="0" smtClean="0"/>
              <a:t>Create an account on </a:t>
            </a:r>
            <a:r>
              <a:rPr lang="en-US" dirty="0" err="1" smtClean="0"/>
              <a:t>BitBucket</a:t>
            </a:r>
            <a:endParaRPr lang="en-US" dirty="0"/>
          </a:p>
          <a:p>
            <a:r>
              <a:rPr lang="en-US" dirty="0" smtClean="0"/>
              <a:t>Email me your account name so I can add you to the </a:t>
            </a:r>
            <a:r>
              <a:rPr lang="en-US" dirty="0" err="1" smtClean="0"/>
              <a:t>BitBucket</a:t>
            </a:r>
            <a:r>
              <a:rPr lang="en-US" dirty="0" smtClean="0"/>
              <a:t> team</a:t>
            </a:r>
          </a:p>
          <a:p>
            <a:r>
              <a:rPr lang="en-US" dirty="0" smtClean="0"/>
              <a:t>Check out the “Administration” repository on </a:t>
            </a:r>
            <a:r>
              <a:rPr lang="en-US" dirty="0" err="1" smtClean="0"/>
              <a:t>BitBucket</a:t>
            </a:r>
            <a:r>
              <a:rPr lang="en-US" dirty="0" smtClean="0"/>
              <a:t>, and edit the </a:t>
            </a:r>
            <a:r>
              <a:rPr lang="en-US" dirty="0" err="1" smtClean="0"/>
              <a:t>STUDENT_LECTURES.md</a:t>
            </a:r>
            <a:r>
              <a:rPr lang="en-US" dirty="0" smtClean="0"/>
              <a:t> file to sign up for a presentation slot</a:t>
            </a:r>
          </a:p>
          <a:p>
            <a:r>
              <a:rPr lang="en-US" dirty="0" smtClean="0"/>
              <a:t>Check the “</a:t>
            </a:r>
            <a:r>
              <a:rPr lang="en-US" dirty="0" err="1" smtClean="0"/>
              <a:t>MAILING_LIST.md</a:t>
            </a:r>
            <a:r>
              <a:rPr lang="en-US" dirty="0" smtClean="0"/>
              <a:t>” file to ensure your information is correct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Post suggested papers for student presentations on website</a:t>
            </a:r>
          </a:p>
          <a:p>
            <a:r>
              <a:rPr lang="en-US" dirty="0" smtClean="0"/>
              <a:t>Post updated syllabus on website</a:t>
            </a:r>
          </a:p>
        </p:txBody>
      </p:sp>
    </p:spTree>
    <p:extLst>
      <p:ext uri="{BB962C8B-B14F-4D97-AF65-F5344CB8AC3E}">
        <p14:creationId xmlns:p14="http://schemas.microsoft.com/office/powerpoint/2010/main" val="511989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47472"/>
            <a:ext cx="69977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65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Nucleotide sequences from </a:t>
            </a:r>
            <a:r>
              <a:rPr lang="en-US" b="1" dirty="0"/>
              <a:t>120,000+ species</a:t>
            </a:r>
            <a:r>
              <a:rPr lang="en-US" dirty="0"/>
              <a:t> in </a:t>
            </a:r>
            <a:r>
              <a:rPr lang="en-US" dirty="0" smtClean="0"/>
              <a:t>GenBank</a:t>
            </a:r>
            <a:r>
              <a:rPr lang="en-US" baseline="30000" dirty="0" smtClean="0"/>
              <a:t>1</a:t>
            </a:r>
            <a:endParaRPr lang="en-US" baseline="30000" dirty="0"/>
          </a:p>
          <a:p>
            <a:r>
              <a:rPr lang="en-US" dirty="0"/>
              <a:t>European Bioinformatics Institute (EBI)</a:t>
            </a:r>
          </a:p>
          <a:p>
            <a:pPr lvl="1"/>
            <a:r>
              <a:rPr lang="en-US" b="1" dirty="0"/>
              <a:t>20PB of data</a:t>
            </a:r>
            <a:r>
              <a:rPr lang="en-US" dirty="0"/>
              <a:t> (genomic data doubles in size </a:t>
            </a:r>
            <a:r>
              <a:rPr lang="en-US" b="1" dirty="0"/>
              <a:t>each year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endParaRPr lang="en-US" dirty="0"/>
          </a:p>
          <a:p>
            <a:pPr lvl="1"/>
            <a:r>
              <a:rPr lang="en-US" dirty="0"/>
              <a:t>A single sequenced human genome can be around </a:t>
            </a:r>
            <a:r>
              <a:rPr lang="en-US" b="1" dirty="0"/>
              <a:t>140GB in </a:t>
            </a:r>
            <a:r>
              <a:rPr lang="en-US" b="1" dirty="0" smtClean="0"/>
              <a:t>size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r>
              <a:rPr lang="en-US" dirty="0"/>
              <a:t>Heterogeneous data, spread out over many labs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804" y="2209800"/>
            <a:ext cx="3810000" cy="374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5983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1 http</a:t>
            </a:r>
            <a:r>
              <a:rPr lang="en-US" sz="1000" dirty="0"/>
              <a:t>://</a:t>
            </a:r>
            <a:r>
              <a:rPr lang="en-US" sz="1000" dirty="0" err="1"/>
              <a:t>www.nature.com</a:t>
            </a:r>
            <a:r>
              <a:rPr lang="en-US" sz="1000" dirty="0"/>
              <a:t>/nature/journal/v455/n7209/full/455047a.html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0605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2 http</a:t>
            </a:r>
            <a:r>
              <a:rPr lang="en-US" sz="1000" dirty="0"/>
              <a:t>://</a:t>
            </a:r>
            <a:r>
              <a:rPr lang="en-US" sz="1000" dirty="0" err="1"/>
              <a:t>www.nature.com</a:t>
            </a:r>
            <a:r>
              <a:rPr lang="en-US" sz="1000" dirty="0"/>
              <a:t>/nature/journal/v498/n7453/full/498255a.html</a:t>
            </a:r>
          </a:p>
        </p:txBody>
      </p:sp>
    </p:spTree>
    <p:extLst>
      <p:ext uri="{BB962C8B-B14F-4D97-AF65-F5344CB8AC3E}">
        <p14:creationId xmlns:p14="http://schemas.microsoft.com/office/powerpoint/2010/main" val="119648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b="20052"/>
          <a:stretch/>
        </p:blipFill>
        <p:spPr bwMode="auto">
          <a:xfrm>
            <a:off x="873657" y="76200"/>
            <a:ext cx="736862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91" y="4191000"/>
            <a:ext cx="4707390" cy="12954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9" t="84126" r="12604" b="505"/>
          <a:stretch/>
        </p:blipFill>
        <p:spPr bwMode="auto">
          <a:xfrm>
            <a:off x="5486400" y="5410200"/>
            <a:ext cx="3651440" cy="139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4159552" cy="5099050"/>
          </a:xfrm>
        </p:spPr>
        <p:txBody>
          <a:bodyPr/>
          <a:lstStyle/>
          <a:p>
            <a:r>
              <a:rPr lang="en-US" dirty="0" smtClean="0"/>
              <a:t>Knowledge discovery</a:t>
            </a:r>
          </a:p>
          <a:p>
            <a:pPr lvl="1"/>
            <a:r>
              <a:rPr lang="en-US" dirty="0" smtClean="0"/>
              <a:t>“Big Data”</a:t>
            </a:r>
          </a:p>
          <a:p>
            <a:pPr lvl="1"/>
            <a:r>
              <a:rPr lang="en-US" dirty="0" smtClean="0"/>
              <a:t>“Predictive Analysis”</a:t>
            </a:r>
          </a:p>
          <a:p>
            <a:pPr lvl="1"/>
            <a:r>
              <a:rPr lang="en-US" dirty="0" smtClean="0"/>
              <a:t>“Data Science”</a:t>
            </a:r>
          </a:p>
        </p:txBody>
      </p:sp>
      <p:pic>
        <p:nvPicPr>
          <p:cNvPr id="5" name="Picture 4" descr="http://www.isgtw.org/sites/default/files/PopularScience_DataIsPower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78" y="620730"/>
            <a:ext cx="4062412" cy="54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27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Scientists in demand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34230"/>
            <a:ext cx="7808964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28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large-scale data mining a thing?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not use the same algorithms on larger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73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1794</Words>
  <Application>Microsoft Macintosh PowerPoint</Application>
  <PresentationFormat>On-screen Show (4:3)</PresentationFormat>
  <Paragraphs>223</Paragraphs>
  <Slides>42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CSCI 6900: Mining Massive Datasets</vt:lpstr>
      <vt:lpstr>“Big Data”</vt:lpstr>
      <vt:lpstr>Astronomy</vt:lpstr>
      <vt:lpstr>Particle Physics</vt:lpstr>
      <vt:lpstr>Biology</vt:lpstr>
      <vt:lpstr>PowerPoint Presentation</vt:lpstr>
      <vt:lpstr>Data Mining</vt:lpstr>
      <vt:lpstr>Data Scientists in demand</vt:lpstr>
      <vt:lpstr>Why is large-scale data mining a thing?</vt:lpstr>
      <vt:lpstr>PowerPoint Presentation</vt:lpstr>
      <vt:lpstr>PowerPoint Presentation</vt:lpstr>
      <vt:lpstr>PowerPoint Presentation</vt:lpstr>
      <vt:lpstr>So in mid 1990’s…..</vt:lpstr>
      <vt:lpstr>PowerPoint Presentation</vt:lpstr>
      <vt:lpstr>PowerPoint Presentation</vt:lpstr>
      <vt:lpstr>So in 2001…..</vt:lpstr>
      <vt:lpstr>…and in 2009</vt:lpstr>
      <vt:lpstr>…and in 2012</vt:lpstr>
      <vt:lpstr>…and in 2013</vt:lpstr>
      <vt:lpstr>How do we use very large amounts of data?</vt:lpstr>
      <vt:lpstr>Asymptotic Analysis: Basic Principles</vt:lpstr>
      <vt:lpstr>Asymptotic Analysis: Basic Principles</vt:lpstr>
      <vt:lpstr>PowerPoint Presentation</vt:lpstr>
      <vt:lpstr>Where do asymptotics break down?</vt:lpstr>
      <vt:lpstr>What do we count?</vt:lpstr>
      <vt:lpstr>Numbers (Jeff Dean says) Everyone Should Know </vt:lpstr>
      <vt:lpstr>A typical CPU (not to scale)</vt:lpstr>
      <vt:lpstr>A typical disk</vt:lpstr>
      <vt:lpstr>Numbers (Jeff Dean says) Everyone Should Know </vt:lpstr>
      <vt:lpstr>What do we count?</vt:lpstr>
      <vt:lpstr>Other lessons -?</vt:lpstr>
      <vt:lpstr>What this course *is*</vt:lpstr>
      <vt:lpstr>What this course is *not*</vt:lpstr>
      <vt:lpstr>Administrivia</vt:lpstr>
      <vt:lpstr>Administrivia</vt:lpstr>
      <vt:lpstr>Grading breakdown</vt:lpstr>
      <vt:lpstr>Coding</vt:lpstr>
      <vt:lpstr>Midterm</vt:lpstr>
      <vt:lpstr>Student research presentations</vt:lpstr>
      <vt:lpstr>Project</vt:lpstr>
      <vt:lpstr>To-do lists</vt:lpstr>
      <vt:lpstr>Questions?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Shannon Quinn</cp:lastModifiedBy>
  <cp:revision>189</cp:revision>
  <dcterms:created xsi:type="dcterms:W3CDTF">2013-01-13T19:42:44Z</dcterms:created>
  <dcterms:modified xsi:type="dcterms:W3CDTF">2015-01-06T15:35:12Z</dcterms:modified>
</cp:coreProperties>
</file>