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56" r:id="rId2"/>
    <p:sldId id="257" r:id="rId3"/>
    <p:sldId id="258" r:id="rId4"/>
    <p:sldId id="266" r:id="rId5"/>
    <p:sldId id="259"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67" r:id="rId19"/>
    <p:sldId id="260" r:id="rId20"/>
    <p:sldId id="306" r:id="rId21"/>
    <p:sldId id="310" r:id="rId22"/>
    <p:sldId id="307" r:id="rId23"/>
    <p:sldId id="308" r:id="rId24"/>
    <p:sldId id="309" r:id="rId25"/>
    <p:sldId id="268" r:id="rId26"/>
    <p:sldId id="261" r:id="rId27"/>
    <p:sldId id="293" r:id="rId28"/>
    <p:sldId id="294" r:id="rId29"/>
    <p:sldId id="295" r:id="rId30"/>
    <p:sldId id="296" r:id="rId31"/>
    <p:sldId id="297" r:id="rId32"/>
    <p:sldId id="269" r:id="rId33"/>
    <p:sldId id="262" r:id="rId34"/>
    <p:sldId id="298" r:id="rId35"/>
    <p:sldId id="299" r:id="rId36"/>
    <p:sldId id="302" r:id="rId37"/>
    <p:sldId id="303" r:id="rId38"/>
    <p:sldId id="304" r:id="rId39"/>
    <p:sldId id="300" r:id="rId40"/>
    <p:sldId id="305" r:id="rId41"/>
    <p:sldId id="270" r:id="rId42"/>
    <p:sldId id="263" r:id="rId43"/>
    <p:sldId id="286" r:id="rId44"/>
    <p:sldId id="287" r:id="rId45"/>
    <p:sldId id="285" r:id="rId46"/>
    <p:sldId id="289" r:id="rId47"/>
    <p:sldId id="290" r:id="rId48"/>
    <p:sldId id="291" r:id="rId49"/>
    <p:sldId id="292" r:id="rId50"/>
    <p:sldId id="272" r:id="rId51"/>
    <p:sldId id="265" r:id="rId52"/>
    <p:sldId id="311" r:id="rId53"/>
    <p:sldId id="312" r:id="rId54"/>
    <p:sldId id="313" r:id="rId55"/>
    <p:sldId id="318" r:id="rId56"/>
    <p:sldId id="314" r:id="rId57"/>
    <p:sldId id="316" r:id="rId58"/>
    <p:sldId id="315" r:id="rId59"/>
    <p:sldId id="317" r:id="rId60"/>
    <p:sldId id="320" r:id="rId61"/>
    <p:sldId id="319" r:id="rId62"/>
    <p:sldId id="321" r:id="rId63"/>
    <p:sldId id="322" r:id="rId64"/>
    <p:sldId id="323" r:id="rId65"/>
    <p:sldId id="324" r:id="rId66"/>
    <p:sldId id="325" r:id="rId67"/>
    <p:sldId id="326" r:id="rId68"/>
    <p:sldId id="327" r:id="rId69"/>
    <p:sldId id="328" r:id="rId70"/>
    <p:sldId id="288"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2" autoAdjust="0"/>
    <p:restoredTop sz="88433" autoAdjust="0"/>
  </p:normalViewPr>
  <p:slideViewPr>
    <p:cSldViewPr snapToGrid="0" snapToObjects="1">
      <p:cViewPr varScale="1">
        <p:scale>
          <a:sx n="120" d="100"/>
          <a:sy n="120" d="100"/>
        </p:scale>
        <p:origin x="-14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3C4F9-F37E-4225-8EDE-0041EBD1A368}" type="datetimeFigureOut">
              <a:rPr lang="en-US" smtClean="0"/>
              <a:pPr/>
              <a:t>4/15/15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CF8AD2-6882-4531-8560-2C8EEF2B5B25}" type="slidenum">
              <a:rPr lang="en-US" smtClean="0"/>
              <a:pPr/>
              <a:t>‹#›</a:t>
            </a:fld>
            <a:endParaRPr lang="en-US"/>
          </a:p>
        </p:txBody>
      </p:sp>
    </p:spTree>
    <p:extLst>
      <p:ext uri="{BB962C8B-B14F-4D97-AF65-F5344CB8AC3E}">
        <p14:creationId xmlns:p14="http://schemas.microsoft.com/office/powerpoint/2010/main" val="1205781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Dryad—discontinued</a:t>
            </a:r>
            <a:r>
              <a:rPr lang="en-US" baseline="0" dirty="0" smtClean="0"/>
              <a:t> in 2011, as MS switched to </a:t>
            </a:r>
            <a:r>
              <a:rPr lang="en-US" baseline="0" dirty="0" err="1" smtClean="0"/>
              <a:t>Hadoop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3</a:t>
            </a:fld>
            <a:endParaRPr lang="en-US"/>
          </a:p>
        </p:txBody>
      </p:sp>
    </p:spTree>
    <p:extLst>
      <p:ext uri="{BB962C8B-B14F-4D97-AF65-F5344CB8AC3E}">
        <p14:creationId xmlns:p14="http://schemas.microsoft.com/office/powerpoint/2010/main" val="3157970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write your</a:t>
            </a:r>
            <a:r>
              <a:rPr lang="en-US" baseline="0" dirty="0" smtClean="0"/>
              <a:t> own bolt or understand someone else’s, start with the execute() method.</a:t>
            </a:r>
          </a:p>
          <a:p>
            <a:endParaRPr lang="en-US" baseline="0" dirty="0" smtClean="0"/>
          </a:p>
          <a:p>
            <a:r>
              <a:rPr lang="en-US" baseline="0" dirty="0" smtClean="0"/>
              <a:t>prepare() is much like </a:t>
            </a:r>
            <a:r>
              <a:rPr lang="en-US" baseline="0" dirty="0" err="1" smtClean="0"/>
              <a:t>Hadoop’s</a:t>
            </a:r>
            <a:r>
              <a:rPr lang="en-US" baseline="0" dirty="0" smtClean="0"/>
              <a:t> setup() method, fully initializing the bolt.</a:t>
            </a:r>
          </a:p>
          <a:p>
            <a:endParaRPr lang="en-US" baseline="0" dirty="0" smtClean="0"/>
          </a:p>
          <a:p>
            <a:r>
              <a:rPr lang="en-US" dirty="0" err="1" smtClean="0"/>
              <a:t>declareOutputFields</a:t>
            </a:r>
            <a:r>
              <a:rPr lang="en-US" dirty="0" smtClean="0"/>
              <a:t>() tells downstream bolts</a:t>
            </a:r>
            <a:r>
              <a:rPr lang="en-US" baseline="0" dirty="0" smtClean="0"/>
              <a:t> about the format of this bolt’s output; goes without saying that the output needs to match what is specified here.</a:t>
            </a:r>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38</a:t>
            </a:fld>
            <a:endParaRPr lang="en-US"/>
          </a:p>
        </p:txBody>
      </p:sp>
    </p:spTree>
    <p:extLst>
      <p:ext uri="{BB962C8B-B14F-4D97-AF65-F5344CB8AC3E}">
        <p14:creationId xmlns:p14="http://schemas.microsoft.com/office/powerpoint/2010/main" val="107571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48</a:t>
            </a:fld>
            <a:endParaRPr lang="en-US"/>
          </a:p>
        </p:txBody>
      </p:sp>
    </p:spTree>
    <p:extLst>
      <p:ext uri="{BB962C8B-B14F-4D97-AF65-F5344CB8AC3E}">
        <p14:creationId xmlns:p14="http://schemas.microsoft.com/office/powerpoint/2010/main" val="146358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running locally, need only to set JAVA_HOME</a:t>
            </a:r>
          </a:p>
          <a:p>
            <a:endParaRPr lang="en-US" baseline="0" dirty="0" smtClean="0"/>
          </a:p>
          <a:p>
            <a:r>
              <a:rPr lang="en-US" baseline="0" dirty="0" smtClean="0"/>
              <a:t>If running on a cluster, need to set JAVA_HOME on each machine, plus</a:t>
            </a:r>
          </a:p>
          <a:p>
            <a:pPr marL="171450" indent="-171450">
              <a:buFontTx/>
              <a:buChar char="-"/>
            </a:pPr>
            <a:r>
              <a:rPr lang="en-US" baseline="0" dirty="0" err="1" smtClean="0"/>
              <a:t>jobmanager.rpc.address</a:t>
            </a:r>
            <a:r>
              <a:rPr lang="en-US" baseline="0" dirty="0" smtClean="0"/>
              <a:t> to point to master</a:t>
            </a:r>
          </a:p>
          <a:p>
            <a:pPr marL="171450" indent="-171450">
              <a:buFontTx/>
              <a:buChar char="-"/>
            </a:pPr>
            <a:r>
              <a:rPr lang="en-US" baseline="0" dirty="0" err="1" smtClean="0"/>
              <a:t>Jobmanager</a:t>
            </a:r>
            <a:r>
              <a:rPr lang="en-US" baseline="0" dirty="0" smtClean="0"/>
              <a:t> and </a:t>
            </a:r>
            <a:r>
              <a:rPr lang="en-US" baseline="0" dirty="0" err="1" smtClean="0"/>
              <a:t>taskmanager</a:t>
            </a:r>
            <a:r>
              <a:rPr lang="en-US" baseline="0" dirty="0" smtClean="0"/>
              <a:t> heap sizes</a:t>
            </a:r>
          </a:p>
          <a:p>
            <a:pPr marL="171450" indent="-171450">
              <a:buFontTx/>
              <a:buChar char="-"/>
            </a:pPr>
            <a:r>
              <a:rPr lang="en-US" baseline="0" dirty="0" smtClean="0"/>
              <a:t>List of slave nodes</a:t>
            </a:r>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54</a:t>
            </a:fld>
            <a:endParaRPr lang="en-US"/>
          </a:p>
        </p:txBody>
      </p:sp>
    </p:spTree>
    <p:extLst>
      <p:ext uri="{BB962C8B-B14F-4D97-AF65-F5344CB8AC3E}">
        <p14:creationId xmlns:p14="http://schemas.microsoft.com/office/powerpoint/2010/main" val="920160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Flink</a:t>
            </a:r>
            <a:r>
              <a:rPr lang="en-US" dirty="0" smtClean="0"/>
              <a:t> Optimizer:</a:t>
            </a:r>
            <a:r>
              <a:rPr lang="en-US" baseline="0" dirty="0" smtClean="0"/>
              <a:t> </a:t>
            </a:r>
            <a:r>
              <a:rPr lang="en-US" baseline="0" dirty="0" err="1" smtClean="0"/>
              <a:t>devs</a:t>
            </a:r>
            <a:r>
              <a:rPr lang="en-US" baseline="0" dirty="0" smtClean="0"/>
              <a:t> tell everyone to think of it as an AI manipulating your program and choosing the optimal execution route.</a:t>
            </a:r>
            <a:endParaRPr lang="en-US" dirty="0" smtClean="0"/>
          </a:p>
        </p:txBody>
      </p:sp>
      <p:sp>
        <p:nvSpPr>
          <p:cNvPr id="4" name="Slide Number Placeholder 3"/>
          <p:cNvSpPr>
            <a:spLocks noGrp="1"/>
          </p:cNvSpPr>
          <p:nvPr>
            <p:ph type="sldNum" sz="quarter" idx="10"/>
          </p:nvPr>
        </p:nvSpPr>
        <p:spPr/>
        <p:txBody>
          <a:bodyPr/>
          <a:lstStyle/>
          <a:p>
            <a:fld id="{00CF8AD2-6882-4531-8560-2C8EEF2B5B25}" type="slidenum">
              <a:rPr lang="en-US" smtClean="0"/>
              <a:pPr/>
              <a:t>61</a:t>
            </a:fld>
            <a:endParaRPr lang="en-US"/>
          </a:p>
        </p:txBody>
      </p:sp>
    </p:spTree>
    <p:extLst>
      <p:ext uri="{BB962C8B-B14F-4D97-AF65-F5344CB8AC3E}">
        <p14:creationId xmlns:p14="http://schemas.microsoft.com/office/powerpoint/2010/main" val="4144394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68</a:t>
            </a:fld>
            <a:endParaRPr lang="en-US"/>
          </a:p>
        </p:txBody>
      </p:sp>
    </p:spTree>
    <p:extLst>
      <p:ext uri="{BB962C8B-B14F-4D97-AF65-F5344CB8AC3E}">
        <p14:creationId xmlns:p14="http://schemas.microsoft.com/office/powerpoint/2010/main" val="410813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first area, and perhaps</a:t>
            </a:r>
            <a:r>
              <a:rPr lang="en-US" baseline="0" dirty="0" smtClean="0"/>
              <a:t> the most well-known (within the open source community) aspect of Mahout is its recommendation engine. Like the Twitter social network example, this involves analyzing user preferences and item similarity to provide recommendations to users on items that the user has not explicitly interacted with. You’ve seen many examples of this all over the web: potential twitter and </a:t>
            </a:r>
            <a:r>
              <a:rPr lang="en-US" baseline="0" dirty="0" err="1" smtClean="0"/>
              <a:t>facebook</a:t>
            </a:r>
            <a:r>
              <a:rPr lang="en-US" baseline="0" dirty="0" smtClean="0"/>
              <a:t> friends, amazon book recommendations, </a:t>
            </a:r>
            <a:r>
              <a:rPr lang="en-US" baseline="0" dirty="0" err="1" smtClean="0"/>
              <a:t>netflix</a:t>
            </a:r>
            <a:r>
              <a:rPr lang="en-US" baseline="0" dirty="0" smtClean="0"/>
              <a:t> suggestions, and </a:t>
            </a:r>
            <a:r>
              <a:rPr lang="en-US" baseline="0" dirty="0" err="1" smtClean="0"/>
              <a:t>youtube</a:t>
            </a:r>
            <a:r>
              <a:rPr lang="en-US" baseline="0" dirty="0" smtClean="0"/>
              <a:t> related videos, just to name a few.</a:t>
            </a:r>
            <a:endParaRPr lang="en-US" dirty="0" smtClean="0"/>
          </a:p>
          <a:p>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7</a:t>
            </a:fld>
            <a:endParaRPr lang="en-US"/>
          </a:p>
        </p:txBody>
      </p:sp>
    </p:spTree>
    <p:extLst>
      <p:ext uri="{BB962C8B-B14F-4D97-AF65-F5344CB8AC3E}">
        <p14:creationId xmlns:p14="http://schemas.microsoft.com/office/powerpoint/2010/main" val="111647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second area,</a:t>
            </a:r>
            <a:r>
              <a:rPr lang="en-US" baseline="0" dirty="0" smtClean="0"/>
              <a:t> and one which folks with machine learning experience may recognize more readily, is that of classification. This pertains to training models based on labeled data, and then running the model on new data coming into the system for which you need to assign a specific, discrete category. For example, spam filters are models of classification: for every new email that comes in, they need to be able to determine if the email is spam or not spam, or “classify” it as one or the other. Gmail, for instance, trains its own classification model on the billions of spam messages that sit in its servers so it can recognize the properties of a new, unobserved spam message when it arrives. Mahout implements several different classification algorithms depending on your data and specific circumstances, but Mahout would be ideal for a situation like Gmail which sees literally billions of messages every single day and needs to be able to make very accurate decisions based on a huge amount of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8</a:t>
            </a:fld>
            <a:endParaRPr lang="en-US"/>
          </a:p>
        </p:txBody>
      </p:sp>
    </p:spTree>
    <p:extLst>
      <p:ext uri="{BB962C8B-B14F-4D97-AF65-F5344CB8AC3E}">
        <p14:creationId xmlns:p14="http://schemas.microsoft.com/office/powerpoint/2010/main" val="352799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third and final category of focus of Mahout is that of clustering. Like classification, clustering aims to categorize data, but the difference here is that there is no training step involving labeled data. That is, we could not use clustering for spam filtering, as clustering inherently says “we do not know what categories exist in the data, or even how many distinct categories there are in the data”. For this reason, clustering is often called “unsupervised machine learning”, since there is no a priori knowledge of data categories (contrasted with classification, or “supervised machine learning”, in which the training of the model relies on labeled data from the user). A possible application could be analyzing </a:t>
            </a:r>
            <a:r>
              <a:rPr lang="en-US" baseline="0" dirty="0" err="1" smtClean="0"/>
              <a:t>flickr</a:t>
            </a:r>
            <a:r>
              <a:rPr lang="en-US" baseline="0" dirty="0" smtClean="0"/>
              <a:t> images and grouping all those together with similar properties; you would probably expect to see pictures of people grouped together, as well as pictures of animals, and pictures of beaches, and so on.</a:t>
            </a:r>
            <a:endParaRPr lang="en-US" dirty="0" smtClean="0"/>
          </a:p>
          <a:p>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9</a:t>
            </a:fld>
            <a:endParaRPr lang="en-US"/>
          </a:p>
        </p:txBody>
      </p:sp>
    </p:spTree>
    <p:extLst>
      <p:ext uri="{BB962C8B-B14F-4D97-AF65-F5344CB8AC3E}">
        <p14:creationId xmlns:p14="http://schemas.microsoft.com/office/powerpoint/2010/main" val="312769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Apart from the three</a:t>
            </a:r>
            <a:r>
              <a:rPr lang="en-US" baseline="0" dirty="0" smtClean="0"/>
              <a:t> big categories, Mahout has other algorithms that are extremely useful on their own and complement algorithms within the primary three categories very well. Dimensionality reduction, such as singular value decomposition, provides a robust way of trying to lessen the effects of the “curse of dimensionality”, or the case seen all too often in machine learning where the dimensionality of the data far exceeds the amount of data we have at our disposal for analysis. Dimensionality reduction typically involves projecting the data from its original, high-dimensional space into a lower-dimensional subspace that still maintains the majority of the data’s information, making analysis methods more effective while maintaining as much of the data’s original meaning as possible.</a:t>
            </a:r>
          </a:p>
          <a:p>
            <a:endParaRPr lang="en-US" baseline="0" dirty="0" smtClean="0"/>
          </a:p>
          <a:p>
            <a:r>
              <a:rPr lang="en-US" baseline="0" dirty="0" smtClean="0"/>
              <a:t>We saw previously with classification that we sought to map a new instance of data to a discrete category, or label. With regression, we are instead mapping a new instance of data to some continuous, numeric value. Logistic regression, to those familiar with machine learning, is a form of classification that uses regression—mapping input instances to real values—and then uses a threshold on the real values to assign the data instances to a discrete category.</a:t>
            </a:r>
          </a:p>
          <a:p>
            <a:endParaRPr lang="en-US" baseline="0" dirty="0" smtClean="0"/>
          </a:p>
          <a:p>
            <a:r>
              <a:rPr lang="en-US" baseline="0" dirty="0" smtClean="0"/>
              <a:t>Finally, evolutionary or genetic algorithms exist in Mahout as well. These typically involve simulating some sort of stochastic system for a large amount of time, like a random walk, to observe the properties of the system and provide insight as to the topology of the system involved. The classic computer science problem of the Traveling Salesman falls under this category, and Mahout provides a working example of this problem within its genetic algorithm implementation.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10</a:t>
            </a:fld>
            <a:endParaRPr lang="en-US"/>
          </a:p>
        </p:txBody>
      </p:sp>
    </p:spTree>
    <p:extLst>
      <p:ext uri="{BB962C8B-B14F-4D97-AF65-F5344CB8AC3E}">
        <p14:creationId xmlns:p14="http://schemas.microsoft.com/office/powerpoint/2010/main" val="309381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Formula</a:t>
            </a:r>
            <a:r>
              <a:rPr lang="en-US" baseline="0" dirty="0" smtClean="0"/>
              <a:t> for distributed sparse PCA.</a:t>
            </a:r>
          </a:p>
          <a:p>
            <a:endParaRPr lang="en-US" baseline="0" dirty="0" smtClean="0"/>
          </a:p>
          <a:p>
            <a:r>
              <a:rPr lang="en-US" dirty="0" smtClean="0"/>
              <a:t>The main idea is that a scientist writing algebraic expressions cannot care less of distributed operation plans and works entirely on the logical level just like he or she would do with R.</a:t>
            </a:r>
          </a:p>
          <a:p>
            <a:endParaRPr lang="en-US" dirty="0" smtClean="0"/>
          </a:p>
          <a:p>
            <a:r>
              <a:rPr lang="en-US" dirty="0" smtClean="0"/>
              <a:t>Another idea is decoupling logical expression from distributed back-end. As more back-ends are added, this implies "write once, run everywhere".</a:t>
            </a:r>
          </a:p>
          <a:p>
            <a:endParaRPr lang="en-US" dirty="0" smtClean="0"/>
          </a:p>
          <a:p>
            <a:r>
              <a:rPr lang="en-US" dirty="0" smtClean="0"/>
              <a:t>The linear algebra side works with scalars, in-core vectors and matrices, and Mahout Distributed Row Matrices (DRMs).</a:t>
            </a:r>
          </a:p>
          <a:p>
            <a:endParaRPr lang="en-US" dirty="0" smtClean="0"/>
          </a:p>
          <a:p>
            <a:r>
              <a:rPr lang="en-US" dirty="0" smtClean="0"/>
              <a:t>The ecosystem of operators is built in the R's image, i.e. it follows R naming such as %*%, </a:t>
            </a:r>
            <a:r>
              <a:rPr lang="en-US" dirty="0" err="1" smtClean="0"/>
              <a:t>colSums</a:t>
            </a:r>
            <a:r>
              <a:rPr lang="en-US" dirty="0" smtClean="0"/>
              <a:t>, </a:t>
            </a:r>
            <a:r>
              <a:rPr lang="en-US" dirty="0" err="1" smtClean="0"/>
              <a:t>nrow</a:t>
            </a:r>
            <a:r>
              <a:rPr lang="en-US" dirty="0" smtClean="0"/>
              <a:t>, length operating over vectors or </a:t>
            </a:r>
            <a:r>
              <a:rPr lang="en-US" dirty="0" err="1" smtClean="0"/>
              <a:t>matices</a:t>
            </a:r>
            <a:r>
              <a:rPr lang="en-US" dirty="0" smtClean="0"/>
              <a:t>.</a:t>
            </a:r>
          </a:p>
          <a:p>
            <a:endParaRPr lang="en-US" dirty="0" smtClean="0"/>
          </a:p>
          <a:p>
            <a:r>
              <a:rPr lang="en-US" dirty="0" smtClean="0"/>
              <a:t>Important part of Spark Bindings is expression optimizer. It looks at expression as a whole and figures out how it can be simplified, and which physical operators should be picked. For example, there are currently about 5 different physical operators performing DRM-DRM multiplication picked based on matrix geometry, distributed dataset partitioning, orientation etc. If we count in DRM by in-core combinations, that would be another 4, i.e. 9 total -- all of it for just simple x %*% y logical notation.</a:t>
            </a:r>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12</a:t>
            </a:fld>
            <a:endParaRPr lang="en-US"/>
          </a:p>
        </p:txBody>
      </p:sp>
    </p:spTree>
    <p:extLst>
      <p:ext uri="{BB962C8B-B14F-4D97-AF65-F5344CB8AC3E}">
        <p14:creationId xmlns:p14="http://schemas.microsoft.com/office/powerpoint/2010/main" val="2774988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16</a:t>
            </a:fld>
            <a:endParaRPr lang="en-US"/>
          </a:p>
        </p:txBody>
      </p:sp>
    </p:spTree>
    <p:extLst>
      <p:ext uri="{BB962C8B-B14F-4D97-AF65-F5344CB8AC3E}">
        <p14:creationId xmlns:p14="http://schemas.microsoft.com/office/powerpoint/2010/main" val="173416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Shortest path algorithm, where vertices denote individuals</a:t>
            </a:r>
            <a:r>
              <a:rPr lang="en-US" baseline="0" dirty="0" smtClean="0"/>
              <a:t> and edges denote number of hops to get to the individual.</a:t>
            </a:r>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20</a:t>
            </a:fld>
            <a:endParaRPr lang="en-US"/>
          </a:p>
        </p:txBody>
      </p:sp>
    </p:spTree>
    <p:extLst>
      <p:ext uri="{BB962C8B-B14F-4D97-AF65-F5344CB8AC3E}">
        <p14:creationId xmlns:p14="http://schemas.microsoft.com/office/powerpoint/2010/main" val="2439066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Used suboptimal HDFS</a:t>
            </a:r>
            <a:r>
              <a:rPr lang="en-US" baseline="0" dirty="0" smtClean="0"/>
              <a:t> block size</a:t>
            </a:r>
          </a:p>
          <a:p>
            <a:pPr marL="171450" indent="-171450">
              <a:buFontTx/>
              <a:buChar char="-"/>
            </a:pPr>
            <a:r>
              <a:rPr lang="en-US" baseline="0" dirty="0" smtClean="0"/>
              <a:t>Used outdated version of Mahout</a:t>
            </a:r>
          </a:p>
          <a:p>
            <a:pPr marL="171450" indent="-171450">
              <a:buFontTx/>
              <a:buChar char="-"/>
            </a:pPr>
            <a:r>
              <a:rPr lang="en-US" baseline="0" dirty="0" smtClean="0"/>
              <a:t>Mahout -&gt; practical machine learning (used the framework that was available, aka </a:t>
            </a:r>
            <a:r>
              <a:rPr lang="en-US" baseline="0" dirty="0" err="1" smtClean="0"/>
              <a:t>Hadoop</a:t>
            </a:r>
            <a:r>
              <a:rPr lang="en-US" baseline="0" dirty="0" smtClean="0"/>
              <a:t>)</a:t>
            </a:r>
          </a:p>
          <a:p>
            <a:pPr marL="628650" lvl="1" indent="-171450">
              <a:buFontTx/>
              <a:buChar char="-"/>
            </a:pPr>
            <a:r>
              <a:rPr lang="en-US" baseline="0" dirty="0" err="1" smtClean="0"/>
              <a:t>GraphLab</a:t>
            </a:r>
            <a:r>
              <a:rPr lang="en-US" baseline="0" dirty="0" smtClean="0"/>
              <a:t> was designed </a:t>
            </a:r>
            <a:r>
              <a:rPr lang="en-US" i="1" baseline="0" dirty="0" smtClean="0"/>
              <a:t>specifically</a:t>
            </a:r>
            <a:r>
              <a:rPr lang="en-US" i="0" baseline="0" dirty="0" smtClean="0"/>
              <a:t> to be cutting-edge</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fld id="{00CF8AD2-6882-4531-8560-2C8EEF2B5B25}" type="slidenum">
              <a:rPr lang="en-US" smtClean="0"/>
              <a:pPr/>
              <a:t>27</a:t>
            </a:fld>
            <a:endParaRPr lang="en-US"/>
          </a:p>
        </p:txBody>
      </p:sp>
    </p:spTree>
    <p:extLst>
      <p:ext uri="{BB962C8B-B14F-4D97-AF65-F5344CB8AC3E}">
        <p14:creationId xmlns:p14="http://schemas.microsoft.com/office/powerpoint/2010/main" val="108559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0070C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FC35801-B62B-1347-8D7D-E1D9FD950611}" type="datetimeFigureOut">
              <a:rPr lang="en-US" smtClean="0"/>
              <a:pPr/>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35801-B62B-1347-8D7D-E1D9FD950611}" type="datetimeFigureOut">
              <a:rPr lang="en-US" smtClean="0"/>
              <a:pPr/>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35801-B62B-1347-8D7D-E1D9FD950611}" type="datetimeFigureOut">
              <a:rPr lang="en-US" smtClean="0"/>
              <a:pPr/>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9400" y="292100"/>
            <a:ext cx="8648700" cy="804862"/>
          </a:xfrm>
        </p:spPr>
        <p:txBody>
          <a:bodyPr>
            <a:normAutofit/>
          </a:bodyPr>
          <a:lstStyle>
            <a:lvl1pPr algn="l">
              <a:defRPr sz="4000" b="1">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79400" y="1257300"/>
            <a:ext cx="8648700" cy="5099050"/>
          </a:xfrm>
        </p:spPr>
        <p:txBody>
          <a:bodyPr/>
          <a:lstStyle>
            <a:lvl1pPr>
              <a:defRPr sz="3200"/>
            </a:lvl1pPr>
            <a:lvl2pPr>
              <a:defRPr sz="3200"/>
            </a:lvl2pPr>
            <a:lvl3pPr>
              <a:defRPr sz="28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04800" y="6445250"/>
            <a:ext cx="2133600" cy="365125"/>
          </a:xfrm>
        </p:spPr>
        <p:txBody>
          <a:bodyPr/>
          <a:lstStyle/>
          <a:p>
            <a:fld id="{4FC35801-B62B-1347-8D7D-E1D9FD950611}" type="datetimeFigureOut">
              <a:rPr lang="en-US" smtClean="0"/>
              <a:pPr/>
              <a:t>4/15/15</a:t>
            </a:fld>
            <a:endParaRPr lang="en-US"/>
          </a:p>
        </p:txBody>
      </p:sp>
      <p:sp>
        <p:nvSpPr>
          <p:cNvPr id="5" name="Footer Placeholder 4"/>
          <p:cNvSpPr>
            <a:spLocks noGrp="1"/>
          </p:cNvSpPr>
          <p:nvPr>
            <p:ph type="ftr" sz="quarter" idx="11"/>
          </p:nvPr>
        </p:nvSpPr>
        <p:spPr>
          <a:xfrm>
            <a:off x="3124200" y="6445250"/>
            <a:ext cx="2895600" cy="365125"/>
          </a:xfrm>
        </p:spPr>
        <p:txBody>
          <a:bodyPr/>
          <a:lstStyle/>
          <a:p>
            <a:endParaRPr lang="en-US"/>
          </a:p>
        </p:txBody>
      </p:sp>
      <p:sp>
        <p:nvSpPr>
          <p:cNvPr id="6" name="Slide Number Placeholder 5"/>
          <p:cNvSpPr>
            <a:spLocks noGrp="1"/>
          </p:cNvSpPr>
          <p:nvPr>
            <p:ph type="sldNum" sz="quarter" idx="12"/>
          </p:nvPr>
        </p:nvSpPr>
        <p:spPr>
          <a:xfrm>
            <a:off x="6781800" y="6445250"/>
            <a:ext cx="2133600" cy="365125"/>
          </a:xfrm>
        </p:spPr>
        <p:txBody>
          <a:bodyPr/>
          <a:lstStyle/>
          <a:p>
            <a:fld id="{85BFDCA1-C2F8-BA4E-82CE-5B3B1AA6CE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516187"/>
            <a:ext cx="7772400" cy="1362075"/>
          </a:xfrm>
        </p:spPr>
        <p:txBody>
          <a:bodyPr anchor="t">
            <a:normAutofit/>
          </a:bodyPr>
          <a:lstStyle>
            <a:lvl1pPr algn="ctr">
              <a:defRPr sz="3200" b="1" cap="all">
                <a:solidFill>
                  <a:srgbClr val="0070C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0160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C35801-B62B-1347-8D7D-E1D9FD950611}" type="datetimeFigureOut">
              <a:rPr lang="en-US" smtClean="0"/>
              <a:pPr/>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4FC35801-B62B-1347-8D7D-E1D9FD950611}" type="datetimeFigureOut">
              <a:rPr lang="en-US" smtClean="0"/>
              <a:pPr/>
              <a:t>4/15/15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177"/>
          </a:xfrm>
        </p:spPr>
        <p:txBody>
          <a:bodyPr>
            <a:normAutofit/>
          </a:bodyPr>
          <a:lstStyle>
            <a:lvl1pPr>
              <a:defRPr sz="3600" b="1">
                <a:solidFill>
                  <a:srgbClr val="0070C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33969"/>
            <a:ext cx="4040188" cy="639762"/>
          </a:xfrm>
        </p:spPr>
        <p:txBody>
          <a:bodyPr anchor="b"/>
          <a:lstStyle>
            <a:lvl1pPr marL="0" indent="0" algn="ctr">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73731"/>
            <a:ext cx="4040188" cy="4551222"/>
          </a:xfrm>
        </p:spPr>
        <p:txBody>
          <a:bodyPr/>
          <a:lstStyle>
            <a:lvl1pPr>
              <a:defRPr sz="2400"/>
            </a:lvl1pPr>
            <a:lvl2pPr>
              <a:defRPr sz="24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033969"/>
            <a:ext cx="4041775" cy="639762"/>
          </a:xfrm>
        </p:spPr>
        <p:txBody>
          <a:bodyPr anchor="b"/>
          <a:lstStyle>
            <a:lvl1pPr marL="0" indent="0" algn="ctr">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673730"/>
            <a:ext cx="4041775" cy="4551223"/>
          </a:xfrm>
        </p:spPr>
        <p:txBody>
          <a:bodyPr/>
          <a:lstStyle>
            <a:lvl1pPr>
              <a:defRPr sz="2400"/>
            </a:lvl1pPr>
            <a:lvl2pPr>
              <a:defRPr sz="24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4FC35801-B62B-1347-8D7D-E1D9FD950611}" type="datetimeFigureOut">
              <a:rPr lang="en-US" smtClean="0"/>
              <a:pPr/>
              <a:t>4/15/15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6462"/>
          </a:xfrm>
        </p:spPr>
        <p:txBody>
          <a:bodyPr>
            <a:normAutofit/>
          </a:bodyPr>
          <a:lstStyle>
            <a:lvl1pPr>
              <a:defRPr sz="4000" b="1">
                <a:solidFill>
                  <a:srgbClr val="0070C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FC35801-B62B-1347-8D7D-E1D9FD950611}" type="datetimeFigureOut">
              <a:rPr lang="en-US" smtClean="0"/>
              <a:pPr/>
              <a:t>4/15/15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35801-B62B-1347-8D7D-E1D9FD950611}" type="datetimeFigureOut">
              <a:rPr lang="en-US" smtClean="0"/>
              <a:pPr/>
              <a:t>4/15/15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C35801-B62B-1347-8D7D-E1D9FD950611}" type="datetimeFigureOut">
              <a:rPr lang="en-US" smtClean="0"/>
              <a:pPr/>
              <a:t>4/15/15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C35801-B62B-1347-8D7D-E1D9FD950611}" type="datetimeFigureOut">
              <a:rPr lang="en-US" smtClean="0"/>
              <a:pPr/>
              <a:t>4/15/15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BFDCA1-C2F8-BA4E-82CE-5B3B1AA6CE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35801-B62B-1347-8D7D-E1D9FD950611}" type="datetimeFigureOut">
              <a:rPr lang="en-US" smtClean="0"/>
              <a:pPr/>
              <a:t>4/15/15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FDCA1-C2F8-BA4E-82CE-5B3B1AA6CE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rgbClr val="0070C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Cambria Math"/>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Math"/>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Cambria Math"/>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Cambria Math"/>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Math"/>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3" Type="http://schemas.openxmlformats.org/officeDocument/2006/relationships/hyperlink" Target="http://www.slideshare.net/ClaudioMartella/giraph-at-hadoop-summit-2014" TargetMode="External"/><Relationship Id="rId4" Type="http://schemas.openxmlformats.org/officeDocument/2006/relationships/hyperlink" Target="https://dato.com/" TargetMode="External"/><Relationship Id="rId5" Type="http://schemas.openxmlformats.org/officeDocument/2006/relationships/hyperlink" Target="http://www.slideshare.net/miguno/apache-storm-09-basic-training-verisign" TargetMode="External"/><Relationship Id="rId6" Type="http://schemas.openxmlformats.org/officeDocument/2006/relationships/hyperlink" Target="http://www.slideshare.net/Hadoop_Summit/w-1205phall1saha" TargetMode="External"/><Relationship Id="rId7" Type="http://schemas.openxmlformats.org/officeDocument/2006/relationships/hyperlink" Target="https://flink.apache.org/material.html" TargetMode="External"/><Relationship Id="rId1" Type="http://schemas.openxmlformats.org/officeDocument/2006/relationships/slideLayout" Target="../slideLayouts/slideLayout2.xml"/><Relationship Id="rId2" Type="http://schemas.openxmlformats.org/officeDocument/2006/relationships/hyperlink" Target="http://mahout.apache.org/users/sparkbindings/hom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34442"/>
            <a:ext cx="7772400" cy="1470025"/>
          </a:xfrm>
        </p:spPr>
        <p:txBody>
          <a:bodyPr>
            <a:normAutofit/>
          </a:bodyPr>
          <a:lstStyle/>
          <a:p>
            <a:r>
              <a:rPr lang="en-US" dirty="0" smtClean="0"/>
              <a:t>Other Distributed Frameworks</a:t>
            </a:r>
            <a:endParaRPr lang="en-US" dirty="0"/>
          </a:p>
        </p:txBody>
      </p:sp>
      <p:sp>
        <p:nvSpPr>
          <p:cNvPr id="3" name="Subtitle 2"/>
          <p:cNvSpPr>
            <a:spLocks noGrp="1"/>
          </p:cNvSpPr>
          <p:nvPr>
            <p:ph type="subTitle" idx="1"/>
          </p:nvPr>
        </p:nvSpPr>
        <p:spPr/>
        <p:txBody>
          <a:bodyPr>
            <a:normAutofit/>
          </a:bodyPr>
          <a:lstStyle/>
          <a:p>
            <a:r>
              <a:rPr lang="en-US" dirty="0" smtClean="0"/>
              <a:t>Shannon Quinn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t>
            </a:r>
            <a:r>
              <a:rPr lang="en-US" dirty="0" err="1" smtClean="0"/>
              <a:t>MapReduce</a:t>
            </a:r>
            <a:r>
              <a:rPr lang="en-US" dirty="0" smtClean="0"/>
              <a:t> algorithms</a:t>
            </a:r>
            <a:endParaRPr lang="en-US" dirty="0"/>
          </a:p>
        </p:txBody>
      </p:sp>
      <p:sp>
        <p:nvSpPr>
          <p:cNvPr id="3" name="Content Placeholder 2"/>
          <p:cNvSpPr>
            <a:spLocks noGrp="1"/>
          </p:cNvSpPr>
          <p:nvPr>
            <p:ph idx="1"/>
          </p:nvPr>
        </p:nvSpPr>
        <p:spPr/>
        <p:txBody>
          <a:bodyPr>
            <a:normAutofit lnSpcReduction="10000"/>
          </a:bodyPr>
          <a:lstStyle/>
          <a:p>
            <a:r>
              <a:rPr lang="en-US" dirty="0" smtClean="0"/>
              <a:t>Dimensionality reduction</a:t>
            </a:r>
          </a:p>
          <a:p>
            <a:pPr lvl="1"/>
            <a:r>
              <a:rPr lang="en-US" dirty="0" err="1" smtClean="0"/>
              <a:t>Lanczos</a:t>
            </a:r>
            <a:endParaRPr lang="en-US" dirty="0" smtClean="0"/>
          </a:p>
          <a:p>
            <a:pPr lvl="1"/>
            <a:r>
              <a:rPr lang="en-US" dirty="0" smtClean="0"/>
              <a:t>SSVD</a:t>
            </a:r>
          </a:p>
          <a:p>
            <a:pPr lvl="1"/>
            <a:r>
              <a:rPr lang="en-US" dirty="0" smtClean="0"/>
              <a:t>LDA</a:t>
            </a:r>
          </a:p>
          <a:p>
            <a:r>
              <a:rPr lang="en-US" dirty="0" smtClean="0"/>
              <a:t>Regression</a:t>
            </a:r>
          </a:p>
          <a:p>
            <a:pPr lvl="1"/>
            <a:r>
              <a:rPr lang="en-US" dirty="0" smtClean="0"/>
              <a:t>Logistic</a:t>
            </a:r>
          </a:p>
          <a:p>
            <a:pPr lvl="1"/>
            <a:r>
              <a:rPr lang="en-US" dirty="0" smtClean="0"/>
              <a:t>Linear</a:t>
            </a:r>
          </a:p>
          <a:p>
            <a:pPr lvl="1"/>
            <a:r>
              <a:rPr lang="en-US" dirty="0" smtClean="0"/>
              <a:t>Random Forest</a:t>
            </a:r>
          </a:p>
          <a:p>
            <a:r>
              <a:rPr lang="en-US" dirty="0" smtClean="0"/>
              <a:t>Evolutionary algorithms</a:t>
            </a:r>
          </a:p>
        </p:txBody>
      </p:sp>
    </p:spTree>
    <p:extLst>
      <p:ext uri="{BB962C8B-B14F-4D97-AF65-F5344CB8AC3E}">
        <p14:creationId xmlns:p14="http://schemas.microsoft.com/office/powerpoint/2010/main" val="2036857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Mahout-Samsara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Programming “environment” for distributed machine learning</a:t>
            </a:r>
          </a:p>
          <a:p>
            <a:r>
              <a:rPr lang="en-US" dirty="0" smtClean="0"/>
              <a:t>R-like syntax</a:t>
            </a:r>
          </a:p>
          <a:p>
            <a:r>
              <a:rPr lang="en-US" dirty="0" smtClean="0"/>
              <a:t>Interactive shell (like Spark)</a:t>
            </a:r>
          </a:p>
          <a:p>
            <a:r>
              <a:rPr lang="en-US" dirty="0" smtClean="0"/>
              <a:t>Under-the-hood algebraic optimizer</a:t>
            </a:r>
          </a:p>
          <a:p>
            <a:r>
              <a:rPr lang="en-US" b="1" i="1" dirty="0" smtClean="0"/>
              <a:t>Engine-agnostic</a:t>
            </a:r>
          </a:p>
          <a:p>
            <a:pPr lvl="1"/>
            <a:r>
              <a:rPr lang="en-US" dirty="0" smtClean="0"/>
              <a:t>Spark</a:t>
            </a:r>
          </a:p>
          <a:p>
            <a:pPr lvl="1"/>
            <a:r>
              <a:rPr lang="en-US" dirty="0" smtClean="0"/>
              <a:t>H2O</a:t>
            </a:r>
          </a:p>
          <a:p>
            <a:pPr lvl="1"/>
            <a:r>
              <a:rPr lang="en-US" dirty="0" err="1" smtClean="0"/>
              <a:t>Flink</a:t>
            </a:r>
            <a:endParaRPr lang="en-US" dirty="0" smtClean="0"/>
          </a:p>
          <a:p>
            <a:pPr lvl="1"/>
            <a:r>
              <a:rPr lang="en-US" dirty="0"/>
              <a:t>?</a:t>
            </a:r>
          </a:p>
        </p:txBody>
      </p:sp>
    </p:spTree>
    <p:extLst>
      <p:ext uri="{BB962C8B-B14F-4D97-AF65-F5344CB8AC3E}">
        <p14:creationId xmlns:p14="http://schemas.microsoft.com/office/powerpoint/2010/main" val="2666830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Mahout-Samsara</a:t>
            </a:r>
            <a:endParaRPr lang="en-US" dirty="0"/>
          </a:p>
        </p:txBody>
      </p:sp>
      <p:pic>
        <p:nvPicPr>
          <p:cNvPr id="4" name="Picture 3" descr="Screen Shot 2015-04-15 at 3.52.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608" y="1490134"/>
            <a:ext cx="4968785" cy="795866"/>
          </a:xfrm>
          <a:prstGeom prst="rect">
            <a:avLst/>
          </a:prstGeom>
        </p:spPr>
      </p:pic>
      <p:pic>
        <p:nvPicPr>
          <p:cNvPr id="5" name="Picture 4" descr="Screen Shot 2015-04-15 at 3.55.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66" y="2599266"/>
            <a:ext cx="7567469" cy="416983"/>
          </a:xfrm>
          <a:prstGeom prst="rect">
            <a:avLst/>
          </a:prstGeom>
        </p:spPr>
      </p:pic>
    </p:spTree>
    <p:extLst>
      <p:ext uri="{BB962C8B-B14F-4D97-AF65-F5344CB8AC3E}">
        <p14:creationId xmlns:p14="http://schemas.microsoft.com/office/powerpoint/2010/main" val="1865797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Mahout</a:t>
            </a:r>
            <a:endParaRPr lang="en-US" dirty="0"/>
          </a:p>
        </p:txBody>
      </p:sp>
      <p:sp>
        <p:nvSpPr>
          <p:cNvPr id="3" name="Content Placeholder 2"/>
          <p:cNvSpPr>
            <a:spLocks noGrp="1"/>
          </p:cNvSpPr>
          <p:nvPr>
            <p:ph idx="1"/>
          </p:nvPr>
        </p:nvSpPr>
        <p:spPr>
          <a:xfrm>
            <a:off x="279400" y="1257300"/>
            <a:ext cx="8648700" cy="605367"/>
          </a:xfrm>
        </p:spPr>
        <p:txBody>
          <a:bodyPr/>
          <a:lstStyle/>
          <a:p>
            <a:r>
              <a:rPr lang="en-US" dirty="0" smtClean="0"/>
              <a:t>3 main components</a:t>
            </a:r>
            <a:endParaRPr lang="en-US" dirty="0"/>
          </a:p>
        </p:txBody>
      </p:sp>
      <p:sp>
        <p:nvSpPr>
          <p:cNvPr id="4" name="Oval 3"/>
          <p:cNvSpPr/>
          <p:nvPr/>
        </p:nvSpPr>
        <p:spPr>
          <a:xfrm>
            <a:off x="10582" y="3143250"/>
            <a:ext cx="2999317" cy="29993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Engine-agnostic environment for building scalable ML algorithms</a:t>
            </a:r>
          </a:p>
          <a:p>
            <a:pPr algn="ctr"/>
            <a:r>
              <a:rPr lang="en-US" dirty="0" smtClean="0"/>
              <a:t>(Samsara)</a:t>
            </a:r>
            <a:endParaRPr lang="en-US" dirty="0"/>
          </a:p>
        </p:txBody>
      </p:sp>
      <p:sp>
        <p:nvSpPr>
          <p:cNvPr id="5" name="Oval 4"/>
          <p:cNvSpPr/>
          <p:nvPr/>
        </p:nvSpPr>
        <p:spPr>
          <a:xfrm>
            <a:off x="3084511" y="3143250"/>
            <a:ext cx="2999317" cy="29993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Engine-specific algorithms (Spark, H2O)</a:t>
            </a:r>
            <a:endParaRPr lang="en-US" dirty="0"/>
          </a:p>
        </p:txBody>
      </p:sp>
      <p:sp>
        <p:nvSpPr>
          <p:cNvPr id="6" name="Oval 5"/>
          <p:cNvSpPr/>
          <p:nvPr/>
        </p:nvSpPr>
        <p:spPr>
          <a:xfrm>
            <a:off x="6158441" y="3143250"/>
            <a:ext cx="2999317" cy="29993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Legacy </a:t>
            </a:r>
            <a:r>
              <a:rPr lang="en-US" dirty="0" err="1" smtClean="0"/>
              <a:t>MapReduce</a:t>
            </a:r>
            <a:r>
              <a:rPr lang="en-US" dirty="0" smtClean="0"/>
              <a:t> algorithms</a:t>
            </a:r>
            <a:endParaRPr lang="en-US" dirty="0"/>
          </a:p>
        </p:txBody>
      </p:sp>
    </p:spTree>
    <p:extLst>
      <p:ext uri="{BB962C8B-B14F-4D97-AF65-F5344CB8AC3E}">
        <p14:creationId xmlns:p14="http://schemas.microsoft.com/office/powerpoint/2010/main" val="3112583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Mahout</a:t>
            </a:r>
            <a:endParaRPr lang="en-US" dirty="0"/>
          </a:p>
        </p:txBody>
      </p:sp>
      <p:sp>
        <p:nvSpPr>
          <p:cNvPr id="3" name="Content Placeholder 2"/>
          <p:cNvSpPr>
            <a:spLocks noGrp="1"/>
          </p:cNvSpPr>
          <p:nvPr>
            <p:ph idx="1"/>
          </p:nvPr>
        </p:nvSpPr>
        <p:spPr/>
        <p:txBody>
          <a:bodyPr/>
          <a:lstStyle/>
          <a:p>
            <a:r>
              <a:rPr lang="en-US" dirty="0" smtClean="0"/>
              <a:t>v0.10.0 released April 11 (as in, 5 days ago!)</a:t>
            </a:r>
          </a:p>
          <a:p>
            <a:endParaRPr lang="en-US" dirty="0"/>
          </a:p>
          <a:p>
            <a:r>
              <a:rPr lang="en-US" dirty="0" smtClean="0"/>
              <a:t>0.10.1</a:t>
            </a:r>
          </a:p>
          <a:p>
            <a:pPr lvl="1"/>
            <a:r>
              <a:rPr lang="en-US" dirty="0" smtClean="0"/>
              <a:t>More base linear algebra functionality</a:t>
            </a:r>
          </a:p>
          <a:p>
            <a:r>
              <a:rPr lang="en-US" dirty="0" smtClean="0"/>
              <a:t>0.11.0</a:t>
            </a:r>
          </a:p>
          <a:p>
            <a:pPr lvl="1"/>
            <a:r>
              <a:rPr lang="en-US" dirty="0" smtClean="0"/>
              <a:t>Compatible with Spark 1.3</a:t>
            </a:r>
          </a:p>
          <a:p>
            <a:r>
              <a:rPr lang="en-US" dirty="0" smtClean="0"/>
              <a:t>1.0</a:t>
            </a:r>
          </a:p>
          <a:p>
            <a:pPr lvl="1"/>
            <a:r>
              <a:rPr lang="en-US" dirty="0"/>
              <a:t>?</a:t>
            </a:r>
            <a:endParaRPr lang="en-US" dirty="0" smtClean="0"/>
          </a:p>
        </p:txBody>
      </p:sp>
    </p:spTree>
    <p:extLst>
      <p:ext uri="{BB962C8B-B14F-4D97-AF65-F5344CB8AC3E}">
        <p14:creationId xmlns:p14="http://schemas.microsoft.com/office/powerpoint/2010/main" val="1474744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Mahout features by engine</a:t>
            </a:r>
            <a:endParaRPr lang="en-US" dirty="0"/>
          </a:p>
        </p:txBody>
      </p:sp>
      <p:pic>
        <p:nvPicPr>
          <p:cNvPr id="4" name="Picture 3" descr="Screen Shot 2015-04-15 at 4.05.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295"/>
            <a:ext cx="9144000" cy="2929742"/>
          </a:xfrm>
          <a:prstGeom prst="rect">
            <a:avLst/>
          </a:prstGeom>
        </p:spPr>
      </p:pic>
      <p:pic>
        <p:nvPicPr>
          <p:cNvPr id="5" name="Picture 4" descr="Screen Shot 2015-04-15 at 4.06.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0287"/>
            <a:ext cx="9144000" cy="2761086"/>
          </a:xfrm>
          <a:prstGeom prst="rect">
            <a:avLst/>
          </a:prstGeom>
        </p:spPr>
      </p:pic>
    </p:spTree>
    <p:extLst>
      <p:ext uri="{BB962C8B-B14F-4D97-AF65-F5344CB8AC3E}">
        <p14:creationId xmlns:p14="http://schemas.microsoft.com/office/powerpoint/2010/main" val="3879679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Mahout features by engine</a:t>
            </a:r>
            <a:endParaRPr lang="en-US" dirty="0"/>
          </a:p>
        </p:txBody>
      </p:sp>
      <p:pic>
        <p:nvPicPr>
          <p:cNvPr id="3" name="Picture 2" descr="Screen Shot 2015-04-15 at 4.05.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0305"/>
            <a:ext cx="9144000" cy="5411056"/>
          </a:xfrm>
          <a:prstGeom prst="rect">
            <a:avLst/>
          </a:prstGeom>
        </p:spPr>
      </p:pic>
    </p:spTree>
    <p:extLst>
      <p:ext uri="{BB962C8B-B14F-4D97-AF65-F5344CB8AC3E}">
        <p14:creationId xmlns:p14="http://schemas.microsoft.com/office/powerpoint/2010/main" val="5873258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Mahout features by engine</a:t>
            </a:r>
          </a:p>
        </p:txBody>
      </p:sp>
      <p:sp>
        <p:nvSpPr>
          <p:cNvPr id="3" name="Content Placeholder 2"/>
          <p:cNvSpPr>
            <a:spLocks noGrp="1"/>
          </p:cNvSpPr>
          <p:nvPr>
            <p:ph idx="1"/>
          </p:nvPr>
        </p:nvSpPr>
        <p:spPr/>
        <p:txBody>
          <a:bodyPr/>
          <a:lstStyle/>
          <a:p>
            <a:r>
              <a:rPr lang="en-US" dirty="0" smtClean="0"/>
              <a:t>No engine-agnostic clustering algorithms yet</a:t>
            </a:r>
          </a:p>
          <a:p>
            <a:pPr lvl="1"/>
            <a:r>
              <a:rPr lang="en-US" dirty="0" smtClean="0"/>
              <a:t>Still</a:t>
            </a:r>
            <a:r>
              <a:rPr lang="en-US" dirty="0" smtClean="0">
                <a:sym typeface="Wingdings"/>
              </a:rPr>
              <a:t> the domain of legacy </a:t>
            </a:r>
            <a:r>
              <a:rPr lang="en-US" dirty="0" err="1" smtClean="0">
                <a:sym typeface="Wingdings"/>
              </a:rPr>
              <a:t>MapReduce</a:t>
            </a:r>
            <a:endParaRPr lang="en-US" dirty="0" smtClean="0">
              <a:sym typeface="Wingdings"/>
            </a:endParaRPr>
          </a:p>
          <a:p>
            <a:r>
              <a:rPr lang="en-US" dirty="0" smtClean="0">
                <a:sym typeface="Wingdings"/>
              </a:rPr>
              <a:t>H2O and especially </a:t>
            </a:r>
            <a:r>
              <a:rPr lang="en-US" dirty="0" err="1" smtClean="0">
                <a:sym typeface="Wingdings"/>
              </a:rPr>
              <a:t>Flink</a:t>
            </a:r>
            <a:r>
              <a:rPr lang="en-US" dirty="0" smtClean="0">
                <a:sym typeface="Wingdings"/>
              </a:rPr>
              <a:t> still highly experimental</a:t>
            </a:r>
          </a:p>
        </p:txBody>
      </p:sp>
    </p:spTree>
    <p:extLst>
      <p:ext uri="{BB962C8B-B14F-4D97-AF65-F5344CB8AC3E}">
        <p14:creationId xmlns:p14="http://schemas.microsoft.com/office/powerpoint/2010/main" val="25664281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Frameworks</a:t>
            </a:r>
            <a:endParaRPr lang="en-US" dirty="0"/>
          </a:p>
        </p:txBody>
      </p:sp>
      <p:sp>
        <p:nvSpPr>
          <p:cNvPr id="4" name="Content Placeholder 3"/>
          <p:cNvSpPr>
            <a:spLocks noGrp="1"/>
          </p:cNvSpPr>
          <p:nvPr>
            <p:ph idx="1"/>
          </p:nvPr>
        </p:nvSpPr>
        <p:spPr/>
        <p:txBody>
          <a:bodyPr/>
          <a:lstStyle/>
          <a:p>
            <a:pPr marL="514350" indent="-514350">
              <a:buFont typeface="+mj-lt"/>
              <a:buAutoNum type="arabicPeriod"/>
            </a:pPr>
            <a:r>
              <a:rPr lang="en-US" dirty="0" smtClean="0">
                <a:solidFill>
                  <a:srgbClr val="D9D9D9"/>
                </a:solidFill>
              </a:rPr>
              <a:t>Apache Mahout</a:t>
            </a:r>
          </a:p>
          <a:p>
            <a:pPr marL="514350" indent="-514350">
              <a:buFont typeface="+mj-lt"/>
              <a:buAutoNum type="arabicPeriod"/>
            </a:pPr>
            <a:r>
              <a:rPr lang="en-US" dirty="0" smtClean="0"/>
              <a:t>Apache </a:t>
            </a:r>
            <a:r>
              <a:rPr lang="en-US" dirty="0" err="1" smtClean="0"/>
              <a:t>Giraph</a:t>
            </a:r>
            <a:endParaRPr lang="en-US" dirty="0" smtClean="0"/>
          </a:p>
          <a:p>
            <a:pPr marL="514350" indent="-514350">
              <a:buFont typeface="+mj-lt"/>
              <a:buAutoNum type="arabicPeriod"/>
            </a:pPr>
            <a:r>
              <a:rPr lang="en-US" dirty="0" err="1" smtClean="0">
                <a:solidFill>
                  <a:schemeClr val="bg1">
                    <a:lumMod val="85000"/>
                  </a:schemeClr>
                </a:solidFill>
              </a:rPr>
              <a:t>GraphLab</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Apache Storm</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Tez</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Flink</a:t>
            </a:r>
            <a:endParaRPr lang="en-US" dirty="0">
              <a:solidFill>
                <a:schemeClr val="bg1">
                  <a:lumMod val="85000"/>
                </a:schemeClr>
              </a:solidFill>
            </a:endParaRPr>
          </a:p>
        </p:txBody>
      </p:sp>
    </p:spTree>
    <p:extLst>
      <p:ext uri="{BB962C8B-B14F-4D97-AF65-F5344CB8AC3E}">
        <p14:creationId xmlns:p14="http://schemas.microsoft.com/office/powerpoint/2010/main" val="36695786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 </a:t>
            </a:r>
            <a:r>
              <a:rPr lang="en-US" dirty="0" err="1" smtClean="0"/>
              <a:t>Giraph</a:t>
            </a:r>
            <a:endParaRPr lang="en-US" dirty="0"/>
          </a:p>
        </p:txBody>
      </p:sp>
      <p:sp>
        <p:nvSpPr>
          <p:cNvPr id="3" name="Content Placeholder 2"/>
          <p:cNvSpPr>
            <a:spLocks noGrp="1"/>
          </p:cNvSpPr>
          <p:nvPr>
            <p:ph idx="1"/>
          </p:nvPr>
        </p:nvSpPr>
        <p:spPr>
          <a:xfrm>
            <a:off x="279400" y="1257300"/>
            <a:ext cx="8648700" cy="1176867"/>
          </a:xfrm>
        </p:spPr>
        <p:txBody>
          <a:bodyPr/>
          <a:lstStyle/>
          <a:p>
            <a:r>
              <a:rPr lang="en-US" dirty="0" smtClean="0"/>
              <a:t>Vertex-centric alternative to </a:t>
            </a:r>
            <a:r>
              <a:rPr lang="en-US" dirty="0" err="1" smtClean="0"/>
              <a:t>Hadoop</a:t>
            </a:r>
            <a:endParaRPr lang="en-US" dirty="0" smtClean="0"/>
          </a:p>
          <a:p>
            <a:pPr lvl="1"/>
            <a:r>
              <a:rPr lang="en-US" dirty="0" smtClean="0"/>
              <a:t>Runs on </a:t>
            </a:r>
            <a:r>
              <a:rPr lang="en-US" dirty="0" err="1" smtClean="0"/>
              <a:t>Hadoop</a:t>
            </a:r>
            <a:endParaRPr lang="en-US" dirty="0"/>
          </a:p>
        </p:txBody>
      </p:sp>
      <p:pic>
        <p:nvPicPr>
          <p:cNvPr id="4" name="Picture 3" descr="Screen Shot 2015-04-15 at 6.2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978150"/>
            <a:ext cx="6858000" cy="3340100"/>
          </a:xfrm>
          <a:prstGeom prst="rect">
            <a:avLst/>
          </a:prstGeom>
        </p:spPr>
      </p:pic>
    </p:spTree>
    <p:extLst>
      <p:ext uri="{BB962C8B-B14F-4D97-AF65-F5344CB8AC3E}">
        <p14:creationId xmlns:p14="http://schemas.microsoft.com/office/powerpoint/2010/main" val="4256914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Distinction</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General Compute Engines</a:t>
            </a:r>
          </a:p>
          <a:p>
            <a:pPr marL="914400" lvl="1" indent="-514350"/>
            <a:r>
              <a:rPr lang="en-US" dirty="0" err="1" smtClean="0"/>
              <a:t>Hadoop</a:t>
            </a:r>
            <a:endParaRPr lang="en-US" dirty="0" smtClean="0"/>
          </a:p>
          <a:p>
            <a:pPr marL="514350" indent="-514350">
              <a:buFont typeface="+mj-lt"/>
              <a:buAutoNum type="arabicPeriod"/>
            </a:pPr>
            <a:r>
              <a:rPr lang="en-US" dirty="0" smtClean="0"/>
              <a:t>User-facing APIs</a:t>
            </a:r>
          </a:p>
          <a:p>
            <a:pPr marL="914400" lvl="1" indent="-514350"/>
            <a:r>
              <a:rPr lang="en-US" dirty="0" smtClean="0"/>
              <a:t>Cascading</a:t>
            </a:r>
          </a:p>
          <a:p>
            <a:pPr marL="914400" lvl="1" indent="-514350"/>
            <a:r>
              <a:rPr lang="en-US" dirty="0" smtClean="0"/>
              <a:t>Scalding</a:t>
            </a:r>
          </a:p>
        </p:txBody>
      </p:sp>
    </p:spTree>
    <p:extLst>
      <p:ext uri="{BB962C8B-B14F-4D97-AF65-F5344CB8AC3E}">
        <p14:creationId xmlns:p14="http://schemas.microsoft.com/office/powerpoint/2010/main" val="22914619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Giraph</a:t>
            </a:r>
            <a:endParaRPr lang="en-US" dirty="0"/>
          </a:p>
        </p:txBody>
      </p:sp>
      <p:sp>
        <p:nvSpPr>
          <p:cNvPr id="3" name="Content Placeholder 2"/>
          <p:cNvSpPr>
            <a:spLocks noGrp="1"/>
          </p:cNvSpPr>
          <p:nvPr>
            <p:ph idx="1"/>
          </p:nvPr>
        </p:nvSpPr>
        <p:spPr>
          <a:xfrm>
            <a:off x="279400" y="1257300"/>
            <a:ext cx="8648700" cy="2235200"/>
          </a:xfrm>
        </p:spPr>
        <p:txBody>
          <a:bodyPr/>
          <a:lstStyle/>
          <a:p>
            <a:r>
              <a:rPr lang="en-US" dirty="0"/>
              <a:t>“…an iterative graph processing system built for high </a:t>
            </a:r>
            <a:r>
              <a:rPr lang="en-US" dirty="0" smtClean="0"/>
              <a:t>scalability.”</a:t>
            </a:r>
          </a:p>
          <a:p>
            <a:r>
              <a:rPr lang="en-US" dirty="0" smtClean="0"/>
              <a:t>Bulk-synchronous Parallel (BSP) model of distributed computation</a:t>
            </a:r>
          </a:p>
        </p:txBody>
      </p:sp>
      <p:pic>
        <p:nvPicPr>
          <p:cNvPr id="4" name="Picture 3" descr="Screen Shot 2015-04-15 at 6.29.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675" y="3394548"/>
            <a:ext cx="6978650" cy="3266602"/>
          </a:xfrm>
          <a:prstGeom prst="rect">
            <a:avLst/>
          </a:prstGeom>
        </p:spPr>
      </p:pic>
    </p:spTree>
    <p:extLst>
      <p:ext uri="{BB962C8B-B14F-4D97-AF65-F5344CB8AC3E}">
        <p14:creationId xmlns:p14="http://schemas.microsoft.com/office/powerpoint/2010/main" val="2989861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Bulk-synchronous Parallel</a:t>
            </a:r>
            <a:endParaRPr lang="en-US" dirty="0"/>
          </a:p>
        </p:txBody>
      </p:sp>
      <p:sp>
        <p:nvSpPr>
          <p:cNvPr id="3" name="Content Placeholder 2"/>
          <p:cNvSpPr>
            <a:spLocks noGrp="1"/>
          </p:cNvSpPr>
          <p:nvPr>
            <p:ph idx="1"/>
          </p:nvPr>
        </p:nvSpPr>
        <p:spPr>
          <a:xfrm>
            <a:off x="279400" y="1257300"/>
            <a:ext cx="8648700" cy="774700"/>
          </a:xfrm>
        </p:spPr>
        <p:txBody>
          <a:bodyPr/>
          <a:lstStyle/>
          <a:p>
            <a:r>
              <a:rPr lang="en-US" dirty="0" smtClean="0"/>
              <a:t>Vertex-centric model</a:t>
            </a:r>
            <a:endParaRPr lang="en-US" dirty="0"/>
          </a:p>
        </p:txBody>
      </p:sp>
      <p:pic>
        <p:nvPicPr>
          <p:cNvPr id="4" name="Picture 3" descr="Screen Shot 2015-04-15 at 6.34.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0" y="2163233"/>
            <a:ext cx="4076700" cy="4267200"/>
          </a:xfrm>
          <a:prstGeom prst="rect">
            <a:avLst/>
          </a:prstGeom>
        </p:spPr>
      </p:pic>
    </p:spTree>
    <p:extLst>
      <p:ext uri="{BB962C8B-B14F-4D97-AF65-F5344CB8AC3E}">
        <p14:creationId xmlns:p14="http://schemas.microsoft.com/office/powerpoint/2010/main" val="3496573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Giraph</a:t>
            </a:r>
            <a:r>
              <a:rPr lang="en-US" dirty="0" smtClean="0"/>
              <a:t> terminology</a:t>
            </a:r>
            <a:endParaRPr lang="en-US" dirty="0"/>
          </a:p>
        </p:txBody>
      </p:sp>
      <p:sp>
        <p:nvSpPr>
          <p:cNvPr id="3" name="Content Placeholder 2"/>
          <p:cNvSpPr>
            <a:spLocks noGrp="1"/>
          </p:cNvSpPr>
          <p:nvPr>
            <p:ph idx="1"/>
          </p:nvPr>
        </p:nvSpPr>
        <p:spPr/>
        <p:txBody>
          <a:bodyPr>
            <a:normAutofit/>
          </a:bodyPr>
          <a:lstStyle/>
          <a:p>
            <a:r>
              <a:rPr lang="en-US" dirty="0" err="1" smtClean="0"/>
              <a:t>Superstep</a:t>
            </a:r>
            <a:endParaRPr lang="en-US" dirty="0" smtClean="0"/>
          </a:p>
          <a:p>
            <a:pPr lvl="1"/>
            <a:r>
              <a:rPr lang="en-US" dirty="0" smtClean="0"/>
              <a:t>Sequence of iterations</a:t>
            </a:r>
          </a:p>
          <a:p>
            <a:pPr lvl="1"/>
            <a:r>
              <a:rPr lang="en-US" dirty="0" smtClean="0"/>
              <a:t>Each “active” vertex invokes a compute() method</a:t>
            </a:r>
          </a:p>
          <a:p>
            <a:pPr lvl="2"/>
            <a:r>
              <a:rPr lang="en-US" dirty="0"/>
              <a:t>receives messages sent to the vertex in the previous </a:t>
            </a:r>
            <a:r>
              <a:rPr lang="en-US" dirty="0" err="1"/>
              <a:t>superstep</a:t>
            </a:r>
            <a:r>
              <a:rPr lang="en-US" dirty="0"/>
              <a:t>,</a:t>
            </a:r>
          </a:p>
          <a:p>
            <a:pPr lvl="2"/>
            <a:r>
              <a:rPr lang="en-US" dirty="0"/>
              <a:t>computes using the messages, and the vertex and outgoing edge values, which may result in modifications to the values, and</a:t>
            </a:r>
          </a:p>
          <a:p>
            <a:pPr lvl="2"/>
            <a:r>
              <a:rPr lang="en-US" dirty="0"/>
              <a:t>may send messages to other vertices.</a:t>
            </a:r>
          </a:p>
        </p:txBody>
      </p:sp>
    </p:spTree>
    <p:extLst>
      <p:ext uri="{BB962C8B-B14F-4D97-AF65-F5344CB8AC3E}">
        <p14:creationId xmlns:p14="http://schemas.microsoft.com/office/powerpoint/2010/main" val="2198672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Shortest path</a:t>
            </a:r>
            <a:endParaRPr lang="en-US" dirty="0"/>
          </a:p>
        </p:txBody>
      </p:sp>
      <p:sp>
        <p:nvSpPr>
          <p:cNvPr id="3" name="Content Placeholder 2"/>
          <p:cNvSpPr>
            <a:spLocks noGrp="1"/>
          </p:cNvSpPr>
          <p:nvPr>
            <p:ph idx="1"/>
          </p:nvPr>
        </p:nvSpPr>
        <p:spPr>
          <a:xfrm>
            <a:off x="279400" y="1257300"/>
            <a:ext cx="8648700" cy="658283"/>
          </a:xfrm>
        </p:spPr>
        <p:txBody>
          <a:bodyPr/>
          <a:lstStyle/>
          <a:p>
            <a:r>
              <a:rPr lang="en-US" dirty="0" smtClean="0"/>
              <a:t>Example compute() method</a:t>
            </a:r>
            <a:endParaRPr lang="en-US" dirty="0"/>
          </a:p>
        </p:txBody>
      </p:sp>
      <p:pic>
        <p:nvPicPr>
          <p:cNvPr id="4" name="Picture 3" descr="Screen Shot 2015-04-15 at 6.32.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2491317"/>
            <a:ext cx="8102600" cy="3695700"/>
          </a:xfrm>
          <a:prstGeom prst="rect">
            <a:avLst/>
          </a:prstGeom>
        </p:spPr>
      </p:pic>
    </p:spTree>
    <p:extLst>
      <p:ext uri="{BB962C8B-B14F-4D97-AF65-F5344CB8AC3E}">
        <p14:creationId xmlns:p14="http://schemas.microsoft.com/office/powerpoint/2010/main" val="31434783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Giraph</a:t>
            </a:r>
            <a:r>
              <a:rPr lang="en-US" dirty="0" smtClean="0"/>
              <a:t> terminology</a:t>
            </a:r>
            <a:endParaRPr lang="en-US" dirty="0"/>
          </a:p>
        </p:txBody>
      </p:sp>
      <p:sp>
        <p:nvSpPr>
          <p:cNvPr id="3" name="Content Placeholder 2"/>
          <p:cNvSpPr>
            <a:spLocks noGrp="1"/>
          </p:cNvSpPr>
          <p:nvPr>
            <p:ph idx="1"/>
          </p:nvPr>
        </p:nvSpPr>
        <p:spPr/>
        <p:txBody>
          <a:bodyPr/>
          <a:lstStyle/>
          <a:p>
            <a:r>
              <a:rPr lang="en-US" dirty="0" smtClean="0"/>
              <a:t>Barrier</a:t>
            </a:r>
          </a:p>
          <a:p>
            <a:pPr lvl="1"/>
            <a:r>
              <a:rPr lang="en-US" dirty="0" smtClean="0"/>
              <a:t>The </a:t>
            </a:r>
            <a:r>
              <a:rPr lang="en-US" dirty="0"/>
              <a:t>messages sent in any current </a:t>
            </a:r>
            <a:r>
              <a:rPr lang="en-US" dirty="0" err="1"/>
              <a:t>superstep</a:t>
            </a:r>
            <a:r>
              <a:rPr lang="en-US" dirty="0"/>
              <a:t> get delivered to the destination vertices only in the next </a:t>
            </a:r>
            <a:r>
              <a:rPr lang="en-US" dirty="0" err="1" smtClean="0"/>
              <a:t>superstep</a:t>
            </a:r>
            <a:endParaRPr lang="en-US" dirty="0" smtClean="0"/>
          </a:p>
          <a:p>
            <a:pPr lvl="1"/>
            <a:r>
              <a:rPr lang="en-US" dirty="0" smtClean="0"/>
              <a:t>Vertices </a:t>
            </a:r>
            <a:r>
              <a:rPr lang="en-US" dirty="0"/>
              <a:t>start computing the next </a:t>
            </a:r>
            <a:r>
              <a:rPr lang="en-US" dirty="0" err="1"/>
              <a:t>superstep</a:t>
            </a:r>
            <a:r>
              <a:rPr lang="en-US" dirty="0"/>
              <a:t> after every vertex has completed computing the current </a:t>
            </a:r>
            <a:r>
              <a:rPr lang="en-US" dirty="0" err="1"/>
              <a:t>superstep</a:t>
            </a:r>
            <a:endParaRPr lang="en-US" dirty="0"/>
          </a:p>
        </p:txBody>
      </p:sp>
    </p:spTree>
    <p:extLst>
      <p:ext uri="{BB962C8B-B14F-4D97-AF65-F5344CB8AC3E}">
        <p14:creationId xmlns:p14="http://schemas.microsoft.com/office/powerpoint/2010/main" val="4280886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Frameworks</a:t>
            </a:r>
            <a:endParaRPr lang="en-US" dirty="0"/>
          </a:p>
        </p:txBody>
      </p:sp>
      <p:sp>
        <p:nvSpPr>
          <p:cNvPr id="4" name="Content Placeholder 3"/>
          <p:cNvSpPr>
            <a:spLocks noGrp="1"/>
          </p:cNvSpPr>
          <p:nvPr>
            <p:ph idx="1"/>
          </p:nvPr>
        </p:nvSpPr>
        <p:spPr/>
        <p:txBody>
          <a:bodyPr/>
          <a:lstStyle/>
          <a:p>
            <a:pPr marL="514350" indent="-514350">
              <a:buFont typeface="+mj-lt"/>
              <a:buAutoNum type="arabicPeriod"/>
            </a:pPr>
            <a:r>
              <a:rPr lang="en-US" dirty="0" smtClean="0">
                <a:solidFill>
                  <a:srgbClr val="D9D9D9"/>
                </a:solidFill>
              </a:rPr>
              <a:t>Apache Mahout</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Giraph</a:t>
            </a:r>
            <a:endParaRPr lang="en-US" dirty="0" smtClean="0">
              <a:solidFill>
                <a:schemeClr val="bg1">
                  <a:lumMod val="85000"/>
                </a:schemeClr>
              </a:solidFill>
            </a:endParaRPr>
          </a:p>
          <a:p>
            <a:pPr marL="514350" indent="-514350">
              <a:buFont typeface="+mj-lt"/>
              <a:buAutoNum type="arabicPeriod"/>
            </a:pPr>
            <a:r>
              <a:rPr lang="en-US" dirty="0" err="1" smtClean="0"/>
              <a:t>GraphLab</a:t>
            </a:r>
            <a:endParaRPr lang="en-US" dirty="0" smtClean="0"/>
          </a:p>
          <a:p>
            <a:pPr marL="514350" indent="-514350">
              <a:buFont typeface="+mj-lt"/>
              <a:buAutoNum type="arabicPeriod"/>
            </a:pPr>
            <a:r>
              <a:rPr lang="en-US" dirty="0" smtClean="0">
                <a:solidFill>
                  <a:schemeClr val="bg1">
                    <a:lumMod val="85000"/>
                  </a:schemeClr>
                </a:solidFill>
              </a:rPr>
              <a:t>Apache Storm</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Tez</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Flink</a:t>
            </a:r>
            <a:endParaRPr lang="en-US" dirty="0">
              <a:solidFill>
                <a:schemeClr val="bg1">
                  <a:lumMod val="85000"/>
                </a:schemeClr>
              </a:solidFill>
            </a:endParaRPr>
          </a:p>
        </p:txBody>
      </p:sp>
    </p:spTree>
    <p:extLst>
      <p:ext uri="{BB962C8B-B14F-4D97-AF65-F5344CB8AC3E}">
        <p14:creationId xmlns:p14="http://schemas.microsoft.com/office/powerpoint/2010/main" val="16090860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GraphLab</a:t>
            </a:r>
            <a:r>
              <a:rPr lang="en-US" dirty="0" smtClean="0"/>
              <a:t> / </a:t>
            </a:r>
            <a:r>
              <a:rPr lang="en-US" dirty="0" err="1" smtClean="0"/>
              <a:t>Dato</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Began as a PhD thesis at Carnegie Mellon University</a:t>
            </a:r>
          </a:p>
          <a:p>
            <a:r>
              <a:rPr lang="en-US" dirty="0" smtClean="0"/>
              <a:t>Like Mahout, a Tale of Two Frameworks</a:t>
            </a:r>
          </a:p>
          <a:p>
            <a:endParaRPr lang="en-US" dirty="0"/>
          </a:p>
          <a:p>
            <a:pPr marL="514350" indent="-514350">
              <a:buFont typeface="+mj-lt"/>
              <a:buAutoNum type="arabicPeriod"/>
            </a:pPr>
            <a:r>
              <a:rPr lang="en-US" dirty="0" err="1" smtClean="0"/>
              <a:t>GraphLab</a:t>
            </a:r>
            <a:r>
              <a:rPr lang="en-US" dirty="0" smtClean="0"/>
              <a:t> 1.0, 2.0</a:t>
            </a:r>
          </a:p>
          <a:p>
            <a:pPr marL="914400" lvl="1" indent="-514350"/>
            <a:r>
              <a:rPr lang="en-US" dirty="0" smtClean="0"/>
              <a:t>Vertex-centric alternative to </a:t>
            </a:r>
            <a:r>
              <a:rPr lang="en-US" dirty="0" err="1" smtClean="0"/>
              <a:t>Hadoop</a:t>
            </a:r>
            <a:r>
              <a:rPr lang="en-US" dirty="0" smtClean="0"/>
              <a:t> for graph analytics (a la Apache </a:t>
            </a:r>
            <a:r>
              <a:rPr lang="en-US" dirty="0" err="1" smtClean="0"/>
              <a:t>Giraph</a:t>
            </a:r>
            <a:r>
              <a:rPr lang="en-US" dirty="0" smtClean="0"/>
              <a:t>)</a:t>
            </a:r>
          </a:p>
          <a:p>
            <a:pPr marL="514350" indent="-514350">
              <a:buFont typeface="+mj-lt"/>
              <a:buAutoNum type="arabicPeriod"/>
            </a:pPr>
            <a:r>
              <a:rPr lang="en-US" dirty="0" err="1" smtClean="0"/>
              <a:t>Dato</a:t>
            </a:r>
            <a:r>
              <a:rPr lang="en-US" dirty="0" smtClean="0"/>
              <a:t>, </a:t>
            </a:r>
            <a:r>
              <a:rPr lang="en-US" dirty="0" err="1" smtClean="0"/>
              <a:t>GraphLab</a:t>
            </a:r>
            <a:r>
              <a:rPr lang="en-US" dirty="0" smtClean="0"/>
              <a:t> Create</a:t>
            </a:r>
          </a:p>
          <a:p>
            <a:pPr marL="914400" lvl="1" indent="-514350"/>
            <a:r>
              <a:rPr lang="en-US" dirty="0" smtClean="0"/>
              <a:t>???</a:t>
            </a:r>
          </a:p>
          <a:p>
            <a:pPr marL="914400" lvl="1" indent="-514350" algn="just"/>
            <a:r>
              <a:rPr lang="en-US" dirty="0" err="1" smtClean="0"/>
              <a:t>SaaS</a:t>
            </a:r>
            <a:r>
              <a:rPr lang="en-US" dirty="0" smtClean="0"/>
              <a:t>: front-facing Python API for interacting with [presumably] C++ backend on AWS</a:t>
            </a:r>
            <a:endParaRPr lang="en-US" dirty="0"/>
          </a:p>
        </p:txBody>
      </p:sp>
    </p:spTree>
    <p:extLst>
      <p:ext uri="{BB962C8B-B14F-4D97-AF65-F5344CB8AC3E}">
        <p14:creationId xmlns:p14="http://schemas.microsoft.com/office/powerpoint/2010/main" val="1103504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GraphLab</a:t>
            </a:r>
            <a:r>
              <a:rPr lang="en-US" dirty="0" smtClean="0"/>
              <a:t>: the early years</a:t>
            </a:r>
            <a:endParaRPr lang="en-US" dirty="0"/>
          </a:p>
        </p:txBody>
      </p:sp>
      <p:sp>
        <p:nvSpPr>
          <p:cNvPr id="3" name="Content Placeholder 2"/>
          <p:cNvSpPr>
            <a:spLocks noGrp="1"/>
          </p:cNvSpPr>
          <p:nvPr>
            <p:ph idx="1"/>
          </p:nvPr>
        </p:nvSpPr>
        <p:spPr>
          <a:xfrm>
            <a:off x="279400" y="1257300"/>
            <a:ext cx="8648700" cy="2256367"/>
          </a:xfrm>
        </p:spPr>
        <p:txBody>
          <a:bodyPr/>
          <a:lstStyle/>
          <a:p>
            <a:r>
              <a:rPr lang="en-US" dirty="0" smtClean="0"/>
              <a:t>Envisioned as a vertex-centric alternative to </a:t>
            </a:r>
            <a:r>
              <a:rPr lang="en-US" dirty="0" err="1" smtClean="0"/>
              <a:t>Hadoop</a:t>
            </a:r>
            <a:r>
              <a:rPr lang="en-US" dirty="0" smtClean="0"/>
              <a:t> and, in particular, Mahout</a:t>
            </a:r>
          </a:p>
          <a:p>
            <a:r>
              <a:rPr lang="en-US" dirty="0" smtClean="0"/>
              <a:t>Built in C++</a:t>
            </a:r>
          </a:p>
          <a:p>
            <a:r>
              <a:rPr lang="en-US" dirty="0" smtClean="0"/>
              <a:t>Liked to compare apples and oranges…</a:t>
            </a:r>
            <a:endParaRPr lang="en-US" dirty="0"/>
          </a:p>
        </p:txBody>
      </p:sp>
      <p:pic>
        <p:nvPicPr>
          <p:cNvPr id="4" name="Picture 3"/>
          <p:cNvPicPr>
            <a:picLocks noChangeAspect="1"/>
          </p:cNvPicPr>
          <p:nvPr/>
        </p:nvPicPr>
        <p:blipFill>
          <a:blip r:embed="rId3"/>
          <a:stretch>
            <a:fillRect/>
          </a:stretch>
        </p:blipFill>
        <p:spPr>
          <a:xfrm>
            <a:off x="825500" y="3490648"/>
            <a:ext cx="7493000" cy="3325019"/>
          </a:xfrm>
          <a:prstGeom prst="rect">
            <a:avLst/>
          </a:prstGeom>
        </p:spPr>
      </p:pic>
    </p:spTree>
    <p:extLst>
      <p:ext uri="{BB962C8B-B14F-4D97-AF65-F5344CB8AC3E}">
        <p14:creationId xmlns:p14="http://schemas.microsoft.com/office/powerpoint/2010/main" val="2330512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GraphLab</a:t>
            </a:r>
            <a:r>
              <a:rPr lang="en-US" dirty="0" smtClean="0"/>
              <a:t> to </a:t>
            </a:r>
            <a:r>
              <a:rPr lang="en-US" dirty="0" err="1" smtClean="0"/>
              <a:t>Dato</a:t>
            </a:r>
            <a:endParaRPr lang="en-US" dirty="0"/>
          </a:p>
        </p:txBody>
      </p:sp>
      <p:sp>
        <p:nvSpPr>
          <p:cNvPr id="3" name="Content Placeholder 2"/>
          <p:cNvSpPr>
            <a:spLocks noGrp="1"/>
          </p:cNvSpPr>
          <p:nvPr>
            <p:ph idx="1"/>
          </p:nvPr>
        </p:nvSpPr>
        <p:spPr/>
        <p:txBody>
          <a:bodyPr>
            <a:normAutofit lnSpcReduction="10000"/>
          </a:bodyPr>
          <a:lstStyle/>
          <a:p>
            <a:r>
              <a:rPr lang="en-US" dirty="0" smtClean="0"/>
              <a:t>Data Engineering</a:t>
            </a:r>
          </a:p>
          <a:p>
            <a:pPr lvl="1"/>
            <a:r>
              <a:rPr lang="en-US" dirty="0" smtClean="0"/>
              <a:t>Extraction, transformation</a:t>
            </a:r>
          </a:p>
          <a:p>
            <a:pPr lvl="1"/>
            <a:r>
              <a:rPr lang="en-US" dirty="0" smtClean="0"/>
              <a:t>Visualization</a:t>
            </a:r>
          </a:p>
          <a:p>
            <a:r>
              <a:rPr lang="en-US" dirty="0" smtClean="0"/>
              <a:t>Data Intelligence</a:t>
            </a:r>
          </a:p>
          <a:p>
            <a:pPr lvl="1"/>
            <a:r>
              <a:rPr lang="en-US" dirty="0" smtClean="0"/>
              <a:t>Recommendation</a:t>
            </a:r>
          </a:p>
          <a:p>
            <a:pPr lvl="1"/>
            <a:r>
              <a:rPr lang="en-US" dirty="0" smtClean="0"/>
              <a:t>Clustering</a:t>
            </a:r>
          </a:p>
          <a:p>
            <a:pPr lvl="1"/>
            <a:r>
              <a:rPr lang="en-US" dirty="0" smtClean="0"/>
              <a:t>Classification</a:t>
            </a:r>
          </a:p>
          <a:p>
            <a:r>
              <a:rPr lang="en-US" dirty="0" smtClean="0"/>
              <a:t>Deployment</a:t>
            </a:r>
          </a:p>
          <a:p>
            <a:pPr lvl="1"/>
            <a:r>
              <a:rPr lang="en-US" dirty="0" smtClean="0"/>
              <a:t>Creating services</a:t>
            </a:r>
            <a:endParaRPr lang="en-US" dirty="0"/>
          </a:p>
        </p:txBody>
      </p:sp>
      <p:pic>
        <p:nvPicPr>
          <p:cNvPr id="5" name="Picture 4" descr="Screen Shot 2015-04-15 at 4.51.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14300"/>
            <a:ext cx="2146300" cy="1143000"/>
          </a:xfrm>
          <a:prstGeom prst="rect">
            <a:avLst/>
          </a:prstGeom>
        </p:spPr>
      </p:pic>
    </p:spTree>
    <p:extLst>
      <p:ext uri="{BB962C8B-B14F-4D97-AF65-F5344CB8AC3E}">
        <p14:creationId xmlns:p14="http://schemas.microsoft.com/office/powerpoint/2010/main" val="2426823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Dato</a:t>
            </a:r>
            <a:r>
              <a:rPr lang="en-US" dirty="0"/>
              <a:t> </a:t>
            </a:r>
            <a:r>
              <a:rPr lang="en-US" dirty="0" smtClean="0"/>
              <a:t>data structures</a:t>
            </a:r>
            <a:endParaRPr lang="en-US" dirty="0"/>
          </a:p>
        </p:txBody>
      </p:sp>
      <p:sp>
        <p:nvSpPr>
          <p:cNvPr id="3" name="Content Placeholder 2"/>
          <p:cNvSpPr>
            <a:spLocks noGrp="1"/>
          </p:cNvSpPr>
          <p:nvPr>
            <p:ph idx="1"/>
          </p:nvPr>
        </p:nvSpPr>
        <p:spPr>
          <a:xfrm>
            <a:off x="279400" y="1257299"/>
            <a:ext cx="8648700" cy="5516033"/>
          </a:xfrm>
        </p:spPr>
        <p:txBody>
          <a:bodyPr>
            <a:normAutofit fontScale="62500" lnSpcReduction="20000"/>
          </a:bodyPr>
          <a:lstStyle/>
          <a:p>
            <a:r>
              <a:rPr lang="en-US" dirty="0" err="1" smtClean="0"/>
              <a:t>SArray</a:t>
            </a:r>
            <a:endParaRPr lang="en-US" dirty="0" smtClean="0"/>
          </a:p>
          <a:p>
            <a:pPr lvl="1"/>
            <a:r>
              <a:rPr lang="en-US" dirty="0"/>
              <a:t>An </a:t>
            </a:r>
            <a:r>
              <a:rPr lang="en-US" i="1" u="sng" dirty="0"/>
              <a:t>immutable, homogeneously </a:t>
            </a:r>
            <a:r>
              <a:rPr lang="en-US" dirty="0"/>
              <a:t>typed array object backed by persistent </a:t>
            </a:r>
            <a:r>
              <a:rPr lang="en-US" dirty="0" smtClean="0"/>
              <a:t>storage. </a:t>
            </a:r>
            <a:r>
              <a:rPr lang="en-US" dirty="0" err="1" smtClean="0"/>
              <a:t>SArray</a:t>
            </a:r>
            <a:r>
              <a:rPr lang="en-US" dirty="0" smtClean="0"/>
              <a:t> </a:t>
            </a:r>
            <a:r>
              <a:rPr lang="en-US" dirty="0"/>
              <a:t>is </a:t>
            </a:r>
            <a:r>
              <a:rPr lang="en-US" b="1" i="1" u="sng" dirty="0"/>
              <a:t>scaled to hold data that are much larger than the machine’s main memory</a:t>
            </a:r>
            <a:r>
              <a:rPr lang="en-US" dirty="0"/>
              <a:t>. It fully supports missing values and random access. The data backing an </a:t>
            </a:r>
            <a:r>
              <a:rPr lang="en-US" dirty="0" err="1"/>
              <a:t>SArray</a:t>
            </a:r>
            <a:r>
              <a:rPr lang="en-US" dirty="0"/>
              <a:t> is located on the same machine as the </a:t>
            </a:r>
            <a:r>
              <a:rPr lang="en-US" dirty="0" err="1"/>
              <a:t>GraphLab</a:t>
            </a:r>
            <a:r>
              <a:rPr lang="en-US" dirty="0"/>
              <a:t> Server process. Each column in an </a:t>
            </a:r>
            <a:r>
              <a:rPr lang="en-US" dirty="0" err="1"/>
              <a:t>SFrame</a:t>
            </a:r>
            <a:r>
              <a:rPr lang="en-US" dirty="0"/>
              <a:t> is an </a:t>
            </a:r>
            <a:r>
              <a:rPr lang="en-US" dirty="0" err="1"/>
              <a:t>SArray</a:t>
            </a:r>
            <a:r>
              <a:rPr lang="en-US" dirty="0"/>
              <a:t>.</a:t>
            </a:r>
            <a:endParaRPr lang="en-US" dirty="0" smtClean="0"/>
          </a:p>
          <a:p>
            <a:r>
              <a:rPr lang="en-US" dirty="0" err="1" smtClean="0"/>
              <a:t>SFrames</a:t>
            </a:r>
            <a:endParaRPr lang="en-US" dirty="0" smtClean="0"/>
          </a:p>
          <a:p>
            <a:pPr lvl="1"/>
            <a:r>
              <a:rPr lang="en-US" dirty="0"/>
              <a:t>A tabular, </a:t>
            </a:r>
            <a:r>
              <a:rPr lang="en-US" b="1" i="1" u="sng" dirty="0"/>
              <a:t>column-mutable </a:t>
            </a:r>
            <a:r>
              <a:rPr lang="en-US" dirty="0" err="1"/>
              <a:t>dataframe</a:t>
            </a:r>
            <a:r>
              <a:rPr lang="en-US" dirty="0"/>
              <a:t> object that can scale to big data. The data in </a:t>
            </a:r>
            <a:r>
              <a:rPr lang="en-US" dirty="0" err="1"/>
              <a:t>SFrame</a:t>
            </a:r>
            <a:r>
              <a:rPr lang="en-US" dirty="0"/>
              <a:t> is stored column-wise on the </a:t>
            </a:r>
            <a:r>
              <a:rPr lang="en-US" dirty="0" err="1"/>
              <a:t>GraphLab</a:t>
            </a:r>
            <a:r>
              <a:rPr lang="en-US" dirty="0"/>
              <a:t> Server side, and is stored on persistent storage (e.g. disk) to avoid being constrained by memory size. </a:t>
            </a:r>
            <a:r>
              <a:rPr lang="en-US" b="1" i="1" u="sng" dirty="0"/>
              <a:t>Each column in an </a:t>
            </a:r>
            <a:r>
              <a:rPr lang="en-US" b="1" i="1" u="sng" dirty="0" err="1"/>
              <a:t>SFrame</a:t>
            </a:r>
            <a:r>
              <a:rPr lang="en-US" b="1" i="1" u="sng" dirty="0"/>
              <a:t> is a size-immutable </a:t>
            </a:r>
            <a:r>
              <a:rPr lang="en-US" b="1" i="1" u="sng" dirty="0" err="1"/>
              <a:t>SArray</a:t>
            </a:r>
            <a:r>
              <a:rPr lang="en-US" b="1" i="1" u="sng" dirty="0"/>
              <a:t>, but </a:t>
            </a:r>
            <a:r>
              <a:rPr lang="en-US" b="1" i="1" u="sng" dirty="0" err="1"/>
              <a:t>SFrames</a:t>
            </a:r>
            <a:r>
              <a:rPr lang="en-US" b="1" i="1" u="sng" dirty="0"/>
              <a:t> are mutable in that columns can be added and subtracted with ease</a:t>
            </a:r>
            <a:r>
              <a:rPr lang="en-US" dirty="0"/>
              <a:t>. An </a:t>
            </a:r>
            <a:r>
              <a:rPr lang="en-US" dirty="0" err="1"/>
              <a:t>SFrame</a:t>
            </a:r>
            <a:r>
              <a:rPr lang="en-US" dirty="0"/>
              <a:t> essentially acts as an ordered </a:t>
            </a:r>
            <a:r>
              <a:rPr lang="en-US" dirty="0" err="1"/>
              <a:t>dict</a:t>
            </a:r>
            <a:r>
              <a:rPr lang="en-US" dirty="0"/>
              <a:t> of </a:t>
            </a:r>
            <a:r>
              <a:rPr lang="en-US" dirty="0" err="1"/>
              <a:t>SArrays</a:t>
            </a:r>
            <a:r>
              <a:rPr lang="en-US" dirty="0" smtClean="0"/>
              <a:t>.</a:t>
            </a:r>
          </a:p>
          <a:p>
            <a:r>
              <a:rPr lang="en-US" dirty="0" err="1" smtClean="0"/>
              <a:t>SGraph</a:t>
            </a:r>
            <a:endParaRPr lang="en-US" dirty="0" smtClean="0"/>
          </a:p>
          <a:p>
            <a:pPr lvl="1"/>
            <a:r>
              <a:rPr lang="en-US" dirty="0"/>
              <a:t>A scalable graph data structure. The </a:t>
            </a:r>
            <a:r>
              <a:rPr lang="en-US" dirty="0" err="1"/>
              <a:t>SGraph</a:t>
            </a:r>
            <a:r>
              <a:rPr lang="en-US" dirty="0"/>
              <a:t> data structure allows arbitrary dictionary attributes on vertices and edges, provides flexible vertex and edge query functions, and seamless transformation to and from </a:t>
            </a:r>
            <a:r>
              <a:rPr lang="en-US" dirty="0" err="1"/>
              <a:t>SFrame</a:t>
            </a:r>
            <a:r>
              <a:rPr lang="en-US" dirty="0"/>
              <a:t>.</a:t>
            </a:r>
          </a:p>
        </p:txBody>
      </p:sp>
    </p:spTree>
    <p:extLst>
      <p:ext uri="{BB962C8B-B14F-4D97-AF65-F5344CB8AC3E}">
        <p14:creationId xmlns:p14="http://schemas.microsoft.com/office/powerpoint/2010/main" val="3980095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Frameworks</a:t>
            </a:r>
            <a:endParaRPr lang="en-US" dirty="0"/>
          </a:p>
        </p:txBody>
      </p:sp>
      <p:sp>
        <p:nvSpPr>
          <p:cNvPr id="4" name="Content Placeholder 3"/>
          <p:cNvSpPr>
            <a:spLocks noGrp="1"/>
          </p:cNvSpPr>
          <p:nvPr>
            <p:ph idx="1"/>
          </p:nvPr>
        </p:nvSpPr>
        <p:spPr/>
        <p:txBody>
          <a:bodyPr/>
          <a:lstStyle/>
          <a:p>
            <a:pPr marL="514350" indent="-514350">
              <a:buFont typeface="+mj-lt"/>
              <a:buAutoNum type="arabicPeriod"/>
            </a:pPr>
            <a:r>
              <a:rPr lang="en-US" dirty="0" smtClean="0"/>
              <a:t>Apache Mahout</a:t>
            </a:r>
          </a:p>
          <a:p>
            <a:pPr marL="514350" indent="-514350">
              <a:buFont typeface="+mj-lt"/>
              <a:buAutoNum type="arabicPeriod"/>
            </a:pPr>
            <a:r>
              <a:rPr lang="en-US" dirty="0" smtClean="0"/>
              <a:t>Apache </a:t>
            </a:r>
            <a:r>
              <a:rPr lang="en-US" dirty="0" err="1" smtClean="0"/>
              <a:t>Giraph</a:t>
            </a:r>
            <a:endParaRPr lang="en-US" dirty="0" smtClean="0"/>
          </a:p>
          <a:p>
            <a:pPr marL="514350" indent="-514350">
              <a:buFont typeface="+mj-lt"/>
              <a:buAutoNum type="arabicPeriod"/>
            </a:pPr>
            <a:r>
              <a:rPr lang="en-US" dirty="0" err="1" smtClean="0"/>
              <a:t>GraphLab</a:t>
            </a:r>
            <a:endParaRPr lang="en-US" dirty="0" smtClean="0"/>
          </a:p>
          <a:p>
            <a:pPr marL="514350" indent="-514350">
              <a:buFont typeface="+mj-lt"/>
              <a:buAutoNum type="arabicPeriod"/>
            </a:pPr>
            <a:r>
              <a:rPr lang="en-US" dirty="0" smtClean="0"/>
              <a:t>Apache Storm</a:t>
            </a:r>
          </a:p>
          <a:p>
            <a:pPr marL="514350" indent="-514350">
              <a:buFont typeface="+mj-lt"/>
              <a:buAutoNum type="arabicPeriod"/>
            </a:pPr>
            <a:r>
              <a:rPr lang="en-US" dirty="0" smtClean="0"/>
              <a:t>Apache </a:t>
            </a:r>
            <a:r>
              <a:rPr lang="en-US" dirty="0" err="1" smtClean="0"/>
              <a:t>Tez</a:t>
            </a:r>
            <a:endParaRPr lang="en-US" dirty="0" smtClean="0"/>
          </a:p>
          <a:p>
            <a:pPr marL="514350" indent="-514350">
              <a:buFont typeface="+mj-lt"/>
              <a:buAutoNum type="arabicPeriod"/>
            </a:pPr>
            <a:r>
              <a:rPr lang="en-US" dirty="0" smtClean="0"/>
              <a:t>Apache </a:t>
            </a:r>
            <a:r>
              <a:rPr lang="en-US" dirty="0" err="1" smtClean="0"/>
              <a:t>Flink</a:t>
            </a:r>
            <a:endParaRPr lang="en-US" dirty="0"/>
          </a:p>
        </p:txBody>
      </p:sp>
    </p:spTree>
    <p:extLst>
      <p:ext uri="{BB962C8B-B14F-4D97-AF65-F5344CB8AC3E}">
        <p14:creationId xmlns:p14="http://schemas.microsoft.com/office/powerpoint/2010/main" val="14703247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pic>
        <p:nvPicPr>
          <p:cNvPr id="4" name="Picture 3" descr="Screen Shot 2015-04-15 at 4.53.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 y="1261533"/>
            <a:ext cx="8902700" cy="5245100"/>
          </a:xfrm>
          <a:prstGeom prst="rect">
            <a:avLst/>
          </a:prstGeom>
        </p:spPr>
      </p:pic>
    </p:spTree>
    <p:extLst>
      <p:ext uri="{BB962C8B-B14F-4D97-AF65-F5344CB8AC3E}">
        <p14:creationId xmlns:p14="http://schemas.microsoft.com/office/powerpoint/2010/main" val="27110766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GraphLab</a:t>
            </a:r>
            <a:r>
              <a:rPr lang="en-US" dirty="0" smtClean="0"/>
              <a:t> Create</a:t>
            </a:r>
            <a:endParaRPr lang="en-US" dirty="0"/>
          </a:p>
        </p:txBody>
      </p:sp>
      <p:sp>
        <p:nvSpPr>
          <p:cNvPr id="3" name="Content Placeholder 2"/>
          <p:cNvSpPr>
            <a:spLocks noGrp="1"/>
          </p:cNvSpPr>
          <p:nvPr>
            <p:ph idx="1"/>
          </p:nvPr>
        </p:nvSpPr>
        <p:spPr>
          <a:xfrm>
            <a:off x="279400" y="1257300"/>
            <a:ext cx="8648700" cy="573617"/>
          </a:xfrm>
        </p:spPr>
        <p:txBody>
          <a:bodyPr>
            <a:normAutofit lnSpcReduction="10000"/>
          </a:bodyPr>
          <a:lstStyle/>
          <a:p>
            <a:r>
              <a:rPr lang="en-US" dirty="0" smtClean="0"/>
              <a:t>“Five-line recommender”</a:t>
            </a:r>
            <a:endParaRPr lang="en-US" dirty="0"/>
          </a:p>
        </p:txBody>
      </p:sp>
      <p:pic>
        <p:nvPicPr>
          <p:cNvPr id="4" name="Picture 3" descr="Screen Shot 2015-04-15 at 4.54.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3692"/>
            <a:ext cx="9144000" cy="1892283"/>
          </a:xfrm>
          <a:prstGeom prst="rect">
            <a:avLst/>
          </a:prstGeom>
        </p:spPr>
      </p:pic>
      <p:pic>
        <p:nvPicPr>
          <p:cNvPr id="5" name="Picture 4" descr="Screen Shot 2015-04-15 at 4.54.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817" y="3844932"/>
            <a:ext cx="4288367" cy="3013068"/>
          </a:xfrm>
          <a:prstGeom prst="rect">
            <a:avLst/>
          </a:prstGeom>
        </p:spPr>
      </p:pic>
    </p:spTree>
    <p:extLst>
      <p:ext uri="{BB962C8B-B14F-4D97-AF65-F5344CB8AC3E}">
        <p14:creationId xmlns:p14="http://schemas.microsoft.com/office/powerpoint/2010/main" val="1292129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Frameworks</a:t>
            </a:r>
            <a:endParaRPr lang="en-US" dirty="0"/>
          </a:p>
        </p:txBody>
      </p:sp>
      <p:sp>
        <p:nvSpPr>
          <p:cNvPr id="4" name="Content Placeholder 3"/>
          <p:cNvSpPr>
            <a:spLocks noGrp="1"/>
          </p:cNvSpPr>
          <p:nvPr>
            <p:ph idx="1"/>
          </p:nvPr>
        </p:nvSpPr>
        <p:spPr/>
        <p:txBody>
          <a:bodyPr/>
          <a:lstStyle/>
          <a:p>
            <a:pPr marL="514350" indent="-514350">
              <a:buFont typeface="+mj-lt"/>
              <a:buAutoNum type="arabicPeriod"/>
            </a:pPr>
            <a:r>
              <a:rPr lang="en-US" dirty="0" smtClean="0">
                <a:solidFill>
                  <a:srgbClr val="D9D9D9"/>
                </a:solidFill>
              </a:rPr>
              <a:t>Apache Mahout</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Giraph</a:t>
            </a:r>
            <a:endParaRPr lang="en-US" dirty="0" smtClean="0">
              <a:solidFill>
                <a:schemeClr val="bg1">
                  <a:lumMod val="85000"/>
                </a:schemeClr>
              </a:solidFill>
            </a:endParaRPr>
          </a:p>
          <a:p>
            <a:pPr marL="514350" indent="-514350">
              <a:buFont typeface="+mj-lt"/>
              <a:buAutoNum type="arabicPeriod"/>
            </a:pPr>
            <a:r>
              <a:rPr lang="en-US" dirty="0" err="1" smtClean="0">
                <a:solidFill>
                  <a:schemeClr val="bg1">
                    <a:lumMod val="85000"/>
                  </a:schemeClr>
                </a:solidFill>
              </a:rPr>
              <a:t>GraphLab</a:t>
            </a:r>
            <a:endParaRPr lang="en-US" dirty="0" smtClean="0">
              <a:solidFill>
                <a:schemeClr val="bg1">
                  <a:lumMod val="85000"/>
                </a:schemeClr>
              </a:solidFill>
            </a:endParaRPr>
          </a:p>
          <a:p>
            <a:pPr marL="514350" indent="-514350">
              <a:buFont typeface="+mj-lt"/>
              <a:buAutoNum type="arabicPeriod"/>
            </a:pPr>
            <a:r>
              <a:rPr lang="en-US" dirty="0" smtClean="0"/>
              <a:t>Apache Storm</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Tez</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Flink</a:t>
            </a:r>
            <a:endParaRPr lang="en-US" dirty="0">
              <a:solidFill>
                <a:schemeClr val="bg1">
                  <a:lumMod val="85000"/>
                </a:schemeClr>
              </a:solidFill>
            </a:endParaRPr>
          </a:p>
        </p:txBody>
      </p:sp>
    </p:spTree>
    <p:extLst>
      <p:ext uri="{BB962C8B-B14F-4D97-AF65-F5344CB8AC3E}">
        <p14:creationId xmlns:p14="http://schemas.microsoft.com/office/powerpoint/2010/main" val="39222786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 Storm</a:t>
            </a:r>
            <a:endParaRPr lang="en-US" dirty="0"/>
          </a:p>
        </p:txBody>
      </p:sp>
      <p:sp>
        <p:nvSpPr>
          <p:cNvPr id="3" name="Content Placeholder 2"/>
          <p:cNvSpPr>
            <a:spLocks noGrp="1"/>
          </p:cNvSpPr>
          <p:nvPr>
            <p:ph idx="1"/>
          </p:nvPr>
        </p:nvSpPr>
        <p:spPr/>
        <p:txBody>
          <a:bodyPr>
            <a:normAutofit lnSpcReduction="10000"/>
          </a:bodyPr>
          <a:lstStyle/>
          <a:p>
            <a:r>
              <a:rPr lang="en-US" dirty="0" smtClean="0"/>
              <a:t>“…doing </a:t>
            </a:r>
            <a:r>
              <a:rPr lang="en-US" dirty="0"/>
              <a:t>for </a:t>
            </a:r>
            <a:r>
              <a:rPr lang="en-US" dirty="0" err="1"/>
              <a:t>realtime</a:t>
            </a:r>
            <a:r>
              <a:rPr lang="en-US" dirty="0"/>
              <a:t> processing what </a:t>
            </a:r>
            <a:r>
              <a:rPr lang="en-US" dirty="0" err="1"/>
              <a:t>Hadoop</a:t>
            </a:r>
            <a:r>
              <a:rPr lang="en-US" dirty="0"/>
              <a:t> did for batch </a:t>
            </a:r>
            <a:r>
              <a:rPr lang="en-US" dirty="0" smtClean="0"/>
              <a:t>processing.”</a:t>
            </a:r>
          </a:p>
          <a:p>
            <a:r>
              <a:rPr lang="en-US" dirty="0" smtClean="0"/>
              <a:t>Distributed </a:t>
            </a:r>
            <a:r>
              <a:rPr lang="en-US" dirty="0" err="1" smtClean="0"/>
              <a:t>realtime</a:t>
            </a:r>
            <a:r>
              <a:rPr lang="en-US" dirty="0" smtClean="0"/>
              <a:t> computation system</a:t>
            </a:r>
          </a:p>
          <a:p>
            <a:r>
              <a:rPr lang="en-US" dirty="0" smtClean="0"/>
              <a:t>Reliably process unbounded streams of data</a:t>
            </a:r>
          </a:p>
          <a:p>
            <a:r>
              <a:rPr lang="en-US" dirty="0" smtClean="0"/>
              <a:t>Common use cases</a:t>
            </a:r>
          </a:p>
          <a:p>
            <a:pPr lvl="1"/>
            <a:r>
              <a:rPr lang="en-US" dirty="0" err="1" smtClean="0"/>
              <a:t>Realtime</a:t>
            </a:r>
            <a:r>
              <a:rPr lang="en-US" dirty="0" smtClean="0"/>
              <a:t> analytics</a:t>
            </a:r>
          </a:p>
          <a:p>
            <a:pPr lvl="1"/>
            <a:r>
              <a:rPr lang="en-US" dirty="0" smtClean="0"/>
              <a:t>Online learning</a:t>
            </a:r>
          </a:p>
          <a:p>
            <a:pPr lvl="1"/>
            <a:r>
              <a:rPr lang="en-US" dirty="0" smtClean="0"/>
              <a:t>Distributed RPC</a:t>
            </a:r>
          </a:p>
          <a:p>
            <a:pPr lvl="1"/>
            <a:r>
              <a:rPr lang="en-US" dirty="0" smtClean="0"/>
              <a:t>[Your use case here]</a:t>
            </a:r>
            <a:endParaRPr lang="en-US" dirty="0"/>
          </a:p>
        </p:txBody>
      </p:sp>
    </p:spTree>
    <p:extLst>
      <p:ext uri="{BB962C8B-B14F-4D97-AF65-F5344CB8AC3E}">
        <p14:creationId xmlns:p14="http://schemas.microsoft.com/office/powerpoint/2010/main" val="469914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Powered by Storm</a:t>
            </a:r>
            <a:endParaRPr lang="en-US" dirty="0"/>
          </a:p>
        </p:txBody>
      </p:sp>
      <p:pic>
        <p:nvPicPr>
          <p:cNvPr id="4" name="Picture 3" descr="Screen Shot 2015-04-15 at 5.01.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177"/>
            <a:ext cx="9144000" cy="2932981"/>
          </a:xfrm>
          <a:prstGeom prst="rect">
            <a:avLst/>
          </a:prstGeom>
        </p:spPr>
      </p:pic>
    </p:spTree>
    <p:extLst>
      <p:ext uri="{BB962C8B-B14F-4D97-AF65-F5344CB8AC3E}">
        <p14:creationId xmlns:p14="http://schemas.microsoft.com/office/powerpoint/2010/main" val="388717285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 terminology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Spouts</a:t>
            </a:r>
          </a:p>
          <a:p>
            <a:pPr lvl="1"/>
            <a:r>
              <a:rPr lang="en-US" dirty="0" smtClean="0"/>
              <a:t>Source of streaming data</a:t>
            </a:r>
          </a:p>
          <a:p>
            <a:pPr lvl="1"/>
            <a:r>
              <a:rPr lang="en-US" dirty="0" smtClean="0"/>
              <a:t>Kestrel, </a:t>
            </a:r>
            <a:r>
              <a:rPr lang="en-US" dirty="0" err="1" smtClean="0"/>
              <a:t>RabbitMQ</a:t>
            </a:r>
            <a:r>
              <a:rPr lang="en-US" dirty="0" smtClean="0"/>
              <a:t>, Kafka, JMS, databases (brokers)</a:t>
            </a:r>
          </a:p>
          <a:p>
            <a:pPr lvl="1"/>
            <a:r>
              <a:rPr lang="en-US" dirty="0" smtClean="0"/>
              <a:t>Twitter Streaming API</a:t>
            </a:r>
          </a:p>
          <a:p>
            <a:r>
              <a:rPr lang="en-US" dirty="0" smtClean="0"/>
              <a:t>Bolts</a:t>
            </a:r>
          </a:p>
          <a:p>
            <a:pPr lvl="1"/>
            <a:r>
              <a:rPr lang="en-US" dirty="0" smtClean="0"/>
              <a:t>Processes input streams to produce output streams</a:t>
            </a:r>
          </a:p>
          <a:p>
            <a:pPr lvl="1"/>
            <a:r>
              <a:rPr lang="en-US" dirty="0" smtClean="0"/>
              <a:t>Functions, filters, joins, aggregations</a:t>
            </a:r>
          </a:p>
          <a:p>
            <a:r>
              <a:rPr lang="en-US" dirty="0" smtClean="0"/>
              <a:t>Topologies</a:t>
            </a:r>
          </a:p>
          <a:p>
            <a:pPr lvl="1"/>
            <a:r>
              <a:rPr lang="en-US" dirty="0" smtClean="0"/>
              <a:t>Network of sprouts (vertices) and bolts (edges)</a:t>
            </a:r>
          </a:p>
          <a:p>
            <a:pPr lvl="1"/>
            <a:r>
              <a:rPr lang="en-US" dirty="0" smtClean="0"/>
              <a:t>Arbitrarily complex multi-stage streaming operation</a:t>
            </a:r>
          </a:p>
          <a:p>
            <a:pPr lvl="1"/>
            <a:r>
              <a:rPr lang="en-US" dirty="0" smtClean="0"/>
              <a:t>Run indefinitely once deployed</a:t>
            </a:r>
          </a:p>
        </p:txBody>
      </p:sp>
    </p:spTree>
    <p:extLst>
      <p:ext uri="{BB962C8B-B14F-4D97-AF65-F5344CB8AC3E}">
        <p14:creationId xmlns:p14="http://schemas.microsoft.com/office/powerpoint/2010/main" val="2268925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a:t>
            </a:r>
            <a:endParaRPr lang="en-US" dirty="0"/>
          </a:p>
        </p:txBody>
      </p:sp>
      <p:pic>
        <p:nvPicPr>
          <p:cNvPr id="4" name="Picture 3" descr="Screen Shot 2015-04-15 at 5.11.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1468966"/>
            <a:ext cx="6451600" cy="4851400"/>
          </a:xfrm>
          <a:prstGeom prst="rect">
            <a:avLst/>
          </a:prstGeom>
        </p:spPr>
      </p:pic>
    </p:spTree>
    <p:extLst>
      <p:ext uri="{BB962C8B-B14F-4D97-AF65-F5344CB8AC3E}">
        <p14:creationId xmlns:p14="http://schemas.microsoft.com/office/powerpoint/2010/main" val="41892605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Storm</a:t>
            </a:r>
            <a:endParaRPr lang="en-US" dirty="0"/>
          </a:p>
        </p:txBody>
      </p:sp>
      <p:pic>
        <p:nvPicPr>
          <p:cNvPr id="3" name="Picture 2" descr="Screen Shot 2015-04-15 at 5.13.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518" y="1898649"/>
            <a:ext cx="4706965" cy="3509433"/>
          </a:xfrm>
          <a:prstGeom prst="rect">
            <a:avLst/>
          </a:prstGeom>
        </p:spPr>
      </p:pic>
    </p:spTree>
    <p:extLst>
      <p:ext uri="{BB962C8B-B14F-4D97-AF65-F5344CB8AC3E}">
        <p14:creationId xmlns:p14="http://schemas.microsoft.com/office/powerpoint/2010/main" val="39718006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Storm</a:t>
            </a:r>
            <a:endParaRPr lang="en-US" dirty="0"/>
          </a:p>
        </p:txBody>
      </p:sp>
      <p:pic>
        <p:nvPicPr>
          <p:cNvPr id="4" name="Picture 3" descr="Screen Shot 2015-04-15 at 5.14.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00" y="1320793"/>
            <a:ext cx="6680200" cy="4660900"/>
          </a:xfrm>
          <a:prstGeom prst="rect">
            <a:avLst/>
          </a:prstGeom>
        </p:spPr>
      </p:pic>
    </p:spTree>
    <p:extLst>
      <p:ext uri="{BB962C8B-B14F-4D97-AF65-F5344CB8AC3E}">
        <p14:creationId xmlns:p14="http://schemas.microsoft.com/office/powerpoint/2010/main" val="15438057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a:xfrm>
            <a:off x="279400" y="1257300"/>
            <a:ext cx="8648700" cy="2923117"/>
          </a:xfrm>
        </p:spPr>
        <p:txBody>
          <a:bodyPr>
            <a:normAutofit fontScale="92500" lnSpcReduction="20000"/>
          </a:bodyPr>
          <a:lstStyle/>
          <a:p>
            <a:r>
              <a:rPr lang="en-US" dirty="0" smtClean="0"/>
              <a:t>1M 100-byte messages per second per node</a:t>
            </a:r>
          </a:p>
          <a:p>
            <a:r>
              <a:rPr lang="en-US" dirty="0" smtClean="0"/>
              <a:t>Storm automatically restarts workers that fail</a:t>
            </a:r>
          </a:p>
          <a:p>
            <a:pPr lvl="1"/>
            <a:r>
              <a:rPr lang="en-US" dirty="0" smtClean="0"/>
              <a:t>Workers which cannot be restarted on the original node are restarted on different nodes</a:t>
            </a:r>
          </a:p>
          <a:p>
            <a:pPr lvl="1"/>
            <a:r>
              <a:rPr lang="en-US" dirty="0" smtClean="0"/>
              <a:t>Nimbus and Supervisor</a:t>
            </a:r>
          </a:p>
          <a:p>
            <a:r>
              <a:rPr lang="en-US" dirty="0" smtClean="0"/>
              <a:t>Guarantees each tuple will be fully processed</a:t>
            </a:r>
          </a:p>
        </p:txBody>
      </p:sp>
      <p:pic>
        <p:nvPicPr>
          <p:cNvPr id="4" name="Picture 3" descr="Screen Shot 2015-04-15 at 5.07.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8" y="3841750"/>
            <a:ext cx="3857625" cy="3016250"/>
          </a:xfrm>
          <a:prstGeom prst="rect">
            <a:avLst/>
          </a:prstGeom>
        </p:spPr>
      </p:pic>
    </p:spTree>
    <p:extLst>
      <p:ext uri="{BB962C8B-B14F-4D97-AF65-F5344CB8AC3E}">
        <p14:creationId xmlns:p14="http://schemas.microsoft.com/office/powerpoint/2010/main" val="1839046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Frameworks</a:t>
            </a:r>
            <a:endParaRPr lang="en-US" dirty="0"/>
          </a:p>
        </p:txBody>
      </p:sp>
      <p:sp>
        <p:nvSpPr>
          <p:cNvPr id="4" name="Content Placeholder 3"/>
          <p:cNvSpPr>
            <a:spLocks noGrp="1"/>
          </p:cNvSpPr>
          <p:nvPr>
            <p:ph idx="1"/>
          </p:nvPr>
        </p:nvSpPr>
        <p:spPr/>
        <p:txBody>
          <a:bodyPr/>
          <a:lstStyle/>
          <a:p>
            <a:pPr marL="514350" indent="-514350">
              <a:buFont typeface="+mj-lt"/>
              <a:buAutoNum type="arabicPeriod"/>
            </a:pPr>
            <a:r>
              <a:rPr lang="en-US" dirty="0" smtClean="0"/>
              <a:t>Apache Mahout</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Giraph</a:t>
            </a:r>
            <a:endParaRPr lang="en-US" dirty="0" smtClean="0">
              <a:solidFill>
                <a:schemeClr val="bg1">
                  <a:lumMod val="85000"/>
                </a:schemeClr>
              </a:solidFill>
            </a:endParaRPr>
          </a:p>
          <a:p>
            <a:pPr marL="514350" indent="-514350">
              <a:buFont typeface="+mj-lt"/>
              <a:buAutoNum type="arabicPeriod"/>
            </a:pPr>
            <a:r>
              <a:rPr lang="en-US" dirty="0" err="1" smtClean="0">
                <a:solidFill>
                  <a:schemeClr val="bg1">
                    <a:lumMod val="85000"/>
                  </a:schemeClr>
                </a:solidFill>
              </a:rPr>
              <a:t>GraphLab</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Apache Storm</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Tez</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Flink</a:t>
            </a:r>
            <a:endParaRPr lang="en-US" dirty="0">
              <a:solidFill>
                <a:schemeClr val="bg1">
                  <a:lumMod val="85000"/>
                </a:schemeClr>
              </a:solidFill>
            </a:endParaRPr>
          </a:p>
        </p:txBody>
      </p:sp>
    </p:spTree>
    <p:extLst>
      <p:ext uri="{BB962C8B-B14F-4D97-AF65-F5344CB8AC3E}">
        <p14:creationId xmlns:p14="http://schemas.microsoft.com/office/powerpoint/2010/main" val="17081653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configurable</a:t>
            </a:r>
            <a:endParaRPr lang="en-US" dirty="0"/>
          </a:p>
        </p:txBody>
      </p:sp>
      <p:sp>
        <p:nvSpPr>
          <p:cNvPr id="3" name="Content Placeholder 2"/>
          <p:cNvSpPr>
            <a:spLocks noGrp="1"/>
          </p:cNvSpPr>
          <p:nvPr>
            <p:ph idx="1"/>
          </p:nvPr>
        </p:nvSpPr>
        <p:spPr/>
        <p:txBody>
          <a:bodyPr/>
          <a:lstStyle/>
          <a:p>
            <a:r>
              <a:rPr lang="en-US" dirty="0" smtClean="0"/>
              <a:t>Usable with [virtually] any language</a:t>
            </a:r>
          </a:p>
          <a:p>
            <a:r>
              <a:rPr lang="en-US" dirty="0" smtClean="0"/>
              <a:t>Thrift definition for defining topologies</a:t>
            </a:r>
          </a:p>
          <a:p>
            <a:pPr lvl="1"/>
            <a:r>
              <a:rPr lang="en-US" dirty="0" smtClean="0"/>
              <a:t>Thrift is language-agnostic, so topologies are as well</a:t>
            </a:r>
          </a:p>
          <a:p>
            <a:r>
              <a:rPr lang="en-US" dirty="0" smtClean="0"/>
              <a:t>So are spouts and bolts!</a:t>
            </a:r>
          </a:p>
          <a:p>
            <a:pPr lvl="1"/>
            <a:r>
              <a:rPr lang="en-US" dirty="0" smtClean="0"/>
              <a:t>Non-JVM languages communicate over JSON protocols</a:t>
            </a:r>
          </a:p>
          <a:p>
            <a:pPr lvl="1"/>
            <a:r>
              <a:rPr lang="en-US" dirty="0" smtClean="0"/>
              <a:t>Adapters available for Ruby, Python, JavaScript, and Perl</a:t>
            </a:r>
            <a:endParaRPr lang="en-US" dirty="0"/>
          </a:p>
        </p:txBody>
      </p:sp>
    </p:spTree>
    <p:extLst>
      <p:ext uri="{BB962C8B-B14F-4D97-AF65-F5344CB8AC3E}">
        <p14:creationId xmlns:p14="http://schemas.microsoft.com/office/powerpoint/2010/main" val="2823572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Frameworks</a:t>
            </a:r>
            <a:endParaRPr lang="en-US" dirty="0"/>
          </a:p>
        </p:txBody>
      </p:sp>
      <p:sp>
        <p:nvSpPr>
          <p:cNvPr id="4" name="Content Placeholder 3"/>
          <p:cNvSpPr>
            <a:spLocks noGrp="1"/>
          </p:cNvSpPr>
          <p:nvPr>
            <p:ph idx="1"/>
          </p:nvPr>
        </p:nvSpPr>
        <p:spPr/>
        <p:txBody>
          <a:bodyPr/>
          <a:lstStyle/>
          <a:p>
            <a:pPr marL="514350" indent="-514350">
              <a:buFont typeface="+mj-lt"/>
              <a:buAutoNum type="arabicPeriod"/>
            </a:pPr>
            <a:r>
              <a:rPr lang="en-US" dirty="0" smtClean="0">
                <a:solidFill>
                  <a:srgbClr val="D9D9D9"/>
                </a:solidFill>
              </a:rPr>
              <a:t>Apache Mahout</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Giraph</a:t>
            </a:r>
            <a:endParaRPr lang="en-US" dirty="0" smtClean="0">
              <a:solidFill>
                <a:schemeClr val="bg1">
                  <a:lumMod val="85000"/>
                </a:schemeClr>
              </a:solidFill>
            </a:endParaRPr>
          </a:p>
          <a:p>
            <a:pPr marL="514350" indent="-514350">
              <a:buFont typeface="+mj-lt"/>
              <a:buAutoNum type="arabicPeriod"/>
            </a:pPr>
            <a:r>
              <a:rPr lang="en-US" dirty="0" err="1" smtClean="0">
                <a:solidFill>
                  <a:schemeClr val="bg1">
                    <a:lumMod val="85000"/>
                  </a:schemeClr>
                </a:solidFill>
              </a:rPr>
              <a:t>GraphLab</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Apache Storm</a:t>
            </a:r>
          </a:p>
          <a:p>
            <a:pPr marL="514350" indent="-514350">
              <a:buFont typeface="+mj-lt"/>
              <a:buAutoNum type="arabicPeriod"/>
            </a:pPr>
            <a:r>
              <a:rPr lang="en-US" dirty="0" smtClean="0">
                <a:solidFill>
                  <a:srgbClr val="000000"/>
                </a:solidFill>
              </a:rPr>
              <a:t>Apache </a:t>
            </a:r>
            <a:r>
              <a:rPr lang="en-US" dirty="0" err="1" smtClean="0">
                <a:solidFill>
                  <a:srgbClr val="000000"/>
                </a:solidFill>
              </a:rPr>
              <a:t>Tez</a:t>
            </a:r>
            <a:endParaRPr lang="en-US" dirty="0" smtClean="0">
              <a:solidFill>
                <a:srgbClr val="000000"/>
              </a:solidFill>
            </a:endParaRP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Flink</a:t>
            </a:r>
            <a:endParaRPr lang="en-US" dirty="0">
              <a:solidFill>
                <a:schemeClr val="bg1">
                  <a:lumMod val="85000"/>
                </a:schemeClr>
              </a:solidFill>
            </a:endParaRPr>
          </a:p>
        </p:txBody>
      </p:sp>
    </p:spTree>
    <p:extLst>
      <p:ext uri="{BB962C8B-B14F-4D97-AF65-F5344CB8AC3E}">
        <p14:creationId xmlns:p14="http://schemas.microsoft.com/office/powerpoint/2010/main" val="39222786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 </a:t>
            </a:r>
            <a:r>
              <a:rPr lang="en-US" dirty="0" err="1" smtClean="0"/>
              <a:t>Tez</a:t>
            </a:r>
            <a:endParaRPr lang="en-US" dirty="0"/>
          </a:p>
        </p:txBody>
      </p:sp>
      <p:sp>
        <p:nvSpPr>
          <p:cNvPr id="3" name="Content Placeholder 2"/>
          <p:cNvSpPr>
            <a:spLocks noGrp="1"/>
          </p:cNvSpPr>
          <p:nvPr>
            <p:ph idx="1"/>
          </p:nvPr>
        </p:nvSpPr>
        <p:spPr/>
        <p:txBody>
          <a:bodyPr/>
          <a:lstStyle/>
          <a:p>
            <a:r>
              <a:rPr lang="en-US" dirty="0" smtClean="0"/>
              <a:t>“…aimed </a:t>
            </a:r>
            <a:r>
              <a:rPr lang="en-US" dirty="0"/>
              <a:t>at building an application framework which allows for a complex directed-acyclic-</a:t>
            </a:r>
            <a:r>
              <a:rPr lang="en-US" dirty="0" smtClean="0"/>
              <a:t>graph [DAG] </a:t>
            </a:r>
            <a:r>
              <a:rPr lang="en-US" dirty="0"/>
              <a:t>of tasks for processing data</a:t>
            </a:r>
            <a:r>
              <a:rPr lang="en-US" dirty="0" smtClean="0"/>
              <a:t>.”</a:t>
            </a:r>
          </a:p>
          <a:p>
            <a:r>
              <a:rPr lang="en-US" dirty="0" smtClean="0"/>
              <a:t>Distributed execution framework</a:t>
            </a:r>
          </a:p>
          <a:p>
            <a:r>
              <a:rPr lang="en-US" dirty="0" smtClean="0"/>
              <a:t>Express computation as a data flow graph</a:t>
            </a:r>
          </a:p>
          <a:p>
            <a:r>
              <a:rPr lang="en-US" dirty="0" smtClean="0"/>
              <a:t>Built on </a:t>
            </a:r>
            <a:r>
              <a:rPr lang="en-US" dirty="0" err="1" smtClean="0"/>
              <a:t>Hadoop’s</a:t>
            </a:r>
            <a:r>
              <a:rPr lang="en-US" dirty="0" smtClean="0"/>
              <a:t> YARN</a:t>
            </a:r>
          </a:p>
          <a:p>
            <a:endParaRPr lang="en-US" dirty="0"/>
          </a:p>
        </p:txBody>
      </p:sp>
    </p:spTree>
    <p:extLst>
      <p:ext uri="{BB962C8B-B14F-4D97-AF65-F5344CB8AC3E}">
        <p14:creationId xmlns:p14="http://schemas.microsoft.com/office/powerpoint/2010/main" val="1932215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software stack</a:t>
            </a:r>
            <a:endParaRPr lang="en-US" dirty="0"/>
          </a:p>
        </p:txBody>
      </p:sp>
      <p:pic>
        <p:nvPicPr>
          <p:cNvPr id="4" name="Picture 3" descr="Screen Shot 2015-04-15 at 4.12.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680" y="1718733"/>
            <a:ext cx="5662641" cy="4430184"/>
          </a:xfrm>
          <a:prstGeom prst="rect">
            <a:avLst/>
          </a:prstGeom>
        </p:spPr>
      </p:pic>
    </p:spTree>
    <p:extLst>
      <p:ext uri="{BB962C8B-B14F-4D97-AF65-F5344CB8AC3E}">
        <p14:creationId xmlns:p14="http://schemas.microsoft.com/office/powerpoint/2010/main" val="62451337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 </a:t>
            </a:r>
            <a:r>
              <a:rPr lang="en-US" dirty="0" err="1" smtClean="0"/>
              <a:t>Tez</a:t>
            </a:r>
            <a:endParaRPr lang="en-US" dirty="0"/>
          </a:p>
        </p:txBody>
      </p:sp>
      <p:sp>
        <p:nvSpPr>
          <p:cNvPr id="3" name="Content Placeholder 2"/>
          <p:cNvSpPr>
            <a:spLocks noGrp="1"/>
          </p:cNvSpPr>
          <p:nvPr>
            <p:ph idx="1"/>
          </p:nvPr>
        </p:nvSpPr>
        <p:spPr>
          <a:xfrm>
            <a:off x="279400" y="1257300"/>
            <a:ext cx="8648700" cy="1663700"/>
          </a:xfrm>
        </p:spPr>
        <p:txBody>
          <a:bodyPr>
            <a:normAutofit/>
          </a:bodyPr>
          <a:lstStyle/>
          <a:p>
            <a:r>
              <a:rPr lang="en-US" dirty="0" smtClean="0"/>
              <a:t>Separates application logic from parallel execution, resource allocation, and fault tolerance</a:t>
            </a:r>
            <a:endParaRPr lang="en-US" dirty="0"/>
          </a:p>
        </p:txBody>
      </p:sp>
      <p:pic>
        <p:nvPicPr>
          <p:cNvPr id="4" name="Picture 3" descr="Screen Shot 2015-04-15 at 4.13.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3003549"/>
            <a:ext cx="7289800" cy="3517900"/>
          </a:xfrm>
          <a:prstGeom prst="rect">
            <a:avLst/>
          </a:prstGeom>
        </p:spPr>
      </p:pic>
    </p:spTree>
    <p:extLst>
      <p:ext uri="{BB962C8B-B14F-4D97-AF65-F5344CB8AC3E}">
        <p14:creationId xmlns:p14="http://schemas.microsoft.com/office/powerpoint/2010/main" val="3882974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optimization</a:t>
            </a:r>
            <a:endParaRPr lang="en-US" dirty="0"/>
          </a:p>
        </p:txBody>
      </p:sp>
      <p:sp>
        <p:nvSpPr>
          <p:cNvPr id="3" name="Content Placeholder 2"/>
          <p:cNvSpPr>
            <a:spLocks noGrp="1"/>
          </p:cNvSpPr>
          <p:nvPr>
            <p:ph idx="1"/>
          </p:nvPr>
        </p:nvSpPr>
        <p:spPr>
          <a:xfrm>
            <a:off x="279400" y="1257300"/>
            <a:ext cx="8648700" cy="1123950"/>
          </a:xfrm>
        </p:spPr>
        <p:txBody>
          <a:bodyPr/>
          <a:lstStyle/>
          <a:p>
            <a:r>
              <a:rPr lang="en-US" dirty="0" smtClean="0"/>
              <a:t>Workflows that previous required multiple MR passes can be done in only one</a:t>
            </a:r>
            <a:endParaRPr lang="en-US" dirty="0"/>
          </a:p>
        </p:txBody>
      </p:sp>
      <p:pic>
        <p:nvPicPr>
          <p:cNvPr id="4" name="Picture 3" descr="Screen Shot 2015-04-15 at 4.10.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250"/>
            <a:ext cx="9144000" cy="4449379"/>
          </a:xfrm>
          <a:prstGeom prst="rect">
            <a:avLst/>
          </a:prstGeom>
        </p:spPr>
      </p:pic>
    </p:spTree>
    <p:extLst>
      <p:ext uri="{BB962C8B-B14F-4D97-AF65-F5344CB8AC3E}">
        <p14:creationId xmlns:p14="http://schemas.microsoft.com/office/powerpoint/2010/main" val="2521687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Directed acyclic execution</a:t>
            </a:r>
            <a:endParaRPr lang="en-US" dirty="0"/>
          </a:p>
        </p:txBody>
      </p:sp>
      <p:sp>
        <p:nvSpPr>
          <p:cNvPr id="3" name="Content Placeholder 2"/>
          <p:cNvSpPr>
            <a:spLocks noGrp="1"/>
          </p:cNvSpPr>
          <p:nvPr>
            <p:ph idx="1"/>
          </p:nvPr>
        </p:nvSpPr>
        <p:spPr>
          <a:xfrm>
            <a:off x="279400" y="1257300"/>
            <a:ext cx="8648700" cy="1272117"/>
          </a:xfrm>
        </p:spPr>
        <p:txBody>
          <a:bodyPr/>
          <a:lstStyle/>
          <a:p>
            <a:r>
              <a:rPr lang="en-US" dirty="0" smtClean="0"/>
              <a:t>Vertices are data transformations</a:t>
            </a:r>
          </a:p>
          <a:p>
            <a:r>
              <a:rPr lang="en-US" dirty="0" smtClean="0"/>
              <a:t>Edges are data movement</a:t>
            </a:r>
            <a:endParaRPr lang="en-US" dirty="0"/>
          </a:p>
        </p:txBody>
      </p:sp>
      <p:pic>
        <p:nvPicPr>
          <p:cNvPr id="4" name="Picture 3" descr="Screen Shot 2015-04-15 at 4.15.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3056467"/>
            <a:ext cx="7061200" cy="3073400"/>
          </a:xfrm>
          <a:prstGeom prst="rect">
            <a:avLst/>
          </a:prstGeom>
        </p:spPr>
      </p:pic>
    </p:spTree>
    <p:extLst>
      <p:ext uri="{BB962C8B-B14F-4D97-AF65-F5344CB8AC3E}">
        <p14:creationId xmlns:p14="http://schemas.microsoft.com/office/powerpoint/2010/main" val="2244904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Directed acyclic execution</a:t>
            </a:r>
            <a:endParaRPr lang="en-US" dirty="0"/>
          </a:p>
        </p:txBody>
      </p:sp>
      <p:pic>
        <p:nvPicPr>
          <p:cNvPr id="4" name="Picture 3" descr="Screen Shot 2015-04-15 at 4.17.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1775883"/>
            <a:ext cx="7518400" cy="4152900"/>
          </a:xfrm>
          <a:prstGeom prst="rect">
            <a:avLst/>
          </a:prstGeom>
        </p:spPr>
      </p:pic>
    </p:spTree>
    <p:extLst>
      <p:ext uri="{BB962C8B-B14F-4D97-AF65-F5344CB8AC3E}">
        <p14:creationId xmlns:p14="http://schemas.microsoft.com/office/powerpoint/2010/main" val="3235513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pic>
        <p:nvPicPr>
          <p:cNvPr id="4" name="Picture 3" descr="Screen Shot 2015-04-15 at 4.20.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1545166"/>
            <a:ext cx="7962900" cy="4762500"/>
          </a:xfrm>
          <a:prstGeom prst="rect">
            <a:avLst/>
          </a:prstGeom>
        </p:spPr>
      </p:pic>
    </p:spTree>
    <p:extLst>
      <p:ext uri="{BB962C8B-B14F-4D97-AF65-F5344CB8AC3E}">
        <p14:creationId xmlns:p14="http://schemas.microsoft.com/office/powerpoint/2010/main" val="2053326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sp>
        <p:nvSpPr>
          <p:cNvPr id="3" name="Content Placeholder 2"/>
          <p:cNvSpPr>
            <a:spLocks noGrp="1"/>
          </p:cNvSpPr>
          <p:nvPr>
            <p:ph idx="1"/>
          </p:nvPr>
        </p:nvSpPr>
        <p:spPr/>
        <p:txBody>
          <a:bodyPr/>
          <a:lstStyle/>
          <a:p>
            <a:r>
              <a:rPr lang="en-US" dirty="0" smtClean="0"/>
              <a:t>Read/write barrier between successive computations</a:t>
            </a:r>
          </a:p>
          <a:p>
            <a:r>
              <a:rPr lang="en-US" dirty="0" smtClean="0"/>
              <a:t>Overhead of launching a new job</a:t>
            </a:r>
          </a:p>
          <a:p>
            <a:r>
              <a:rPr lang="en-US" dirty="0" smtClean="0"/>
              <a:t>map() reads at the start of every job</a:t>
            </a:r>
          </a:p>
          <a:p>
            <a:endParaRPr lang="en-US" dirty="0" smtClean="0"/>
          </a:p>
          <a:p>
            <a:r>
              <a:rPr lang="en-US" dirty="0" smtClean="0"/>
              <a:t>Engine has a global picture of the workflow</a:t>
            </a:r>
            <a:endParaRPr lang="en-US" dirty="0"/>
          </a:p>
        </p:txBody>
      </p:sp>
      <p:sp>
        <p:nvSpPr>
          <p:cNvPr id="4" name="Multiply 3"/>
          <p:cNvSpPr/>
          <p:nvPr/>
        </p:nvSpPr>
        <p:spPr>
          <a:xfrm>
            <a:off x="-84667" y="857248"/>
            <a:ext cx="7799917" cy="3164417"/>
          </a:xfrm>
          <a:prstGeom prst="mathMultiply">
            <a:avLst>
              <a:gd name="adj1" fmla="val 1582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513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 Mahout </a:t>
            </a:r>
            <a:endParaRPr lang="en-US" dirty="0"/>
          </a:p>
        </p:txBody>
      </p:sp>
      <p:sp>
        <p:nvSpPr>
          <p:cNvPr id="3" name="Content Placeholder 2"/>
          <p:cNvSpPr>
            <a:spLocks noGrp="1"/>
          </p:cNvSpPr>
          <p:nvPr>
            <p:ph idx="1"/>
          </p:nvPr>
        </p:nvSpPr>
        <p:spPr/>
        <p:txBody>
          <a:bodyPr/>
          <a:lstStyle/>
          <a:p>
            <a:r>
              <a:rPr lang="en-US" dirty="0" smtClean="0"/>
              <a:t>A Tale of Two Frameworks</a:t>
            </a:r>
          </a:p>
          <a:p>
            <a:pPr marL="0" indent="0">
              <a:buNone/>
            </a:pPr>
            <a:endParaRPr lang="en-US" dirty="0" smtClean="0"/>
          </a:p>
          <a:p>
            <a:pPr marL="514350" indent="-514350">
              <a:buFont typeface="+mj-lt"/>
              <a:buAutoNum type="arabicPeriod"/>
            </a:pPr>
            <a:r>
              <a:rPr lang="en-US" dirty="0" smtClean="0"/>
              <a:t>Distributed machine learning on </a:t>
            </a:r>
            <a:r>
              <a:rPr lang="en-US" dirty="0" err="1" smtClean="0"/>
              <a:t>Hadoop</a:t>
            </a:r>
            <a:endParaRPr lang="en-US" dirty="0" smtClean="0"/>
          </a:p>
          <a:p>
            <a:pPr marL="914400" lvl="1" indent="-514350"/>
            <a:r>
              <a:rPr lang="en-US" dirty="0" smtClean="0"/>
              <a:t>0.1 to 0.9</a:t>
            </a:r>
            <a:endParaRPr lang="en-US" dirty="0"/>
          </a:p>
          <a:p>
            <a:pPr marL="514350" indent="-514350">
              <a:buFont typeface="+mj-lt"/>
              <a:buAutoNum type="arabicPeriod"/>
            </a:pPr>
            <a:r>
              <a:rPr lang="en-US" dirty="0" smtClean="0"/>
              <a:t>“Samsara”</a:t>
            </a:r>
          </a:p>
          <a:p>
            <a:pPr marL="914400" lvl="1" indent="-514350"/>
            <a:r>
              <a:rPr lang="en-US" dirty="0" smtClean="0"/>
              <a:t>New in 0.10+</a:t>
            </a:r>
          </a:p>
        </p:txBody>
      </p:sp>
    </p:spTree>
    <p:extLst>
      <p:ext uri="{BB962C8B-B14F-4D97-AF65-F5344CB8AC3E}">
        <p14:creationId xmlns:p14="http://schemas.microsoft.com/office/powerpoint/2010/main" val="3941338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Frameworks</a:t>
            </a:r>
            <a:endParaRPr lang="en-US" dirty="0"/>
          </a:p>
        </p:txBody>
      </p:sp>
      <p:sp>
        <p:nvSpPr>
          <p:cNvPr id="4" name="Content Placeholder 3"/>
          <p:cNvSpPr>
            <a:spLocks noGrp="1"/>
          </p:cNvSpPr>
          <p:nvPr>
            <p:ph idx="1"/>
          </p:nvPr>
        </p:nvSpPr>
        <p:spPr/>
        <p:txBody>
          <a:bodyPr/>
          <a:lstStyle/>
          <a:p>
            <a:pPr marL="514350" indent="-514350">
              <a:buFont typeface="+mj-lt"/>
              <a:buAutoNum type="arabicPeriod"/>
            </a:pPr>
            <a:r>
              <a:rPr lang="en-US" dirty="0" smtClean="0">
                <a:solidFill>
                  <a:srgbClr val="D9D9D9"/>
                </a:solidFill>
              </a:rPr>
              <a:t>Apache Mahout</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Giraph</a:t>
            </a:r>
            <a:endParaRPr lang="en-US" dirty="0" smtClean="0">
              <a:solidFill>
                <a:schemeClr val="bg1">
                  <a:lumMod val="85000"/>
                </a:schemeClr>
              </a:solidFill>
            </a:endParaRPr>
          </a:p>
          <a:p>
            <a:pPr marL="514350" indent="-514350">
              <a:buFont typeface="+mj-lt"/>
              <a:buAutoNum type="arabicPeriod"/>
            </a:pPr>
            <a:r>
              <a:rPr lang="en-US" dirty="0" err="1" smtClean="0">
                <a:solidFill>
                  <a:schemeClr val="bg1">
                    <a:lumMod val="85000"/>
                  </a:schemeClr>
                </a:solidFill>
              </a:rPr>
              <a:t>GraphLab</a:t>
            </a:r>
            <a:endParaRPr lang="en-US" dirty="0" smtClean="0">
              <a:solidFill>
                <a:schemeClr val="bg1">
                  <a:lumMod val="85000"/>
                </a:schemeClr>
              </a:solidFill>
            </a:endParaRPr>
          </a:p>
          <a:p>
            <a:pPr marL="514350" indent="-514350">
              <a:buFont typeface="+mj-lt"/>
              <a:buAutoNum type="arabicPeriod"/>
            </a:pPr>
            <a:r>
              <a:rPr lang="en-US" dirty="0" smtClean="0">
                <a:solidFill>
                  <a:schemeClr val="bg1">
                    <a:lumMod val="85000"/>
                  </a:schemeClr>
                </a:solidFill>
              </a:rPr>
              <a:t>Apache Storm</a:t>
            </a:r>
          </a:p>
          <a:p>
            <a:pPr marL="514350" indent="-514350">
              <a:buFont typeface="+mj-lt"/>
              <a:buAutoNum type="arabicPeriod"/>
            </a:pPr>
            <a:r>
              <a:rPr lang="en-US" dirty="0" smtClean="0">
                <a:solidFill>
                  <a:schemeClr val="bg1">
                    <a:lumMod val="85000"/>
                  </a:schemeClr>
                </a:solidFill>
              </a:rPr>
              <a:t>Apache </a:t>
            </a:r>
            <a:r>
              <a:rPr lang="en-US" dirty="0" err="1" smtClean="0">
                <a:solidFill>
                  <a:schemeClr val="bg1">
                    <a:lumMod val="85000"/>
                  </a:schemeClr>
                </a:solidFill>
              </a:rPr>
              <a:t>Tez</a:t>
            </a:r>
            <a:endParaRPr lang="en-US" dirty="0" smtClean="0">
              <a:solidFill>
                <a:schemeClr val="bg1">
                  <a:lumMod val="85000"/>
                </a:schemeClr>
              </a:solidFill>
            </a:endParaRPr>
          </a:p>
          <a:p>
            <a:pPr marL="514350" indent="-514350">
              <a:buFont typeface="+mj-lt"/>
              <a:buAutoNum type="arabicPeriod"/>
            </a:pPr>
            <a:r>
              <a:rPr lang="en-US" dirty="0" smtClean="0">
                <a:solidFill>
                  <a:srgbClr val="000000"/>
                </a:solidFill>
              </a:rPr>
              <a:t>Apache </a:t>
            </a:r>
            <a:r>
              <a:rPr lang="en-US" dirty="0" err="1" smtClean="0">
                <a:solidFill>
                  <a:srgbClr val="000000"/>
                </a:solidFill>
              </a:rPr>
              <a:t>Flink</a:t>
            </a:r>
            <a:endParaRPr lang="en-US" dirty="0">
              <a:solidFill>
                <a:srgbClr val="000000"/>
              </a:solidFill>
            </a:endParaRPr>
          </a:p>
        </p:txBody>
      </p:sp>
    </p:spTree>
    <p:extLst>
      <p:ext uri="{BB962C8B-B14F-4D97-AF65-F5344CB8AC3E}">
        <p14:creationId xmlns:p14="http://schemas.microsoft.com/office/powerpoint/2010/main" val="392227867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 </a:t>
            </a:r>
            <a:r>
              <a:rPr lang="en-US" dirty="0" err="1" smtClean="0"/>
              <a:t>Flink</a:t>
            </a:r>
            <a:endParaRPr lang="en-US" dirty="0"/>
          </a:p>
        </p:txBody>
      </p:sp>
      <p:sp>
        <p:nvSpPr>
          <p:cNvPr id="3" name="Content Placeholder 2"/>
          <p:cNvSpPr>
            <a:spLocks noGrp="1"/>
          </p:cNvSpPr>
          <p:nvPr>
            <p:ph idx="1"/>
          </p:nvPr>
        </p:nvSpPr>
        <p:spPr>
          <a:xfrm>
            <a:off x="279400" y="1257300"/>
            <a:ext cx="8648700" cy="1938867"/>
          </a:xfrm>
        </p:spPr>
        <p:txBody>
          <a:bodyPr>
            <a:normAutofit fontScale="92500" lnSpcReduction="10000"/>
          </a:bodyPr>
          <a:lstStyle/>
          <a:p>
            <a:r>
              <a:rPr lang="en-US" dirty="0" smtClean="0"/>
              <a:t>[formerly </a:t>
            </a:r>
            <a:r>
              <a:rPr lang="en-US" dirty="0" err="1" smtClean="0"/>
              <a:t>StratoSphere</a:t>
            </a:r>
            <a:r>
              <a:rPr lang="en-US" dirty="0" smtClean="0"/>
              <a:t>]</a:t>
            </a:r>
          </a:p>
          <a:p>
            <a:r>
              <a:rPr lang="en-US" dirty="0" smtClean="0"/>
              <a:t>“Fast </a:t>
            </a:r>
            <a:r>
              <a:rPr lang="en-US" dirty="0"/>
              <a:t>and reliable large-scale data processing </a:t>
            </a:r>
            <a:r>
              <a:rPr lang="en-US" dirty="0" smtClean="0"/>
              <a:t>engine”</a:t>
            </a:r>
          </a:p>
          <a:p>
            <a:r>
              <a:rPr lang="en-US" dirty="0" smtClean="0"/>
              <a:t>Incubation in April 2014, TLP in December 2014</a:t>
            </a:r>
          </a:p>
          <a:p>
            <a:endParaRPr lang="en-US" dirty="0"/>
          </a:p>
        </p:txBody>
      </p:sp>
      <p:pic>
        <p:nvPicPr>
          <p:cNvPr id="4" name="Picture 3" descr="Screen Shot 2015-04-15 at 6.38.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517900"/>
            <a:ext cx="3200400" cy="3187700"/>
          </a:xfrm>
          <a:prstGeom prst="rect">
            <a:avLst/>
          </a:prstGeom>
        </p:spPr>
      </p:pic>
    </p:spTree>
    <p:extLst>
      <p:ext uri="{BB962C8B-B14F-4D97-AF65-F5344CB8AC3E}">
        <p14:creationId xmlns:p14="http://schemas.microsoft.com/office/powerpoint/2010/main" val="2709942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Selling points</a:t>
            </a:r>
            <a:endParaRPr lang="en-US" dirty="0"/>
          </a:p>
        </p:txBody>
      </p:sp>
      <p:sp>
        <p:nvSpPr>
          <p:cNvPr id="3" name="Content Placeholder 2"/>
          <p:cNvSpPr>
            <a:spLocks noGrp="1"/>
          </p:cNvSpPr>
          <p:nvPr>
            <p:ph idx="1"/>
          </p:nvPr>
        </p:nvSpPr>
        <p:spPr>
          <a:xfrm>
            <a:off x="279400" y="1257300"/>
            <a:ext cx="8648700" cy="1672281"/>
          </a:xfrm>
        </p:spPr>
        <p:txBody>
          <a:bodyPr>
            <a:normAutofit lnSpcReduction="10000"/>
          </a:bodyPr>
          <a:lstStyle/>
          <a:p>
            <a:r>
              <a:rPr lang="en-US" dirty="0" smtClean="0"/>
              <a:t>Fast</a:t>
            </a:r>
          </a:p>
          <a:p>
            <a:pPr lvl="1"/>
            <a:r>
              <a:rPr lang="en-US" dirty="0" smtClean="0"/>
              <a:t>In-memory computations (like Spark)</a:t>
            </a:r>
          </a:p>
          <a:p>
            <a:pPr lvl="1"/>
            <a:r>
              <a:rPr lang="en-US" dirty="0" smtClean="0"/>
              <a:t>Integrates iterative processing</a:t>
            </a:r>
            <a:endParaRPr lang="en-US" dirty="0"/>
          </a:p>
        </p:txBody>
      </p:sp>
      <p:pic>
        <p:nvPicPr>
          <p:cNvPr id="4" name="Picture 3" descr="Screen Shot 2015-04-15 at 6.39.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50" y="2929581"/>
            <a:ext cx="4991100" cy="3854337"/>
          </a:xfrm>
          <a:prstGeom prst="rect">
            <a:avLst/>
          </a:prstGeom>
        </p:spPr>
      </p:pic>
      <p:pic>
        <p:nvPicPr>
          <p:cNvPr id="5" name="Picture 4" descr="Screen Shot 2015-04-16 at 9.46.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4366683"/>
            <a:ext cx="3467100" cy="2019300"/>
          </a:xfrm>
          <a:prstGeom prst="rect">
            <a:avLst/>
          </a:prstGeom>
        </p:spPr>
      </p:pic>
    </p:spTree>
    <p:extLst>
      <p:ext uri="{BB962C8B-B14F-4D97-AF65-F5344CB8AC3E}">
        <p14:creationId xmlns:p14="http://schemas.microsoft.com/office/powerpoint/2010/main" val="2842588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Selling points</a:t>
            </a:r>
            <a:endParaRPr lang="en-US" dirty="0"/>
          </a:p>
        </p:txBody>
      </p:sp>
      <p:sp>
        <p:nvSpPr>
          <p:cNvPr id="3" name="Content Placeholder 2"/>
          <p:cNvSpPr>
            <a:spLocks noGrp="1"/>
          </p:cNvSpPr>
          <p:nvPr>
            <p:ph idx="1"/>
          </p:nvPr>
        </p:nvSpPr>
        <p:spPr>
          <a:xfrm>
            <a:off x="279400" y="1257300"/>
            <a:ext cx="8648700" cy="1672281"/>
          </a:xfrm>
        </p:spPr>
        <p:txBody>
          <a:bodyPr>
            <a:normAutofit fontScale="85000" lnSpcReduction="20000"/>
          </a:bodyPr>
          <a:lstStyle/>
          <a:p>
            <a:r>
              <a:rPr lang="en-US" dirty="0" smtClean="0"/>
              <a:t>Reliable and scalable</a:t>
            </a:r>
          </a:p>
          <a:p>
            <a:pPr lvl="1"/>
            <a:r>
              <a:rPr lang="en-US" dirty="0" smtClean="0"/>
              <a:t>Designed to keep working when memory runs out</a:t>
            </a:r>
          </a:p>
          <a:p>
            <a:pPr lvl="1"/>
            <a:r>
              <a:rPr lang="en-US" dirty="0" smtClean="0"/>
              <a:t>Contains its own memory management, serialization, and type inference frameworks</a:t>
            </a:r>
            <a:endParaRPr lang="en-US" dirty="0"/>
          </a:p>
        </p:txBody>
      </p:sp>
      <p:pic>
        <p:nvPicPr>
          <p:cNvPr id="5" name="Picture 4" descr="Screen Shot 2015-04-15 at 6.40.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425" y="3079445"/>
            <a:ext cx="4375150" cy="3598644"/>
          </a:xfrm>
          <a:prstGeom prst="rect">
            <a:avLst/>
          </a:prstGeom>
        </p:spPr>
      </p:pic>
    </p:spTree>
    <p:extLst>
      <p:ext uri="{BB962C8B-B14F-4D97-AF65-F5344CB8AC3E}">
        <p14:creationId xmlns:p14="http://schemas.microsoft.com/office/powerpoint/2010/main" val="121238765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Selling points</a:t>
            </a:r>
            <a:endParaRPr lang="en-US" dirty="0"/>
          </a:p>
        </p:txBody>
      </p:sp>
      <p:sp>
        <p:nvSpPr>
          <p:cNvPr id="3" name="Content Placeholder 2"/>
          <p:cNvSpPr>
            <a:spLocks noGrp="1"/>
          </p:cNvSpPr>
          <p:nvPr>
            <p:ph idx="1"/>
          </p:nvPr>
        </p:nvSpPr>
        <p:spPr>
          <a:xfrm>
            <a:off x="279400" y="1257300"/>
            <a:ext cx="8648700" cy="1672281"/>
          </a:xfrm>
        </p:spPr>
        <p:txBody>
          <a:bodyPr>
            <a:normAutofit lnSpcReduction="10000"/>
          </a:bodyPr>
          <a:lstStyle/>
          <a:p>
            <a:r>
              <a:rPr lang="en-US" dirty="0" smtClean="0"/>
              <a:t>Ease of use</a:t>
            </a:r>
          </a:p>
          <a:p>
            <a:pPr lvl="1"/>
            <a:r>
              <a:rPr lang="en-US" dirty="0" smtClean="0"/>
              <a:t>Very few configuration options required</a:t>
            </a:r>
          </a:p>
          <a:p>
            <a:pPr lvl="1"/>
            <a:r>
              <a:rPr lang="en-US" dirty="0" smtClean="0"/>
              <a:t>Infers most of the configuration itself</a:t>
            </a:r>
            <a:endParaRPr lang="en-US" dirty="0"/>
          </a:p>
        </p:txBody>
      </p:sp>
      <p:pic>
        <p:nvPicPr>
          <p:cNvPr id="4" name="Picture 3" descr="Screen Shot 2015-04-15 at 6.42.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2929581"/>
            <a:ext cx="6121400" cy="3886200"/>
          </a:xfrm>
          <a:prstGeom prst="rect">
            <a:avLst/>
          </a:prstGeom>
        </p:spPr>
      </p:pic>
    </p:spTree>
    <p:extLst>
      <p:ext uri="{BB962C8B-B14F-4D97-AF65-F5344CB8AC3E}">
        <p14:creationId xmlns:p14="http://schemas.microsoft.com/office/powerpoint/2010/main" val="55956925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Ease of use</a:t>
            </a:r>
            <a:endParaRPr lang="en-US" dirty="0"/>
          </a:p>
        </p:txBody>
      </p:sp>
      <p:sp>
        <p:nvSpPr>
          <p:cNvPr id="3" name="Content Placeholder 2"/>
          <p:cNvSpPr>
            <a:spLocks noGrp="1"/>
          </p:cNvSpPr>
          <p:nvPr>
            <p:ph idx="1"/>
          </p:nvPr>
        </p:nvSpPr>
        <p:spPr/>
        <p:txBody>
          <a:bodyPr>
            <a:normAutofit lnSpcReduction="10000"/>
          </a:bodyPr>
          <a:lstStyle/>
          <a:p>
            <a:r>
              <a:rPr lang="en-US" dirty="0" smtClean="0"/>
              <a:t>No memory thresholds to configure</a:t>
            </a:r>
          </a:p>
          <a:p>
            <a:pPr lvl="1"/>
            <a:r>
              <a:rPr lang="en-US" dirty="0" err="1" smtClean="0"/>
              <a:t>Flink</a:t>
            </a:r>
            <a:r>
              <a:rPr lang="en-US" dirty="0" smtClean="0"/>
              <a:t> manages its own memory</a:t>
            </a:r>
          </a:p>
          <a:p>
            <a:r>
              <a:rPr lang="en-US" dirty="0" smtClean="0"/>
              <a:t>Requires no network configuration</a:t>
            </a:r>
          </a:p>
          <a:p>
            <a:pPr lvl="1"/>
            <a:r>
              <a:rPr lang="en-US" dirty="0" smtClean="0"/>
              <a:t>Only needs slave information</a:t>
            </a:r>
          </a:p>
          <a:p>
            <a:r>
              <a:rPr lang="en-US" dirty="0" smtClean="0"/>
              <a:t>Needs no configured </a:t>
            </a:r>
            <a:r>
              <a:rPr lang="en-US" dirty="0" err="1" smtClean="0"/>
              <a:t>serializers</a:t>
            </a:r>
            <a:endParaRPr lang="en-US" dirty="0" smtClean="0"/>
          </a:p>
          <a:p>
            <a:pPr lvl="1"/>
            <a:r>
              <a:rPr lang="en-US" dirty="0" err="1" smtClean="0"/>
              <a:t>Flink</a:t>
            </a:r>
            <a:r>
              <a:rPr lang="en-US" dirty="0" smtClean="0"/>
              <a:t> handles this internally</a:t>
            </a:r>
          </a:p>
          <a:p>
            <a:r>
              <a:rPr lang="en-US" dirty="0" smtClean="0"/>
              <a:t>Programs automatically adjust to data type</a:t>
            </a:r>
          </a:p>
          <a:p>
            <a:pPr lvl="1"/>
            <a:r>
              <a:rPr lang="en-US" dirty="0" err="1" smtClean="0"/>
              <a:t>Flink’s</a:t>
            </a:r>
            <a:r>
              <a:rPr lang="en-US" dirty="0" smtClean="0"/>
              <a:t> internals dynamically choose execution strategies</a:t>
            </a:r>
            <a:endParaRPr lang="en-US" dirty="0"/>
          </a:p>
        </p:txBody>
      </p:sp>
    </p:spTree>
    <p:extLst>
      <p:ext uri="{BB962C8B-B14F-4D97-AF65-F5344CB8AC3E}">
        <p14:creationId xmlns:p14="http://schemas.microsoft.com/office/powerpoint/2010/main" val="1976022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pic>
        <p:nvPicPr>
          <p:cNvPr id="5" name="Picture 4" descr="Screen Shot 2015-04-15 at 6.43.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9650"/>
            <a:ext cx="9144000" cy="4276035"/>
          </a:xfrm>
          <a:prstGeom prst="rect">
            <a:avLst/>
          </a:prstGeom>
        </p:spPr>
      </p:pic>
    </p:spTree>
    <p:extLst>
      <p:ext uri="{BB962C8B-B14F-4D97-AF65-F5344CB8AC3E}">
        <p14:creationId xmlns:p14="http://schemas.microsoft.com/office/powerpoint/2010/main" val="157557692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pic>
        <p:nvPicPr>
          <p:cNvPr id="3" name="Picture 2" descr="Screen Shot 2015-04-16 at 9.39.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050" y="2015066"/>
            <a:ext cx="5803900" cy="4267200"/>
          </a:xfrm>
          <a:prstGeom prst="rect">
            <a:avLst/>
          </a:prstGeom>
        </p:spPr>
      </p:pic>
    </p:spTree>
    <p:extLst>
      <p:ext uri="{BB962C8B-B14F-4D97-AF65-F5344CB8AC3E}">
        <p14:creationId xmlns:p14="http://schemas.microsoft.com/office/powerpoint/2010/main" val="227914101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stack</a:t>
            </a:r>
            <a:endParaRPr lang="en-US" dirty="0"/>
          </a:p>
        </p:txBody>
      </p:sp>
      <p:pic>
        <p:nvPicPr>
          <p:cNvPr id="4" name="Picture 3" descr="Screen Shot 2015-04-16 at 9.38.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940984"/>
            <a:ext cx="5943600" cy="3441700"/>
          </a:xfrm>
          <a:prstGeom prst="rect">
            <a:avLst/>
          </a:prstGeom>
        </p:spPr>
      </p:pic>
    </p:spTree>
    <p:extLst>
      <p:ext uri="{BB962C8B-B14F-4D97-AF65-F5344CB8AC3E}">
        <p14:creationId xmlns:p14="http://schemas.microsoft.com/office/powerpoint/2010/main" val="240887642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Flink</a:t>
            </a:r>
            <a:r>
              <a:rPr lang="en-US" dirty="0" smtClean="0"/>
              <a:t> engine</a:t>
            </a:r>
            <a:endParaRPr lang="en-US" dirty="0"/>
          </a:p>
        </p:txBody>
      </p:sp>
      <p:pic>
        <p:nvPicPr>
          <p:cNvPr id="4" name="Picture 3" descr="Screen Shot 2015-04-16 at 9.44.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952500"/>
            <a:ext cx="5867400" cy="2997200"/>
          </a:xfrm>
          <a:prstGeom prst="rect">
            <a:avLst/>
          </a:prstGeom>
        </p:spPr>
      </p:pic>
      <p:pic>
        <p:nvPicPr>
          <p:cNvPr id="5" name="Picture 4" descr="Screen Shot 2015-04-16 at 9.44.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0" y="3949700"/>
            <a:ext cx="5245100" cy="2908300"/>
          </a:xfrm>
          <a:prstGeom prst="rect">
            <a:avLst/>
          </a:prstGeom>
        </p:spPr>
      </p:pic>
    </p:spTree>
    <p:extLst>
      <p:ext uri="{BB962C8B-B14F-4D97-AF65-F5344CB8AC3E}">
        <p14:creationId xmlns:p14="http://schemas.microsoft.com/office/powerpoint/2010/main" val="701647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on </a:t>
            </a:r>
            <a:r>
              <a:rPr lang="en-US" dirty="0" err="1" smtClean="0"/>
              <a:t>Hadoop</a:t>
            </a:r>
            <a:endParaRPr lang="en-US" dirty="0"/>
          </a:p>
        </p:txBody>
      </p:sp>
      <p:sp>
        <p:nvSpPr>
          <p:cNvPr id="3" name="Content Placeholder 2"/>
          <p:cNvSpPr>
            <a:spLocks noGrp="1"/>
          </p:cNvSpPr>
          <p:nvPr>
            <p:ph idx="1"/>
          </p:nvPr>
        </p:nvSpPr>
        <p:spPr>
          <a:xfrm>
            <a:off x="279400" y="1257300"/>
            <a:ext cx="8648700" cy="2522672"/>
          </a:xfrm>
        </p:spPr>
        <p:txBody>
          <a:bodyPr>
            <a:normAutofit/>
          </a:bodyPr>
          <a:lstStyle/>
          <a:p>
            <a:r>
              <a:rPr lang="en-US" dirty="0" smtClean="0"/>
              <a:t>Born out of the Apache </a:t>
            </a:r>
            <a:r>
              <a:rPr lang="en-US" dirty="0" err="1" smtClean="0"/>
              <a:t>Lucene</a:t>
            </a:r>
            <a:r>
              <a:rPr lang="en-US" dirty="0" smtClean="0"/>
              <a:t> project</a:t>
            </a:r>
          </a:p>
          <a:p>
            <a:r>
              <a:rPr lang="en-US" dirty="0" smtClean="0"/>
              <a:t>Built on </a:t>
            </a:r>
            <a:r>
              <a:rPr lang="en-US" dirty="0" err="1" smtClean="0"/>
              <a:t>Hadoop</a:t>
            </a:r>
            <a:r>
              <a:rPr lang="en-US" dirty="0" smtClean="0"/>
              <a:t> (all in Java)</a:t>
            </a:r>
          </a:p>
          <a:p>
            <a:r>
              <a:rPr lang="en-US" dirty="0" smtClean="0"/>
              <a:t>Pragmatic machine learning at scale</a:t>
            </a:r>
          </a:p>
          <a:p>
            <a:endParaRPr lang="en-US" dirty="0"/>
          </a:p>
        </p:txBody>
      </p:sp>
      <p:pic>
        <p:nvPicPr>
          <p:cNvPr id="4" name="Picture 3"/>
          <p:cNvPicPr>
            <a:picLocks noChangeAspect="1"/>
          </p:cNvPicPr>
          <p:nvPr/>
        </p:nvPicPr>
        <p:blipFill>
          <a:blip r:embed="rId2"/>
          <a:stretch>
            <a:fillRect/>
          </a:stretch>
        </p:blipFill>
        <p:spPr>
          <a:xfrm>
            <a:off x="1314450" y="3779972"/>
            <a:ext cx="6515100" cy="2565400"/>
          </a:xfrm>
          <a:prstGeom prst="rect">
            <a:avLst/>
          </a:prstGeom>
        </p:spPr>
      </p:pic>
    </p:spTree>
    <p:extLst>
      <p:ext uri="{BB962C8B-B14F-4D97-AF65-F5344CB8AC3E}">
        <p14:creationId xmlns:p14="http://schemas.microsoft.com/office/powerpoint/2010/main" val="885018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Flink</a:t>
            </a:r>
            <a:r>
              <a:rPr lang="en-US" dirty="0" smtClean="0"/>
              <a:t> engine</a:t>
            </a:r>
            <a:endParaRPr lang="en-US" dirty="0"/>
          </a:p>
        </p:txBody>
      </p:sp>
      <p:pic>
        <p:nvPicPr>
          <p:cNvPr id="4" name="Picture 3" descr="Screen Shot 2015-04-16 at 9.49.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0" y="1731434"/>
            <a:ext cx="5918200" cy="3670300"/>
          </a:xfrm>
          <a:prstGeom prst="rect">
            <a:avLst/>
          </a:prstGeom>
        </p:spPr>
      </p:pic>
    </p:spTree>
    <p:extLst>
      <p:ext uri="{BB962C8B-B14F-4D97-AF65-F5344CB8AC3E}">
        <p14:creationId xmlns:p14="http://schemas.microsoft.com/office/powerpoint/2010/main" val="2459161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Flink</a:t>
            </a:r>
            <a:r>
              <a:rPr lang="en-US" dirty="0" smtClean="0"/>
              <a:t> engine</a:t>
            </a:r>
            <a:endParaRPr lang="en-US" dirty="0"/>
          </a:p>
        </p:txBody>
      </p:sp>
      <p:sp>
        <p:nvSpPr>
          <p:cNvPr id="3" name="Content Placeholder 2"/>
          <p:cNvSpPr>
            <a:spLocks noGrp="1"/>
          </p:cNvSpPr>
          <p:nvPr>
            <p:ph idx="1"/>
          </p:nvPr>
        </p:nvSpPr>
        <p:spPr>
          <a:xfrm>
            <a:off x="279400" y="1257300"/>
            <a:ext cx="8648700" cy="732367"/>
          </a:xfrm>
        </p:spPr>
        <p:txBody>
          <a:bodyPr/>
          <a:lstStyle/>
          <a:p>
            <a:r>
              <a:rPr lang="en-US" dirty="0" smtClean="0"/>
              <a:t>On-the-fly program optimization</a:t>
            </a:r>
            <a:endParaRPr lang="en-US" dirty="0"/>
          </a:p>
        </p:txBody>
      </p:sp>
      <p:pic>
        <p:nvPicPr>
          <p:cNvPr id="4" name="Picture 3" descr="Screen Shot 2015-04-16 at 9.48.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0" y="2446866"/>
            <a:ext cx="5969000" cy="3276600"/>
          </a:xfrm>
          <a:prstGeom prst="rect">
            <a:avLst/>
          </a:prstGeom>
        </p:spPr>
      </p:pic>
    </p:spTree>
    <p:extLst>
      <p:ext uri="{BB962C8B-B14F-4D97-AF65-F5344CB8AC3E}">
        <p14:creationId xmlns:p14="http://schemas.microsoft.com/office/powerpoint/2010/main" val="325295641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WordCount</a:t>
            </a:r>
            <a:r>
              <a:rPr lang="en-US" dirty="0" smtClean="0"/>
              <a:t>!</a:t>
            </a:r>
            <a:endParaRPr lang="en-US" dirty="0"/>
          </a:p>
        </p:txBody>
      </p:sp>
      <p:sp>
        <p:nvSpPr>
          <p:cNvPr id="3" name="Content Placeholder 2"/>
          <p:cNvSpPr>
            <a:spLocks noGrp="1"/>
          </p:cNvSpPr>
          <p:nvPr>
            <p:ph idx="1"/>
          </p:nvPr>
        </p:nvSpPr>
        <p:spPr>
          <a:xfrm>
            <a:off x="279400" y="1257300"/>
            <a:ext cx="8648700" cy="679450"/>
          </a:xfrm>
        </p:spPr>
        <p:txBody>
          <a:bodyPr/>
          <a:lstStyle/>
          <a:p>
            <a:r>
              <a:rPr lang="en-US" dirty="0" smtClean="0"/>
              <a:t>Uses </a:t>
            </a:r>
            <a:r>
              <a:rPr lang="en-US" dirty="0" err="1" smtClean="0"/>
              <a:t>Scala</a:t>
            </a:r>
            <a:r>
              <a:rPr lang="en-US" dirty="0" smtClean="0"/>
              <a:t>, just like Spark</a:t>
            </a:r>
            <a:endParaRPr lang="en-US" dirty="0"/>
          </a:p>
        </p:txBody>
      </p:sp>
      <p:pic>
        <p:nvPicPr>
          <p:cNvPr id="4" name="Picture 3" descr="Screen Shot 2015-04-16 at 9.53.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324" y="2417234"/>
            <a:ext cx="7493353" cy="3297766"/>
          </a:xfrm>
          <a:prstGeom prst="rect">
            <a:avLst/>
          </a:prstGeom>
        </p:spPr>
      </p:pic>
    </p:spTree>
    <p:extLst>
      <p:ext uri="{BB962C8B-B14F-4D97-AF65-F5344CB8AC3E}">
        <p14:creationId xmlns:p14="http://schemas.microsoft.com/office/powerpoint/2010/main" val="1790226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Flink</a:t>
            </a:r>
            <a:r>
              <a:rPr lang="en-US" dirty="0" smtClean="0"/>
              <a:t> API</a:t>
            </a:r>
            <a:endParaRPr lang="en-US" dirty="0"/>
          </a:p>
        </p:txBody>
      </p:sp>
      <p:sp>
        <p:nvSpPr>
          <p:cNvPr id="3" name="Content Placeholder 2"/>
          <p:cNvSpPr>
            <a:spLocks noGrp="1"/>
          </p:cNvSpPr>
          <p:nvPr>
            <p:ph idx="1"/>
          </p:nvPr>
        </p:nvSpPr>
        <p:spPr/>
        <p:txBody>
          <a:bodyPr/>
          <a:lstStyle/>
          <a:p>
            <a:r>
              <a:rPr lang="en-US" dirty="0" smtClean="0"/>
              <a:t>map, </a:t>
            </a:r>
            <a:r>
              <a:rPr lang="en-US" dirty="0" err="1" smtClean="0"/>
              <a:t>flatMap</a:t>
            </a:r>
            <a:r>
              <a:rPr lang="en-US" dirty="0" smtClean="0"/>
              <a:t>, filter, </a:t>
            </a:r>
            <a:r>
              <a:rPr lang="en-US" dirty="0" err="1" smtClean="0"/>
              <a:t>groupBy</a:t>
            </a:r>
            <a:r>
              <a:rPr lang="en-US" dirty="0" smtClean="0"/>
              <a:t>, reduce, </a:t>
            </a:r>
            <a:r>
              <a:rPr lang="en-US" dirty="0" err="1" smtClean="0"/>
              <a:t>reduceGroup</a:t>
            </a:r>
            <a:r>
              <a:rPr lang="en-US" dirty="0" smtClean="0"/>
              <a:t>, aggregate, join, </a:t>
            </a:r>
            <a:r>
              <a:rPr lang="en-US" dirty="0" err="1" smtClean="0"/>
              <a:t>coGroup</a:t>
            </a:r>
            <a:r>
              <a:rPr lang="en-US" dirty="0" smtClean="0"/>
              <a:t>, cross, project, distinct, union, iterate, </a:t>
            </a:r>
            <a:r>
              <a:rPr lang="en-US" dirty="0" err="1" smtClean="0"/>
              <a:t>iterateDelta</a:t>
            </a:r>
            <a:r>
              <a:rPr lang="en-US" dirty="0" smtClean="0"/>
              <a:t>…</a:t>
            </a:r>
          </a:p>
          <a:p>
            <a:r>
              <a:rPr lang="en-US" dirty="0" smtClean="0"/>
              <a:t>All </a:t>
            </a:r>
            <a:r>
              <a:rPr lang="en-US" dirty="0" err="1" smtClean="0"/>
              <a:t>Hadoop</a:t>
            </a:r>
            <a:r>
              <a:rPr lang="en-US" dirty="0" smtClean="0"/>
              <a:t> </a:t>
            </a:r>
            <a:r>
              <a:rPr lang="en-US" dirty="0" err="1" smtClean="0"/>
              <a:t>InputFormats</a:t>
            </a:r>
            <a:r>
              <a:rPr lang="en-US" dirty="0" smtClean="0"/>
              <a:t> supported</a:t>
            </a:r>
          </a:p>
          <a:p>
            <a:r>
              <a:rPr lang="en-US" dirty="0" smtClean="0"/>
              <a:t>Windowing functions for streaming data</a:t>
            </a:r>
          </a:p>
          <a:p>
            <a:r>
              <a:rPr lang="en-US" dirty="0" smtClean="0"/>
              <a:t>Counters, accumulators, broadcast variables</a:t>
            </a:r>
          </a:p>
          <a:p>
            <a:r>
              <a:rPr lang="en-US" dirty="0" smtClean="0"/>
              <a:t>Local standalone mode for testing/debugging</a:t>
            </a:r>
            <a:endParaRPr lang="en-US" dirty="0"/>
          </a:p>
        </p:txBody>
      </p:sp>
    </p:spTree>
    <p:extLst>
      <p:ext uri="{BB962C8B-B14F-4D97-AF65-F5344CB8AC3E}">
        <p14:creationId xmlns:p14="http://schemas.microsoft.com/office/powerpoint/2010/main" val="1406350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Flink</a:t>
            </a:r>
            <a:r>
              <a:rPr lang="en-US" dirty="0" smtClean="0"/>
              <a:t> philosophy</a:t>
            </a:r>
            <a:endParaRPr lang="en-US" dirty="0"/>
          </a:p>
        </p:txBody>
      </p:sp>
      <p:sp>
        <p:nvSpPr>
          <p:cNvPr id="3" name="Content Placeholder 2"/>
          <p:cNvSpPr>
            <a:spLocks noGrp="1"/>
          </p:cNvSpPr>
          <p:nvPr>
            <p:ph idx="1"/>
          </p:nvPr>
        </p:nvSpPr>
        <p:spPr/>
        <p:txBody>
          <a:bodyPr>
            <a:normAutofit lnSpcReduction="10000"/>
          </a:bodyPr>
          <a:lstStyle/>
          <a:p>
            <a:r>
              <a:rPr lang="en-US" dirty="0" smtClean="0"/>
              <a:t>Developers made a concerted effort to </a:t>
            </a:r>
            <a:r>
              <a:rPr lang="en-US" b="1" i="1" u="sng" dirty="0" smtClean="0"/>
              <a:t>hide</a:t>
            </a:r>
            <a:r>
              <a:rPr lang="en-US" dirty="0" smtClean="0"/>
              <a:t> internals from </a:t>
            </a:r>
            <a:r>
              <a:rPr lang="en-US" dirty="0" err="1" smtClean="0"/>
              <a:t>Flink</a:t>
            </a:r>
            <a:r>
              <a:rPr lang="en-US" dirty="0" smtClean="0"/>
              <a:t> users</a:t>
            </a:r>
          </a:p>
          <a:p>
            <a:endParaRPr lang="en-US" dirty="0"/>
          </a:p>
          <a:p>
            <a:r>
              <a:rPr lang="en-US" dirty="0" smtClean="0"/>
              <a:t>The Good</a:t>
            </a:r>
          </a:p>
          <a:p>
            <a:pPr lvl="1"/>
            <a:r>
              <a:rPr lang="en-US" dirty="0" smtClean="0"/>
              <a:t>Anyone who has had </a:t>
            </a:r>
            <a:r>
              <a:rPr lang="en-US" dirty="0" err="1" smtClean="0"/>
              <a:t>OutOfMemoryExceptions</a:t>
            </a:r>
            <a:r>
              <a:rPr lang="en-US" dirty="0" smtClean="0"/>
              <a:t> in Spark will probably agree this is a very good thing</a:t>
            </a:r>
          </a:p>
          <a:p>
            <a:r>
              <a:rPr lang="en-US" dirty="0" smtClean="0"/>
              <a:t>The Bad</a:t>
            </a:r>
          </a:p>
          <a:p>
            <a:pPr lvl="1"/>
            <a:r>
              <a:rPr lang="en-US" dirty="0" smtClean="0"/>
              <a:t>Execution model is much more complicated than </a:t>
            </a:r>
            <a:r>
              <a:rPr lang="en-US" dirty="0" err="1" smtClean="0"/>
              <a:t>Hadoop</a:t>
            </a:r>
            <a:r>
              <a:rPr lang="en-US" dirty="0" smtClean="0"/>
              <a:t> or Spark</a:t>
            </a:r>
            <a:endParaRPr lang="en-US" dirty="0"/>
          </a:p>
        </p:txBody>
      </p:sp>
    </p:spTree>
    <p:extLst>
      <p:ext uri="{BB962C8B-B14F-4D97-AF65-F5344CB8AC3E}">
        <p14:creationId xmlns:p14="http://schemas.microsoft.com/office/powerpoint/2010/main" val="2669987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Flink</a:t>
            </a:r>
            <a:r>
              <a:rPr lang="en-US" dirty="0" smtClean="0"/>
              <a:t> internals</a:t>
            </a:r>
            <a:endParaRPr lang="en-US" dirty="0"/>
          </a:p>
        </p:txBody>
      </p:sp>
      <p:sp>
        <p:nvSpPr>
          <p:cNvPr id="3" name="Content Placeholder 2"/>
          <p:cNvSpPr>
            <a:spLocks noGrp="1"/>
          </p:cNvSpPr>
          <p:nvPr>
            <p:ph idx="1"/>
          </p:nvPr>
        </p:nvSpPr>
        <p:spPr>
          <a:xfrm>
            <a:off x="279400" y="1257300"/>
            <a:ext cx="8648700" cy="4743450"/>
          </a:xfrm>
        </p:spPr>
        <p:txBody>
          <a:bodyPr/>
          <a:lstStyle/>
          <a:p>
            <a:r>
              <a:rPr lang="en-US" dirty="0" smtClean="0"/>
              <a:t>Programs are *not* executed eagerly</a:t>
            </a:r>
          </a:p>
          <a:p>
            <a:endParaRPr lang="en-US" dirty="0"/>
          </a:p>
          <a:p>
            <a:endParaRPr lang="en-US" dirty="0" smtClean="0"/>
          </a:p>
          <a:p>
            <a:endParaRPr lang="en-US" dirty="0"/>
          </a:p>
          <a:p>
            <a:endParaRPr lang="en-US" dirty="0" smtClean="0"/>
          </a:p>
          <a:p>
            <a:r>
              <a:rPr lang="en-US" dirty="0" err="1" smtClean="0"/>
              <a:t>Flink</a:t>
            </a:r>
            <a:r>
              <a:rPr lang="en-US" dirty="0" smtClean="0"/>
              <a:t> compiles program to an “execution plan”</a:t>
            </a:r>
          </a:p>
          <a:p>
            <a:pPr lvl="1"/>
            <a:r>
              <a:rPr lang="en-US" dirty="0" smtClean="0"/>
              <a:t>Essentially a pipeline, rather than a staged or batched execution</a:t>
            </a:r>
            <a:endParaRPr lang="en-US" dirty="0"/>
          </a:p>
        </p:txBody>
      </p:sp>
      <p:pic>
        <p:nvPicPr>
          <p:cNvPr id="4" name="Picture 3" descr="Screen Shot 2015-04-16 at 9.57.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217" y="2072217"/>
            <a:ext cx="6777567" cy="1997254"/>
          </a:xfrm>
          <a:prstGeom prst="rect">
            <a:avLst/>
          </a:prstGeom>
        </p:spPr>
      </p:pic>
    </p:spTree>
    <p:extLst>
      <p:ext uri="{BB962C8B-B14F-4D97-AF65-F5344CB8AC3E}">
        <p14:creationId xmlns:p14="http://schemas.microsoft.com/office/powerpoint/2010/main" val="1677235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Iterative processing on </a:t>
            </a:r>
            <a:r>
              <a:rPr lang="en-US" dirty="0" err="1" smtClean="0"/>
              <a:t>Flink</a:t>
            </a:r>
            <a:endParaRPr lang="en-US" dirty="0"/>
          </a:p>
        </p:txBody>
      </p:sp>
      <p:pic>
        <p:nvPicPr>
          <p:cNvPr id="4" name="Picture 3" descr="Screen Shot 2015-04-16 at 10.00.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56" y="1234017"/>
            <a:ext cx="8360689" cy="4787900"/>
          </a:xfrm>
          <a:prstGeom prst="rect">
            <a:avLst/>
          </a:prstGeom>
        </p:spPr>
      </p:pic>
    </p:spTree>
    <p:extLst>
      <p:ext uri="{BB962C8B-B14F-4D97-AF65-F5344CB8AC3E}">
        <p14:creationId xmlns:p14="http://schemas.microsoft.com/office/powerpoint/2010/main" val="213425703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Iterative processing</a:t>
            </a:r>
            <a:endParaRPr lang="en-US" dirty="0"/>
          </a:p>
        </p:txBody>
      </p:sp>
      <p:sp>
        <p:nvSpPr>
          <p:cNvPr id="3" name="Content Placeholder 2"/>
          <p:cNvSpPr>
            <a:spLocks noGrp="1"/>
          </p:cNvSpPr>
          <p:nvPr>
            <p:ph idx="1"/>
          </p:nvPr>
        </p:nvSpPr>
        <p:spPr>
          <a:xfrm>
            <a:off x="279400" y="1257300"/>
            <a:ext cx="8648700" cy="2849033"/>
          </a:xfrm>
        </p:spPr>
        <p:txBody>
          <a:bodyPr/>
          <a:lstStyle/>
          <a:p>
            <a:r>
              <a:rPr lang="en-US" dirty="0" err="1" smtClean="0"/>
              <a:t>Hadoop</a:t>
            </a:r>
            <a:r>
              <a:rPr lang="en-US" dirty="0" smtClean="0"/>
              <a:t>, Spark, </a:t>
            </a:r>
            <a:r>
              <a:rPr lang="en-US" dirty="0" err="1" smtClean="0"/>
              <a:t>etc</a:t>
            </a:r>
            <a:endParaRPr lang="en-US" dirty="0" smtClean="0"/>
          </a:p>
          <a:p>
            <a:pPr lvl="1"/>
            <a:r>
              <a:rPr lang="en-US" dirty="0" smtClean="0"/>
              <a:t>Iterate by unrolling: loop submits one job per iteration</a:t>
            </a:r>
          </a:p>
          <a:p>
            <a:pPr lvl="1"/>
            <a:r>
              <a:rPr lang="en-US" dirty="0" smtClean="0"/>
              <a:t>Data reuse by caching in memory and/or disk</a:t>
            </a:r>
            <a:endParaRPr lang="en-US" dirty="0"/>
          </a:p>
        </p:txBody>
      </p:sp>
      <p:pic>
        <p:nvPicPr>
          <p:cNvPr id="5" name="Picture 4" descr="Screen Shot 2015-04-16 at 10.01.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950" y="4328583"/>
            <a:ext cx="7404101" cy="2243667"/>
          </a:xfrm>
          <a:prstGeom prst="rect">
            <a:avLst/>
          </a:prstGeom>
        </p:spPr>
      </p:pic>
    </p:spTree>
    <p:extLst>
      <p:ext uri="{BB962C8B-B14F-4D97-AF65-F5344CB8AC3E}">
        <p14:creationId xmlns:p14="http://schemas.microsoft.com/office/powerpoint/2010/main" val="58312887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Iterate natively [with delta]</a:t>
            </a:r>
            <a:endParaRPr lang="en-US" dirty="0"/>
          </a:p>
        </p:txBody>
      </p:sp>
      <p:pic>
        <p:nvPicPr>
          <p:cNvPr id="6" name="Picture 5" descr="Screen Shot 2015-04-16 at 10.02.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865" y="1202266"/>
            <a:ext cx="6885777" cy="2448983"/>
          </a:xfrm>
          <a:prstGeom prst="rect">
            <a:avLst/>
          </a:prstGeom>
        </p:spPr>
      </p:pic>
      <p:pic>
        <p:nvPicPr>
          <p:cNvPr id="7" name="Picture 6" descr="Screen Shot 2015-04-16 at 10.03.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494" y="3790950"/>
            <a:ext cx="6658518" cy="3067050"/>
          </a:xfrm>
          <a:prstGeom prst="rect">
            <a:avLst/>
          </a:prstGeom>
        </p:spPr>
      </p:pic>
    </p:spTree>
    <p:extLst>
      <p:ext uri="{BB962C8B-B14F-4D97-AF65-F5344CB8AC3E}">
        <p14:creationId xmlns:p14="http://schemas.microsoft.com/office/powerpoint/2010/main" val="4081893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Flink</a:t>
            </a:r>
            <a:r>
              <a:rPr lang="en-US" smtClean="0"/>
              <a:t> summary</a:t>
            </a:r>
            <a:endParaRPr lang="en-US" dirty="0"/>
          </a:p>
        </p:txBody>
      </p:sp>
      <p:sp>
        <p:nvSpPr>
          <p:cNvPr id="3" name="Content Placeholder 2"/>
          <p:cNvSpPr>
            <a:spLocks noGrp="1"/>
          </p:cNvSpPr>
          <p:nvPr>
            <p:ph idx="1"/>
          </p:nvPr>
        </p:nvSpPr>
        <p:spPr/>
        <p:txBody>
          <a:bodyPr/>
          <a:lstStyle/>
          <a:p>
            <a:r>
              <a:rPr lang="en-US" dirty="0" err="1" smtClean="0"/>
              <a:t>Flink</a:t>
            </a:r>
            <a:r>
              <a:rPr lang="en-US" dirty="0" smtClean="0"/>
              <a:t> decouples API from execution</a:t>
            </a:r>
          </a:p>
          <a:p>
            <a:pPr lvl="1"/>
            <a:r>
              <a:rPr lang="en-US" dirty="0" smtClean="0"/>
              <a:t>Same program can be executed in many different ways</a:t>
            </a:r>
          </a:p>
          <a:p>
            <a:pPr lvl="1"/>
            <a:r>
              <a:rPr lang="en-US" dirty="0" smtClean="0"/>
              <a:t>Ideally users do not care about this</a:t>
            </a:r>
          </a:p>
          <a:p>
            <a:r>
              <a:rPr lang="en-US" dirty="0" smtClean="0"/>
              <a:t>Pipelined execution, native iterations, program optimizer, serialized data manipulation</a:t>
            </a:r>
          </a:p>
          <a:p>
            <a:r>
              <a:rPr lang="en-US" dirty="0" smtClean="0"/>
              <a:t>Equivalent or better performance to Spark</a:t>
            </a:r>
            <a:endParaRPr lang="en-US" dirty="0"/>
          </a:p>
        </p:txBody>
      </p:sp>
    </p:spTree>
    <p:extLst>
      <p:ext uri="{BB962C8B-B14F-4D97-AF65-F5344CB8AC3E}">
        <p14:creationId xmlns:p14="http://schemas.microsoft.com/office/powerpoint/2010/main" val="1916841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Recommendation</a:t>
            </a:r>
            <a:endParaRPr lang="en-US" dirty="0"/>
          </a:p>
        </p:txBody>
      </p:sp>
      <p:pic>
        <p:nvPicPr>
          <p:cNvPr id="4" name="Picture 3" descr="Screen Shot 2012-02-09 at 5.3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314" y="1314330"/>
            <a:ext cx="5643623" cy="1791835"/>
          </a:xfrm>
          <a:prstGeom prst="rect">
            <a:avLst/>
          </a:prstGeom>
        </p:spPr>
      </p:pic>
      <p:pic>
        <p:nvPicPr>
          <p:cNvPr id="5" name="Picture 4" descr="Screen Shot 2012-02-09 at 5.32.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98" y="2109539"/>
            <a:ext cx="2760564" cy="1993251"/>
          </a:xfrm>
          <a:prstGeom prst="rect">
            <a:avLst/>
          </a:prstGeom>
        </p:spPr>
      </p:pic>
      <p:pic>
        <p:nvPicPr>
          <p:cNvPr id="6" name="Picture 5" descr="Screen Shot 2012-02-09 at 5.37.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251" y="3437311"/>
            <a:ext cx="2143606" cy="2484311"/>
          </a:xfrm>
          <a:prstGeom prst="rect">
            <a:avLst/>
          </a:prstGeom>
        </p:spPr>
      </p:pic>
      <p:pic>
        <p:nvPicPr>
          <p:cNvPr id="7" name="Picture 6" descr="Screen Shot 2012-02-09 at 6.05.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98" y="4898000"/>
            <a:ext cx="5536195" cy="1858420"/>
          </a:xfrm>
          <a:prstGeom prst="rect">
            <a:avLst/>
          </a:prstGeom>
        </p:spPr>
      </p:pic>
    </p:spTree>
    <p:extLst>
      <p:ext uri="{BB962C8B-B14F-4D97-AF65-F5344CB8AC3E}">
        <p14:creationId xmlns:p14="http://schemas.microsoft.com/office/powerpoint/2010/main" val="34734679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Apache Mahout</a:t>
            </a:r>
          </a:p>
          <a:p>
            <a:pPr lvl="1"/>
            <a:r>
              <a:rPr lang="en-US" dirty="0">
                <a:hlinkClick r:id="rId2"/>
              </a:rPr>
              <a:t>http://mahout.apache.org/users/sparkbindings/</a:t>
            </a:r>
            <a:r>
              <a:rPr lang="en-US" dirty="0" smtClean="0">
                <a:hlinkClick r:id="rId2"/>
              </a:rPr>
              <a:t>home.html</a:t>
            </a:r>
            <a:endParaRPr lang="en-US" dirty="0"/>
          </a:p>
          <a:p>
            <a:r>
              <a:rPr lang="en-US" dirty="0" smtClean="0"/>
              <a:t>Apache </a:t>
            </a:r>
            <a:r>
              <a:rPr lang="en-US" dirty="0" err="1" smtClean="0"/>
              <a:t>Giraph</a:t>
            </a:r>
            <a:endParaRPr lang="en-US" dirty="0" smtClean="0"/>
          </a:p>
          <a:p>
            <a:pPr lvl="1"/>
            <a:r>
              <a:rPr lang="en-US" dirty="0">
                <a:hlinkClick r:id="rId3"/>
              </a:rPr>
              <a:t>http://www.slideshare.net/ClaudioMartella/giraph-at-hadoop-summit-</a:t>
            </a:r>
            <a:r>
              <a:rPr lang="en-US" dirty="0" smtClean="0">
                <a:hlinkClick r:id="rId3"/>
              </a:rPr>
              <a:t>2014</a:t>
            </a:r>
            <a:endParaRPr lang="en-US" dirty="0"/>
          </a:p>
          <a:p>
            <a:r>
              <a:rPr lang="en-US" dirty="0" err="1" smtClean="0"/>
              <a:t>GraphLab</a:t>
            </a:r>
            <a:r>
              <a:rPr lang="en-US" dirty="0" smtClean="0"/>
              <a:t> / </a:t>
            </a:r>
            <a:r>
              <a:rPr lang="en-US" dirty="0" err="1" smtClean="0"/>
              <a:t>Dato</a:t>
            </a:r>
            <a:endParaRPr lang="en-US" dirty="0" smtClean="0"/>
          </a:p>
          <a:p>
            <a:pPr lvl="1"/>
            <a:r>
              <a:rPr lang="en-US" dirty="0">
                <a:hlinkClick r:id="rId4"/>
              </a:rPr>
              <a:t>https://dato.com</a:t>
            </a:r>
            <a:r>
              <a:rPr lang="en-US" dirty="0" smtClean="0">
                <a:hlinkClick r:id="rId4"/>
              </a:rPr>
              <a:t>/</a:t>
            </a:r>
            <a:endParaRPr lang="en-US" dirty="0"/>
          </a:p>
          <a:p>
            <a:r>
              <a:rPr lang="en-US" dirty="0" smtClean="0"/>
              <a:t>Apache Storm</a:t>
            </a:r>
          </a:p>
          <a:p>
            <a:pPr lvl="1"/>
            <a:r>
              <a:rPr lang="en-US" dirty="0">
                <a:hlinkClick r:id="rId5"/>
              </a:rPr>
              <a:t>http://www.slideshare.net/miguno/apache-storm-09-basic-training-</a:t>
            </a:r>
            <a:r>
              <a:rPr lang="en-US" dirty="0" smtClean="0">
                <a:hlinkClick r:id="rId5"/>
              </a:rPr>
              <a:t>verisign</a:t>
            </a:r>
            <a:endParaRPr lang="en-US" dirty="0" smtClean="0"/>
          </a:p>
          <a:p>
            <a:r>
              <a:rPr lang="en-US" dirty="0" smtClean="0"/>
              <a:t>Apache </a:t>
            </a:r>
            <a:r>
              <a:rPr lang="en-US" dirty="0" err="1" smtClean="0"/>
              <a:t>Tez</a:t>
            </a:r>
            <a:endParaRPr lang="en-US" dirty="0" smtClean="0"/>
          </a:p>
          <a:p>
            <a:pPr lvl="1"/>
            <a:r>
              <a:rPr lang="en-US" dirty="0">
                <a:hlinkClick r:id="rId6"/>
              </a:rPr>
              <a:t>http://www.slideshare.net/Hadoop_Summit/w-</a:t>
            </a:r>
            <a:r>
              <a:rPr lang="en-US" dirty="0" smtClean="0">
                <a:hlinkClick r:id="rId6"/>
              </a:rPr>
              <a:t>1205phall1saha</a:t>
            </a:r>
            <a:endParaRPr lang="en-US" dirty="0" smtClean="0"/>
          </a:p>
          <a:p>
            <a:r>
              <a:rPr lang="en-US" dirty="0" smtClean="0"/>
              <a:t>Apache </a:t>
            </a:r>
            <a:r>
              <a:rPr lang="en-US" dirty="0" err="1" smtClean="0"/>
              <a:t>Flink</a:t>
            </a:r>
            <a:endParaRPr lang="en-US" dirty="0" smtClean="0"/>
          </a:p>
          <a:p>
            <a:pPr lvl="1"/>
            <a:r>
              <a:rPr lang="en-US" dirty="0">
                <a:hlinkClick r:id="rId7"/>
              </a:rPr>
              <a:t>https://flink.apache.org/</a:t>
            </a:r>
            <a:r>
              <a:rPr lang="en-US" dirty="0" smtClean="0">
                <a:hlinkClick r:id="rId7"/>
              </a:rPr>
              <a:t>material.html</a:t>
            </a:r>
            <a:endParaRPr lang="en-US" dirty="0" smtClean="0"/>
          </a:p>
          <a:p>
            <a:endParaRPr lang="en-US" dirty="0"/>
          </a:p>
        </p:txBody>
      </p:sp>
    </p:spTree>
    <p:extLst>
      <p:ext uri="{BB962C8B-B14F-4D97-AF65-F5344CB8AC3E}">
        <p14:creationId xmlns:p14="http://schemas.microsoft.com/office/powerpoint/2010/main" val="23834384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Classification</a:t>
            </a:r>
            <a:endParaRPr lang="en-US" dirty="0"/>
          </a:p>
        </p:txBody>
      </p:sp>
      <p:pic>
        <p:nvPicPr>
          <p:cNvPr id="4" name="Picture 3"/>
          <p:cNvPicPr>
            <a:picLocks noChangeAspect="1"/>
          </p:cNvPicPr>
          <p:nvPr/>
        </p:nvPicPr>
        <p:blipFill>
          <a:blip r:embed="rId3"/>
          <a:stretch>
            <a:fillRect/>
          </a:stretch>
        </p:blipFill>
        <p:spPr>
          <a:xfrm>
            <a:off x="703204" y="2232658"/>
            <a:ext cx="3714944" cy="2476629"/>
          </a:xfrm>
          <a:prstGeom prst="rect">
            <a:avLst/>
          </a:prstGeom>
        </p:spPr>
      </p:pic>
      <p:pic>
        <p:nvPicPr>
          <p:cNvPr id="5" name="Picture 4"/>
          <p:cNvPicPr>
            <a:picLocks noChangeAspect="1"/>
          </p:cNvPicPr>
          <p:nvPr/>
        </p:nvPicPr>
        <p:blipFill>
          <a:blip r:embed="rId4"/>
          <a:stretch>
            <a:fillRect/>
          </a:stretch>
        </p:blipFill>
        <p:spPr>
          <a:xfrm>
            <a:off x="5412243" y="1417638"/>
            <a:ext cx="2845321" cy="4288161"/>
          </a:xfrm>
          <a:prstGeom prst="rect">
            <a:avLst/>
          </a:prstGeom>
        </p:spPr>
      </p:pic>
    </p:spTree>
    <p:extLst>
      <p:ext uri="{BB962C8B-B14F-4D97-AF65-F5344CB8AC3E}">
        <p14:creationId xmlns:p14="http://schemas.microsoft.com/office/powerpoint/2010/main" val="4135749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Clustering</a:t>
            </a:r>
            <a:endParaRPr lang="en-US" dirty="0"/>
          </a:p>
        </p:txBody>
      </p:sp>
      <p:pic>
        <p:nvPicPr>
          <p:cNvPr id="4" name="Picture 3"/>
          <p:cNvPicPr>
            <a:picLocks noChangeAspect="1"/>
          </p:cNvPicPr>
          <p:nvPr/>
        </p:nvPicPr>
        <p:blipFill>
          <a:blip r:embed="rId3"/>
          <a:stretch>
            <a:fillRect/>
          </a:stretch>
        </p:blipFill>
        <p:spPr>
          <a:xfrm>
            <a:off x="1955311" y="1417637"/>
            <a:ext cx="5214445" cy="4544279"/>
          </a:xfrm>
          <a:prstGeom prst="rect">
            <a:avLst/>
          </a:prstGeom>
        </p:spPr>
      </p:pic>
    </p:spTree>
    <p:extLst>
      <p:ext uri="{BB962C8B-B14F-4D97-AF65-F5344CB8AC3E}">
        <p14:creationId xmlns:p14="http://schemas.microsoft.com/office/powerpoint/2010/main" val="21173005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6071</TotalTime>
  <Words>2715</Words>
  <Application>Microsoft Macintosh PowerPoint</Application>
  <PresentationFormat>On-screen Show (4:3)</PresentationFormat>
  <Paragraphs>357</Paragraphs>
  <Slides>70</Slides>
  <Notes>14</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Other Distributed Frameworks</vt:lpstr>
      <vt:lpstr>Distinction</vt:lpstr>
      <vt:lpstr>Alternative Frameworks</vt:lpstr>
      <vt:lpstr>Alternative Frameworks</vt:lpstr>
      <vt:lpstr>Apache Mahout </vt:lpstr>
      <vt:lpstr>Machine learning on Hadoop</vt:lpstr>
      <vt:lpstr>1: Recommendation</vt:lpstr>
      <vt:lpstr>2: Classification</vt:lpstr>
      <vt:lpstr>3: Clustering</vt:lpstr>
      <vt:lpstr>Other MapReduce algorithms</vt:lpstr>
      <vt:lpstr>Mahout-Samsara</vt:lpstr>
      <vt:lpstr>Mahout-Samsara</vt:lpstr>
      <vt:lpstr>Mahout</vt:lpstr>
      <vt:lpstr>Mahout</vt:lpstr>
      <vt:lpstr>Mahout features by engine</vt:lpstr>
      <vt:lpstr>Mahout features by engine</vt:lpstr>
      <vt:lpstr>Mahout features by engine</vt:lpstr>
      <vt:lpstr>Alternative Frameworks</vt:lpstr>
      <vt:lpstr>Apache Giraph</vt:lpstr>
      <vt:lpstr>Giraph</vt:lpstr>
      <vt:lpstr>Bulk-synchronous Parallel</vt:lpstr>
      <vt:lpstr>Giraph terminology</vt:lpstr>
      <vt:lpstr>Shortest path</vt:lpstr>
      <vt:lpstr>Giraph terminology</vt:lpstr>
      <vt:lpstr>Alternative Frameworks</vt:lpstr>
      <vt:lpstr>GraphLab / Dato</vt:lpstr>
      <vt:lpstr>GraphLab: the early years</vt:lpstr>
      <vt:lpstr>GraphLab to Dato</vt:lpstr>
      <vt:lpstr>Dato data structures</vt:lpstr>
      <vt:lpstr>Architecture</vt:lpstr>
      <vt:lpstr>GraphLab Create</vt:lpstr>
      <vt:lpstr>Alternative Frameworks</vt:lpstr>
      <vt:lpstr>Apache Storm</vt:lpstr>
      <vt:lpstr>Powered by Storm</vt:lpstr>
      <vt:lpstr>Storm terminology</vt:lpstr>
      <vt:lpstr>Storm</vt:lpstr>
      <vt:lpstr>Storm</vt:lpstr>
      <vt:lpstr>Storm</vt:lpstr>
      <vt:lpstr>Performance</vt:lpstr>
      <vt:lpstr>Highly configurable</vt:lpstr>
      <vt:lpstr>Alternative Frameworks</vt:lpstr>
      <vt:lpstr>Apache Tez</vt:lpstr>
      <vt:lpstr>The software stack</vt:lpstr>
      <vt:lpstr>Apache Tez</vt:lpstr>
      <vt:lpstr>Workflow optimization</vt:lpstr>
      <vt:lpstr>Directed acyclic execution</vt:lpstr>
      <vt:lpstr>Directed acyclic execution</vt:lpstr>
      <vt:lpstr>Comparison</vt:lpstr>
      <vt:lpstr>Comparison</vt:lpstr>
      <vt:lpstr>Alternative Frameworks</vt:lpstr>
      <vt:lpstr>Apache Flink</vt:lpstr>
      <vt:lpstr>Selling points</vt:lpstr>
      <vt:lpstr>Selling points</vt:lpstr>
      <vt:lpstr>Selling points</vt:lpstr>
      <vt:lpstr>Ease of use</vt:lpstr>
      <vt:lpstr>Architecture</vt:lpstr>
      <vt:lpstr>Architecture</vt:lpstr>
      <vt:lpstr>Software stack</vt:lpstr>
      <vt:lpstr>Flink engine</vt:lpstr>
      <vt:lpstr>Flink engine</vt:lpstr>
      <vt:lpstr>Flink engine</vt:lpstr>
      <vt:lpstr>WordCount!</vt:lpstr>
      <vt:lpstr>Flink API</vt:lpstr>
      <vt:lpstr>Flink philosophy</vt:lpstr>
      <vt:lpstr>Flink internals</vt:lpstr>
      <vt:lpstr>Iterative processing on Flink</vt:lpstr>
      <vt:lpstr>Iterative processing</vt:lpstr>
      <vt:lpstr>Iterate natively [with delta]</vt:lpstr>
      <vt:lpstr>Flink summary</vt:lpstr>
      <vt:lpstr>Resources</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from Big Datasets</dc:title>
  <dc:creator>William Cohen</dc:creator>
  <cp:lastModifiedBy>Shannon Quinn</cp:lastModifiedBy>
  <cp:revision>448</cp:revision>
  <dcterms:created xsi:type="dcterms:W3CDTF">2012-02-26T21:25:59Z</dcterms:created>
  <dcterms:modified xsi:type="dcterms:W3CDTF">2015-04-16T14:08:33Z</dcterms:modified>
</cp:coreProperties>
</file>