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xls" ContentType="application/vnd.ms-exce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notesSlides/notesSlide21.xml" ContentType="application/vnd.openxmlformats-officedocument.presentationml.notesSlide+xml"/>
  <Override PartName="/ppt/notesSlides/notesSlide22.xml" ContentType="application/vnd.openxmlformats-officedocument.presentationml.notesSlide+xml"/>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notesSlides/notesSlide23.xml" ContentType="application/vnd.openxmlformats-officedocument.presentationml.notesSlide+xml"/>
  <Override PartName="/ppt/embeddings/oleObject7.bin" ContentType="application/vnd.openxmlformats-officedocument.oleObject"/>
  <Override PartName="/ppt/notesSlides/notesSlide24.xml" ContentType="application/vnd.openxmlformats-officedocument.presentationml.notesSlide+xml"/>
  <Override PartName="/ppt/embeddings/oleObject8.bin" ContentType="application/vnd.openxmlformats-officedocument.oleObject"/>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embeddings/oleObject9.bin" ContentType="application/vnd.openxmlformats-officedocument.oleObject"/>
  <Override PartName="/ppt/embeddings/oleObject10.bin" ContentType="application/vnd.openxmlformats-officedocument.oleObject"/>
  <Override PartName="/ppt/notesSlides/notesSlide33.xml" ContentType="application/vnd.openxmlformats-officedocument.presentationml.notesSlide+xml"/>
  <Override PartName="/ppt/notesSlides/notesSlide34.xml" ContentType="application/vnd.openxmlformats-officedocument.presentationml.notesSlide+xml"/>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embeddings/oleObject16.bin" ContentType="application/vnd.openxmlformats-officedocument.oleObject"/>
  <Override PartName="/ppt/notesSlides/notesSlide40.xml" ContentType="application/vnd.openxmlformats-officedocument.presentationml.notesSlide+xml"/>
  <Override PartName="/ppt/embeddings/oleObject17.bin" ContentType="application/vnd.openxmlformats-officedocument.oleObject"/>
  <Override PartName="/ppt/notesSlides/notesSlide41.xml" ContentType="application/vnd.openxmlformats-officedocument.presentationml.notesSlide+xml"/>
  <Override PartName="/ppt/embeddings/oleObject18.bin" ContentType="application/vnd.openxmlformats-officedocument.oleObject"/>
  <Override PartName="/ppt/embeddings/oleObject19.bin" ContentType="application/vnd.openxmlformats-officedocument.oleObject"/>
  <Override PartName="/ppt/notesSlides/notesSlide42.xml" ContentType="application/vnd.openxmlformats-officedocument.presentationml.notesSlide+xml"/>
  <Override PartName="/ppt/embeddings/oleObject20.bin" ContentType="application/vnd.openxmlformats-officedocument.oleObject"/>
  <Override PartName="/ppt/embeddings/oleObject21.bin" ContentType="application/vnd.openxmlformats-officedocument.oleObject"/>
  <Override PartName="/ppt/notesSlides/notesSlide43.xml" ContentType="application/vnd.openxmlformats-officedocument.presentationml.notesSlide+xml"/>
  <Override PartName="/ppt/embeddings/oleObject22.bin" ContentType="application/vnd.openxmlformats-officedocument.oleObject"/>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embeddings/oleObject23.bin" ContentType="application/vnd.openxmlformats-officedocument.oleObject"/>
  <Override PartName="/ppt/notesSlides/notesSlide53.xml" ContentType="application/vnd.openxmlformats-officedocument.presentationml.notesSlide+xml"/>
  <Override PartName="/ppt/embeddings/oleObject24.bin" ContentType="application/vnd.openxmlformats-officedocument.oleObject"/>
  <Override PartName="/ppt/notesSlides/notesSlide54.xml" ContentType="application/vnd.openxmlformats-officedocument.presentationml.notesSlide+xml"/>
  <Override PartName="/ppt/embeddings/oleObject25.bin" ContentType="application/vnd.openxmlformats-officedocument.oleObject"/>
  <Override PartName="/ppt/notesSlides/notesSlide55.xml" ContentType="application/vnd.openxmlformats-officedocument.presentationml.notesSlide+xml"/>
  <Override PartName="/ppt/notesSlides/notesSlide56.xml" ContentType="application/vnd.openxmlformats-officedocument.presentationml.notesSlide+xml"/>
  <Override PartName="/ppt/embeddings/oleObject26.bin" ContentType="application/vnd.openxmlformats-officedocument.oleObject"/>
  <Override PartName="/ppt/notesSlides/notesSlide57.xml" ContentType="application/vnd.openxmlformats-officedocument.presentationml.notesSlide+xml"/>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notesSlides/notesSlide58.xml" ContentType="application/vnd.openxmlformats-officedocument.presentationml.notesSlide+xml"/>
  <Override PartName="/ppt/embeddings/oleObject30.bin" ContentType="application/vnd.openxmlformats-officedocument.oleObject"/>
  <Override PartName="/ppt/notesSlides/notesSlide59.xml" ContentType="application/vnd.openxmlformats-officedocument.presentationml.notesSlide+xml"/>
  <Override PartName="/ppt/embeddings/oleObject31.bin" ContentType="application/vnd.openxmlformats-officedocument.oleObject"/>
  <Override PartName="/ppt/embeddings/oleObject32.bin" ContentType="application/vnd.openxmlformats-officedocument.oleObject"/>
  <Override PartName="/ppt/embeddings/oleObject33.bin" ContentType="application/vnd.openxmlformats-officedocument.oleObject"/>
  <Override PartName="/ppt/notesSlides/notesSlide6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8"/>
  </p:notesMasterIdLst>
  <p:sldIdLst>
    <p:sldId id="256" r:id="rId2"/>
    <p:sldId id="257" r:id="rId3"/>
    <p:sldId id="372" r:id="rId4"/>
    <p:sldId id="373" r:id="rId5"/>
    <p:sldId id="264" r:id="rId6"/>
    <p:sldId id="265" r:id="rId7"/>
    <p:sldId id="266" r:id="rId8"/>
    <p:sldId id="374" r:id="rId9"/>
    <p:sldId id="267" r:id="rId10"/>
    <p:sldId id="268" r:id="rId11"/>
    <p:sldId id="270" r:id="rId12"/>
    <p:sldId id="271" r:id="rId13"/>
    <p:sldId id="272" r:id="rId14"/>
    <p:sldId id="273" r:id="rId15"/>
    <p:sldId id="274" r:id="rId16"/>
    <p:sldId id="275" r:id="rId17"/>
    <p:sldId id="277" r:id="rId18"/>
    <p:sldId id="278" r:id="rId19"/>
    <p:sldId id="375" r:id="rId20"/>
    <p:sldId id="283" r:id="rId21"/>
    <p:sldId id="284" r:id="rId22"/>
    <p:sldId id="286" r:id="rId23"/>
    <p:sldId id="351" r:id="rId24"/>
    <p:sldId id="288" r:id="rId25"/>
    <p:sldId id="289" r:id="rId26"/>
    <p:sldId id="336" r:id="rId27"/>
    <p:sldId id="376" r:id="rId28"/>
    <p:sldId id="295" r:id="rId29"/>
    <p:sldId id="296" r:id="rId30"/>
    <p:sldId id="297" r:id="rId31"/>
    <p:sldId id="298" r:id="rId32"/>
    <p:sldId id="303" r:id="rId33"/>
    <p:sldId id="377" r:id="rId34"/>
    <p:sldId id="308" r:id="rId35"/>
    <p:sldId id="309" r:id="rId36"/>
    <p:sldId id="311" r:id="rId37"/>
    <p:sldId id="378" r:id="rId38"/>
    <p:sldId id="312" r:id="rId39"/>
    <p:sldId id="313" r:id="rId40"/>
    <p:sldId id="346" r:id="rId41"/>
    <p:sldId id="345" r:id="rId42"/>
    <p:sldId id="347" r:id="rId43"/>
    <p:sldId id="348" r:id="rId44"/>
    <p:sldId id="349" r:id="rId45"/>
    <p:sldId id="352" r:id="rId46"/>
    <p:sldId id="379" r:id="rId47"/>
    <p:sldId id="320" r:id="rId48"/>
    <p:sldId id="321" r:id="rId49"/>
    <p:sldId id="322" r:id="rId50"/>
    <p:sldId id="323" r:id="rId51"/>
    <p:sldId id="324" r:id="rId52"/>
    <p:sldId id="325" r:id="rId53"/>
    <p:sldId id="326" r:id="rId54"/>
    <p:sldId id="327" r:id="rId55"/>
    <p:sldId id="328" r:id="rId56"/>
    <p:sldId id="329" r:id="rId57"/>
    <p:sldId id="380" r:id="rId58"/>
    <p:sldId id="330" r:id="rId59"/>
    <p:sldId id="331" r:id="rId60"/>
    <p:sldId id="338" r:id="rId61"/>
    <p:sldId id="339" r:id="rId62"/>
    <p:sldId id="340" r:id="rId63"/>
    <p:sldId id="341" r:id="rId64"/>
    <p:sldId id="342" r:id="rId65"/>
    <p:sldId id="381" r:id="rId66"/>
    <p:sldId id="382" r:id="rId67"/>
    <p:sldId id="383" r:id="rId68"/>
    <p:sldId id="384" r:id="rId69"/>
    <p:sldId id="386" r:id="rId70"/>
    <p:sldId id="390" r:id="rId71"/>
    <p:sldId id="391" r:id="rId72"/>
    <p:sldId id="424" r:id="rId73"/>
    <p:sldId id="397" r:id="rId74"/>
    <p:sldId id="401" r:id="rId75"/>
    <p:sldId id="402" r:id="rId76"/>
    <p:sldId id="425" r:id="rId7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433" autoAdjust="0"/>
  </p:normalViewPr>
  <p:slideViewPr>
    <p:cSldViewPr snapToGrid="0" snapToObjects="1">
      <p:cViewPr>
        <p:scale>
          <a:sx n="100" d="100"/>
          <a:sy n="100" d="100"/>
        </p:scale>
        <p:origin x="-2144" y="-4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77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presProps" Target="presProps.xml"/><Relationship Id="rId81" Type="http://schemas.openxmlformats.org/officeDocument/2006/relationships/viewProps" Target="viewProps.xml"/><Relationship Id="rId82" Type="http://schemas.openxmlformats.org/officeDocument/2006/relationships/theme" Target="theme/theme1.xml"/><Relationship Id="rId83"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notesMaster" Target="notesMasters/notesMaster1.xml"/><Relationship Id="rId79" Type="http://schemas.openxmlformats.org/officeDocument/2006/relationships/printerSettings" Target="printerSettings/printerSettings1.bin"/><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 Id="rId2"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7.emf"/><Relationship Id="rId2" Type="http://schemas.openxmlformats.org/officeDocument/2006/relationships/image" Target="../media/image18.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7.emf"/><Relationship Id="rId2" Type="http://schemas.openxmlformats.org/officeDocument/2006/relationships/image" Target="../media/image18.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8.wmf"/><Relationship Id="rId2" Type="http://schemas.openxmlformats.org/officeDocument/2006/relationships/image" Target="../media/image19.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8.wmf"/><Relationship Id="rId2" Type="http://schemas.openxmlformats.org/officeDocument/2006/relationships/image" Target="../media/image19.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4" Type="http://schemas.openxmlformats.org/officeDocument/2006/relationships/image" Target="../media/image8.wmf"/><Relationship Id="rId1" Type="http://schemas.openxmlformats.org/officeDocument/2006/relationships/image" Target="../media/image4.wmf"/><Relationship Id="rId2" Type="http://schemas.openxmlformats.org/officeDocument/2006/relationships/image" Target="../media/image6.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9.wmf"/><Relationship Id="rId2" Type="http://schemas.openxmlformats.org/officeDocument/2006/relationships/image" Target="../media/image3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 Id="rId2"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4.wmf"/><Relationship Id="rId4" Type="http://schemas.openxmlformats.org/officeDocument/2006/relationships/image" Target="../media/image15.wmf"/><Relationship Id="rId5" Type="http://schemas.openxmlformats.org/officeDocument/2006/relationships/image" Target="../media/image16.wmf"/><Relationship Id="rId1" Type="http://schemas.openxmlformats.org/officeDocument/2006/relationships/image" Target="../media/image12.wmf"/><Relationship Id="rId2"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B3C4F9-F37E-4225-8EDE-0041EBD1A368}" type="datetimeFigureOut">
              <a:rPr lang="en-US" smtClean="0"/>
              <a:pPr/>
              <a:t>1/7/15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CF8AD2-6882-4531-8560-2C8EEF2B5B25}" type="slidenum">
              <a:rPr lang="en-US" smtClean="0"/>
              <a:pPr/>
              <a:t>‹#›</a:t>
            </a:fld>
            <a:endParaRPr lang="en-US"/>
          </a:p>
        </p:txBody>
      </p:sp>
    </p:spTree>
    <p:extLst>
      <p:ext uri="{BB962C8B-B14F-4D97-AF65-F5344CB8AC3E}">
        <p14:creationId xmlns:p14="http://schemas.microsoft.com/office/powerpoint/2010/main" val="1853666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90FC776A-02B6-4BB1-8120-FA0A89734326}" type="slidenum">
              <a:rPr lang="en-US" smtClean="0"/>
              <a:pPr/>
              <a:t>1</a:t>
            </a:fld>
            <a:endParaRPr lang="en-US"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A63BC07E-A2B1-4110-AF69-8620B3072810}" type="slidenum">
              <a:rPr lang="en-US" smtClean="0"/>
              <a:pPr/>
              <a:t>12</a:t>
            </a:fld>
            <a:endParaRPr lang="en-US" smtClean="0"/>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69B3E537-03EE-4472-B6B5-3FD759C925AC}" type="slidenum">
              <a:rPr lang="en-US" smtClean="0"/>
              <a:pPr/>
              <a:t>13</a:t>
            </a:fld>
            <a:endParaRPr lang="en-US" smtClean="0"/>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DB8D524A-E0FD-43CC-99FD-89BBB5B8C4A9}" type="slidenum">
              <a:rPr lang="en-US" smtClean="0"/>
              <a:pPr/>
              <a:t>14</a:t>
            </a:fld>
            <a:endParaRPr lang="en-US" smtClean="0"/>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8DC9193C-D325-47C8-82E7-79C67935F9F8}" type="slidenum">
              <a:rPr lang="en-US" smtClean="0"/>
              <a:pPr/>
              <a:t>15</a:t>
            </a:fld>
            <a:endParaRPr lang="en-US" smtClean="0"/>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132085D0-FDC6-44B3-8A70-E788B2CC63DE}" type="slidenum">
              <a:rPr lang="en-US" smtClean="0"/>
              <a:pPr/>
              <a:t>16</a:t>
            </a:fld>
            <a:endParaRPr lang="en-US" smtClean="0"/>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DCDF1EBD-8A68-4CBA-9546-5940FB76C7EB}" type="slidenum">
              <a:rPr lang="en-US" smtClean="0"/>
              <a:pPr/>
              <a:t>17</a:t>
            </a:fld>
            <a:endParaRPr lang="en-US" smtClean="0"/>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DAA05B7C-A3DA-4CE6-953A-04A05A227977}" type="slidenum">
              <a:rPr lang="en-US" smtClean="0"/>
              <a:pPr/>
              <a:t>18</a:t>
            </a:fld>
            <a:endParaRPr lang="en-US" smtClean="0"/>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CF8AD2-6882-4531-8560-2C8EEF2B5B25}" type="slidenum">
              <a:rPr lang="en-US" smtClean="0"/>
              <a:pPr/>
              <a:t>19</a:t>
            </a:fld>
            <a:endParaRPr lang="en-US"/>
          </a:p>
        </p:txBody>
      </p:sp>
    </p:spTree>
    <p:extLst>
      <p:ext uri="{BB962C8B-B14F-4D97-AF65-F5344CB8AC3E}">
        <p14:creationId xmlns:p14="http://schemas.microsoft.com/office/powerpoint/2010/main" val="30675972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1DE9B8B1-BD39-4413-9197-D26E5FFC514B}" type="slidenum">
              <a:rPr lang="en-US" smtClean="0"/>
              <a:pPr/>
              <a:t>20</a:t>
            </a:fld>
            <a:endParaRPr lang="en-US" smtClean="0"/>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7E1A7D89-32D0-440B-93C2-0C6D49F63E9B}" type="slidenum">
              <a:rPr lang="en-US" smtClean="0"/>
              <a:pPr/>
              <a:t>21</a:t>
            </a:fld>
            <a:endParaRPr lang="en-US" smtClean="0"/>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p:spPr>
        <p:txBody>
          <a:bodyPr/>
          <a:lstStyle/>
          <a:p>
            <a:r>
              <a:rPr lang="en-US" smtClean="0"/>
              <a:t>8/52 * 7/52 * 6/52 ~= 2.4/10,000 w/o replacement, (8/3)^3 ~= 3.6/10,000</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860BDB8E-7F83-43E7-A7B9-ECFAF7851310}" type="slidenum">
              <a:rPr lang="en-US" smtClean="0"/>
              <a:pPr/>
              <a:t>2</a:t>
            </a:fld>
            <a:endParaRPr lang="en-US"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76457D18-BC3A-47F9-8393-2AED66F4ACB4}" type="slidenum">
              <a:rPr lang="en-US" smtClean="0"/>
              <a:pPr/>
              <a:t>22</a:t>
            </a:fld>
            <a:endParaRPr lang="en-US" smtClean="0"/>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76457D18-BC3A-47F9-8393-2AED66F4ACB4}" type="slidenum">
              <a:rPr lang="en-US" smtClean="0"/>
              <a:pPr/>
              <a:t>23</a:t>
            </a:fld>
            <a:endParaRPr lang="en-US" smtClean="0"/>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82948194-1610-49B3-9024-340E331B3841}" type="slidenum">
              <a:rPr lang="en-US" smtClean="0"/>
              <a:pPr/>
              <a:t>24</a:t>
            </a:fld>
            <a:endParaRPr lang="en-US" smtClean="0"/>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2968EEAD-D7BC-4A80-9E72-808B08832210}" type="slidenum">
              <a:rPr lang="en-US" smtClean="0"/>
              <a:pPr/>
              <a:t>25</a:t>
            </a:fld>
            <a:endParaRPr lang="en-US"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2968EEAD-D7BC-4A80-9E72-808B08832210}" type="slidenum">
              <a:rPr lang="en-US" smtClean="0"/>
              <a:pPr/>
              <a:t>26</a:t>
            </a:fld>
            <a:endParaRPr lang="en-US" smtClean="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CF8AD2-6882-4531-8560-2C8EEF2B5B25}" type="slidenum">
              <a:rPr lang="en-US" smtClean="0"/>
              <a:pPr/>
              <a:t>27</a:t>
            </a:fld>
            <a:endParaRPr lang="en-US"/>
          </a:p>
        </p:txBody>
      </p:sp>
    </p:spTree>
    <p:extLst>
      <p:ext uri="{BB962C8B-B14F-4D97-AF65-F5344CB8AC3E}">
        <p14:creationId xmlns:p14="http://schemas.microsoft.com/office/powerpoint/2010/main" val="306759721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2D0445FC-FBAC-4A62-82A8-51C92D8274A5}" type="slidenum">
              <a:rPr lang="en-US" smtClean="0"/>
              <a:pPr/>
              <a:t>28</a:t>
            </a:fld>
            <a:endParaRPr lang="en-US" smtClean="0"/>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0DBE1CDE-E9E6-48F8-8716-BC0161E0CBA8}" type="slidenum">
              <a:rPr lang="en-US" smtClean="0"/>
              <a:pPr/>
              <a:t>29</a:t>
            </a:fld>
            <a:endParaRPr lang="en-U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C5C62376-0F2B-44F7-83FC-F8352967BE0E}" type="slidenum">
              <a:rPr lang="en-US" smtClean="0"/>
              <a:pPr/>
              <a:t>30</a:t>
            </a:fld>
            <a:endParaRPr lang="en-US" smtClean="0"/>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E193332B-A939-4925-9BCC-C42A734393BE}" type="slidenum">
              <a:rPr lang="en-US" smtClean="0"/>
              <a:pPr/>
              <a:t>31</a:t>
            </a:fld>
            <a:endParaRPr lang="en-US" smtClean="0"/>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CC77FB08-FEB1-4D55-A775-6B5DDA4BD864}" type="slidenum">
              <a:rPr lang="en-US" smtClean="0"/>
              <a:pPr/>
              <a:t>5</a:t>
            </a:fld>
            <a:endParaRPr lang="en-US" smtClean="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E2B53E97-C816-4C9F-A190-AE002F76F9D7}" type="slidenum">
              <a:rPr lang="en-US" smtClean="0"/>
              <a:pPr/>
              <a:t>32</a:t>
            </a:fld>
            <a:endParaRPr lang="en-US" smtClean="0"/>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CF8AD2-6882-4531-8560-2C8EEF2B5B25}" type="slidenum">
              <a:rPr lang="en-US" smtClean="0"/>
              <a:pPr/>
              <a:t>33</a:t>
            </a:fld>
            <a:endParaRPr lang="en-US"/>
          </a:p>
        </p:txBody>
      </p:sp>
    </p:spTree>
    <p:extLst>
      <p:ext uri="{BB962C8B-B14F-4D97-AF65-F5344CB8AC3E}">
        <p14:creationId xmlns:p14="http://schemas.microsoft.com/office/powerpoint/2010/main" val="30675972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2AB23F17-8549-4AE3-87B9-A2860B272252}" type="slidenum">
              <a:rPr lang="en-US" smtClean="0"/>
              <a:pPr/>
              <a:t>34</a:t>
            </a:fld>
            <a:endParaRPr lang="en-US" smtClean="0"/>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p:spPr>
        <p:txBody>
          <a:bodyPr/>
          <a:lstStyle/>
          <a:p>
            <a:r>
              <a:rPr lang="en-US" smtClean="0"/>
              <a:t>perl try.pl 0.01</a:t>
            </a:r>
          </a:p>
          <a:p>
            <a:r>
              <a:rPr lang="en-US" smtClean="0"/>
              <a:t>q = 0.863259668508287</a:t>
            </a:r>
          </a:p>
          <a:p>
            <a:r>
              <a:rPr lang="en-US" smtClean="0"/>
              <a:t>perl try.pl 0.0001</a:t>
            </a:r>
          </a:p>
          <a:p>
            <a:r>
              <a:rPr lang="en-US" smtClean="0"/>
              <a:t>q = 0.0588290662650602</a:t>
            </a:r>
          </a:p>
          <a:p>
            <a:r>
              <a:rPr lang="en-US" smtClean="0"/>
              <a:t>perl try.pl 0.001</a:t>
            </a:r>
          </a:p>
          <a:p>
            <a:r>
              <a:rPr lang="en-US" smtClean="0"/>
              <a:t>q = 0.384852216748769</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306FCAD9-6A1D-49F3-82F2-80D74999ED8E}" type="slidenum">
              <a:rPr lang="en-US" smtClean="0"/>
              <a:pPr/>
              <a:t>35</a:t>
            </a:fld>
            <a:endParaRPr lang="en-US" smtClean="0"/>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p:spPr>
        <p:txBody>
          <a:bodyPr/>
          <a:lstStyle/>
          <a:p>
            <a:fld id="{822D66EF-D733-47EF-9BCA-16D813017B17}" type="slidenum">
              <a:rPr lang="en-US" smtClean="0"/>
              <a:pPr/>
              <a:t>36</a:t>
            </a:fld>
            <a:endParaRPr lang="en-US" smtClean="0"/>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a:ln/>
        </p:spPr>
        <p:txBody>
          <a:bodyPr/>
          <a:lstStyle/>
          <a:p>
            <a:r>
              <a:rPr lang="en-US" smtClean="0"/>
              <a:t>perl try.pl 0.01</a:t>
            </a:r>
          </a:p>
          <a:p>
            <a:r>
              <a:rPr lang="en-US" smtClean="0"/>
              <a:t>q = 0.863259668508287</a:t>
            </a:r>
          </a:p>
          <a:p>
            <a:r>
              <a:rPr lang="en-US" smtClean="0"/>
              <a:t>perl try.pl 0.0001</a:t>
            </a:r>
          </a:p>
          <a:p>
            <a:r>
              <a:rPr lang="en-US" smtClean="0"/>
              <a:t>q = 0.0588290662650602</a:t>
            </a:r>
          </a:p>
          <a:p>
            <a:r>
              <a:rPr lang="en-US" smtClean="0"/>
              <a:t>perl try.pl 0.001</a:t>
            </a:r>
          </a:p>
          <a:p>
            <a:r>
              <a:rPr lang="en-US" smtClean="0"/>
              <a:t>q = 0.384852216748769</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CF8AD2-6882-4531-8560-2C8EEF2B5B25}" type="slidenum">
              <a:rPr lang="en-US" smtClean="0"/>
              <a:pPr/>
              <a:t>37</a:t>
            </a:fld>
            <a:endParaRPr lang="en-US"/>
          </a:p>
        </p:txBody>
      </p:sp>
    </p:spTree>
    <p:extLst>
      <p:ext uri="{BB962C8B-B14F-4D97-AF65-F5344CB8AC3E}">
        <p14:creationId xmlns:p14="http://schemas.microsoft.com/office/powerpoint/2010/main" val="306759721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F0D3DA0D-2808-433A-855C-A605CDA0E8BA}" type="slidenum">
              <a:rPr lang="en-US" smtClean="0"/>
              <a:pPr/>
              <a:t>38</a:t>
            </a:fld>
            <a:endParaRPr lang="en-US" smtClean="0"/>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p>
            <a:fld id="{AD941505-315B-4979-A57D-2C639073590B}" type="slidenum">
              <a:rPr lang="en-US" smtClean="0"/>
              <a:pPr/>
              <a:t>39</a:t>
            </a:fld>
            <a:endParaRPr lang="en-US" smtClean="0"/>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F0D3DA0D-2808-433A-855C-A605CDA0E8BA}" type="slidenum">
              <a:rPr lang="en-US" smtClean="0"/>
              <a:pPr/>
              <a:t>40</a:t>
            </a:fld>
            <a:endParaRPr lang="en-US" smtClean="0"/>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p>
            <a:fld id="{AD941505-315B-4979-A57D-2C639073590B}" type="slidenum">
              <a:rPr lang="en-US" smtClean="0"/>
              <a:pPr/>
              <a:t>41</a:t>
            </a:fld>
            <a:endParaRPr lang="en-US" smtClean="0"/>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71C667A5-D9FE-449E-9D97-CBCB29571D7C}" type="slidenum">
              <a:rPr lang="en-US" smtClean="0"/>
              <a:pPr/>
              <a:t>6</a:t>
            </a:fld>
            <a:endParaRPr lang="en-US" smtClean="0"/>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p>
            <a:fld id="{AD941505-315B-4979-A57D-2C639073590B}" type="slidenum">
              <a:rPr lang="en-US" smtClean="0"/>
              <a:pPr/>
              <a:t>42</a:t>
            </a:fld>
            <a:endParaRPr lang="en-US" smtClean="0"/>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p>
            <a:fld id="{AD941505-315B-4979-A57D-2C639073590B}" type="slidenum">
              <a:rPr lang="en-US" smtClean="0"/>
              <a:pPr/>
              <a:t>43</a:t>
            </a:fld>
            <a:endParaRPr lang="en-US" smtClean="0"/>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p>
            <a:fld id="{AD941505-315B-4979-A57D-2C639073590B}" type="slidenum">
              <a:rPr lang="en-US" smtClean="0"/>
              <a:pPr/>
              <a:t>44</a:t>
            </a:fld>
            <a:endParaRPr lang="en-US" smtClean="0"/>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p>
            <a:fld id="{AD941505-315B-4979-A57D-2C639073590B}" type="slidenum">
              <a:rPr lang="en-US" smtClean="0"/>
              <a:pPr/>
              <a:t>45</a:t>
            </a:fld>
            <a:endParaRPr lang="en-US" smtClean="0"/>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CF8AD2-6882-4531-8560-2C8EEF2B5B25}" type="slidenum">
              <a:rPr lang="en-US" smtClean="0"/>
              <a:pPr/>
              <a:t>46</a:t>
            </a:fld>
            <a:endParaRPr lang="en-US"/>
          </a:p>
        </p:txBody>
      </p:sp>
    </p:spTree>
    <p:extLst>
      <p:ext uri="{BB962C8B-B14F-4D97-AF65-F5344CB8AC3E}">
        <p14:creationId xmlns:p14="http://schemas.microsoft.com/office/powerpoint/2010/main" val="306759721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p:spPr>
        <p:txBody>
          <a:bodyPr/>
          <a:lstStyle/>
          <a:p>
            <a:fld id="{C4820646-EF7A-4337-B94E-16410206BF6A}" type="slidenum">
              <a:rPr lang="en-US" smtClean="0"/>
              <a:pPr/>
              <a:t>47</a:t>
            </a:fld>
            <a:endParaRPr lang="en-US" smtClean="0"/>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p:spPr>
        <p:txBody>
          <a:bodyPr/>
          <a:lstStyle/>
          <a:p>
            <a:fld id="{39D611C5-CFEA-4350-B05E-84C90BD3DFB5}" type="slidenum">
              <a:rPr lang="en-US" smtClean="0"/>
              <a:pPr/>
              <a:t>48</a:t>
            </a:fld>
            <a:endParaRPr lang="en-US" smtClean="0"/>
          </a:p>
        </p:txBody>
      </p:sp>
      <p:sp>
        <p:nvSpPr>
          <p:cNvPr id="149507" name="Rectangle 2"/>
          <p:cNvSpPr>
            <a:spLocks noGrp="1" noRot="1" noChangeAspect="1" noChangeArrowheads="1" noTextEdit="1"/>
          </p:cNvSpPr>
          <p:nvPr>
            <p:ph type="sldImg"/>
          </p:nvPr>
        </p:nvSpPr>
        <p:spPr>
          <a:ln/>
        </p:spPr>
      </p:sp>
      <p:sp>
        <p:nvSpPr>
          <p:cNvPr id="14950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C71E14AD-B355-46A6-9295-DCC2E819872A}" type="slidenum">
              <a:rPr lang="en-US" smtClean="0"/>
              <a:pPr/>
              <a:t>49</a:t>
            </a:fld>
            <a:endParaRPr lang="en-US" smtClean="0"/>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r>
              <a:rPr lang="en-US" smtClean="0"/>
              <a:t>How big is the table?</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p>
            <a:fld id="{D4D3E18E-93B9-41D8-A5A8-3860213FE267}" type="slidenum">
              <a:rPr lang="en-US" smtClean="0"/>
              <a:pPr/>
              <a:t>50</a:t>
            </a:fld>
            <a:endParaRPr lang="en-US" smtClean="0"/>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p:spPr>
        <p:txBody>
          <a:bodyPr/>
          <a:lstStyle/>
          <a:p>
            <a:fld id="{BD15A73B-2142-483C-8160-97BC32726C0E}" type="slidenum">
              <a:rPr lang="en-US" smtClean="0"/>
              <a:pPr/>
              <a:t>51</a:t>
            </a:fld>
            <a:endParaRPr lang="en-US" smtClean="0"/>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D86494B3-A0D6-475C-B228-FCB0C390AE1A}" type="slidenum">
              <a:rPr lang="en-US" smtClean="0"/>
              <a:pPr/>
              <a:t>7</a:t>
            </a:fld>
            <a:endParaRPr lang="en-US" smtClean="0"/>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p:spPr>
        <p:txBody>
          <a:bodyPr/>
          <a:lstStyle/>
          <a:p>
            <a:fld id="{3BA644D3-566D-4617-86DD-03BA632F3EFF}" type="slidenum">
              <a:rPr lang="en-US" smtClean="0"/>
              <a:pPr/>
              <a:t>52</a:t>
            </a:fld>
            <a:endParaRPr lang="en-US" smtClean="0"/>
          </a:p>
        </p:txBody>
      </p:sp>
      <p:sp>
        <p:nvSpPr>
          <p:cNvPr id="153603" name="Rectangle 2"/>
          <p:cNvSpPr>
            <a:spLocks noGrp="1" noRot="1" noChangeAspect="1" noChangeArrowheads="1" noTextEdit="1"/>
          </p:cNvSpPr>
          <p:nvPr>
            <p:ph type="sldImg"/>
          </p:nvPr>
        </p:nvSpPr>
        <p:spPr>
          <a:ln/>
        </p:spPr>
      </p:sp>
      <p:sp>
        <p:nvSpPr>
          <p:cNvPr id="15360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p:spPr>
        <p:txBody>
          <a:bodyPr/>
          <a:lstStyle/>
          <a:p>
            <a:fld id="{E5FD2490-DEEB-4E4C-A82A-D197B52EE3F7}" type="slidenum">
              <a:rPr lang="en-US" smtClean="0"/>
              <a:pPr/>
              <a:t>53</a:t>
            </a:fld>
            <a:endParaRPr lang="en-US" smtClean="0"/>
          </a:p>
        </p:txBody>
      </p:sp>
      <p:sp>
        <p:nvSpPr>
          <p:cNvPr id="154627" name="Rectangle 2"/>
          <p:cNvSpPr>
            <a:spLocks noGrp="1" noRot="1" noChangeAspect="1" noChangeArrowheads="1" noTextEdit="1"/>
          </p:cNvSpPr>
          <p:nvPr>
            <p:ph type="sldImg"/>
          </p:nvPr>
        </p:nvSpPr>
        <p:spPr>
          <a:ln/>
        </p:spPr>
      </p:sp>
      <p:sp>
        <p:nvSpPr>
          <p:cNvPr id="15462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p:spPr>
        <p:txBody>
          <a:bodyPr/>
          <a:lstStyle/>
          <a:p>
            <a:fld id="{3BF8589C-7547-4196-B514-36172A11687D}" type="slidenum">
              <a:rPr lang="en-US" smtClean="0"/>
              <a:pPr/>
              <a:t>54</a:t>
            </a:fld>
            <a:endParaRPr lang="en-US" smtClean="0"/>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p:spPr>
        <p:txBody>
          <a:bodyPr/>
          <a:lstStyle/>
          <a:p>
            <a:fld id="{49B64BF7-AB4A-4483-85AF-81AEABAC70FB}" type="slidenum">
              <a:rPr lang="en-US" smtClean="0"/>
              <a:pPr/>
              <a:t>55</a:t>
            </a:fld>
            <a:endParaRPr lang="en-US" smtClean="0"/>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p:spPr>
        <p:txBody>
          <a:bodyPr/>
          <a:lstStyle/>
          <a:p>
            <a:fld id="{5341C950-7D79-4A76-9E6C-F6883A077EEA}" type="slidenum">
              <a:rPr lang="en-US" smtClean="0"/>
              <a:pPr/>
              <a:t>56</a:t>
            </a:fld>
            <a:endParaRPr lang="en-US" smtClean="0"/>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CF8AD2-6882-4531-8560-2C8EEF2B5B25}" type="slidenum">
              <a:rPr lang="en-US" smtClean="0"/>
              <a:pPr/>
              <a:t>57</a:t>
            </a:fld>
            <a:endParaRPr lang="en-US"/>
          </a:p>
        </p:txBody>
      </p:sp>
    </p:spTree>
    <p:extLst>
      <p:ext uri="{BB962C8B-B14F-4D97-AF65-F5344CB8AC3E}">
        <p14:creationId xmlns:p14="http://schemas.microsoft.com/office/powerpoint/2010/main" val="3067597210"/>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p:spPr>
        <p:txBody>
          <a:bodyPr/>
          <a:lstStyle/>
          <a:p>
            <a:fld id="{6BB2712E-5847-4F94-98ED-A6F62F1CCD48}" type="slidenum">
              <a:rPr lang="en-US" smtClean="0"/>
              <a:pPr/>
              <a:t>58</a:t>
            </a:fld>
            <a:endParaRPr lang="en-US" smtClean="0"/>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p:spPr>
        <p:txBody>
          <a:bodyPr/>
          <a:lstStyle/>
          <a:p>
            <a:fld id="{A191D68C-8FC8-44FF-A559-B630D2B7DEF9}" type="slidenum">
              <a:rPr lang="en-US" smtClean="0"/>
              <a:pPr/>
              <a:t>59</a:t>
            </a:fld>
            <a:endParaRPr lang="en-US" smtClean="0"/>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CF8AD2-6882-4531-8560-2C8EEF2B5B25}" type="slidenum">
              <a:rPr lang="en-US" smtClean="0"/>
              <a:pPr/>
              <a:t>65</a:t>
            </a:fld>
            <a:endParaRPr lang="en-US"/>
          </a:p>
        </p:txBody>
      </p:sp>
    </p:spTree>
    <p:extLst>
      <p:ext uri="{BB962C8B-B14F-4D97-AF65-F5344CB8AC3E}">
        <p14:creationId xmlns:p14="http://schemas.microsoft.com/office/powerpoint/2010/main" val="306759721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CF8AD2-6882-4531-8560-2C8EEF2B5B25}" type="slidenum">
              <a:rPr lang="en-US" smtClean="0"/>
              <a:pPr/>
              <a:t>72</a:t>
            </a:fld>
            <a:endParaRPr lang="en-US"/>
          </a:p>
        </p:txBody>
      </p:sp>
    </p:spTree>
    <p:extLst>
      <p:ext uri="{BB962C8B-B14F-4D97-AF65-F5344CB8AC3E}">
        <p14:creationId xmlns:p14="http://schemas.microsoft.com/office/powerpoint/2010/main" val="30675972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CF8AD2-6882-4531-8560-2C8EEF2B5B25}" type="slidenum">
              <a:rPr lang="en-US" smtClean="0"/>
              <a:pPr/>
              <a:t>8</a:t>
            </a:fld>
            <a:endParaRPr lang="en-US"/>
          </a:p>
        </p:txBody>
      </p:sp>
    </p:spTree>
    <p:extLst>
      <p:ext uri="{BB962C8B-B14F-4D97-AF65-F5344CB8AC3E}">
        <p14:creationId xmlns:p14="http://schemas.microsoft.com/office/powerpoint/2010/main" val="306759721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CF8AD2-6882-4531-8560-2C8EEF2B5B25}" type="slidenum">
              <a:rPr lang="en-US" smtClean="0"/>
              <a:pPr/>
              <a:t>76</a:t>
            </a:fld>
            <a:endParaRPr lang="en-US"/>
          </a:p>
        </p:txBody>
      </p:sp>
    </p:spTree>
    <p:extLst>
      <p:ext uri="{BB962C8B-B14F-4D97-AF65-F5344CB8AC3E}">
        <p14:creationId xmlns:p14="http://schemas.microsoft.com/office/powerpoint/2010/main" val="30675972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71516754-646E-46F0-8FE7-93864CD17196}" type="slidenum">
              <a:rPr lang="en-US" smtClean="0"/>
              <a:pPr/>
              <a:t>9</a:t>
            </a:fld>
            <a:endParaRPr lang="en-US" smtClean="0"/>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3ED95922-4766-41AF-8AFF-08326DB949CD}" type="slidenum">
              <a:rPr lang="en-US" smtClean="0"/>
              <a:pPr/>
              <a:t>10</a:t>
            </a:fld>
            <a:endParaRPr lang="en-US" smtClean="0"/>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A1C82C8F-F2F4-42BD-A83B-80B29C8BDFEB}" type="slidenum">
              <a:rPr lang="en-US" smtClean="0"/>
              <a:pPr/>
              <a:t>11</a:t>
            </a:fld>
            <a:endParaRPr lang="en-US" smtClean="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rgbClr val="0070C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4FC35801-B62B-1347-8D7D-E1D9FD950611}" type="datetimeFigureOut">
              <a:rPr lang="en-US" smtClean="0"/>
              <a:pPr/>
              <a:t>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FDCA1-C2F8-BA4E-82CE-5B3B1AA6CE7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C35801-B62B-1347-8D7D-E1D9FD950611}" type="datetimeFigureOut">
              <a:rPr lang="en-US" smtClean="0"/>
              <a:pPr/>
              <a:t>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FDCA1-C2F8-BA4E-82CE-5B3B1AA6CE7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C35801-B62B-1347-8D7D-E1D9FD950611}" type="datetimeFigureOut">
              <a:rPr lang="en-US" smtClean="0"/>
              <a:pPr/>
              <a:t>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FDCA1-C2F8-BA4E-82CE-5B3B1AA6CE7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534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28600" y="1371600"/>
            <a:ext cx="8574088" cy="5105400"/>
          </a:xfrm>
        </p:spPr>
        <p:txBody>
          <a:bodyPr/>
          <a:lstStyle/>
          <a:p>
            <a:pPr lvl="0"/>
            <a:endParaRPr lang="en-US"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79400" y="292100"/>
            <a:ext cx="8648700" cy="804862"/>
          </a:xfrm>
        </p:spPr>
        <p:txBody>
          <a:bodyPr>
            <a:normAutofit/>
          </a:bodyPr>
          <a:lstStyle>
            <a:lvl1pPr algn="l">
              <a:defRPr sz="4000" b="1">
                <a:solidFill>
                  <a:srgbClr val="0070C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279400" y="1257300"/>
            <a:ext cx="8648700" cy="5099050"/>
          </a:xfrm>
        </p:spPr>
        <p:txBody>
          <a:bodyPr/>
          <a:lstStyle>
            <a:lvl1pPr>
              <a:defRPr sz="3200"/>
            </a:lvl1pPr>
            <a:lvl2pPr>
              <a:defRPr sz="3200" baseline="0"/>
            </a:lvl2pPr>
            <a:lvl3pPr>
              <a:defRPr sz="2800"/>
            </a:lvl3pPr>
            <a:lvl4pPr>
              <a:defRPr sz="2400"/>
            </a:lvl4pPr>
            <a:lvl5pPr>
              <a:defRPr sz="2400"/>
            </a:lvl5pPr>
          </a:lstStyle>
          <a:p>
            <a:pPr lvl="0"/>
            <a:r>
              <a:rPr lang="en-US" dirty="0" smtClean="0"/>
              <a:t>Click to edit Master text styles</a:t>
            </a:r>
          </a:p>
          <a:p>
            <a:pPr lvl="1"/>
            <a:r>
              <a:rPr lang="en-US" dirty="0" smtClean="0"/>
              <a:t>Second level with a 1 </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304800" y="6445250"/>
            <a:ext cx="2133600" cy="365125"/>
          </a:xfrm>
        </p:spPr>
        <p:txBody>
          <a:bodyPr/>
          <a:lstStyle/>
          <a:p>
            <a:fld id="{4FC35801-B62B-1347-8D7D-E1D9FD950611}" type="datetimeFigureOut">
              <a:rPr lang="en-US" smtClean="0"/>
              <a:pPr/>
              <a:t>1/7/15</a:t>
            </a:fld>
            <a:endParaRPr lang="en-US"/>
          </a:p>
        </p:txBody>
      </p:sp>
      <p:sp>
        <p:nvSpPr>
          <p:cNvPr id="5" name="Footer Placeholder 4"/>
          <p:cNvSpPr>
            <a:spLocks noGrp="1"/>
          </p:cNvSpPr>
          <p:nvPr>
            <p:ph type="ftr" sz="quarter" idx="11"/>
          </p:nvPr>
        </p:nvSpPr>
        <p:spPr>
          <a:xfrm>
            <a:off x="3124200" y="6445250"/>
            <a:ext cx="2895600" cy="365125"/>
          </a:xfrm>
        </p:spPr>
        <p:txBody>
          <a:bodyPr/>
          <a:lstStyle/>
          <a:p>
            <a:endParaRPr lang="en-US"/>
          </a:p>
        </p:txBody>
      </p:sp>
      <p:sp>
        <p:nvSpPr>
          <p:cNvPr id="6" name="Slide Number Placeholder 5"/>
          <p:cNvSpPr>
            <a:spLocks noGrp="1"/>
          </p:cNvSpPr>
          <p:nvPr>
            <p:ph type="sldNum" sz="quarter" idx="12"/>
          </p:nvPr>
        </p:nvSpPr>
        <p:spPr>
          <a:xfrm>
            <a:off x="6781800" y="6445250"/>
            <a:ext cx="2133600" cy="365125"/>
          </a:xfrm>
        </p:spPr>
        <p:txBody>
          <a:bodyPr/>
          <a:lstStyle/>
          <a:p>
            <a:fld id="{85BFDCA1-C2F8-BA4E-82CE-5B3B1AA6CE7D}"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516187"/>
            <a:ext cx="7772400" cy="1362075"/>
          </a:xfrm>
        </p:spPr>
        <p:txBody>
          <a:bodyPr anchor="t">
            <a:normAutofit/>
          </a:bodyPr>
          <a:lstStyle>
            <a:lvl1pPr algn="ctr">
              <a:defRPr sz="3200" b="1" cap="all">
                <a:solidFill>
                  <a:srgbClr val="0070C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101600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C35801-B62B-1347-8D7D-E1D9FD950611}" type="datetimeFigureOut">
              <a:rPr lang="en-US" smtClean="0"/>
              <a:pPr/>
              <a:t>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FDCA1-C2F8-BA4E-82CE-5B3B1AA6CE7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b="1">
                <a:solidFill>
                  <a:srgbClr val="0070C0"/>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400"/>
            </a:lvl2pPr>
            <a:lvl3pPr>
              <a:defRPr sz="24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2400"/>
            </a:lvl2pPr>
            <a:lvl3pPr>
              <a:defRPr sz="24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4FC35801-B62B-1347-8D7D-E1D9FD950611}" type="datetimeFigureOut">
              <a:rPr lang="en-US" smtClean="0"/>
              <a:pPr/>
              <a:t>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BFDCA1-C2F8-BA4E-82CE-5B3B1AA6CE7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2177"/>
          </a:xfrm>
        </p:spPr>
        <p:txBody>
          <a:bodyPr>
            <a:normAutofit/>
          </a:bodyPr>
          <a:lstStyle>
            <a:lvl1pPr>
              <a:defRPr sz="3600" b="1">
                <a:solidFill>
                  <a:srgbClr val="0070C0"/>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033969"/>
            <a:ext cx="4040188" cy="639762"/>
          </a:xfrm>
        </p:spPr>
        <p:txBody>
          <a:bodyPr anchor="b"/>
          <a:lstStyle>
            <a:lvl1pPr marL="0" indent="0" algn="ctr">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673731"/>
            <a:ext cx="4040188" cy="4551222"/>
          </a:xfrm>
        </p:spPr>
        <p:txBody>
          <a:bodyPr/>
          <a:lstStyle>
            <a:lvl1pPr>
              <a:defRPr sz="2400"/>
            </a:lvl1pPr>
            <a:lvl2pPr>
              <a:defRPr sz="24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033969"/>
            <a:ext cx="4041775" cy="639762"/>
          </a:xfrm>
        </p:spPr>
        <p:txBody>
          <a:bodyPr anchor="b"/>
          <a:lstStyle>
            <a:lvl1pPr marL="0" indent="0" algn="ctr">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673730"/>
            <a:ext cx="4041775" cy="4551223"/>
          </a:xfrm>
        </p:spPr>
        <p:txBody>
          <a:bodyPr/>
          <a:lstStyle>
            <a:lvl1pPr>
              <a:defRPr sz="2400"/>
            </a:lvl1pPr>
            <a:lvl2pPr>
              <a:defRPr sz="24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4FC35801-B62B-1347-8D7D-E1D9FD950611}" type="datetimeFigureOut">
              <a:rPr lang="en-US" smtClean="0"/>
              <a:pPr/>
              <a:t>1/7/15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BFDCA1-C2F8-BA4E-82CE-5B3B1AA6CE7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06462"/>
          </a:xfrm>
        </p:spPr>
        <p:txBody>
          <a:bodyPr>
            <a:normAutofit/>
          </a:bodyPr>
          <a:lstStyle>
            <a:lvl1pPr>
              <a:defRPr sz="4000" b="1">
                <a:solidFill>
                  <a:srgbClr val="0070C0"/>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4FC35801-B62B-1347-8D7D-E1D9FD950611}" type="datetimeFigureOut">
              <a:rPr lang="en-US" smtClean="0"/>
              <a:pPr/>
              <a:t>1/7/15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BFDCA1-C2F8-BA4E-82CE-5B3B1AA6CE7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C35801-B62B-1347-8D7D-E1D9FD950611}" type="datetimeFigureOut">
              <a:rPr lang="en-US" smtClean="0"/>
              <a:pPr/>
              <a:t>1/7/15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BFDCA1-C2F8-BA4E-82CE-5B3B1AA6CE7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C35801-B62B-1347-8D7D-E1D9FD950611}" type="datetimeFigureOut">
              <a:rPr lang="en-US" smtClean="0"/>
              <a:pPr/>
              <a:t>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BFDCA1-C2F8-BA4E-82CE-5B3B1AA6CE7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C35801-B62B-1347-8D7D-E1D9FD950611}" type="datetimeFigureOut">
              <a:rPr lang="en-US" smtClean="0"/>
              <a:pPr/>
              <a:t>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BFDCA1-C2F8-BA4E-82CE-5B3B1AA6CE7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C35801-B62B-1347-8D7D-E1D9FD950611}" type="datetimeFigureOut">
              <a:rPr lang="en-US" smtClean="0"/>
              <a:pPr/>
              <a:t>1/7/15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BFDCA1-C2F8-BA4E-82CE-5B3B1AA6CE7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ctr" defTabSz="457200" rtl="0" eaLnBrk="1" latinLnBrk="0" hangingPunct="1">
        <a:spcBef>
          <a:spcPct val="0"/>
        </a:spcBef>
        <a:buNone/>
        <a:defRPr sz="4400" b="1" kern="1200">
          <a:solidFill>
            <a:srgbClr val="0070C0"/>
          </a:solidFill>
          <a:latin typeface="+mj-lt"/>
          <a:ea typeface="+mj-ea"/>
          <a:cs typeface="+mj-cs"/>
        </a:defRPr>
      </a:lvl1pPr>
    </p:titleStyle>
    <p:bodyStyle>
      <a:lvl1pPr marL="342900" indent="-342900" algn="l" defTabSz="457200" rtl="0" eaLnBrk="1" latinLnBrk="0" hangingPunct="1">
        <a:spcBef>
          <a:spcPct val="20000"/>
        </a:spcBef>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8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4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www.cs.cmu.edu/~awm/tutorial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0.xml"/><Relationship Id="rId4" Type="http://schemas.openxmlformats.org/officeDocument/2006/relationships/oleObject" Target="../embeddings/oleObject1.bin"/><Relationship Id="rId5" Type="http://schemas.openxmlformats.org/officeDocument/2006/relationships/image" Target="../media/image4.wmf"/><Relationship Id="rId6" Type="http://schemas.openxmlformats.org/officeDocument/2006/relationships/oleObject" Target="../embeddings/oleObject2.bin"/><Relationship Id="rId7" Type="http://schemas.openxmlformats.org/officeDocument/2006/relationships/image" Target="../media/image5.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2.xml"/><Relationship Id="rId4" Type="http://schemas.openxmlformats.org/officeDocument/2006/relationships/oleObject" Target="../embeddings/oleObject3.bin"/><Relationship Id="rId5" Type="http://schemas.openxmlformats.org/officeDocument/2006/relationships/image" Target="../media/image4.wmf"/><Relationship Id="rId6" Type="http://schemas.openxmlformats.org/officeDocument/2006/relationships/oleObject" Target="../embeddings/oleObject4.bin"/><Relationship Id="rId7" Type="http://schemas.openxmlformats.org/officeDocument/2006/relationships/image" Target="../media/image6.wmf"/><Relationship Id="rId8" Type="http://schemas.openxmlformats.org/officeDocument/2006/relationships/oleObject" Target="../embeddings/oleObject5.bin"/><Relationship Id="rId9" Type="http://schemas.openxmlformats.org/officeDocument/2006/relationships/image" Target="../media/image7.wmf"/><Relationship Id="rId10" Type="http://schemas.openxmlformats.org/officeDocument/2006/relationships/oleObject" Target="../embeddings/oleObject6.bin"/><Relationship Id="rId11" Type="http://schemas.openxmlformats.org/officeDocument/2006/relationships/image" Target="../media/image8.w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3.xml"/><Relationship Id="rId4" Type="http://schemas.openxmlformats.org/officeDocument/2006/relationships/oleObject" Target="../embeddings/oleObject7.bin"/><Relationship Id="rId5" Type="http://schemas.openxmlformats.org/officeDocument/2006/relationships/image" Target="../media/image8.w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4.xml"/><Relationship Id="rId4" Type="http://schemas.openxmlformats.org/officeDocument/2006/relationships/oleObject" Target="../embeddings/oleObject8.bin"/><Relationship Id="rId5" Type="http://schemas.openxmlformats.org/officeDocument/2006/relationships/image" Target="../media/image8.w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3.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3.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0.xml"/><Relationship Id="rId3" Type="http://schemas.openxmlformats.org/officeDocument/2006/relationships/image" Target="../media/image9.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2.xml"/><Relationship Id="rId4" Type="http://schemas.openxmlformats.org/officeDocument/2006/relationships/image" Target="../media/image3.png"/><Relationship Id="rId5" Type="http://schemas.openxmlformats.org/officeDocument/2006/relationships/oleObject" Target="../embeddings/oleObject9.bin"/><Relationship Id="rId6" Type="http://schemas.openxmlformats.org/officeDocument/2006/relationships/image" Target="../media/image10.wmf"/><Relationship Id="rId7" Type="http://schemas.openxmlformats.org/officeDocument/2006/relationships/oleObject" Target="../embeddings/oleObject10.bin"/><Relationship Id="rId8" Type="http://schemas.openxmlformats.org/officeDocument/2006/relationships/image" Target="../media/image11.w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6.xml.rels><?xml version="1.0" encoding="UTF-8" standalone="yes"?>
<Relationships xmlns="http://schemas.openxmlformats.org/package/2006/relationships"><Relationship Id="rId11" Type="http://schemas.openxmlformats.org/officeDocument/2006/relationships/oleObject" Target="../embeddings/oleObject14.bin"/><Relationship Id="rId12" Type="http://schemas.openxmlformats.org/officeDocument/2006/relationships/image" Target="../media/image15.wmf"/><Relationship Id="rId13" Type="http://schemas.openxmlformats.org/officeDocument/2006/relationships/oleObject" Target="../embeddings/oleObject15.bin"/><Relationship Id="rId14" Type="http://schemas.openxmlformats.org/officeDocument/2006/relationships/image" Target="../media/image16.wmf"/><Relationship Id="rId1" Type="http://schemas.openxmlformats.org/officeDocument/2006/relationships/vmlDrawing" Target="../drawings/vmlDrawing6.vml"/><Relationship Id="rId2" Type="http://schemas.openxmlformats.org/officeDocument/2006/relationships/slideLayout" Target="../slideLayouts/slideLayout2.xml"/><Relationship Id="rId3" Type="http://schemas.openxmlformats.org/officeDocument/2006/relationships/notesSlide" Target="../notesSlides/notesSlide34.xml"/><Relationship Id="rId4" Type="http://schemas.openxmlformats.org/officeDocument/2006/relationships/image" Target="../media/image3.png"/><Relationship Id="rId5" Type="http://schemas.openxmlformats.org/officeDocument/2006/relationships/oleObject" Target="../embeddings/oleObject11.bin"/><Relationship Id="rId6" Type="http://schemas.openxmlformats.org/officeDocument/2006/relationships/image" Target="../media/image12.wmf"/><Relationship Id="rId7" Type="http://schemas.openxmlformats.org/officeDocument/2006/relationships/oleObject" Target="../embeddings/oleObject12.bin"/><Relationship Id="rId8" Type="http://schemas.openxmlformats.org/officeDocument/2006/relationships/image" Target="../media/image13.wmf"/><Relationship Id="rId9" Type="http://schemas.openxmlformats.org/officeDocument/2006/relationships/oleObject" Target="../embeddings/oleObject13.bin"/><Relationship Id="rId10" Type="http://schemas.openxmlformats.org/officeDocument/2006/relationships/image" Target="../media/image14.w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6.xml"/><Relationship Id="rId4" Type="http://schemas.openxmlformats.org/officeDocument/2006/relationships/image" Target="../media/image3.png"/><Relationship Id="rId5" Type="http://schemas.openxmlformats.org/officeDocument/2006/relationships/oleObject" Target="../embeddings/Microsoft_Excel_97_-_2004_Worksheet1.xls"/><Relationship Id="rId6" Type="http://schemas.openxmlformats.org/officeDocument/2006/relationships/image" Target="../media/image17.e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7.xml"/><Relationship Id="rId4" Type="http://schemas.openxmlformats.org/officeDocument/2006/relationships/image" Target="../media/image3.png"/><Relationship Id="rId5" Type="http://schemas.openxmlformats.org/officeDocument/2006/relationships/oleObject" Target="../embeddings/Microsoft_Excel_97_-_2004_Worksheet2.xls"/><Relationship Id="rId6" Type="http://schemas.openxmlformats.org/officeDocument/2006/relationships/image" Target="../media/image17.emf"/><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8.xml"/><Relationship Id="rId4" Type="http://schemas.openxmlformats.org/officeDocument/2006/relationships/image" Target="../media/image3.png"/><Relationship Id="rId5" Type="http://schemas.openxmlformats.org/officeDocument/2006/relationships/oleObject" Target="../embeddings/Microsoft_Excel_97_-_2004_Worksheet3.xls"/><Relationship Id="rId6" Type="http://schemas.openxmlformats.org/officeDocument/2006/relationships/image" Target="../media/image17.emf"/><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9.xml"/><Relationship Id="rId4" Type="http://schemas.openxmlformats.org/officeDocument/2006/relationships/image" Target="../media/image3.png"/><Relationship Id="rId5" Type="http://schemas.openxmlformats.org/officeDocument/2006/relationships/oleObject" Target="../embeddings/Microsoft_Excel_97_-_2004_Worksheet4.xls"/><Relationship Id="rId6" Type="http://schemas.openxmlformats.org/officeDocument/2006/relationships/image" Target="../media/image17.emf"/><Relationship Id="rId7" Type="http://schemas.openxmlformats.org/officeDocument/2006/relationships/oleObject" Target="../embeddings/oleObject16.bin"/><Relationship Id="rId8" Type="http://schemas.openxmlformats.org/officeDocument/2006/relationships/image" Target="../media/image18.wmf"/><Relationship Id="rId1" Type="http://schemas.openxmlformats.org/officeDocument/2006/relationships/vmlDrawing" Target="../drawings/vmlDrawing10.vml"/><Relationship Id="rId2"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0.xml"/><Relationship Id="rId4" Type="http://schemas.openxmlformats.org/officeDocument/2006/relationships/image" Target="../media/image3.png"/><Relationship Id="rId5" Type="http://schemas.openxmlformats.org/officeDocument/2006/relationships/oleObject" Target="../embeddings/Microsoft_Excel_97_-_2004_Worksheet5.xls"/><Relationship Id="rId6" Type="http://schemas.openxmlformats.org/officeDocument/2006/relationships/image" Target="../media/image17.emf"/><Relationship Id="rId7" Type="http://schemas.openxmlformats.org/officeDocument/2006/relationships/oleObject" Target="../embeddings/oleObject17.bin"/><Relationship Id="rId8" Type="http://schemas.openxmlformats.org/officeDocument/2006/relationships/image" Target="../media/image18.wmf"/><Relationship Id="rId1" Type="http://schemas.openxmlformats.org/officeDocument/2006/relationships/vmlDrawing" Target="../drawings/vmlDrawing11.vml"/><Relationship Id="rId2"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1.xml"/><Relationship Id="rId4" Type="http://schemas.openxmlformats.org/officeDocument/2006/relationships/image" Target="../media/image3.png"/><Relationship Id="rId5" Type="http://schemas.openxmlformats.org/officeDocument/2006/relationships/oleObject" Target="../embeddings/oleObject18.bin"/><Relationship Id="rId6" Type="http://schemas.openxmlformats.org/officeDocument/2006/relationships/image" Target="../media/image18.wmf"/><Relationship Id="rId7" Type="http://schemas.openxmlformats.org/officeDocument/2006/relationships/oleObject" Target="../embeddings/oleObject19.bin"/><Relationship Id="rId8" Type="http://schemas.openxmlformats.org/officeDocument/2006/relationships/image" Target="../media/image19.wmf"/><Relationship Id="rId1" Type="http://schemas.openxmlformats.org/officeDocument/2006/relationships/vmlDrawing" Target="../drawings/vmlDrawing12.vml"/><Relationship Id="rId2"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2.xml"/><Relationship Id="rId4" Type="http://schemas.openxmlformats.org/officeDocument/2006/relationships/image" Target="../media/image3.png"/><Relationship Id="rId5" Type="http://schemas.openxmlformats.org/officeDocument/2006/relationships/oleObject" Target="../embeddings/oleObject20.bin"/><Relationship Id="rId6" Type="http://schemas.openxmlformats.org/officeDocument/2006/relationships/image" Target="../media/image18.wmf"/><Relationship Id="rId7" Type="http://schemas.openxmlformats.org/officeDocument/2006/relationships/oleObject" Target="../embeddings/oleObject21.bin"/><Relationship Id="rId8" Type="http://schemas.openxmlformats.org/officeDocument/2006/relationships/image" Target="../media/image19.wmf"/><Relationship Id="rId1" Type="http://schemas.openxmlformats.org/officeDocument/2006/relationships/vmlDrawing" Target="../drawings/vmlDrawing13.vml"/><Relationship Id="rId2"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notesSlide" Target="../notesSlides/notesSlide43.xml"/><Relationship Id="rId4" Type="http://schemas.openxmlformats.org/officeDocument/2006/relationships/image" Target="../media/image3.png"/><Relationship Id="rId5" Type="http://schemas.openxmlformats.org/officeDocument/2006/relationships/oleObject" Target="../embeddings/oleObject22.bin"/><Relationship Id="rId6" Type="http://schemas.openxmlformats.org/officeDocument/2006/relationships/image" Target="../media/image20.wmf"/><Relationship Id="rId1" Type="http://schemas.openxmlformats.org/officeDocument/2006/relationships/vmlDrawing" Target="../drawings/vmlDrawing14.vml"/><Relationship Id="rId2"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5.xml"/><Relationship Id="rId3" Type="http://schemas.openxmlformats.org/officeDocument/2006/relationships/image" Target="../media/image3.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6.xml"/><Relationship Id="rId3" Type="http://schemas.openxmlformats.org/officeDocument/2006/relationships/image" Target="../media/image3.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0.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1.xml"/></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52.xml"/><Relationship Id="rId4" Type="http://schemas.openxmlformats.org/officeDocument/2006/relationships/image" Target="../media/image22.png"/><Relationship Id="rId5" Type="http://schemas.openxmlformats.org/officeDocument/2006/relationships/oleObject" Target="../embeddings/oleObject23.bin"/><Relationship Id="rId6" Type="http://schemas.openxmlformats.org/officeDocument/2006/relationships/image" Target="../media/image21.wmf"/><Relationship Id="rId1" Type="http://schemas.openxmlformats.org/officeDocument/2006/relationships/vmlDrawing" Target="../drawings/vmlDrawing15.vml"/><Relationship Id="rId2"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53.xml"/><Relationship Id="rId4" Type="http://schemas.openxmlformats.org/officeDocument/2006/relationships/image" Target="../media/image22.png"/><Relationship Id="rId5" Type="http://schemas.openxmlformats.org/officeDocument/2006/relationships/oleObject" Target="../embeddings/oleObject24.bin"/><Relationship Id="rId6" Type="http://schemas.openxmlformats.org/officeDocument/2006/relationships/image" Target="../media/image21.wmf"/><Relationship Id="rId1" Type="http://schemas.openxmlformats.org/officeDocument/2006/relationships/vmlDrawing" Target="../drawings/vmlDrawing16.vml"/><Relationship Id="rId2"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54.xml"/><Relationship Id="rId4" Type="http://schemas.openxmlformats.org/officeDocument/2006/relationships/image" Target="../media/image22.png"/><Relationship Id="rId5" Type="http://schemas.openxmlformats.org/officeDocument/2006/relationships/oleObject" Target="../embeddings/oleObject25.bin"/><Relationship Id="rId6" Type="http://schemas.openxmlformats.org/officeDocument/2006/relationships/image" Target="../media/image21.wmf"/><Relationship Id="rId1" Type="http://schemas.openxmlformats.org/officeDocument/2006/relationships/vmlDrawing" Target="../drawings/vmlDrawing17.vml"/><Relationship Id="rId2"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56.xml"/><Relationship Id="rId4" Type="http://schemas.openxmlformats.org/officeDocument/2006/relationships/image" Target="../media/image22.png"/><Relationship Id="rId5" Type="http://schemas.openxmlformats.org/officeDocument/2006/relationships/oleObject" Target="../embeddings/oleObject26.bin"/><Relationship Id="rId6" Type="http://schemas.openxmlformats.org/officeDocument/2006/relationships/image" Target="../media/image23.wmf"/><Relationship Id="rId1" Type="http://schemas.openxmlformats.org/officeDocument/2006/relationships/vmlDrawing" Target="../drawings/vmlDrawing18.vml"/><Relationship Id="rId2"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57.xml"/><Relationship Id="rId4" Type="http://schemas.openxmlformats.org/officeDocument/2006/relationships/image" Target="../media/image22.png"/><Relationship Id="rId5" Type="http://schemas.openxmlformats.org/officeDocument/2006/relationships/oleObject" Target="../embeddings/oleObject27.bin"/><Relationship Id="rId6" Type="http://schemas.openxmlformats.org/officeDocument/2006/relationships/image" Target="../media/image23.wmf"/><Relationship Id="rId1" Type="http://schemas.openxmlformats.org/officeDocument/2006/relationships/vmlDrawing" Target="../drawings/vmlDrawing19.vml"/><Relationship Id="rId2"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2.pn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2.png"/></Relationships>
</file>

<file path=ppt/slides/_rels/slide62.xml.rels><?xml version="1.0" encoding="UTF-8" standalone="yes"?>
<Relationships xmlns="http://schemas.openxmlformats.org/package/2006/relationships"><Relationship Id="rId3" Type="http://schemas.openxmlformats.org/officeDocument/2006/relationships/image" Target="../media/image22.png"/><Relationship Id="rId4" Type="http://schemas.openxmlformats.org/officeDocument/2006/relationships/oleObject" Target="../embeddings/oleObject28.bin"/><Relationship Id="rId5" Type="http://schemas.openxmlformats.org/officeDocument/2006/relationships/image" Target="../media/image24.wmf"/><Relationship Id="rId1" Type="http://schemas.openxmlformats.org/officeDocument/2006/relationships/vmlDrawing" Target="../drawings/vmlDrawing20.vml"/><Relationship Id="rId2"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22.png"/><Relationship Id="rId4" Type="http://schemas.openxmlformats.org/officeDocument/2006/relationships/oleObject" Target="../embeddings/oleObject29.bin"/><Relationship Id="rId5" Type="http://schemas.openxmlformats.org/officeDocument/2006/relationships/image" Target="../media/image24.wmf"/><Relationship Id="rId1" Type="http://schemas.openxmlformats.org/officeDocument/2006/relationships/vmlDrawing" Target="../drawings/vmlDrawing21.vml"/><Relationship Id="rId2"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2.png"/></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5.png"/><Relationship Id="rId3" Type="http://schemas.openxmlformats.org/officeDocument/2006/relationships/image" Target="../media/image2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0.xml.rels><?xml version="1.0" encoding="UTF-8" standalone="yes"?>
<Relationships xmlns="http://schemas.openxmlformats.org/package/2006/relationships"><Relationship Id="rId3" Type="http://schemas.openxmlformats.org/officeDocument/2006/relationships/oleObject" Target="../embeddings/oleObject30.bin"/><Relationship Id="rId4" Type="http://schemas.openxmlformats.org/officeDocument/2006/relationships/image" Target="../media/image27.wmf"/><Relationship Id="rId1" Type="http://schemas.openxmlformats.org/officeDocument/2006/relationships/vmlDrawing" Target="../drawings/vmlDrawing22.vml"/><Relationship Id="rId2"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3" Type="http://schemas.openxmlformats.org/officeDocument/2006/relationships/oleObject" Target="../embeddings/oleObject31.bin"/><Relationship Id="rId4" Type="http://schemas.openxmlformats.org/officeDocument/2006/relationships/image" Target="../media/image28.wmf"/><Relationship Id="rId1" Type="http://schemas.openxmlformats.org/officeDocument/2006/relationships/vmlDrawing" Target="../drawings/vmlDrawing23.vml"/><Relationship Id="rId2"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oleObject" Target="../embeddings/oleObject32.bin"/><Relationship Id="rId4" Type="http://schemas.openxmlformats.org/officeDocument/2006/relationships/image" Target="../media/image29.wmf"/><Relationship Id="rId5" Type="http://schemas.openxmlformats.org/officeDocument/2006/relationships/oleObject" Target="../embeddings/oleObject33.bin"/><Relationship Id="rId6" Type="http://schemas.openxmlformats.org/officeDocument/2006/relationships/image" Target="../media/image30.wmf"/><Relationship Id="rId1" Type="http://schemas.openxmlformats.org/officeDocument/2006/relationships/vmlDrawing" Target="../drawings/vmlDrawing24.vml"/><Relationship Id="rId2"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ctrTitle"/>
          </p:nvPr>
        </p:nvSpPr>
        <p:spPr/>
        <p:txBody>
          <a:bodyPr/>
          <a:lstStyle/>
          <a:p>
            <a:pPr eaLnBrk="1" hangingPunct="1"/>
            <a:r>
              <a:rPr lang="en-US" dirty="0" smtClean="0"/>
              <a:t>A </a:t>
            </a:r>
            <a:r>
              <a:rPr lang="en-US" dirty="0" smtClean="0"/>
              <a:t>[somewhat] Quick </a:t>
            </a:r>
            <a:r>
              <a:rPr lang="en-US" dirty="0" smtClean="0"/>
              <a:t>Overview of Probability</a:t>
            </a:r>
          </a:p>
        </p:txBody>
      </p:sp>
      <p:sp>
        <p:nvSpPr>
          <p:cNvPr id="27651" name="Rectangle 5"/>
          <p:cNvSpPr>
            <a:spLocks noGrp="1" noChangeArrowheads="1"/>
          </p:cNvSpPr>
          <p:nvPr>
            <p:ph type="subTitle" idx="1"/>
          </p:nvPr>
        </p:nvSpPr>
        <p:spPr/>
        <p:txBody>
          <a:bodyPr/>
          <a:lstStyle/>
          <a:p>
            <a:pPr eaLnBrk="1" hangingPunct="1"/>
            <a:r>
              <a:rPr lang="en-US" dirty="0" smtClean="0"/>
              <a:t>Shannon Quinn</a:t>
            </a:r>
          </a:p>
          <a:p>
            <a:pPr eaLnBrk="1" hangingPunct="1"/>
            <a:r>
              <a:rPr lang="en-US" dirty="0" smtClean="0"/>
              <a:t>CSCI 6900</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moses_with_tablets"/>
          <p:cNvPicPr>
            <a:picLocks noChangeAspect="1" noChangeArrowheads="1"/>
          </p:cNvPicPr>
          <p:nvPr/>
        </p:nvPicPr>
        <p:blipFill>
          <a:blip r:embed="rId3"/>
          <a:srcRect/>
          <a:stretch>
            <a:fillRect/>
          </a:stretch>
        </p:blipFill>
        <p:spPr bwMode="auto">
          <a:xfrm>
            <a:off x="2413000" y="0"/>
            <a:ext cx="6731000" cy="8458200"/>
          </a:xfrm>
          <a:prstGeom prst="rect">
            <a:avLst/>
          </a:prstGeom>
          <a:noFill/>
          <a:ln w="9525">
            <a:noFill/>
            <a:miter lim="800000"/>
            <a:headEnd/>
            <a:tailEnd/>
          </a:ln>
        </p:spPr>
      </p:pic>
      <p:sp>
        <p:nvSpPr>
          <p:cNvPr id="38915" name="Text Box 3"/>
          <p:cNvSpPr txBox="1">
            <a:spLocks noChangeArrowheads="1"/>
          </p:cNvSpPr>
          <p:nvPr/>
        </p:nvSpPr>
        <p:spPr bwMode="auto">
          <a:xfrm rot="1724014">
            <a:off x="4876800" y="457200"/>
            <a:ext cx="655638" cy="854075"/>
          </a:xfrm>
          <a:prstGeom prst="rect">
            <a:avLst/>
          </a:prstGeom>
          <a:solidFill>
            <a:srgbClr val="FF0000"/>
          </a:solidFill>
          <a:ln w="3175">
            <a:noFill/>
            <a:miter lim="800000"/>
            <a:headEnd/>
            <a:tailEnd/>
          </a:ln>
        </p:spPr>
        <p:txBody>
          <a:bodyPr>
            <a:spAutoFit/>
          </a:bodyPr>
          <a:lstStyle/>
          <a:p>
            <a:pPr>
              <a:spcBef>
                <a:spcPct val="50000"/>
              </a:spcBef>
            </a:pPr>
            <a:r>
              <a:rPr lang="en-US" sz="1000" b="1">
                <a:solidFill>
                  <a:srgbClr val="FFFF99"/>
                </a:solidFill>
                <a:latin typeface="Arial" charset="0"/>
              </a:rPr>
              <a:t>The Axioms Of Probability</a:t>
            </a:r>
          </a:p>
        </p:txBody>
      </p:sp>
      <p:sp>
        <p:nvSpPr>
          <p:cNvPr id="326660" name="Text Box 4"/>
          <p:cNvSpPr txBox="1">
            <a:spLocks noChangeArrowheads="1"/>
          </p:cNvSpPr>
          <p:nvPr/>
        </p:nvSpPr>
        <p:spPr bwMode="auto">
          <a:xfrm>
            <a:off x="6248400" y="381000"/>
            <a:ext cx="2895600" cy="396875"/>
          </a:xfrm>
          <a:prstGeom prst="rect">
            <a:avLst/>
          </a:prstGeom>
          <a:solidFill>
            <a:schemeClr val="bg1"/>
          </a:solidFill>
          <a:ln w="3175">
            <a:noFill/>
            <a:miter lim="800000"/>
            <a:headEnd/>
            <a:tailEnd/>
          </a:ln>
        </p:spPr>
        <p:txBody>
          <a:bodyPr>
            <a:spAutoFit/>
          </a:bodyPr>
          <a:lstStyle/>
          <a:p>
            <a:pPr>
              <a:spcBef>
                <a:spcPct val="50000"/>
              </a:spcBef>
            </a:pPr>
            <a:r>
              <a:rPr lang="en-US"/>
              <a:t>(This is Andrew’s joke)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66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666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mtClean="0"/>
              <a:t>Interpreting the axioms</a:t>
            </a:r>
          </a:p>
        </p:txBody>
      </p:sp>
      <p:sp>
        <p:nvSpPr>
          <p:cNvPr id="40963" name="Rectangle 3"/>
          <p:cNvSpPr>
            <a:spLocks noGrp="1" noChangeArrowheads="1"/>
          </p:cNvSpPr>
          <p:nvPr>
            <p:ph type="body" idx="1"/>
          </p:nvPr>
        </p:nvSpPr>
        <p:spPr>
          <a:xfrm>
            <a:off x="228600" y="1371600"/>
            <a:ext cx="4953000" cy="1600200"/>
          </a:xfrm>
        </p:spPr>
        <p:txBody>
          <a:bodyPr/>
          <a:lstStyle/>
          <a:p>
            <a:pPr eaLnBrk="1" hangingPunct="1"/>
            <a:r>
              <a:rPr lang="en-US" sz="2000" smtClean="0">
                <a:solidFill>
                  <a:schemeClr val="hlink"/>
                </a:solidFill>
              </a:rPr>
              <a:t>0 &lt;= P(A) </a:t>
            </a:r>
            <a:r>
              <a:rPr lang="en-US" sz="2000" smtClean="0"/>
              <a:t>&lt;= 1</a:t>
            </a:r>
          </a:p>
          <a:p>
            <a:pPr eaLnBrk="1" hangingPunct="1"/>
            <a:r>
              <a:rPr lang="en-US" sz="2000" smtClean="0"/>
              <a:t>P(True) = 1</a:t>
            </a:r>
          </a:p>
          <a:p>
            <a:pPr eaLnBrk="1" hangingPunct="1"/>
            <a:r>
              <a:rPr lang="en-US" sz="2000" smtClean="0">
                <a:solidFill>
                  <a:schemeClr val="tx2"/>
                </a:solidFill>
              </a:rPr>
              <a:t>P(False) = 0</a:t>
            </a:r>
          </a:p>
          <a:p>
            <a:pPr eaLnBrk="1" hangingPunct="1"/>
            <a:r>
              <a:rPr lang="en-US" sz="2000" smtClean="0"/>
              <a:t>P(A or B) = P(A) + P(B) - P(A and B)</a:t>
            </a:r>
          </a:p>
        </p:txBody>
      </p:sp>
      <p:sp>
        <p:nvSpPr>
          <p:cNvPr id="40964" name="Rectangle 9"/>
          <p:cNvSpPr>
            <a:spLocks noChangeArrowheads="1"/>
          </p:cNvSpPr>
          <p:nvPr/>
        </p:nvSpPr>
        <p:spPr bwMode="auto">
          <a:xfrm>
            <a:off x="1752600" y="3048000"/>
            <a:ext cx="4114800" cy="2438400"/>
          </a:xfrm>
          <a:prstGeom prst="rect">
            <a:avLst/>
          </a:prstGeom>
          <a:solidFill>
            <a:srgbClr val="ADC6C7"/>
          </a:solidFill>
          <a:ln w="3175">
            <a:solidFill>
              <a:schemeClr val="tx1"/>
            </a:solidFill>
            <a:miter lim="800000"/>
            <a:headEnd/>
            <a:tailEnd/>
          </a:ln>
        </p:spPr>
        <p:txBody>
          <a:bodyPr wrap="none" anchor="ctr">
            <a:spAutoFit/>
          </a:bodyPr>
          <a:lstStyle/>
          <a:p>
            <a:endParaRPr lang="en-US"/>
          </a:p>
        </p:txBody>
      </p:sp>
      <p:sp>
        <p:nvSpPr>
          <p:cNvPr id="40965" name="Oval 10"/>
          <p:cNvSpPr>
            <a:spLocks noChangeArrowheads="1"/>
          </p:cNvSpPr>
          <p:nvPr/>
        </p:nvSpPr>
        <p:spPr bwMode="auto">
          <a:xfrm>
            <a:off x="2895600" y="4343400"/>
            <a:ext cx="76200" cy="76200"/>
          </a:xfrm>
          <a:prstGeom prst="ellipse">
            <a:avLst/>
          </a:prstGeom>
          <a:solidFill>
            <a:srgbClr val="C2A398"/>
          </a:solidFill>
          <a:ln w="3175">
            <a:solidFill>
              <a:schemeClr val="tx1"/>
            </a:solidFill>
            <a:round/>
            <a:headEnd/>
            <a:tailEnd/>
          </a:ln>
        </p:spPr>
        <p:txBody>
          <a:bodyPr wrap="none" anchor="ctr">
            <a:spAutoFit/>
          </a:bodyPr>
          <a:lstStyle/>
          <a:p>
            <a:endParaRPr lang="en-US"/>
          </a:p>
        </p:txBody>
      </p:sp>
      <p:sp>
        <p:nvSpPr>
          <p:cNvPr id="40966" name="Text Box 11"/>
          <p:cNvSpPr txBox="1">
            <a:spLocks noChangeArrowheads="1"/>
          </p:cNvSpPr>
          <p:nvPr/>
        </p:nvSpPr>
        <p:spPr bwMode="auto">
          <a:xfrm>
            <a:off x="5943600" y="3108325"/>
            <a:ext cx="3048000" cy="701675"/>
          </a:xfrm>
          <a:prstGeom prst="rect">
            <a:avLst/>
          </a:prstGeom>
          <a:noFill/>
          <a:ln w="28575">
            <a:noFill/>
            <a:miter lim="800000"/>
            <a:headEnd/>
            <a:tailEnd/>
          </a:ln>
        </p:spPr>
        <p:txBody>
          <a:bodyPr>
            <a:spAutoFit/>
          </a:bodyPr>
          <a:lstStyle/>
          <a:p>
            <a:pPr algn="l"/>
            <a:r>
              <a:rPr lang="en-US">
                <a:solidFill>
                  <a:schemeClr val="hlink"/>
                </a:solidFill>
              </a:rPr>
              <a:t>The area of A can’t get any smaller than 0</a:t>
            </a:r>
          </a:p>
        </p:txBody>
      </p:sp>
      <p:sp>
        <p:nvSpPr>
          <p:cNvPr id="40967" name="Text Box 12"/>
          <p:cNvSpPr txBox="1">
            <a:spLocks noChangeArrowheads="1"/>
          </p:cNvSpPr>
          <p:nvPr/>
        </p:nvSpPr>
        <p:spPr bwMode="auto">
          <a:xfrm>
            <a:off x="6096000" y="4251325"/>
            <a:ext cx="3048000" cy="1006475"/>
          </a:xfrm>
          <a:prstGeom prst="rect">
            <a:avLst/>
          </a:prstGeom>
          <a:noFill/>
          <a:ln w="28575">
            <a:noFill/>
            <a:miter lim="800000"/>
            <a:headEnd/>
            <a:tailEnd/>
          </a:ln>
        </p:spPr>
        <p:txBody>
          <a:bodyPr>
            <a:spAutoFit/>
          </a:bodyPr>
          <a:lstStyle/>
          <a:p>
            <a:pPr algn="l"/>
            <a:r>
              <a:rPr lang="en-US">
                <a:solidFill>
                  <a:schemeClr val="tx2"/>
                </a:solidFill>
              </a:rPr>
              <a:t>And a zero area would mean no world could ever have A true </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mtClean="0"/>
              <a:t>Interpreting the axioms</a:t>
            </a:r>
          </a:p>
        </p:txBody>
      </p:sp>
      <p:sp>
        <p:nvSpPr>
          <p:cNvPr id="41987" name="Rectangle 3"/>
          <p:cNvSpPr>
            <a:spLocks noGrp="1" noChangeArrowheads="1"/>
          </p:cNvSpPr>
          <p:nvPr>
            <p:ph type="body" idx="1"/>
          </p:nvPr>
        </p:nvSpPr>
        <p:spPr>
          <a:xfrm>
            <a:off x="228600" y="1295400"/>
            <a:ext cx="4953000" cy="1600200"/>
          </a:xfrm>
        </p:spPr>
        <p:txBody>
          <a:bodyPr/>
          <a:lstStyle/>
          <a:p>
            <a:pPr eaLnBrk="1" hangingPunct="1"/>
            <a:r>
              <a:rPr lang="en-US" sz="2000" smtClean="0"/>
              <a:t>0 &lt;= </a:t>
            </a:r>
            <a:r>
              <a:rPr lang="en-US" sz="2000" smtClean="0">
                <a:solidFill>
                  <a:schemeClr val="hlink"/>
                </a:solidFill>
              </a:rPr>
              <a:t>P(A) &lt;= 1</a:t>
            </a:r>
          </a:p>
          <a:p>
            <a:pPr eaLnBrk="1" hangingPunct="1"/>
            <a:r>
              <a:rPr lang="en-US" sz="2000" smtClean="0">
                <a:solidFill>
                  <a:schemeClr val="tx2"/>
                </a:solidFill>
              </a:rPr>
              <a:t>P(True) = 1</a:t>
            </a:r>
          </a:p>
          <a:p>
            <a:pPr eaLnBrk="1" hangingPunct="1"/>
            <a:r>
              <a:rPr lang="en-US" sz="2000" smtClean="0"/>
              <a:t>P(False) = 0</a:t>
            </a:r>
          </a:p>
          <a:p>
            <a:pPr eaLnBrk="1" hangingPunct="1"/>
            <a:r>
              <a:rPr lang="en-US" sz="2000" smtClean="0"/>
              <a:t>P(A or B) = P(A) + P(B) - P(A and B)</a:t>
            </a:r>
          </a:p>
        </p:txBody>
      </p:sp>
      <p:sp>
        <p:nvSpPr>
          <p:cNvPr id="41988" name="Rectangle 4"/>
          <p:cNvSpPr>
            <a:spLocks noChangeArrowheads="1"/>
          </p:cNvSpPr>
          <p:nvPr/>
        </p:nvSpPr>
        <p:spPr bwMode="auto">
          <a:xfrm>
            <a:off x="1752600" y="2971800"/>
            <a:ext cx="4114800" cy="2438400"/>
          </a:xfrm>
          <a:prstGeom prst="rect">
            <a:avLst/>
          </a:prstGeom>
          <a:solidFill>
            <a:srgbClr val="ADC6C7"/>
          </a:solidFill>
          <a:ln w="3175">
            <a:solidFill>
              <a:schemeClr val="tx1"/>
            </a:solidFill>
            <a:miter lim="800000"/>
            <a:headEnd/>
            <a:tailEnd/>
          </a:ln>
        </p:spPr>
        <p:txBody>
          <a:bodyPr wrap="none" anchor="ctr">
            <a:spAutoFit/>
          </a:bodyPr>
          <a:lstStyle/>
          <a:p>
            <a:endParaRPr lang="en-US"/>
          </a:p>
        </p:txBody>
      </p:sp>
      <p:sp>
        <p:nvSpPr>
          <p:cNvPr id="41989" name="Text Box 6"/>
          <p:cNvSpPr txBox="1">
            <a:spLocks noChangeArrowheads="1"/>
          </p:cNvSpPr>
          <p:nvPr/>
        </p:nvSpPr>
        <p:spPr bwMode="auto">
          <a:xfrm>
            <a:off x="5943600" y="3124200"/>
            <a:ext cx="3048000" cy="701675"/>
          </a:xfrm>
          <a:prstGeom prst="rect">
            <a:avLst/>
          </a:prstGeom>
          <a:noFill/>
          <a:ln w="28575">
            <a:noFill/>
            <a:miter lim="800000"/>
            <a:headEnd/>
            <a:tailEnd/>
          </a:ln>
        </p:spPr>
        <p:txBody>
          <a:bodyPr>
            <a:spAutoFit/>
          </a:bodyPr>
          <a:lstStyle/>
          <a:p>
            <a:pPr algn="l"/>
            <a:r>
              <a:rPr lang="en-US">
                <a:solidFill>
                  <a:schemeClr val="hlink"/>
                </a:solidFill>
              </a:rPr>
              <a:t>The area of A can’t get any bigger than 1</a:t>
            </a:r>
          </a:p>
        </p:txBody>
      </p:sp>
      <p:sp>
        <p:nvSpPr>
          <p:cNvPr id="41990" name="Text Box 7"/>
          <p:cNvSpPr txBox="1">
            <a:spLocks noChangeArrowheads="1"/>
          </p:cNvSpPr>
          <p:nvPr/>
        </p:nvSpPr>
        <p:spPr bwMode="auto">
          <a:xfrm>
            <a:off x="6096000" y="4267200"/>
            <a:ext cx="3048000" cy="1006475"/>
          </a:xfrm>
          <a:prstGeom prst="rect">
            <a:avLst/>
          </a:prstGeom>
          <a:noFill/>
          <a:ln w="28575">
            <a:noFill/>
            <a:miter lim="800000"/>
            <a:headEnd/>
            <a:tailEnd/>
          </a:ln>
        </p:spPr>
        <p:txBody>
          <a:bodyPr>
            <a:spAutoFit/>
          </a:bodyPr>
          <a:lstStyle/>
          <a:p>
            <a:pPr algn="l"/>
            <a:r>
              <a:rPr lang="en-US">
                <a:solidFill>
                  <a:schemeClr val="tx2"/>
                </a:solidFill>
              </a:rPr>
              <a:t>And an area of 1 would mean all worlds will have A true </a:t>
            </a:r>
          </a:p>
        </p:txBody>
      </p:sp>
      <p:sp>
        <p:nvSpPr>
          <p:cNvPr id="41991" name="AutoShape 9"/>
          <p:cNvSpPr>
            <a:spLocks noChangeArrowheads="1"/>
          </p:cNvSpPr>
          <p:nvPr/>
        </p:nvSpPr>
        <p:spPr bwMode="auto">
          <a:xfrm>
            <a:off x="1752600" y="2971800"/>
            <a:ext cx="4114800" cy="2438400"/>
          </a:xfrm>
          <a:prstGeom prst="roundRect">
            <a:avLst>
              <a:gd name="adj" fmla="val 16667"/>
            </a:avLst>
          </a:prstGeom>
          <a:solidFill>
            <a:srgbClr val="C2A398"/>
          </a:solidFill>
          <a:ln w="3175">
            <a:solidFill>
              <a:schemeClr val="tx1"/>
            </a:solidFill>
            <a:round/>
            <a:headEnd/>
            <a:tailEnd/>
          </a:ln>
        </p:spPr>
        <p:txBody>
          <a:bodyPr wrap="none" anchor="ctr">
            <a:spAutoFit/>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mtClean="0"/>
              <a:t>Interpreting the axioms</a:t>
            </a:r>
          </a:p>
        </p:txBody>
      </p:sp>
      <p:sp>
        <p:nvSpPr>
          <p:cNvPr id="43011" name="Rectangle 3"/>
          <p:cNvSpPr>
            <a:spLocks noGrp="1" noChangeArrowheads="1"/>
          </p:cNvSpPr>
          <p:nvPr>
            <p:ph type="body" idx="1"/>
          </p:nvPr>
        </p:nvSpPr>
        <p:spPr>
          <a:xfrm>
            <a:off x="228600" y="1371600"/>
            <a:ext cx="4953000" cy="1600200"/>
          </a:xfrm>
        </p:spPr>
        <p:txBody>
          <a:bodyPr/>
          <a:lstStyle/>
          <a:p>
            <a:pPr eaLnBrk="1" hangingPunct="1"/>
            <a:r>
              <a:rPr lang="en-US" sz="2000" smtClean="0"/>
              <a:t>0 &lt;= P(A) &lt;= 1</a:t>
            </a:r>
          </a:p>
          <a:p>
            <a:pPr eaLnBrk="1" hangingPunct="1"/>
            <a:r>
              <a:rPr lang="en-US" sz="2000" smtClean="0"/>
              <a:t>P(True) = 1</a:t>
            </a:r>
          </a:p>
          <a:p>
            <a:pPr eaLnBrk="1" hangingPunct="1"/>
            <a:r>
              <a:rPr lang="en-US" sz="2000" smtClean="0"/>
              <a:t>P(False) = 0</a:t>
            </a:r>
          </a:p>
          <a:p>
            <a:pPr eaLnBrk="1" hangingPunct="1"/>
            <a:r>
              <a:rPr lang="en-US" sz="2000" smtClean="0"/>
              <a:t>P(</a:t>
            </a:r>
            <a:r>
              <a:rPr lang="en-US" sz="2000" smtClean="0">
                <a:solidFill>
                  <a:schemeClr val="hlink"/>
                </a:solidFill>
              </a:rPr>
              <a:t>A</a:t>
            </a:r>
            <a:r>
              <a:rPr lang="en-US" sz="2000" smtClean="0"/>
              <a:t> or </a:t>
            </a:r>
            <a:r>
              <a:rPr lang="en-US" sz="2000" smtClean="0">
                <a:solidFill>
                  <a:schemeClr val="tx2"/>
                </a:solidFill>
              </a:rPr>
              <a:t>B</a:t>
            </a:r>
            <a:r>
              <a:rPr lang="en-US" sz="2000" smtClean="0"/>
              <a:t>) = P(</a:t>
            </a:r>
            <a:r>
              <a:rPr lang="en-US" sz="2000" smtClean="0">
                <a:solidFill>
                  <a:schemeClr val="hlink"/>
                </a:solidFill>
              </a:rPr>
              <a:t>A</a:t>
            </a:r>
            <a:r>
              <a:rPr lang="en-US" sz="2000" smtClean="0"/>
              <a:t>) + P(</a:t>
            </a:r>
            <a:r>
              <a:rPr lang="en-US" sz="2000" smtClean="0">
                <a:solidFill>
                  <a:schemeClr val="tx2"/>
                </a:solidFill>
              </a:rPr>
              <a:t>B</a:t>
            </a:r>
            <a:r>
              <a:rPr lang="en-US" sz="2000" smtClean="0"/>
              <a:t>) - P(</a:t>
            </a:r>
            <a:r>
              <a:rPr lang="en-US" sz="2000" smtClean="0">
                <a:solidFill>
                  <a:schemeClr val="hlink"/>
                </a:solidFill>
              </a:rPr>
              <a:t>A</a:t>
            </a:r>
            <a:r>
              <a:rPr lang="en-US" sz="2000" smtClean="0"/>
              <a:t> and </a:t>
            </a:r>
            <a:r>
              <a:rPr lang="en-US" sz="2000" smtClean="0">
                <a:solidFill>
                  <a:schemeClr val="tx2"/>
                </a:solidFill>
              </a:rPr>
              <a:t>B</a:t>
            </a:r>
            <a:r>
              <a:rPr lang="en-US" sz="2000" smtClean="0"/>
              <a:t>)</a:t>
            </a:r>
          </a:p>
        </p:txBody>
      </p:sp>
      <p:grpSp>
        <p:nvGrpSpPr>
          <p:cNvPr id="2" name="Group 20"/>
          <p:cNvGrpSpPr>
            <a:grpSpLocks/>
          </p:cNvGrpSpPr>
          <p:nvPr/>
        </p:nvGrpSpPr>
        <p:grpSpPr bwMode="auto">
          <a:xfrm>
            <a:off x="5562600" y="1143000"/>
            <a:ext cx="2638425" cy="2052638"/>
            <a:chOff x="1459" y="2116"/>
            <a:chExt cx="1662" cy="1293"/>
          </a:xfrm>
        </p:grpSpPr>
        <p:sp>
          <p:nvSpPr>
            <p:cNvPr id="43013" name="Rectangle 4"/>
            <p:cNvSpPr>
              <a:spLocks noChangeArrowheads="1"/>
            </p:cNvSpPr>
            <p:nvPr/>
          </p:nvSpPr>
          <p:spPr bwMode="auto">
            <a:xfrm>
              <a:off x="2341" y="2706"/>
              <a:ext cx="118" cy="252"/>
            </a:xfrm>
            <a:prstGeom prst="rect">
              <a:avLst/>
            </a:prstGeom>
            <a:solidFill>
              <a:srgbClr val="ADC6C7"/>
            </a:solidFill>
            <a:ln w="3175">
              <a:solidFill>
                <a:schemeClr val="tx1"/>
              </a:solidFill>
              <a:miter lim="800000"/>
              <a:headEnd/>
              <a:tailEnd/>
            </a:ln>
          </p:spPr>
          <p:txBody>
            <a:bodyPr wrap="none" anchor="ctr">
              <a:spAutoFit/>
            </a:bodyPr>
            <a:lstStyle/>
            <a:p>
              <a:endParaRPr lang="en-US"/>
            </a:p>
          </p:txBody>
        </p:sp>
        <p:sp>
          <p:nvSpPr>
            <p:cNvPr id="43014" name="Rectangle 11"/>
            <p:cNvSpPr>
              <a:spLocks noChangeArrowheads="1"/>
            </p:cNvSpPr>
            <p:nvPr/>
          </p:nvSpPr>
          <p:spPr bwMode="auto">
            <a:xfrm>
              <a:off x="1584" y="2400"/>
              <a:ext cx="1056" cy="912"/>
            </a:xfrm>
            <a:prstGeom prst="rect">
              <a:avLst/>
            </a:prstGeom>
            <a:solidFill>
              <a:srgbClr val="876A5D"/>
            </a:solidFill>
            <a:ln w="3175">
              <a:solidFill>
                <a:schemeClr val="tx1"/>
              </a:solidFill>
              <a:miter lim="800000"/>
              <a:headEnd/>
              <a:tailEnd/>
            </a:ln>
          </p:spPr>
          <p:txBody>
            <a:bodyPr wrap="none" anchor="ctr">
              <a:spAutoFit/>
            </a:bodyPr>
            <a:lstStyle/>
            <a:p>
              <a:endParaRPr lang="en-US"/>
            </a:p>
          </p:txBody>
        </p:sp>
        <p:sp>
          <p:nvSpPr>
            <p:cNvPr id="43015" name="Rectangle 12"/>
            <p:cNvSpPr>
              <a:spLocks noChangeArrowheads="1"/>
            </p:cNvSpPr>
            <p:nvPr/>
          </p:nvSpPr>
          <p:spPr bwMode="auto">
            <a:xfrm>
              <a:off x="2304" y="2640"/>
              <a:ext cx="768" cy="432"/>
            </a:xfrm>
            <a:prstGeom prst="rect">
              <a:avLst/>
            </a:prstGeom>
            <a:solidFill>
              <a:srgbClr val="67895B"/>
            </a:solidFill>
            <a:ln w="3175">
              <a:solidFill>
                <a:schemeClr val="tx1"/>
              </a:solidFill>
              <a:miter lim="800000"/>
              <a:headEnd/>
              <a:tailEnd/>
            </a:ln>
          </p:spPr>
          <p:txBody>
            <a:bodyPr wrap="none" anchor="ctr">
              <a:spAutoFit/>
            </a:bodyPr>
            <a:lstStyle/>
            <a:p>
              <a:endParaRPr lang="en-US"/>
            </a:p>
          </p:txBody>
        </p:sp>
        <p:sp>
          <p:nvSpPr>
            <p:cNvPr id="43016" name="Rectangle 13"/>
            <p:cNvSpPr>
              <a:spLocks noChangeArrowheads="1"/>
            </p:cNvSpPr>
            <p:nvPr/>
          </p:nvSpPr>
          <p:spPr bwMode="auto">
            <a:xfrm>
              <a:off x="2304" y="2640"/>
              <a:ext cx="336" cy="432"/>
            </a:xfrm>
            <a:prstGeom prst="rect">
              <a:avLst/>
            </a:prstGeom>
            <a:solidFill>
              <a:srgbClr val="9D8047"/>
            </a:solidFill>
            <a:ln w="3175">
              <a:solidFill>
                <a:schemeClr val="tx1"/>
              </a:solidFill>
              <a:miter lim="800000"/>
              <a:headEnd/>
              <a:tailEnd/>
            </a:ln>
          </p:spPr>
          <p:txBody>
            <a:bodyPr wrap="none" anchor="ctr">
              <a:spAutoFit/>
            </a:bodyPr>
            <a:lstStyle/>
            <a:p>
              <a:endParaRPr lang="en-US"/>
            </a:p>
          </p:txBody>
        </p:sp>
        <p:sp>
          <p:nvSpPr>
            <p:cNvPr id="43017" name="Freeform 15"/>
            <p:cNvSpPr>
              <a:spLocks/>
            </p:cNvSpPr>
            <p:nvPr/>
          </p:nvSpPr>
          <p:spPr bwMode="auto">
            <a:xfrm>
              <a:off x="1459" y="2327"/>
              <a:ext cx="1250" cy="1082"/>
            </a:xfrm>
            <a:custGeom>
              <a:avLst/>
              <a:gdLst>
                <a:gd name="T0" fmla="*/ 277 w 1250"/>
                <a:gd name="T1" fmla="*/ 47 h 1082"/>
                <a:gd name="T2" fmla="*/ 82 w 1250"/>
                <a:gd name="T3" fmla="*/ 117 h 1082"/>
                <a:gd name="T4" fmla="*/ 12 w 1250"/>
                <a:gd name="T5" fmla="*/ 281 h 1082"/>
                <a:gd name="T6" fmla="*/ 12 w 1250"/>
                <a:gd name="T7" fmla="*/ 522 h 1082"/>
                <a:gd name="T8" fmla="*/ 43 w 1250"/>
                <a:gd name="T9" fmla="*/ 615 h 1082"/>
                <a:gd name="T10" fmla="*/ 74 w 1250"/>
                <a:gd name="T11" fmla="*/ 740 h 1082"/>
                <a:gd name="T12" fmla="*/ 152 w 1250"/>
                <a:gd name="T13" fmla="*/ 903 h 1082"/>
                <a:gd name="T14" fmla="*/ 269 w 1250"/>
                <a:gd name="T15" fmla="*/ 1051 h 1082"/>
                <a:gd name="T16" fmla="*/ 347 w 1250"/>
                <a:gd name="T17" fmla="*/ 1075 h 1082"/>
                <a:gd name="T18" fmla="*/ 370 w 1250"/>
                <a:gd name="T19" fmla="*/ 1082 h 1082"/>
                <a:gd name="T20" fmla="*/ 510 w 1250"/>
                <a:gd name="T21" fmla="*/ 1075 h 1082"/>
                <a:gd name="T22" fmla="*/ 658 w 1250"/>
                <a:gd name="T23" fmla="*/ 1036 h 1082"/>
                <a:gd name="T24" fmla="*/ 970 w 1250"/>
                <a:gd name="T25" fmla="*/ 989 h 1082"/>
                <a:gd name="T26" fmla="*/ 1125 w 1250"/>
                <a:gd name="T27" fmla="*/ 950 h 1082"/>
                <a:gd name="T28" fmla="*/ 1172 w 1250"/>
                <a:gd name="T29" fmla="*/ 934 h 1082"/>
                <a:gd name="T30" fmla="*/ 1219 w 1250"/>
                <a:gd name="T31" fmla="*/ 903 h 1082"/>
                <a:gd name="T32" fmla="*/ 1234 w 1250"/>
                <a:gd name="T33" fmla="*/ 880 h 1082"/>
                <a:gd name="T34" fmla="*/ 1250 w 1250"/>
                <a:gd name="T35" fmla="*/ 833 h 1082"/>
                <a:gd name="T36" fmla="*/ 1226 w 1250"/>
                <a:gd name="T37" fmla="*/ 678 h 1082"/>
                <a:gd name="T38" fmla="*/ 1211 w 1250"/>
                <a:gd name="T39" fmla="*/ 218 h 1082"/>
                <a:gd name="T40" fmla="*/ 1156 w 1250"/>
                <a:gd name="T41" fmla="*/ 125 h 1082"/>
                <a:gd name="T42" fmla="*/ 1071 w 1250"/>
                <a:gd name="T43" fmla="*/ 70 h 1082"/>
                <a:gd name="T44" fmla="*/ 938 w 1250"/>
                <a:gd name="T45" fmla="*/ 0 h 1082"/>
                <a:gd name="T46" fmla="*/ 300 w 1250"/>
                <a:gd name="T47" fmla="*/ 8 h 1082"/>
                <a:gd name="T48" fmla="*/ 253 w 1250"/>
                <a:gd name="T49" fmla="*/ 24 h 1082"/>
                <a:gd name="T50" fmla="*/ 215 w 1250"/>
                <a:gd name="T51" fmla="*/ 78 h 108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50"/>
                <a:gd name="T79" fmla="*/ 0 h 1082"/>
                <a:gd name="T80" fmla="*/ 1250 w 1250"/>
                <a:gd name="T81" fmla="*/ 1082 h 108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50" h="1082">
                  <a:moveTo>
                    <a:pt x="277" y="47"/>
                  </a:moveTo>
                  <a:cubicBezTo>
                    <a:pt x="214" y="68"/>
                    <a:pt x="138" y="82"/>
                    <a:pt x="82" y="117"/>
                  </a:cubicBezTo>
                  <a:cubicBezTo>
                    <a:pt x="47" y="171"/>
                    <a:pt x="25" y="218"/>
                    <a:pt x="12" y="281"/>
                  </a:cubicBezTo>
                  <a:cubicBezTo>
                    <a:pt x="1" y="400"/>
                    <a:pt x="0" y="370"/>
                    <a:pt x="12" y="522"/>
                  </a:cubicBezTo>
                  <a:cubicBezTo>
                    <a:pt x="15" y="560"/>
                    <a:pt x="32" y="581"/>
                    <a:pt x="43" y="615"/>
                  </a:cubicBezTo>
                  <a:cubicBezTo>
                    <a:pt x="56" y="654"/>
                    <a:pt x="58" y="702"/>
                    <a:pt x="74" y="740"/>
                  </a:cubicBezTo>
                  <a:cubicBezTo>
                    <a:pt x="98" y="797"/>
                    <a:pt x="122" y="850"/>
                    <a:pt x="152" y="903"/>
                  </a:cubicBezTo>
                  <a:cubicBezTo>
                    <a:pt x="190" y="970"/>
                    <a:pt x="204" y="1008"/>
                    <a:pt x="269" y="1051"/>
                  </a:cubicBezTo>
                  <a:cubicBezTo>
                    <a:pt x="292" y="1066"/>
                    <a:pt x="321" y="1067"/>
                    <a:pt x="347" y="1075"/>
                  </a:cubicBezTo>
                  <a:cubicBezTo>
                    <a:pt x="355" y="1078"/>
                    <a:pt x="370" y="1082"/>
                    <a:pt x="370" y="1082"/>
                  </a:cubicBezTo>
                  <a:cubicBezTo>
                    <a:pt x="417" y="1080"/>
                    <a:pt x="464" y="1080"/>
                    <a:pt x="510" y="1075"/>
                  </a:cubicBezTo>
                  <a:cubicBezTo>
                    <a:pt x="560" y="1069"/>
                    <a:pt x="608" y="1046"/>
                    <a:pt x="658" y="1036"/>
                  </a:cubicBezTo>
                  <a:cubicBezTo>
                    <a:pt x="762" y="1016"/>
                    <a:pt x="867" y="1008"/>
                    <a:pt x="970" y="989"/>
                  </a:cubicBezTo>
                  <a:cubicBezTo>
                    <a:pt x="1022" y="979"/>
                    <a:pt x="1074" y="966"/>
                    <a:pt x="1125" y="950"/>
                  </a:cubicBezTo>
                  <a:cubicBezTo>
                    <a:pt x="1141" y="945"/>
                    <a:pt x="1158" y="943"/>
                    <a:pt x="1172" y="934"/>
                  </a:cubicBezTo>
                  <a:cubicBezTo>
                    <a:pt x="1188" y="924"/>
                    <a:pt x="1219" y="903"/>
                    <a:pt x="1219" y="903"/>
                  </a:cubicBezTo>
                  <a:cubicBezTo>
                    <a:pt x="1224" y="895"/>
                    <a:pt x="1230" y="888"/>
                    <a:pt x="1234" y="880"/>
                  </a:cubicBezTo>
                  <a:cubicBezTo>
                    <a:pt x="1241" y="865"/>
                    <a:pt x="1250" y="833"/>
                    <a:pt x="1250" y="833"/>
                  </a:cubicBezTo>
                  <a:cubicBezTo>
                    <a:pt x="1242" y="781"/>
                    <a:pt x="1233" y="730"/>
                    <a:pt x="1226" y="678"/>
                  </a:cubicBezTo>
                  <a:cubicBezTo>
                    <a:pt x="1221" y="525"/>
                    <a:pt x="1216" y="371"/>
                    <a:pt x="1211" y="218"/>
                  </a:cubicBezTo>
                  <a:cubicBezTo>
                    <a:pt x="1210" y="179"/>
                    <a:pt x="1188" y="145"/>
                    <a:pt x="1156" y="125"/>
                  </a:cubicBezTo>
                  <a:cubicBezTo>
                    <a:pt x="1135" y="93"/>
                    <a:pt x="1104" y="88"/>
                    <a:pt x="1071" y="70"/>
                  </a:cubicBezTo>
                  <a:cubicBezTo>
                    <a:pt x="1024" y="44"/>
                    <a:pt x="989" y="17"/>
                    <a:pt x="938" y="0"/>
                  </a:cubicBezTo>
                  <a:cubicBezTo>
                    <a:pt x="725" y="3"/>
                    <a:pt x="513" y="1"/>
                    <a:pt x="300" y="8"/>
                  </a:cubicBezTo>
                  <a:cubicBezTo>
                    <a:pt x="283" y="9"/>
                    <a:pt x="253" y="24"/>
                    <a:pt x="253" y="24"/>
                  </a:cubicBezTo>
                  <a:cubicBezTo>
                    <a:pt x="243" y="57"/>
                    <a:pt x="228" y="50"/>
                    <a:pt x="215" y="78"/>
                  </a:cubicBezTo>
                </a:path>
              </a:pathLst>
            </a:custGeom>
            <a:noFill/>
            <a:ln w="38100">
              <a:solidFill>
                <a:schemeClr val="hlink"/>
              </a:solidFill>
              <a:round/>
              <a:headEnd/>
              <a:tailEnd/>
            </a:ln>
          </p:spPr>
          <p:txBody>
            <a:bodyPr wrap="none" anchor="ctr">
              <a:spAutoFit/>
            </a:bodyPr>
            <a:lstStyle/>
            <a:p>
              <a:endParaRPr lang="en-US"/>
            </a:p>
          </p:txBody>
        </p:sp>
        <p:sp>
          <p:nvSpPr>
            <p:cNvPr id="43018" name="Text Box 17"/>
            <p:cNvSpPr txBox="1">
              <a:spLocks noChangeArrowheads="1"/>
            </p:cNvSpPr>
            <p:nvPr/>
          </p:nvSpPr>
          <p:spPr bwMode="auto">
            <a:xfrm>
              <a:off x="1862" y="2116"/>
              <a:ext cx="212" cy="250"/>
            </a:xfrm>
            <a:prstGeom prst="rect">
              <a:avLst/>
            </a:prstGeom>
            <a:noFill/>
            <a:ln w="3175">
              <a:noFill/>
              <a:miter lim="800000"/>
              <a:headEnd/>
              <a:tailEnd/>
            </a:ln>
          </p:spPr>
          <p:txBody>
            <a:bodyPr wrap="none">
              <a:spAutoFit/>
            </a:bodyPr>
            <a:lstStyle/>
            <a:p>
              <a:r>
                <a:rPr lang="en-US">
                  <a:solidFill>
                    <a:schemeClr val="hlink"/>
                  </a:solidFill>
                </a:rPr>
                <a:t>A</a:t>
              </a:r>
            </a:p>
          </p:txBody>
        </p:sp>
        <p:sp>
          <p:nvSpPr>
            <p:cNvPr id="43019" name="Freeform 18"/>
            <p:cNvSpPr>
              <a:spLocks/>
            </p:cNvSpPr>
            <p:nvPr/>
          </p:nvSpPr>
          <p:spPr bwMode="auto">
            <a:xfrm>
              <a:off x="2242" y="2556"/>
              <a:ext cx="879" cy="589"/>
            </a:xfrm>
            <a:custGeom>
              <a:avLst/>
              <a:gdLst>
                <a:gd name="T0" fmla="*/ 591 w 879"/>
                <a:gd name="T1" fmla="*/ 67 h 589"/>
                <a:gd name="T2" fmla="*/ 288 w 879"/>
                <a:gd name="T3" fmla="*/ 5 h 589"/>
                <a:gd name="T4" fmla="*/ 132 w 879"/>
                <a:gd name="T5" fmla="*/ 20 h 589"/>
                <a:gd name="T6" fmla="*/ 62 w 879"/>
                <a:gd name="T7" fmla="*/ 59 h 589"/>
                <a:gd name="T8" fmla="*/ 46 w 879"/>
                <a:gd name="T9" fmla="*/ 83 h 589"/>
                <a:gd name="T10" fmla="*/ 23 w 879"/>
                <a:gd name="T11" fmla="*/ 106 h 589"/>
                <a:gd name="T12" fmla="*/ 0 w 879"/>
                <a:gd name="T13" fmla="*/ 176 h 589"/>
                <a:gd name="T14" fmla="*/ 70 w 879"/>
                <a:gd name="T15" fmla="*/ 472 h 589"/>
                <a:gd name="T16" fmla="*/ 163 w 879"/>
                <a:gd name="T17" fmla="*/ 519 h 589"/>
                <a:gd name="T18" fmla="*/ 490 w 879"/>
                <a:gd name="T19" fmla="*/ 589 h 589"/>
                <a:gd name="T20" fmla="*/ 763 w 879"/>
                <a:gd name="T21" fmla="*/ 542 h 589"/>
                <a:gd name="T22" fmla="*/ 794 w 879"/>
                <a:gd name="T23" fmla="*/ 526 h 589"/>
                <a:gd name="T24" fmla="*/ 840 w 879"/>
                <a:gd name="T25" fmla="*/ 495 h 589"/>
                <a:gd name="T26" fmla="*/ 879 w 879"/>
                <a:gd name="T27" fmla="*/ 425 h 589"/>
                <a:gd name="T28" fmla="*/ 848 w 879"/>
                <a:gd name="T29" fmla="*/ 184 h 589"/>
                <a:gd name="T30" fmla="*/ 817 w 879"/>
                <a:gd name="T31" fmla="*/ 106 h 589"/>
                <a:gd name="T32" fmla="*/ 630 w 879"/>
                <a:gd name="T33" fmla="*/ 44 h 589"/>
                <a:gd name="T34" fmla="*/ 482 w 879"/>
                <a:gd name="T35" fmla="*/ 67 h 58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79"/>
                <a:gd name="T55" fmla="*/ 0 h 589"/>
                <a:gd name="T56" fmla="*/ 879 w 879"/>
                <a:gd name="T57" fmla="*/ 589 h 58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79" h="589">
                  <a:moveTo>
                    <a:pt x="591" y="67"/>
                  </a:moveTo>
                  <a:cubicBezTo>
                    <a:pt x="487" y="54"/>
                    <a:pt x="394" y="15"/>
                    <a:pt x="288" y="5"/>
                  </a:cubicBezTo>
                  <a:cubicBezTo>
                    <a:pt x="177" y="12"/>
                    <a:pt x="192" y="0"/>
                    <a:pt x="132" y="20"/>
                  </a:cubicBezTo>
                  <a:cubicBezTo>
                    <a:pt x="107" y="28"/>
                    <a:pt x="62" y="59"/>
                    <a:pt x="62" y="59"/>
                  </a:cubicBezTo>
                  <a:cubicBezTo>
                    <a:pt x="57" y="67"/>
                    <a:pt x="52" y="76"/>
                    <a:pt x="46" y="83"/>
                  </a:cubicBezTo>
                  <a:cubicBezTo>
                    <a:pt x="39" y="91"/>
                    <a:pt x="29" y="97"/>
                    <a:pt x="23" y="106"/>
                  </a:cubicBezTo>
                  <a:cubicBezTo>
                    <a:pt x="11" y="124"/>
                    <a:pt x="7" y="156"/>
                    <a:pt x="0" y="176"/>
                  </a:cubicBezTo>
                  <a:cubicBezTo>
                    <a:pt x="10" y="282"/>
                    <a:pt x="35" y="372"/>
                    <a:pt x="70" y="472"/>
                  </a:cubicBezTo>
                  <a:cubicBezTo>
                    <a:pt x="77" y="492"/>
                    <a:pt x="146" y="515"/>
                    <a:pt x="163" y="519"/>
                  </a:cubicBezTo>
                  <a:cubicBezTo>
                    <a:pt x="272" y="544"/>
                    <a:pt x="380" y="570"/>
                    <a:pt x="490" y="589"/>
                  </a:cubicBezTo>
                  <a:cubicBezTo>
                    <a:pt x="589" y="582"/>
                    <a:pt x="669" y="566"/>
                    <a:pt x="763" y="542"/>
                  </a:cubicBezTo>
                  <a:cubicBezTo>
                    <a:pt x="773" y="537"/>
                    <a:pt x="784" y="532"/>
                    <a:pt x="794" y="526"/>
                  </a:cubicBezTo>
                  <a:cubicBezTo>
                    <a:pt x="810" y="516"/>
                    <a:pt x="840" y="495"/>
                    <a:pt x="840" y="495"/>
                  </a:cubicBezTo>
                  <a:cubicBezTo>
                    <a:pt x="877" y="442"/>
                    <a:pt x="867" y="467"/>
                    <a:pt x="879" y="425"/>
                  </a:cubicBezTo>
                  <a:cubicBezTo>
                    <a:pt x="865" y="345"/>
                    <a:pt x="864" y="264"/>
                    <a:pt x="848" y="184"/>
                  </a:cubicBezTo>
                  <a:cubicBezTo>
                    <a:pt x="843" y="158"/>
                    <a:pt x="837" y="126"/>
                    <a:pt x="817" y="106"/>
                  </a:cubicBezTo>
                  <a:cubicBezTo>
                    <a:pt x="786" y="75"/>
                    <a:pt x="679" y="57"/>
                    <a:pt x="630" y="44"/>
                  </a:cubicBezTo>
                  <a:cubicBezTo>
                    <a:pt x="614" y="45"/>
                    <a:pt x="513" y="36"/>
                    <a:pt x="482" y="67"/>
                  </a:cubicBezTo>
                </a:path>
              </a:pathLst>
            </a:custGeom>
            <a:noFill/>
            <a:ln w="38100">
              <a:solidFill>
                <a:schemeClr val="tx2"/>
              </a:solidFill>
              <a:round/>
              <a:headEnd/>
              <a:tailEnd/>
            </a:ln>
          </p:spPr>
          <p:txBody>
            <a:bodyPr wrap="none" anchor="ctr">
              <a:spAutoFit/>
            </a:bodyPr>
            <a:lstStyle/>
            <a:p>
              <a:endParaRPr lang="en-US"/>
            </a:p>
          </p:txBody>
        </p:sp>
        <p:sp>
          <p:nvSpPr>
            <p:cNvPr id="43020" name="Text Box 19"/>
            <p:cNvSpPr txBox="1">
              <a:spLocks noChangeArrowheads="1"/>
            </p:cNvSpPr>
            <p:nvPr/>
          </p:nvSpPr>
          <p:spPr bwMode="auto">
            <a:xfrm>
              <a:off x="2775" y="2404"/>
              <a:ext cx="210" cy="250"/>
            </a:xfrm>
            <a:prstGeom prst="rect">
              <a:avLst/>
            </a:prstGeom>
            <a:noFill/>
            <a:ln w="3175">
              <a:noFill/>
              <a:miter lim="800000"/>
              <a:headEnd/>
              <a:tailEnd/>
            </a:ln>
          </p:spPr>
          <p:txBody>
            <a:bodyPr wrap="none">
              <a:spAutoFit/>
            </a:bodyPr>
            <a:lstStyle/>
            <a:p>
              <a:r>
                <a:rPr lang="en-US">
                  <a:solidFill>
                    <a:schemeClr val="tx2"/>
                  </a:solidFill>
                </a:rPr>
                <a:t>B</a:t>
              </a:r>
            </a:p>
          </p:txBody>
        </p:sp>
      </p:gr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mtClean="0"/>
              <a:t>Interpreting the axioms</a:t>
            </a:r>
          </a:p>
        </p:txBody>
      </p:sp>
      <p:sp>
        <p:nvSpPr>
          <p:cNvPr id="44035" name="Rectangle 3"/>
          <p:cNvSpPr>
            <a:spLocks noGrp="1" noChangeArrowheads="1"/>
          </p:cNvSpPr>
          <p:nvPr>
            <p:ph type="body" idx="1"/>
          </p:nvPr>
        </p:nvSpPr>
        <p:spPr>
          <a:xfrm>
            <a:off x="228600" y="1371600"/>
            <a:ext cx="4953000" cy="1600200"/>
          </a:xfrm>
        </p:spPr>
        <p:txBody>
          <a:bodyPr/>
          <a:lstStyle/>
          <a:p>
            <a:pPr eaLnBrk="1" hangingPunct="1"/>
            <a:r>
              <a:rPr lang="en-US" sz="2000" smtClean="0"/>
              <a:t>0 &lt;= P(A) &lt;= 1</a:t>
            </a:r>
          </a:p>
          <a:p>
            <a:pPr eaLnBrk="1" hangingPunct="1"/>
            <a:r>
              <a:rPr lang="en-US" sz="2000" smtClean="0"/>
              <a:t>P(True) = 1</a:t>
            </a:r>
          </a:p>
          <a:p>
            <a:pPr eaLnBrk="1" hangingPunct="1"/>
            <a:r>
              <a:rPr lang="en-US" sz="2000" smtClean="0"/>
              <a:t>P(False) = 0</a:t>
            </a:r>
          </a:p>
          <a:p>
            <a:pPr eaLnBrk="1" hangingPunct="1"/>
            <a:r>
              <a:rPr lang="en-US" sz="2000" smtClean="0"/>
              <a:t>P(</a:t>
            </a:r>
            <a:r>
              <a:rPr lang="en-US" sz="2000" smtClean="0">
                <a:solidFill>
                  <a:schemeClr val="hlink"/>
                </a:solidFill>
              </a:rPr>
              <a:t>A</a:t>
            </a:r>
            <a:r>
              <a:rPr lang="en-US" sz="2000" smtClean="0"/>
              <a:t> or </a:t>
            </a:r>
            <a:r>
              <a:rPr lang="en-US" sz="2000" smtClean="0">
                <a:solidFill>
                  <a:schemeClr val="tx2"/>
                </a:solidFill>
              </a:rPr>
              <a:t>B</a:t>
            </a:r>
            <a:r>
              <a:rPr lang="en-US" sz="2000" smtClean="0"/>
              <a:t>) = P(</a:t>
            </a:r>
            <a:r>
              <a:rPr lang="en-US" sz="2000" smtClean="0">
                <a:solidFill>
                  <a:schemeClr val="hlink"/>
                </a:solidFill>
              </a:rPr>
              <a:t>A</a:t>
            </a:r>
            <a:r>
              <a:rPr lang="en-US" sz="2000" smtClean="0"/>
              <a:t>) + P(</a:t>
            </a:r>
            <a:r>
              <a:rPr lang="en-US" sz="2000" smtClean="0">
                <a:solidFill>
                  <a:schemeClr val="tx2"/>
                </a:solidFill>
              </a:rPr>
              <a:t>B</a:t>
            </a:r>
            <a:r>
              <a:rPr lang="en-US" sz="2000" smtClean="0"/>
              <a:t>) - P(</a:t>
            </a:r>
            <a:r>
              <a:rPr lang="en-US" sz="2000" smtClean="0">
                <a:solidFill>
                  <a:schemeClr val="hlink"/>
                </a:solidFill>
              </a:rPr>
              <a:t>A</a:t>
            </a:r>
            <a:r>
              <a:rPr lang="en-US" sz="2000" smtClean="0"/>
              <a:t> and </a:t>
            </a:r>
            <a:r>
              <a:rPr lang="en-US" sz="2000" smtClean="0">
                <a:solidFill>
                  <a:schemeClr val="tx2"/>
                </a:solidFill>
              </a:rPr>
              <a:t>B</a:t>
            </a:r>
            <a:r>
              <a:rPr lang="en-US" sz="2000" smtClean="0"/>
              <a:t>)</a:t>
            </a:r>
          </a:p>
        </p:txBody>
      </p:sp>
      <p:grpSp>
        <p:nvGrpSpPr>
          <p:cNvPr id="2" name="Group 50"/>
          <p:cNvGrpSpPr>
            <a:grpSpLocks/>
          </p:cNvGrpSpPr>
          <p:nvPr/>
        </p:nvGrpSpPr>
        <p:grpSpPr bwMode="auto">
          <a:xfrm>
            <a:off x="609600" y="3352800"/>
            <a:ext cx="2971800" cy="2286000"/>
            <a:chOff x="384" y="2112"/>
            <a:chExt cx="1872" cy="1440"/>
          </a:xfrm>
        </p:grpSpPr>
        <p:sp>
          <p:nvSpPr>
            <p:cNvPr id="44047" name="Rectangle 49"/>
            <p:cNvSpPr>
              <a:spLocks noChangeArrowheads="1"/>
            </p:cNvSpPr>
            <p:nvPr/>
          </p:nvSpPr>
          <p:spPr bwMode="auto">
            <a:xfrm>
              <a:off x="384" y="2160"/>
              <a:ext cx="1872" cy="1392"/>
            </a:xfrm>
            <a:prstGeom prst="rect">
              <a:avLst/>
            </a:prstGeom>
            <a:solidFill>
              <a:srgbClr val="ADC6C7"/>
            </a:solidFill>
            <a:ln w="3175">
              <a:solidFill>
                <a:schemeClr val="tx1"/>
              </a:solidFill>
              <a:miter lim="800000"/>
              <a:headEnd/>
              <a:tailEnd/>
            </a:ln>
          </p:spPr>
          <p:txBody>
            <a:bodyPr wrap="none" anchor="ctr">
              <a:spAutoFit/>
            </a:bodyPr>
            <a:lstStyle/>
            <a:p>
              <a:endParaRPr lang="en-US"/>
            </a:p>
          </p:txBody>
        </p:sp>
        <p:grpSp>
          <p:nvGrpSpPr>
            <p:cNvPr id="3" name="Group 40"/>
            <p:cNvGrpSpPr>
              <a:grpSpLocks/>
            </p:cNvGrpSpPr>
            <p:nvPr/>
          </p:nvGrpSpPr>
          <p:grpSpPr bwMode="auto">
            <a:xfrm>
              <a:off x="528" y="2112"/>
              <a:ext cx="1662" cy="1293"/>
              <a:chOff x="1459" y="2116"/>
              <a:chExt cx="1662" cy="1293"/>
            </a:xfrm>
          </p:grpSpPr>
          <p:sp>
            <p:nvSpPr>
              <p:cNvPr id="44049" name="Rectangle 41"/>
              <p:cNvSpPr>
                <a:spLocks noChangeArrowheads="1"/>
              </p:cNvSpPr>
              <p:nvPr/>
            </p:nvSpPr>
            <p:spPr bwMode="auto">
              <a:xfrm>
                <a:off x="2341" y="2706"/>
                <a:ext cx="118" cy="252"/>
              </a:xfrm>
              <a:prstGeom prst="rect">
                <a:avLst/>
              </a:prstGeom>
              <a:solidFill>
                <a:srgbClr val="ADC6C7"/>
              </a:solidFill>
              <a:ln w="3175">
                <a:solidFill>
                  <a:schemeClr val="tx1"/>
                </a:solidFill>
                <a:miter lim="800000"/>
                <a:headEnd/>
                <a:tailEnd/>
              </a:ln>
            </p:spPr>
            <p:txBody>
              <a:bodyPr wrap="none" anchor="ctr">
                <a:spAutoFit/>
              </a:bodyPr>
              <a:lstStyle/>
              <a:p>
                <a:endParaRPr lang="en-US"/>
              </a:p>
            </p:txBody>
          </p:sp>
          <p:sp>
            <p:nvSpPr>
              <p:cNvPr id="44050" name="Rectangle 42"/>
              <p:cNvSpPr>
                <a:spLocks noChangeArrowheads="1"/>
              </p:cNvSpPr>
              <p:nvPr/>
            </p:nvSpPr>
            <p:spPr bwMode="auto">
              <a:xfrm>
                <a:off x="1584" y="2400"/>
                <a:ext cx="1056" cy="912"/>
              </a:xfrm>
              <a:prstGeom prst="rect">
                <a:avLst/>
              </a:prstGeom>
              <a:solidFill>
                <a:srgbClr val="876A5D"/>
              </a:solidFill>
              <a:ln w="3175">
                <a:solidFill>
                  <a:schemeClr val="tx1"/>
                </a:solidFill>
                <a:miter lim="800000"/>
                <a:headEnd/>
                <a:tailEnd/>
              </a:ln>
            </p:spPr>
            <p:txBody>
              <a:bodyPr wrap="none" anchor="ctr">
                <a:spAutoFit/>
              </a:bodyPr>
              <a:lstStyle/>
              <a:p>
                <a:endParaRPr lang="en-US"/>
              </a:p>
            </p:txBody>
          </p:sp>
          <p:sp>
            <p:nvSpPr>
              <p:cNvPr id="44051" name="Rectangle 43"/>
              <p:cNvSpPr>
                <a:spLocks noChangeArrowheads="1"/>
              </p:cNvSpPr>
              <p:nvPr/>
            </p:nvSpPr>
            <p:spPr bwMode="auto">
              <a:xfrm>
                <a:off x="2304" y="2640"/>
                <a:ext cx="768" cy="432"/>
              </a:xfrm>
              <a:prstGeom prst="rect">
                <a:avLst/>
              </a:prstGeom>
              <a:solidFill>
                <a:srgbClr val="67895B"/>
              </a:solidFill>
              <a:ln w="3175">
                <a:solidFill>
                  <a:schemeClr val="tx1"/>
                </a:solidFill>
                <a:miter lim="800000"/>
                <a:headEnd/>
                <a:tailEnd/>
              </a:ln>
            </p:spPr>
            <p:txBody>
              <a:bodyPr wrap="none" anchor="ctr">
                <a:spAutoFit/>
              </a:bodyPr>
              <a:lstStyle/>
              <a:p>
                <a:endParaRPr lang="en-US"/>
              </a:p>
            </p:txBody>
          </p:sp>
          <p:sp>
            <p:nvSpPr>
              <p:cNvPr id="44052" name="Rectangle 44"/>
              <p:cNvSpPr>
                <a:spLocks noChangeArrowheads="1"/>
              </p:cNvSpPr>
              <p:nvPr/>
            </p:nvSpPr>
            <p:spPr bwMode="auto">
              <a:xfrm>
                <a:off x="2304" y="2640"/>
                <a:ext cx="336" cy="432"/>
              </a:xfrm>
              <a:prstGeom prst="rect">
                <a:avLst/>
              </a:prstGeom>
              <a:solidFill>
                <a:srgbClr val="9D8047"/>
              </a:solidFill>
              <a:ln w="3175">
                <a:solidFill>
                  <a:schemeClr val="tx1"/>
                </a:solidFill>
                <a:miter lim="800000"/>
                <a:headEnd/>
                <a:tailEnd/>
              </a:ln>
            </p:spPr>
            <p:txBody>
              <a:bodyPr wrap="none" anchor="ctr">
                <a:spAutoFit/>
              </a:bodyPr>
              <a:lstStyle/>
              <a:p>
                <a:endParaRPr lang="en-US"/>
              </a:p>
            </p:txBody>
          </p:sp>
          <p:sp>
            <p:nvSpPr>
              <p:cNvPr id="44053" name="Freeform 45"/>
              <p:cNvSpPr>
                <a:spLocks/>
              </p:cNvSpPr>
              <p:nvPr/>
            </p:nvSpPr>
            <p:spPr bwMode="auto">
              <a:xfrm>
                <a:off x="1459" y="2327"/>
                <a:ext cx="1250" cy="1082"/>
              </a:xfrm>
              <a:custGeom>
                <a:avLst/>
                <a:gdLst>
                  <a:gd name="T0" fmla="*/ 277 w 1250"/>
                  <a:gd name="T1" fmla="*/ 47 h 1082"/>
                  <a:gd name="T2" fmla="*/ 82 w 1250"/>
                  <a:gd name="T3" fmla="*/ 117 h 1082"/>
                  <a:gd name="T4" fmla="*/ 12 w 1250"/>
                  <a:gd name="T5" fmla="*/ 281 h 1082"/>
                  <a:gd name="T6" fmla="*/ 12 w 1250"/>
                  <a:gd name="T7" fmla="*/ 522 h 1082"/>
                  <a:gd name="T8" fmla="*/ 43 w 1250"/>
                  <a:gd name="T9" fmla="*/ 615 h 1082"/>
                  <a:gd name="T10" fmla="*/ 74 w 1250"/>
                  <a:gd name="T11" fmla="*/ 740 h 1082"/>
                  <a:gd name="T12" fmla="*/ 152 w 1250"/>
                  <a:gd name="T13" fmla="*/ 903 h 1082"/>
                  <a:gd name="T14" fmla="*/ 269 w 1250"/>
                  <a:gd name="T15" fmla="*/ 1051 h 1082"/>
                  <a:gd name="T16" fmla="*/ 347 w 1250"/>
                  <a:gd name="T17" fmla="*/ 1075 h 1082"/>
                  <a:gd name="T18" fmla="*/ 370 w 1250"/>
                  <a:gd name="T19" fmla="*/ 1082 h 1082"/>
                  <a:gd name="T20" fmla="*/ 510 w 1250"/>
                  <a:gd name="T21" fmla="*/ 1075 h 1082"/>
                  <a:gd name="T22" fmla="*/ 658 w 1250"/>
                  <a:gd name="T23" fmla="*/ 1036 h 1082"/>
                  <a:gd name="T24" fmla="*/ 970 w 1250"/>
                  <a:gd name="T25" fmla="*/ 989 h 1082"/>
                  <a:gd name="T26" fmla="*/ 1125 w 1250"/>
                  <a:gd name="T27" fmla="*/ 950 h 1082"/>
                  <a:gd name="T28" fmla="*/ 1172 w 1250"/>
                  <a:gd name="T29" fmla="*/ 934 h 1082"/>
                  <a:gd name="T30" fmla="*/ 1219 w 1250"/>
                  <a:gd name="T31" fmla="*/ 903 h 1082"/>
                  <a:gd name="T32" fmla="*/ 1234 w 1250"/>
                  <a:gd name="T33" fmla="*/ 880 h 1082"/>
                  <a:gd name="T34" fmla="*/ 1250 w 1250"/>
                  <a:gd name="T35" fmla="*/ 833 h 1082"/>
                  <a:gd name="T36" fmla="*/ 1226 w 1250"/>
                  <a:gd name="T37" fmla="*/ 678 h 1082"/>
                  <a:gd name="T38" fmla="*/ 1211 w 1250"/>
                  <a:gd name="T39" fmla="*/ 218 h 1082"/>
                  <a:gd name="T40" fmla="*/ 1156 w 1250"/>
                  <a:gd name="T41" fmla="*/ 125 h 1082"/>
                  <a:gd name="T42" fmla="*/ 1071 w 1250"/>
                  <a:gd name="T43" fmla="*/ 70 h 1082"/>
                  <a:gd name="T44" fmla="*/ 938 w 1250"/>
                  <a:gd name="T45" fmla="*/ 0 h 1082"/>
                  <a:gd name="T46" fmla="*/ 300 w 1250"/>
                  <a:gd name="T47" fmla="*/ 8 h 1082"/>
                  <a:gd name="T48" fmla="*/ 253 w 1250"/>
                  <a:gd name="T49" fmla="*/ 24 h 1082"/>
                  <a:gd name="T50" fmla="*/ 215 w 1250"/>
                  <a:gd name="T51" fmla="*/ 78 h 108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50"/>
                  <a:gd name="T79" fmla="*/ 0 h 1082"/>
                  <a:gd name="T80" fmla="*/ 1250 w 1250"/>
                  <a:gd name="T81" fmla="*/ 1082 h 108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50" h="1082">
                    <a:moveTo>
                      <a:pt x="277" y="47"/>
                    </a:moveTo>
                    <a:cubicBezTo>
                      <a:pt x="214" y="68"/>
                      <a:pt x="138" y="82"/>
                      <a:pt x="82" y="117"/>
                    </a:cubicBezTo>
                    <a:cubicBezTo>
                      <a:pt x="47" y="171"/>
                      <a:pt x="25" y="218"/>
                      <a:pt x="12" y="281"/>
                    </a:cubicBezTo>
                    <a:cubicBezTo>
                      <a:pt x="1" y="400"/>
                      <a:pt x="0" y="370"/>
                      <a:pt x="12" y="522"/>
                    </a:cubicBezTo>
                    <a:cubicBezTo>
                      <a:pt x="15" y="560"/>
                      <a:pt x="32" y="581"/>
                      <a:pt x="43" y="615"/>
                    </a:cubicBezTo>
                    <a:cubicBezTo>
                      <a:pt x="56" y="654"/>
                      <a:pt x="58" y="702"/>
                      <a:pt x="74" y="740"/>
                    </a:cubicBezTo>
                    <a:cubicBezTo>
                      <a:pt x="98" y="797"/>
                      <a:pt x="122" y="850"/>
                      <a:pt x="152" y="903"/>
                    </a:cubicBezTo>
                    <a:cubicBezTo>
                      <a:pt x="190" y="970"/>
                      <a:pt x="204" y="1008"/>
                      <a:pt x="269" y="1051"/>
                    </a:cubicBezTo>
                    <a:cubicBezTo>
                      <a:pt x="292" y="1066"/>
                      <a:pt x="321" y="1067"/>
                      <a:pt x="347" y="1075"/>
                    </a:cubicBezTo>
                    <a:cubicBezTo>
                      <a:pt x="355" y="1078"/>
                      <a:pt x="370" y="1082"/>
                      <a:pt x="370" y="1082"/>
                    </a:cubicBezTo>
                    <a:cubicBezTo>
                      <a:pt x="417" y="1080"/>
                      <a:pt x="464" y="1080"/>
                      <a:pt x="510" y="1075"/>
                    </a:cubicBezTo>
                    <a:cubicBezTo>
                      <a:pt x="560" y="1069"/>
                      <a:pt x="608" y="1046"/>
                      <a:pt x="658" y="1036"/>
                    </a:cubicBezTo>
                    <a:cubicBezTo>
                      <a:pt x="762" y="1016"/>
                      <a:pt x="867" y="1008"/>
                      <a:pt x="970" y="989"/>
                    </a:cubicBezTo>
                    <a:cubicBezTo>
                      <a:pt x="1022" y="979"/>
                      <a:pt x="1074" y="966"/>
                      <a:pt x="1125" y="950"/>
                    </a:cubicBezTo>
                    <a:cubicBezTo>
                      <a:pt x="1141" y="945"/>
                      <a:pt x="1158" y="943"/>
                      <a:pt x="1172" y="934"/>
                    </a:cubicBezTo>
                    <a:cubicBezTo>
                      <a:pt x="1188" y="924"/>
                      <a:pt x="1219" y="903"/>
                      <a:pt x="1219" y="903"/>
                    </a:cubicBezTo>
                    <a:cubicBezTo>
                      <a:pt x="1224" y="895"/>
                      <a:pt x="1230" y="888"/>
                      <a:pt x="1234" y="880"/>
                    </a:cubicBezTo>
                    <a:cubicBezTo>
                      <a:pt x="1241" y="865"/>
                      <a:pt x="1250" y="833"/>
                      <a:pt x="1250" y="833"/>
                    </a:cubicBezTo>
                    <a:cubicBezTo>
                      <a:pt x="1242" y="781"/>
                      <a:pt x="1233" y="730"/>
                      <a:pt x="1226" y="678"/>
                    </a:cubicBezTo>
                    <a:cubicBezTo>
                      <a:pt x="1221" y="525"/>
                      <a:pt x="1216" y="371"/>
                      <a:pt x="1211" y="218"/>
                    </a:cubicBezTo>
                    <a:cubicBezTo>
                      <a:pt x="1210" y="179"/>
                      <a:pt x="1188" y="145"/>
                      <a:pt x="1156" y="125"/>
                    </a:cubicBezTo>
                    <a:cubicBezTo>
                      <a:pt x="1135" y="93"/>
                      <a:pt x="1104" y="88"/>
                      <a:pt x="1071" y="70"/>
                    </a:cubicBezTo>
                    <a:cubicBezTo>
                      <a:pt x="1024" y="44"/>
                      <a:pt x="989" y="17"/>
                      <a:pt x="938" y="0"/>
                    </a:cubicBezTo>
                    <a:cubicBezTo>
                      <a:pt x="725" y="3"/>
                      <a:pt x="513" y="1"/>
                      <a:pt x="300" y="8"/>
                    </a:cubicBezTo>
                    <a:cubicBezTo>
                      <a:pt x="283" y="9"/>
                      <a:pt x="253" y="24"/>
                      <a:pt x="253" y="24"/>
                    </a:cubicBezTo>
                    <a:cubicBezTo>
                      <a:pt x="243" y="57"/>
                      <a:pt x="228" y="50"/>
                      <a:pt x="215" y="78"/>
                    </a:cubicBezTo>
                  </a:path>
                </a:pathLst>
              </a:custGeom>
              <a:noFill/>
              <a:ln w="38100">
                <a:solidFill>
                  <a:schemeClr val="hlink"/>
                </a:solidFill>
                <a:round/>
                <a:headEnd/>
                <a:tailEnd/>
              </a:ln>
            </p:spPr>
            <p:txBody>
              <a:bodyPr wrap="none" anchor="ctr">
                <a:spAutoFit/>
              </a:bodyPr>
              <a:lstStyle/>
              <a:p>
                <a:endParaRPr lang="en-US"/>
              </a:p>
            </p:txBody>
          </p:sp>
          <p:sp>
            <p:nvSpPr>
              <p:cNvPr id="44054" name="Text Box 46"/>
              <p:cNvSpPr txBox="1">
                <a:spLocks noChangeArrowheads="1"/>
              </p:cNvSpPr>
              <p:nvPr/>
            </p:nvSpPr>
            <p:spPr bwMode="auto">
              <a:xfrm>
                <a:off x="1862" y="2116"/>
                <a:ext cx="212" cy="250"/>
              </a:xfrm>
              <a:prstGeom prst="rect">
                <a:avLst/>
              </a:prstGeom>
              <a:noFill/>
              <a:ln w="3175">
                <a:noFill/>
                <a:miter lim="800000"/>
                <a:headEnd/>
                <a:tailEnd/>
              </a:ln>
            </p:spPr>
            <p:txBody>
              <a:bodyPr wrap="none">
                <a:spAutoFit/>
              </a:bodyPr>
              <a:lstStyle/>
              <a:p>
                <a:r>
                  <a:rPr lang="en-US">
                    <a:solidFill>
                      <a:schemeClr val="hlink"/>
                    </a:solidFill>
                  </a:rPr>
                  <a:t>A</a:t>
                </a:r>
              </a:p>
            </p:txBody>
          </p:sp>
          <p:sp>
            <p:nvSpPr>
              <p:cNvPr id="44055" name="Freeform 47"/>
              <p:cNvSpPr>
                <a:spLocks/>
              </p:cNvSpPr>
              <p:nvPr/>
            </p:nvSpPr>
            <p:spPr bwMode="auto">
              <a:xfrm>
                <a:off x="2242" y="2556"/>
                <a:ext cx="879" cy="589"/>
              </a:xfrm>
              <a:custGeom>
                <a:avLst/>
                <a:gdLst>
                  <a:gd name="T0" fmla="*/ 591 w 879"/>
                  <a:gd name="T1" fmla="*/ 67 h 589"/>
                  <a:gd name="T2" fmla="*/ 288 w 879"/>
                  <a:gd name="T3" fmla="*/ 5 h 589"/>
                  <a:gd name="T4" fmla="*/ 132 w 879"/>
                  <a:gd name="T5" fmla="*/ 20 h 589"/>
                  <a:gd name="T6" fmla="*/ 62 w 879"/>
                  <a:gd name="T7" fmla="*/ 59 h 589"/>
                  <a:gd name="T8" fmla="*/ 46 w 879"/>
                  <a:gd name="T9" fmla="*/ 83 h 589"/>
                  <a:gd name="T10" fmla="*/ 23 w 879"/>
                  <a:gd name="T11" fmla="*/ 106 h 589"/>
                  <a:gd name="T12" fmla="*/ 0 w 879"/>
                  <a:gd name="T13" fmla="*/ 176 h 589"/>
                  <a:gd name="T14" fmla="*/ 70 w 879"/>
                  <a:gd name="T15" fmla="*/ 472 h 589"/>
                  <a:gd name="T16" fmla="*/ 163 w 879"/>
                  <a:gd name="T17" fmla="*/ 519 h 589"/>
                  <a:gd name="T18" fmla="*/ 490 w 879"/>
                  <a:gd name="T19" fmla="*/ 589 h 589"/>
                  <a:gd name="T20" fmla="*/ 763 w 879"/>
                  <a:gd name="T21" fmla="*/ 542 h 589"/>
                  <a:gd name="T22" fmla="*/ 794 w 879"/>
                  <a:gd name="T23" fmla="*/ 526 h 589"/>
                  <a:gd name="T24" fmla="*/ 840 w 879"/>
                  <a:gd name="T25" fmla="*/ 495 h 589"/>
                  <a:gd name="T26" fmla="*/ 879 w 879"/>
                  <a:gd name="T27" fmla="*/ 425 h 589"/>
                  <a:gd name="T28" fmla="*/ 848 w 879"/>
                  <a:gd name="T29" fmla="*/ 184 h 589"/>
                  <a:gd name="T30" fmla="*/ 817 w 879"/>
                  <a:gd name="T31" fmla="*/ 106 h 589"/>
                  <a:gd name="T32" fmla="*/ 630 w 879"/>
                  <a:gd name="T33" fmla="*/ 44 h 589"/>
                  <a:gd name="T34" fmla="*/ 482 w 879"/>
                  <a:gd name="T35" fmla="*/ 67 h 58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879"/>
                  <a:gd name="T55" fmla="*/ 0 h 589"/>
                  <a:gd name="T56" fmla="*/ 879 w 879"/>
                  <a:gd name="T57" fmla="*/ 589 h 58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879" h="589">
                    <a:moveTo>
                      <a:pt x="591" y="67"/>
                    </a:moveTo>
                    <a:cubicBezTo>
                      <a:pt x="487" y="54"/>
                      <a:pt x="394" y="15"/>
                      <a:pt x="288" y="5"/>
                    </a:cubicBezTo>
                    <a:cubicBezTo>
                      <a:pt x="177" y="12"/>
                      <a:pt x="192" y="0"/>
                      <a:pt x="132" y="20"/>
                    </a:cubicBezTo>
                    <a:cubicBezTo>
                      <a:pt x="107" y="28"/>
                      <a:pt x="62" y="59"/>
                      <a:pt x="62" y="59"/>
                    </a:cubicBezTo>
                    <a:cubicBezTo>
                      <a:pt x="57" y="67"/>
                      <a:pt x="52" y="76"/>
                      <a:pt x="46" y="83"/>
                    </a:cubicBezTo>
                    <a:cubicBezTo>
                      <a:pt x="39" y="91"/>
                      <a:pt x="29" y="97"/>
                      <a:pt x="23" y="106"/>
                    </a:cubicBezTo>
                    <a:cubicBezTo>
                      <a:pt x="11" y="124"/>
                      <a:pt x="7" y="156"/>
                      <a:pt x="0" y="176"/>
                    </a:cubicBezTo>
                    <a:cubicBezTo>
                      <a:pt x="10" y="282"/>
                      <a:pt x="35" y="372"/>
                      <a:pt x="70" y="472"/>
                    </a:cubicBezTo>
                    <a:cubicBezTo>
                      <a:pt x="77" y="492"/>
                      <a:pt x="146" y="515"/>
                      <a:pt x="163" y="519"/>
                    </a:cubicBezTo>
                    <a:cubicBezTo>
                      <a:pt x="272" y="544"/>
                      <a:pt x="380" y="570"/>
                      <a:pt x="490" y="589"/>
                    </a:cubicBezTo>
                    <a:cubicBezTo>
                      <a:pt x="589" y="582"/>
                      <a:pt x="669" y="566"/>
                      <a:pt x="763" y="542"/>
                    </a:cubicBezTo>
                    <a:cubicBezTo>
                      <a:pt x="773" y="537"/>
                      <a:pt x="784" y="532"/>
                      <a:pt x="794" y="526"/>
                    </a:cubicBezTo>
                    <a:cubicBezTo>
                      <a:pt x="810" y="516"/>
                      <a:pt x="840" y="495"/>
                      <a:pt x="840" y="495"/>
                    </a:cubicBezTo>
                    <a:cubicBezTo>
                      <a:pt x="877" y="442"/>
                      <a:pt x="867" y="467"/>
                      <a:pt x="879" y="425"/>
                    </a:cubicBezTo>
                    <a:cubicBezTo>
                      <a:pt x="865" y="345"/>
                      <a:pt x="864" y="264"/>
                      <a:pt x="848" y="184"/>
                    </a:cubicBezTo>
                    <a:cubicBezTo>
                      <a:pt x="843" y="158"/>
                      <a:pt x="837" y="126"/>
                      <a:pt x="817" y="106"/>
                    </a:cubicBezTo>
                    <a:cubicBezTo>
                      <a:pt x="786" y="75"/>
                      <a:pt x="679" y="57"/>
                      <a:pt x="630" y="44"/>
                    </a:cubicBezTo>
                    <a:cubicBezTo>
                      <a:pt x="614" y="45"/>
                      <a:pt x="513" y="36"/>
                      <a:pt x="482" y="67"/>
                    </a:cubicBezTo>
                  </a:path>
                </a:pathLst>
              </a:custGeom>
              <a:noFill/>
              <a:ln w="38100">
                <a:solidFill>
                  <a:schemeClr val="tx2"/>
                </a:solidFill>
                <a:round/>
                <a:headEnd/>
                <a:tailEnd/>
              </a:ln>
            </p:spPr>
            <p:txBody>
              <a:bodyPr wrap="none" anchor="ctr">
                <a:spAutoFit/>
              </a:bodyPr>
              <a:lstStyle/>
              <a:p>
                <a:endParaRPr lang="en-US"/>
              </a:p>
            </p:txBody>
          </p:sp>
          <p:sp>
            <p:nvSpPr>
              <p:cNvPr id="44056" name="Text Box 48"/>
              <p:cNvSpPr txBox="1">
                <a:spLocks noChangeArrowheads="1"/>
              </p:cNvSpPr>
              <p:nvPr/>
            </p:nvSpPr>
            <p:spPr bwMode="auto">
              <a:xfrm>
                <a:off x="2775" y="2404"/>
                <a:ext cx="210" cy="250"/>
              </a:xfrm>
              <a:prstGeom prst="rect">
                <a:avLst/>
              </a:prstGeom>
              <a:noFill/>
              <a:ln w="3175">
                <a:noFill/>
                <a:miter lim="800000"/>
                <a:headEnd/>
                <a:tailEnd/>
              </a:ln>
            </p:spPr>
            <p:txBody>
              <a:bodyPr wrap="none">
                <a:spAutoFit/>
              </a:bodyPr>
              <a:lstStyle/>
              <a:p>
                <a:r>
                  <a:rPr lang="en-US">
                    <a:solidFill>
                      <a:schemeClr val="tx2"/>
                    </a:solidFill>
                  </a:rPr>
                  <a:t>B</a:t>
                </a:r>
              </a:p>
            </p:txBody>
          </p:sp>
        </p:grpSp>
      </p:grpSp>
      <p:sp>
        <p:nvSpPr>
          <p:cNvPr id="44037" name="Rectangle 52"/>
          <p:cNvSpPr>
            <a:spLocks noChangeArrowheads="1"/>
          </p:cNvSpPr>
          <p:nvPr/>
        </p:nvSpPr>
        <p:spPr bwMode="auto">
          <a:xfrm>
            <a:off x="4953000" y="3429000"/>
            <a:ext cx="2971800" cy="2209800"/>
          </a:xfrm>
          <a:prstGeom prst="rect">
            <a:avLst/>
          </a:prstGeom>
          <a:solidFill>
            <a:srgbClr val="ADC6C7"/>
          </a:solidFill>
          <a:ln w="3175">
            <a:solidFill>
              <a:schemeClr val="tx1"/>
            </a:solidFill>
            <a:miter lim="800000"/>
            <a:headEnd/>
            <a:tailEnd/>
          </a:ln>
        </p:spPr>
        <p:txBody>
          <a:bodyPr wrap="none" anchor="ctr">
            <a:spAutoFit/>
          </a:bodyPr>
          <a:lstStyle/>
          <a:p>
            <a:endParaRPr lang="en-US"/>
          </a:p>
        </p:txBody>
      </p:sp>
      <p:sp>
        <p:nvSpPr>
          <p:cNvPr id="44038" name="Rectangle 54"/>
          <p:cNvSpPr>
            <a:spLocks noChangeArrowheads="1"/>
          </p:cNvSpPr>
          <p:nvPr/>
        </p:nvSpPr>
        <p:spPr bwMode="auto">
          <a:xfrm>
            <a:off x="6581775" y="4289425"/>
            <a:ext cx="187325" cy="400050"/>
          </a:xfrm>
          <a:prstGeom prst="rect">
            <a:avLst/>
          </a:prstGeom>
          <a:solidFill>
            <a:srgbClr val="ADC6C7"/>
          </a:solidFill>
          <a:ln w="3175">
            <a:solidFill>
              <a:schemeClr val="tx1"/>
            </a:solidFill>
            <a:miter lim="800000"/>
            <a:headEnd/>
            <a:tailEnd/>
          </a:ln>
        </p:spPr>
        <p:txBody>
          <a:bodyPr wrap="none" anchor="ctr">
            <a:spAutoFit/>
          </a:bodyPr>
          <a:lstStyle/>
          <a:p>
            <a:endParaRPr lang="en-US"/>
          </a:p>
        </p:txBody>
      </p:sp>
      <p:sp>
        <p:nvSpPr>
          <p:cNvPr id="44039" name="Rectangle 56"/>
          <p:cNvSpPr>
            <a:spLocks noChangeArrowheads="1"/>
          </p:cNvSpPr>
          <p:nvPr/>
        </p:nvSpPr>
        <p:spPr bwMode="auto">
          <a:xfrm>
            <a:off x="6523038" y="4184650"/>
            <a:ext cx="1219200" cy="685800"/>
          </a:xfrm>
          <a:prstGeom prst="rect">
            <a:avLst/>
          </a:prstGeom>
          <a:solidFill>
            <a:srgbClr val="67895B"/>
          </a:solidFill>
          <a:ln w="3175">
            <a:solidFill>
              <a:schemeClr val="tx1"/>
            </a:solidFill>
            <a:miter lim="800000"/>
            <a:headEnd/>
            <a:tailEnd/>
          </a:ln>
        </p:spPr>
        <p:txBody>
          <a:bodyPr wrap="none" anchor="ctr">
            <a:spAutoFit/>
          </a:bodyPr>
          <a:lstStyle/>
          <a:p>
            <a:endParaRPr lang="en-US"/>
          </a:p>
        </p:txBody>
      </p:sp>
      <p:sp>
        <p:nvSpPr>
          <p:cNvPr id="44040" name="Rectangle 57"/>
          <p:cNvSpPr>
            <a:spLocks noChangeArrowheads="1"/>
          </p:cNvSpPr>
          <p:nvPr/>
        </p:nvSpPr>
        <p:spPr bwMode="auto">
          <a:xfrm>
            <a:off x="6523038" y="4184650"/>
            <a:ext cx="533400" cy="685800"/>
          </a:xfrm>
          <a:prstGeom prst="rect">
            <a:avLst/>
          </a:prstGeom>
          <a:solidFill>
            <a:srgbClr val="9D8047"/>
          </a:solidFill>
          <a:ln w="3175">
            <a:solidFill>
              <a:schemeClr val="tx1"/>
            </a:solidFill>
            <a:miter lim="800000"/>
            <a:headEnd/>
            <a:tailEnd/>
          </a:ln>
        </p:spPr>
        <p:txBody>
          <a:bodyPr wrap="none" anchor="ctr">
            <a:spAutoFit/>
          </a:bodyPr>
          <a:lstStyle/>
          <a:p>
            <a:endParaRPr lang="en-US"/>
          </a:p>
        </p:txBody>
      </p:sp>
      <p:sp>
        <p:nvSpPr>
          <p:cNvPr id="44041" name="Text Box 59"/>
          <p:cNvSpPr txBox="1">
            <a:spLocks noChangeArrowheads="1"/>
          </p:cNvSpPr>
          <p:nvPr/>
        </p:nvSpPr>
        <p:spPr bwMode="auto">
          <a:xfrm>
            <a:off x="5387975" y="3352800"/>
            <a:ext cx="1208088" cy="396875"/>
          </a:xfrm>
          <a:prstGeom prst="rect">
            <a:avLst/>
          </a:prstGeom>
          <a:noFill/>
          <a:ln w="3175">
            <a:noFill/>
            <a:miter lim="800000"/>
            <a:headEnd/>
            <a:tailEnd/>
          </a:ln>
        </p:spPr>
        <p:txBody>
          <a:bodyPr wrap="none">
            <a:spAutoFit/>
          </a:bodyPr>
          <a:lstStyle/>
          <a:p>
            <a:r>
              <a:rPr lang="en-US">
                <a:solidFill>
                  <a:srgbClr val="048C0A"/>
                </a:solidFill>
              </a:rPr>
              <a:t>P(A or B)</a:t>
            </a:r>
          </a:p>
        </p:txBody>
      </p:sp>
      <p:sp>
        <p:nvSpPr>
          <p:cNvPr id="44042" name="Text Box 61"/>
          <p:cNvSpPr txBox="1">
            <a:spLocks noChangeArrowheads="1"/>
          </p:cNvSpPr>
          <p:nvPr/>
        </p:nvSpPr>
        <p:spPr bwMode="auto">
          <a:xfrm>
            <a:off x="7270750" y="3810000"/>
            <a:ext cx="333375" cy="396875"/>
          </a:xfrm>
          <a:prstGeom prst="rect">
            <a:avLst/>
          </a:prstGeom>
          <a:noFill/>
          <a:ln w="3175">
            <a:noFill/>
            <a:miter lim="800000"/>
            <a:headEnd/>
            <a:tailEnd/>
          </a:ln>
        </p:spPr>
        <p:txBody>
          <a:bodyPr wrap="none">
            <a:spAutoFit/>
          </a:bodyPr>
          <a:lstStyle/>
          <a:p>
            <a:r>
              <a:rPr lang="en-US">
                <a:solidFill>
                  <a:schemeClr val="tx2"/>
                </a:solidFill>
              </a:rPr>
              <a:t>B</a:t>
            </a:r>
          </a:p>
        </p:txBody>
      </p:sp>
      <p:sp>
        <p:nvSpPr>
          <p:cNvPr id="44043" name="Freeform 62"/>
          <p:cNvSpPr>
            <a:spLocks/>
          </p:cNvSpPr>
          <p:nvPr/>
        </p:nvSpPr>
        <p:spPr bwMode="auto">
          <a:xfrm>
            <a:off x="5287963" y="3694113"/>
            <a:ext cx="2493962" cy="1743075"/>
          </a:xfrm>
          <a:custGeom>
            <a:avLst/>
            <a:gdLst>
              <a:gd name="T0" fmla="*/ 60483744 w 1571"/>
              <a:gd name="T1" fmla="*/ 2147483647 h 1098"/>
              <a:gd name="T2" fmla="*/ 40322492 w 1571"/>
              <a:gd name="T3" fmla="*/ 2099289223 h 1098"/>
              <a:gd name="T4" fmla="*/ 0 w 1571"/>
              <a:gd name="T5" fmla="*/ 1983362087 h 1098"/>
              <a:gd name="T6" fmla="*/ 60483744 w 1571"/>
              <a:gd name="T7" fmla="*/ 1433967872 h 1098"/>
              <a:gd name="T8" fmla="*/ 118446539 w 1571"/>
              <a:gd name="T9" fmla="*/ 176410909 h 1098"/>
              <a:gd name="T10" fmla="*/ 257055905 w 1571"/>
              <a:gd name="T11" fmla="*/ 138607788 h 1098"/>
              <a:gd name="T12" fmla="*/ 491429622 w 1571"/>
              <a:gd name="T13" fmla="*/ 98285281 h 1098"/>
              <a:gd name="T14" fmla="*/ 1610378623 w 1571"/>
              <a:gd name="T15" fmla="*/ 0 h 1098"/>
              <a:gd name="T16" fmla="*/ 2147483647 w 1571"/>
              <a:gd name="T17" fmla="*/ 158769029 h 1098"/>
              <a:gd name="T18" fmla="*/ 2147483647 w 1571"/>
              <a:gd name="T19" fmla="*/ 335181525 h 1098"/>
              <a:gd name="T20" fmla="*/ 2147483647 w 1571"/>
              <a:gd name="T21" fmla="*/ 569555258 h 1098"/>
              <a:gd name="T22" fmla="*/ 2147483647 w 1571"/>
              <a:gd name="T23" fmla="*/ 745966117 h 1098"/>
              <a:gd name="T24" fmla="*/ 2147483647 w 1571"/>
              <a:gd name="T25" fmla="*/ 803928891 h 1098"/>
              <a:gd name="T26" fmla="*/ 2147483647 w 1571"/>
              <a:gd name="T27" fmla="*/ 1353324495 h 1098"/>
              <a:gd name="T28" fmla="*/ 2147483647 w 1571"/>
              <a:gd name="T29" fmla="*/ 1628020610 h 1098"/>
              <a:gd name="T30" fmla="*/ 2147483647 w 1571"/>
              <a:gd name="T31" fmla="*/ 1844754348 h 1098"/>
              <a:gd name="T32" fmla="*/ 2147483647 w 1571"/>
              <a:gd name="T33" fmla="*/ 2079127982 h 1098"/>
              <a:gd name="T34" fmla="*/ 2147483647 w 1571"/>
              <a:gd name="T35" fmla="*/ 2147483647 h 1098"/>
              <a:gd name="T36" fmla="*/ 2147483647 w 1571"/>
              <a:gd name="T37" fmla="*/ 2147483647 h 1098"/>
              <a:gd name="T38" fmla="*/ 2147483647 w 1571"/>
              <a:gd name="T39" fmla="*/ 2147483647 h 1098"/>
              <a:gd name="T40" fmla="*/ 2081648792 w 1571"/>
              <a:gd name="T41" fmla="*/ 2147483647 h 1098"/>
              <a:gd name="T42" fmla="*/ 1060984842 w 1571"/>
              <a:gd name="T43" fmla="*/ 2147483647 h 1098"/>
              <a:gd name="T44" fmla="*/ 178930258 w 1571"/>
              <a:gd name="T45" fmla="*/ 2147483647 h 1098"/>
              <a:gd name="T46" fmla="*/ 80644984 w 1571"/>
              <a:gd name="T47" fmla="*/ 2147483647 h 1098"/>
              <a:gd name="T48" fmla="*/ 60483744 w 1571"/>
              <a:gd name="T49" fmla="*/ 2147483647 h 109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571"/>
              <a:gd name="T76" fmla="*/ 0 h 1098"/>
              <a:gd name="T77" fmla="*/ 1571 w 1571"/>
              <a:gd name="T78" fmla="*/ 1098 h 109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571" h="1098">
                <a:moveTo>
                  <a:pt x="24" y="895"/>
                </a:moveTo>
                <a:cubicBezTo>
                  <a:pt x="21" y="874"/>
                  <a:pt x="21" y="853"/>
                  <a:pt x="16" y="833"/>
                </a:cubicBezTo>
                <a:cubicBezTo>
                  <a:pt x="12" y="817"/>
                  <a:pt x="0" y="787"/>
                  <a:pt x="0" y="787"/>
                </a:cubicBezTo>
                <a:cubicBezTo>
                  <a:pt x="6" y="673"/>
                  <a:pt x="6" y="654"/>
                  <a:pt x="24" y="569"/>
                </a:cubicBezTo>
                <a:cubicBezTo>
                  <a:pt x="35" y="406"/>
                  <a:pt x="31" y="228"/>
                  <a:pt x="47" y="70"/>
                </a:cubicBezTo>
                <a:cubicBezTo>
                  <a:pt x="49" y="51"/>
                  <a:pt x="83" y="59"/>
                  <a:pt x="102" y="55"/>
                </a:cubicBezTo>
                <a:cubicBezTo>
                  <a:pt x="133" y="49"/>
                  <a:pt x="164" y="44"/>
                  <a:pt x="195" y="39"/>
                </a:cubicBezTo>
                <a:cubicBezTo>
                  <a:pt x="342" y="14"/>
                  <a:pt x="491" y="17"/>
                  <a:pt x="639" y="0"/>
                </a:cubicBezTo>
                <a:cubicBezTo>
                  <a:pt x="788" y="7"/>
                  <a:pt x="929" y="33"/>
                  <a:pt x="1075" y="63"/>
                </a:cubicBezTo>
                <a:cubicBezTo>
                  <a:pt x="1082" y="86"/>
                  <a:pt x="1098" y="133"/>
                  <a:pt x="1098" y="133"/>
                </a:cubicBezTo>
                <a:cubicBezTo>
                  <a:pt x="1101" y="159"/>
                  <a:pt x="1100" y="199"/>
                  <a:pt x="1114" y="226"/>
                </a:cubicBezTo>
                <a:cubicBezTo>
                  <a:pt x="1170" y="338"/>
                  <a:pt x="1395" y="294"/>
                  <a:pt x="1464" y="296"/>
                </a:cubicBezTo>
                <a:cubicBezTo>
                  <a:pt x="1490" y="303"/>
                  <a:pt x="1516" y="311"/>
                  <a:pt x="1542" y="319"/>
                </a:cubicBezTo>
                <a:cubicBezTo>
                  <a:pt x="1571" y="366"/>
                  <a:pt x="1543" y="520"/>
                  <a:pt x="1542" y="537"/>
                </a:cubicBezTo>
                <a:cubicBezTo>
                  <a:pt x="1537" y="620"/>
                  <a:pt x="1542" y="599"/>
                  <a:pt x="1526" y="646"/>
                </a:cubicBezTo>
                <a:cubicBezTo>
                  <a:pt x="1520" y="690"/>
                  <a:pt x="1528" y="718"/>
                  <a:pt x="1487" y="732"/>
                </a:cubicBezTo>
                <a:cubicBezTo>
                  <a:pt x="1409" y="786"/>
                  <a:pt x="1252" y="813"/>
                  <a:pt x="1160" y="825"/>
                </a:cubicBezTo>
                <a:cubicBezTo>
                  <a:pt x="1115" y="856"/>
                  <a:pt x="1139" y="882"/>
                  <a:pt x="1152" y="927"/>
                </a:cubicBezTo>
                <a:cubicBezTo>
                  <a:pt x="1141" y="964"/>
                  <a:pt x="1147" y="946"/>
                  <a:pt x="1129" y="997"/>
                </a:cubicBezTo>
                <a:cubicBezTo>
                  <a:pt x="1126" y="1005"/>
                  <a:pt x="1129" y="1017"/>
                  <a:pt x="1121" y="1020"/>
                </a:cubicBezTo>
                <a:cubicBezTo>
                  <a:pt x="1025" y="1053"/>
                  <a:pt x="926" y="1081"/>
                  <a:pt x="826" y="1098"/>
                </a:cubicBezTo>
                <a:cubicBezTo>
                  <a:pt x="689" y="1087"/>
                  <a:pt x="557" y="1068"/>
                  <a:pt x="421" y="1059"/>
                </a:cubicBezTo>
                <a:cubicBezTo>
                  <a:pt x="311" y="1031"/>
                  <a:pt x="181" y="1033"/>
                  <a:pt x="71" y="1028"/>
                </a:cubicBezTo>
                <a:cubicBezTo>
                  <a:pt x="59" y="992"/>
                  <a:pt x="66" y="980"/>
                  <a:pt x="32" y="958"/>
                </a:cubicBezTo>
                <a:cubicBezTo>
                  <a:pt x="20" y="922"/>
                  <a:pt x="24" y="942"/>
                  <a:pt x="24" y="895"/>
                </a:cubicBezTo>
                <a:close/>
              </a:path>
            </a:pathLst>
          </a:custGeom>
          <a:noFill/>
          <a:ln w="57150">
            <a:solidFill>
              <a:srgbClr val="048C0A"/>
            </a:solidFill>
            <a:round/>
            <a:headEnd/>
            <a:tailEnd/>
          </a:ln>
        </p:spPr>
        <p:txBody>
          <a:bodyPr wrap="none" anchor="ctr">
            <a:spAutoFit/>
          </a:bodyPr>
          <a:lstStyle/>
          <a:p>
            <a:endParaRPr lang="en-US"/>
          </a:p>
        </p:txBody>
      </p:sp>
      <p:sp>
        <p:nvSpPr>
          <p:cNvPr id="44044" name="Freeform 63"/>
          <p:cNvSpPr>
            <a:spLocks/>
          </p:cNvSpPr>
          <p:nvPr/>
        </p:nvSpPr>
        <p:spPr bwMode="auto">
          <a:xfrm>
            <a:off x="6437313" y="4189413"/>
            <a:ext cx="692150" cy="777875"/>
          </a:xfrm>
          <a:custGeom>
            <a:avLst/>
            <a:gdLst>
              <a:gd name="T0" fmla="*/ 294857504 w 436"/>
              <a:gd name="T1" fmla="*/ 0 h 490"/>
              <a:gd name="T2" fmla="*/ 60483758 w 436"/>
              <a:gd name="T3" fmla="*/ 57964398 h 490"/>
              <a:gd name="T4" fmla="*/ 0 w 436"/>
              <a:gd name="T5" fmla="*/ 549394124 h 490"/>
              <a:gd name="T6" fmla="*/ 20161251 w 436"/>
              <a:gd name="T7" fmla="*/ 902216110 h 490"/>
              <a:gd name="T8" fmla="*/ 40322501 w 436"/>
              <a:gd name="T9" fmla="*/ 1136591376 h 490"/>
              <a:gd name="T10" fmla="*/ 158769055 w 436"/>
              <a:gd name="T11" fmla="*/ 1197075111 h 490"/>
              <a:gd name="T12" fmla="*/ 786288728 w 436"/>
              <a:gd name="T13" fmla="*/ 1214715407 h 490"/>
              <a:gd name="T14" fmla="*/ 1020664186 w 436"/>
              <a:gd name="T15" fmla="*/ 1197075111 h 490"/>
              <a:gd name="T16" fmla="*/ 1040825430 w 436"/>
              <a:gd name="T17" fmla="*/ 1078627003 h 490"/>
              <a:gd name="T18" fmla="*/ 1098788214 w 436"/>
              <a:gd name="T19" fmla="*/ 841732375 h 490"/>
              <a:gd name="T20" fmla="*/ 1078626970 w 436"/>
              <a:gd name="T21" fmla="*/ 567036007 h 490"/>
              <a:gd name="T22" fmla="*/ 824091855 w 436"/>
              <a:gd name="T23" fmla="*/ 0 h 490"/>
              <a:gd name="T24" fmla="*/ 372983120 w 436"/>
              <a:gd name="T25" fmla="*/ 57964398 h 490"/>
              <a:gd name="T26" fmla="*/ 294857504 w 436"/>
              <a:gd name="T27" fmla="*/ 0 h 49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36"/>
              <a:gd name="T43" fmla="*/ 0 h 490"/>
              <a:gd name="T44" fmla="*/ 436 w 436"/>
              <a:gd name="T45" fmla="*/ 490 h 490"/>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36" h="490">
                <a:moveTo>
                  <a:pt x="117" y="0"/>
                </a:moveTo>
                <a:cubicBezTo>
                  <a:pt x="85" y="6"/>
                  <a:pt x="55" y="12"/>
                  <a:pt x="24" y="23"/>
                </a:cubicBezTo>
                <a:cubicBezTo>
                  <a:pt x="18" y="89"/>
                  <a:pt x="10" y="152"/>
                  <a:pt x="0" y="218"/>
                </a:cubicBezTo>
                <a:cubicBezTo>
                  <a:pt x="3" y="265"/>
                  <a:pt x="5" y="311"/>
                  <a:pt x="8" y="358"/>
                </a:cubicBezTo>
                <a:cubicBezTo>
                  <a:pt x="10" y="389"/>
                  <a:pt x="7" y="421"/>
                  <a:pt x="16" y="451"/>
                </a:cubicBezTo>
                <a:cubicBezTo>
                  <a:pt x="19" y="460"/>
                  <a:pt x="55" y="475"/>
                  <a:pt x="63" y="475"/>
                </a:cubicBezTo>
                <a:cubicBezTo>
                  <a:pt x="146" y="480"/>
                  <a:pt x="229" y="480"/>
                  <a:pt x="312" y="482"/>
                </a:cubicBezTo>
                <a:cubicBezTo>
                  <a:pt x="343" y="480"/>
                  <a:pt x="378" y="490"/>
                  <a:pt x="405" y="475"/>
                </a:cubicBezTo>
                <a:cubicBezTo>
                  <a:pt x="419" y="468"/>
                  <a:pt x="410" y="444"/>
                  <a:pt x="413" y="428"/>
                </a:cubicBezTo>
                <a:cubicBezTo>
                  <a:pt x="419" y="396"/>
                  <a:pt x="426" y="365"/>
                  <a:pt x="436" y="334"/>
                </a:cubicBezTo>
                <a:cubicBezTo>
                  <a:pt x="433" y="298"/>
                  <a:pt x="432" y="261"/>
                  <a:pt x="428" y="225"/>
                </a:cubicBezTo>
                <a:cubicBezTo>
                  <a:pt x="421" y="155"/>
                  <a:pt x="409" y="24"/>
                  <a:pt x="327" y="0"/>
                </a:cubicBezTo>
                <a:cubicBezTo>
                  <a:pt x="267" y="5"/>
                  <a:pt x="207" y="11"/>
                  <a:pt x="148" y="23"/>
                </a:cubicBezTo>
                <a:cubicBezTo>
                  <a:pt x="126" y="18"/>
                  <a:pt x="44" y="16"/>
                  <a:pt x="117" y="0"/>
                </a:cubicBezTo>
                <a:close/>
              </a:path>
            </a:pathLst>
          </a:custGeom>
          <a:noFill/>
          <a:ln w="38100">
            <a:solidFill>
              <a:schemeClr val="tx1"/>
            </a:solidFill>
            <a:round/>
            <a:headEnd/>
            <a:tailEnd/>
          </a:ln>
        </p:spPr>
        <p:txBody>
          <a:bodyPr wrap="none" anchor="ctr">
            <a:spAutoFit/>
          </a:bodyPr>
          <a:lstStyle/>
          <a:p>
            <a:endParaRPr lang="en-US"/>
          </a:p>
        </p:txBody>
      </p:sp>
      <p:sp>
        <p:nvSpPr>
          <p:cNvPr id="44045" name="Text Box 65"/>
          <p:cNvSpPr txBox="1">
            <a:spLocks noChangeArrowheads="1"/>
          </p:cNvSpPr>
          <p:nvPr/>
        </p:nvSpPr>
        <p:spPr bwMode="auto">
          <a:xfrm>
            <a:off x="5334000" y="3886200"/>
            <a:ext cx="1392238" cy="396875"/>
          </a:xfrm>
          <a:prstGeom prst="rect">
            <a:avLst/>
          </a:prstGeom>
          <a:noFill/>
          <a:ln w="3175">
            <a:noFill/>
            <a:miter lim="800000"/>
            <a:headEnd/>
            <a:tailEnd/>
          </a:ln>
        </p:spPr>
        <p:txBody>
          <a:bodyPr wrap="none">
            <a:spAutoFit/>
          </a:bodyPr>
          <a:lstStyle/>
          <a:p>
            <a:r>
              <a:rPr lang="en-US"/>
              <a:t>P(A and B)</a:t>
            </a:r>
          </a:p>
        </p:txBody>
      </p:sp>
      <p:sp>
        <p:nvSpPr>
          <p:cNvPr id="44046" name="Text Box 66"/>
          <p:cNvSpPr txBox="1">
            <a:spLocks noChangeArrowheads="1"/>
          </p:cNvSpPr>
          <p:nvPr/>
        </p:nvSpPr>
        <p:spPr bwMode="auto">
          <a:xfrm>
            <a:off x="547688" y="5797550"/>
            <a:ext cx="3722687" cy="396875"/>
          </a:xfrm>
          <a:prstGeom prst="rect">
            <a:avLst/>
          </a:prstGeom>
          <a:noFill/>
          <a:ln w="3175">
            <a:noFill/>
            <a:miter lim="800000"/>
            <a:headEnd/>
            <a:tailEnd/>
          </a:ln>
        </p:spPr>
        <p:txBody>
          <a:bodyPr wrap="none">
            <a:spAutoFit/>
          </a:bodyPr>
          <a:lstStyle/>
          <a:p>
            <a:pPr algn="l"/>
            <a:r>
              <a:rPr lang="en-US"/>
              <a:t>Simple addition and subtraction</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smtClean="0"/>
              <a:t>Theorems from the Axioms</a:t>
            </a:r>
          </a:p>
        </p:txBody>
      </p:sp>
      <p:sp>
        <p:nvSpPr>
          <p:cNvPr id="45059" name="Rectangle 3"/>
          <p:cNvSpPr>
            <a:spLocks noGrp="1" noChangeArrowheads="1"/>
          </p:cNvSpPr>
          <p:nvPr>
            <p:ph type="body" idx="1"/>
          </p:nvPr>
        </p:nvSpPr>
        <p:spPr>
          <a:xfrm>
            <a:off x="228600" y="1371600"/>
            <a:ext cx="8534400" cy="1524000"/>
          </a:xfrm>
        </p:spPr>
        <p:txBody>
          <a:bodyPr/>
          <a:lstStyle/>
          <a:p>
            <a:pPr eaLnBrk="1" hangingPunct="1"/>
            <a:r>
              <a:rPr lang="en-US" sz="2400" smtClean="0"/>
              <a:t>0 &lt;= P(A) &lt;= 1, P(True) = 1, P(False) = 0</a:t>
            </a:r>
          </a:p>
          <a:p>
            <a:pPr eaLnBrk="1" hangingPunct="1"/>
            <a:r>
              <a:rPr lang="en-US" sz="2400" smtClean="0"/>
              <a:t>P(</a:t>
            </a:r>
            <a:r>
              <a:rPr lang="en-US" sz="2400" smtClean="0">
                <a:solidFill>
                  <a:schemeClr val="hlink"/>
                </a:solidFill>
              </a:rPr>
              <a:t>A</a:t>
            </a:r>
            <a:r>
              <a:rPr lang="en-US" sz="2400" smtClean="0"/>
              <a:t> or </a:t>
            </a:r>
            <a:r>
              <a:rPr lang="en-US" sz="2400" smtClean="0">
                <a:solidFill>
                  <a:schemeClr val="tx2"/>
                </a:solidFill>
              </a:rPr>
              <a:t>B</a:t>
            </a:r>
            <a:r>
              <a:rPr lang="en-US" sz="2400" smtClean="0"/>
              <a:t>) = P(</a:t>
            </a:r>
            <a:r>
              <a:rPr lang="en-US" sz="2400" smtClean="0">
                <a:solidFill>
                  <a:schemeClr val="hlink"/>
                </a:solidFill>
              </a:rPr>
              <a:t>A</a:t>
            </a:r>
            <a:r>
              <a:rPr lang="en-US" sz="2400" smtClean="0"/>
              <a:t>) + P(</a:t>
            </a:r>
            <a:r>
              <a:rPr lang="en-US" sz="2400" smtClean="0">
                <a:solidFill>
                  <a:schemeClr val="tx2"/>
                </a:solidFill>
              </a:rPr>
              <a:t>B</a:t>
            </a:r>
            <a:r>
              <a:rPr lang="en-US" sz="2400" smtClean="0"/>
              <a:t>) - P(</a:t>
            </a:r>
            <a:r>
              <a:rPr lang="en-US" sz="2400" smtClean="0">
                <a:solidFill>
                  <a:schemeClr val="hlink"/>
                </a:solidFill>
              </a:rPr>
              <a:t>A</a:t>
            </a:r>
            <a:r>
              <a:rPr lang="en-US" sz="2400" smtClean="0"/>
              <a:t> and </a:t>
            </a:r>
            <a:r>
              <a:rPr lang="en-US" sz="2400" smtClean="0">
                <a:solidFill>
                  <a:schemeClr val="tx2"/>
                </a:solidFill>
              </a:rPr>
              <a:t>B</a:t>
            </a:r>
            <a:r>
              <a:rPr lang="en-US" sz="2400" smtClean="0"/>
              <a:t>)</a:t>
            </a:r>
          </a:p>
          <a:p>
            <a:pPr lvl="2" eaLnBrk="1" hangingPunct="1">
              <a:buFontTx/>
              <a:buNone/>
            </a:pPr>
            <a:r>
              <a:rPr lang="en-US" sz="2800" smtClean="0">
                <a:sym typeface="Wingdings" pitchFamily="2" charset="2"/>
              </a:rPr>
              <a:t> </a:t>
            </a:r>
            <a:r>
              <a:rPr lang="en-US" sz="2800" smtClean="0"/>
              <a:t>P(not A) = P(~A) = 1-P(A)</a:t>
            </a:r>
          </a:p>
          <a:p>
            <a:pPr lvl="2" eaLnBrk="1" hangingPunct="1">
              <a:buFontTx/>
              <a:buNone/>
            </a:pPr>
            <a:endParaRPr lang="en-US" sz="2800" smtClean="0"/>
          </a:p>
          <a:p>
            <a:pPr eaLnBrk="1" hangingPunct="1"/>
            <a:endParaRPr lang="en-US" sz="3600" smtClean="0"/>
          </a:p>
          <a:p>
            <a:pPr eaLnBrk="1" hangingPunct="1"/>
            <a:endParaRPr lang="en-US" sz="2400" smtClean="0"/>
          </a:p>
          <a:p>
            <a:pPr eaLnBrk="1" hangingPunct="1"/>
            <a:endParaRPr lang="en-US" sz="2400" smtClean="0"/>
          </a:p>
          <a:p>
            <a:pPr eaLnBrk="1" hangingPunct="1"/>
            <a:endParaRPr lang="en-US" sz="2400" smtClean="0"/>
          </a:p>
        </p:txBody>
      </p:sp>
      <p:sp>
        <p:nvSpPr>
          <p:cNvPr id="205828" name="Text Box 4"/>
          <p:cNvSpPr txBox="1">
            <a:spLocks noChangeArrowheads="1"/>
          </p:cNvSpPr>
          <p:nvPr/>
        </p:nvSpPr>
        <p:spPr bwMode="auto">
          <a:xfrm>
            <a:off x="990600" y="3048000"/>
            <a:ext cx="6934200" cy="2443163"/>
          </a:xfrm>
          <a:prstGeom prst="rect">
            <a:avLst/>
          </a:prstGeom>
          <a:noFill/>
          <a:ln w="3175">
            <a:noFill/>
            <a:miter lim="800000"/>
            <a:headEnd/>
            <a:tailEnd/>
          </a:ln>
        </p:spPr>
        <p:txBody>
          <a:bodyPr>
            <a:spAutoFit/>
          </a:bodyPr>
          <a:lstStyle/>
          <a:p>
            <a:pPr algn="l">
              <a:spcBef>
                <a:spcPct val="50000"/>
              </a:spcBef>
            </a:pPr>
            <a:r>
              <a:rPr lang="en-US" sz="2800" dirty="0"/>
              <a:t>P(A or ~A) = 1             P(A and ~A) = 0</a:t>
            </a:r>
          </a:p>
          <a:p>
            <a:pPr algn="l">
              <a:spcBef>
                <a:spcPct val="50000"/>
              </a:spcBef>
            </a:pPr>
            <a:r>
              <a:rPr lang="en-US" sz="2800" dirty="0"/>
              <a:t>P(A or ~A) = P(A) + P(~A) - P(A and ~A)</a:t>
            </a:r>
          </a:p>
          <a:p>
            <a:pPr algn="l">
              <a:spcBef>
                <a:spcPct val="50000"/>
              </a:spcBef>
            </a:pPr>
            <a:endParaRPr lang="en-US" sz="2800" dirty="0"/>
          </a:p>
          <a:p>
            <a:pPr algn="l">
              <a:spcBef>
                <a:spcPct val="50000"/>
              </a:spcBef>
            </a:pPr>
            <a:r>
              <a:rPr lang="en-US" sz="2800" dirty="0"/>
              <a:t>         1      = P(A) + P(~A) -         </a:t>
            </a:r>
            <a:r>
              <a:rPr lang="en-US" sz="2800" dirty="0" smtClean="0"/>
              <a:t>      0</a:t>
            </a:r>
            <a:endParaRPr lang="en-US" sz="2800" dirty="0"/>
          </a:p>
        </p:txBody>
      </p:sp>
      <p:sp>
        <p:nvSpPr>
          <p:cNvPr id="45061" name="Line 5"/>
          <p:cNvSpPr>
            <a:spLocks noChangeShapeType="1"/>
          </p:cNvSpPr>
          <p:nvPr/>
        </p:nvSpPr>
        <p:spPr bwMode="auto">
          <a:xfrm>
            <a:off x="2895600" y="4572000"/>
            <a:ext cx="0" cy="0"/>
          </a:xfrm>
          <a:prstGeom prst="line">
            <a:avLst/>
          </a:prstGeom>
          <a:noFill/>
          <a:ln w="3175">
            <a:solidFill>
              <a:schemeClr val="tx1"/>
            </a:solidFill>
            <a:round/>
            <a:headEnd/>
            <a:tailEnd/>
          </a:ln>
        </p:spPr>
        <p:txBody>
          <a:bodyPr wrap="none" anchor="ctr">
            <a:spAutoFit/>
          </a:bodyPr>
          <a:lstStyle/>
          <a:p>
            <a:endParaRPr lang="en-US"/>
          </a:p>
        </p:txBody>
      </p:sp>
      <p:sp>
        <p:nvSpPr>
          <p:cNvPr id="205832" name="Line 8"/>
          <p:cNvSpPr>
            <a:spLocks noChangeShapeType="1"/>
          </p:cNvSpPr>
          <p:nvPr/>
        </p:nvSpPr>
        <p:spPr bwMode="auto">
          <a:xfrm>
            <a:off x="1968500" y="4191000"/>
            <a:ext cx="0" cy="762000"/>
          </a:xfrm>
          <a:prstGeom prst="line">
            <a:avLst/>
          </a:prstGeom>
          <a:noFill/>
          <a:ln w="38100">
            <a:solidFill>
              <a:srgbClr val="006600"/>
            </a:solidFill>
            <a:round/>
            <a:headEnd/>
            <a:tailEnd type="triangle" w="med" len="med"/>
          </a:ln>
        </p:spPr>
        <p:txBody>
          <a:bodyPr anchor="ctr">
            <a:spAutoFit/>
          </a:bodyPr>
          <a:lstStyle/>
          <a:p>
            <a:endParaRPr lang="en-US"/>
          </a:p>
        </p:txBody>
      </p:sp>
      <p:sp>
        <p:nvSpPr>
          <p:cNvPr id="205833" name="Line 9"/>
          <p:cNvSpPr>
            <a:spLocks noChangeShapeType="1"/>
          </p:cNvSpPr>
          <p:nvPr/>
        </p:nvSpPr>
        <p:spPr bwMode="auto">
          <a:xfrm>
            <a:off x="6540500" y="4191000"/>
            <a:ext cx="0" cy="762000"/>
          </a:xfrm>
          <a:prstGeom prst="line">
            <a:avLst/>
          </a:prstGeom>
          <a:noFill/>
          <a:ln w="38100">
            <a:solidFill>
              <a:srgbClr val="006600"/>
            </a:solidFill>
            <a:round/>
            <a:headEnd/>
            <a:tailEnd type="triangle" w="med" len="med"/>
          </a:ln>
        </p:spPr>
        <p:txBody>
          <a:bodyPr anchor="ctr">
            <a:spAutoFit/>
          </a:bodyPr>
          <a:lstStyle/>
          <a:p>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8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83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58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8" grpId="0"/>
      <p:bldP spid="205832" grpId="0" animBg="1"/>
      <p:bldP spid="20583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normAutofit fontScale="90000"/>
          </a:bodyPr>
          <a:lstStyle/>
          <a:p>
            <a:pPr eaLnBrk="1" hangingPunct="1"/>
            <a:r>
              <a:rPr lang="en-US" smtClean="0"/>
              <a:t>Elementary Probability in Pictures</a:t>
            </a:r>
          </a:p>
        </p:txBody>
      </p:sp>
      <p:sp>
        <p:nvSpPr>
          <p:cNvPr id="46083" name="Rectangle 3"/>
          <p:cNvSpPr>
            <a:spLocks noGrp="1" noChangeArrowheads="1"/>
          </p:cNvSpPr>
          <p:nvPr>
            <p:ph type="body" idx="1"/>
          </p:nvPr>
        </p:nvSpPr>
        <p:spPr/>
        <p:txBody>
          <a:bodyPr/>
          <a:lstStyle/>
          <a:p>
            <a:pPr eaLnBrk="1" hangingPunct="1"/>
            <a:r>
              <a:rPr lang="en-US" smtClean="0"/>
              <a:t>P(~A) + P(A) = 1</a:t>
            </a:r>
          </a:p>
        </p:txBody>
      </p:sp>
      <p:sp>
        <p:nvSpPr>
          <p:cNvPr id="46084" name="Rectangle 4"/>
          <p:cNvSpPr>
            <a:spLocks noChangeArrowheads="1"/>
          </p:cNvSpPr>
          <p:nvPr/>
        </p:nvSpPr>
        <p:spPr bwMode="auto">
          <a:xfrm>
            <a:off x="1371600" y="2590800"/>
            <a:ext cx="5638800" cy="2971800"/>
          </a:xfrm>
          <a:prstGeom prst="rect">
            <a:avLst/>
          </a:prstGeom>
          <a:solidFill>
            <a:srgbClr val="CCFFFF"/>
          </a:solidFill>
          <a:ln w="38100" algn="ctr">
            <a:solidFill>
              <a:schemeClr val="tx1"/>
            </a:solidFill>
            <a:miter lim="800000"/>
            <a:headEnd/>
            <a:tailEnd/>
          </a:ln>
        </p:spPr>
        <p:txBody>
          <a:bodyPr wrap="none" anchor="ctr">
            <a:spAutoFit/>
          </a:bodyPr>
          <a:lstStyle/>
          <a:p>
            <a:endParaRPr lang="en-US"/>
          </a:p>
        </p:txBody>
      </p:sp>
      <p:sp>
        <p:nvSpPr>
          <p:cNvPr id="46085" name="Oval 5"/>
          <p:cNvSpPr>
            <a:spLocks noChangeArrowheads="1"/>
          </p:cNvSpPr>
          <p:nvPr/>
        </p:nvSpPr>
        <p:spPr bwMode="auto">
          <a:xfrm>
            <a:off x="2743200" y="2971800"/>
            <a:ext cx="1371600" cy="1423988"/>
          </a:xfrm>
          <a:prstGeom prst="ellipse">
            <a:avLst/>
          </a:prstGeom>
          <a:solidFill>
            <a:srgbClr val="FF99CC"/>
          </a:solidFill>
          <a:ln w="38100" algn="ctr">
            <a:solidFill>
              <a:schemeClr val="tx1"/>
            </a:solidFill>
            <a:round/>
            <a:headEnd/>
            <a:tailEnd/>
          </a:ln>
        </p:spPr>
        <p:txBody>
          <a:bodyPr anchor="ctr">
            <a:spAutoFit/>
          </a:bodyPr>
          <a:lstStyle/>
          <a:p>
            <a:endParaRPr lang="en-US"/>
          </a:p>
          <a:p>
            <a:r>
              <a:rPr lang="en-US"/>
              <a:t>A</a:t>
            </a:r>
          </a:p>
          <a:p>
            <a:endParaRPr lang="en-US"/>
          </a:p>
        </p:txBody>
      </p:sp>
      <p:sp>
        <p:nvSpPr>
          <p:cNvPr id="46086" name="Text Box 7"/>
          <p:cNvSpPr txBox="1">
            <a:spLocks noChangeArrowheads="1"/>
          </p:cNvSpPr>
          <p:nvPr/>
        </p:nvSpPr>
        <p:spPr bwMode="auto">
          <a:xfrm>
            <a:off x="4800600" y="3581400"/>
            <a:ext cx="520700" cy="396875"/>
          </a:xfrm>
          <a:prstGeom prst="rect">
            <a:avLst/>
          </a:prstGeom>
          <a:noFill/>
          <a:ln w="38100" algn="ctr">
            <a:noFill/>
            <a:miter lim="800000"/>
            <a:headEnd/>
            <a:tailEnd/>
          </a:ln>
        </p:spPr>
        <p:txBody>
          <a:bodyPr wrap="none">
            <a:spAutoFit/>
          </a:bodyPr>
          <a:lstStyle/>
          <a:p>
            <a:r>
              <a:rPr lang="en-US"/>
              <a:t>~A</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smtClean="0"/>
              <a:t>Another important theorem</a:t>
            </a:r>
          </a:p>
        </p:txBody>
      </p:sp>
      <p:sp>
        <p:nvSpPr>
          <p:cNvPr id="48131" name="Rectangle 3"/>
          <p:cNvSpPr>
            <a:spLocks noGrp="1" noChangeArrowheads="1"/>
          </p:cNvSpPr>
          <p:nvPr>
            <p:ph type="body" idx="1"/>
          </p:nvPr>
        </p:nvSpPr>
        <p:spPr>
          <a:xfrm>
            <a:off x="228600" y="1371600"/>
            <a:ext cx="8534400" cy="1600200"/>
          </a:xfrm>
        </p:spPr>
        <p:txBody>
          <a:bodyPr/>
          <a:lstStyle/>
          <a:p>
            <a:pPr eaLnBrk="1" hangingPunct="1"/>
            <a:r>
              <a:rPr lang="en-US" sz="2400" smtClean="0"/>
              <a:t>0 &lt;= P(A) &lt;= 1, P(True) = 1, P(False) = 0</a:t>
            </a:r>
          </a:p>
          <a:p>
            <a:pPr eaLnBrk="1" hangingPunct="1"/>
            <a:r>
              <a:rPr lang="en-US" sz="2400" smtClean="0"/>
              <a:t>P(</a:t>
            </a:r>
            <a:r>
              <a:rPr lang="en-US" sz="2400" smtClean="0">
                <a:solidFill>
                  <a:schemeClr val="hlink"/>
                </a:solidFill>
              </a:rPr>
              <a:t>A</a:t>
            </a:r>
            <a:r>
              <a:rPr lang="en-US" sz="2400" smtClean="0"/>
              <a:t> or </a:t>
            </a:r>
            <a:r>
              <a:rPr lang="en-US" sz="2400" smtClean="0">
                <a:solidFill>
                  <a:schemeClr val="tx2"/>
                </a:solidFill>
              </a:rPr>
              <a:t>B</a:t>
            </a:r>
            <a:r>
              <a:rPr lang="en-US" sz="2400" smtClean="0"/>
              <a:t>) = P(</a:t>
            </a:r>
            <a:r>
              <a:rPr lang="en-US" sz="2400" smtClean="0">
                <a:solidFill>
                  <a:schemeClr val="hlink"/>
                </a:solidFill>
              </a:rPr>
              <a:t>A</a:t>
            </a:r>
            <a:r>
              <a:rPr lang="en-US" sz="2400" smtClean="0"/>
              <a:t>) + P(</a:t>
            </a:r>
            <a:r>
              <a:rPr lang="en-US" sz="2400" smtClean="0">
                <a:solidFill>
                  <a:schemeClr val="tx2"/>
                </a:solidFill>
              </a:rPr>
              <a:t>B</a:t>
            </a:r>
            <a:r>
              <a:rPr lang="en-US" sz="2400" smtClean="0"/>
              <a:t>) - P(</a:t>
            </a:r>
            <a:r>
              <a:rPr lang="en-US" sz="2400" smtClean="0">
                <a:solidFill>
                  <a:schemeClr val="hlink"/>
                </a:solidFill>
              </a:rPr>
              <a:t>A</a:t>
            </a:r>
            <a:r>
              <a:rPr lang="en-US" sz="2400" smtClean="0"/>
              <a:t> and </a:t>
            </a:r>
            <a:r>
              <a:rPr lang="en-US" sz="2400" smtClean="0">
                <a:solidFill>
                  <a:schemeClr val="tx2"/>
                </a:solidFill>
              </a:rPr>
              <a:t>B</a:t>
            </a:r>
            <a:r>
              <a:rPr lang="en-US" sz="2400" smtClean="0"/>
              <a:t>)</a:t>
            </a:r>
          </a:p>
          <a:p>
            <a:pPr lvl="2" eaLnBrk="1" hangingPunct="1">
              <a:buFontTx/>
              <a:buNone/>
            </a:pPr>
            <a:r>
              <a:rPr lang="en-US" sz="2800" i="1" smtClean="0">
                <a:sym typeface="Wingdings" pitchFamily="2" charset="2"/>
              </a:rPr>
              <a:t> </a:t>
            </a:r>
            <a:r>
              <a:rPr lang="en-US" sz="2800" i="1" smtClean="0"/>
              <a:t>P(A) = P(A ^ B) + P(A ^ ~B)</a:t>
            </a:r>
          </a:p>
          <a:p>
            <a:pPr lvl="2" eaLnBrk="1" hangingPunct="1">
              <a:buFontTx/>
              <a:buNone/>
            </a:pPr>
            <a:endParaRPr lang="en-US" sz="2800" i="1" smtClean="0"/>
          </a:p>
          <a:p>
            <a:pPr eaLnBrk="1" hangingPunct="1"/>
            <a:endParaRPr lang="en-US" sz="3600" smtClean="0"/>
          </a:p>
          <a:p>
            <a:pPr eaLnBrk="1" hangingPunct="1"/>
            <a:endParaRPr lang="en-US" sz="2400" smtClean="0"/>
          </a:p>
          <a:p>
            <a:pPr eaLnBrk="1" hangingPunct="1"/>
            <a:endParaRPr lang="en-US" sz="2400" smtClean="0"/>
          </a:p>
          <a:p>
            <a:pPr eaLnBrk="1" hangingPunct="1"/>
            <a:endParaRPr lang="en-US" sz="2400" smtClean="0"/>
          </a:p>
        </p:txBody>
      </p:sp>
      <p:sp>
        <p:nvSpPr>
          <p:cNvPr id="207876" name="Text Box 4"/>
          <p:cNvSpPr txBox="1">
            <a:spLocks noChangeArrowheads="1"/>
          </p:cNvSpPr>
          <p:nvPr/>
        </p:nvSpPr>
        <p:spPr bwMode="auto">
          <a:xfrm>
            <a:off x="0" y="3048000"/>
            <a:ext cx="9144000" cy="2193925"/>
          </a:xfrm>
          <a:prstGeom prst="rect">
            <a:avLst/>
          </a:prstGeom>
          <a:noFill/>
          <a:ln w="3175">
            <a:noFill/>
            <a:miter lim="800000"/>
            <a:headEnd/>
            <a:tailEnd/>
          </a:ln>
        </p:spPr>
        <p:txBody>
          <a:bodyPr>
            <a:spAutoFit/>
          </a:bodyPr>
          <a:lstStyle/>
          <a:p>
            <a:pPr>
              <a:spcBef>
                <a:spcPct val="50000"/>
              </a:spcBef>
            </a:pPr>
            <a:r>
              <a:rPr lang="en-US" sz="2400" dirty="0"/>
              <a:t>A = A and (B or ~B) = (A and B) or (A and ~B)</a:t>
            </a:r>
          </a:p>
          <a:p>
            <a:pPr>
              <a:spcBef>
                <a:spcPct val="50000"/>
              </a:spcBef>
            </a:pPr>
            <a:r>
              <a:rPr lang="en-US" sz="2400" dirty="0"/>
              <a:t>P(A) = P(A and B) + P(A and ~B) – P((A and B) and (A and ~B))</a:t>
            </a:r>
          </a:p>
          <a:p>
            <a:pPr>
              <a:spcBef>
                <a:spcPct val="50000"/>
              </a:spcBef>
            </a:pPr>
            <a:r>
              <a:rPr lang="en-US" sz="2400" dirty="0"/>
              <a:t>P(A) = P(A and B) + P(A and ~B) – P(A and A and B and ~B)</a:t>
            </a:r>
          </a:p>
          <a:p>
            <a:pPr>
              <a:spcBef>
                <a:spcPct val="50000"/>
              </a:spcBef>
            </a:pPr>
            <a:endParaRPr lang="en-US" sz="2800" dirty="0"/>
          </a:p>
        </p:txBody>
      </p:sp>
      <p:sp>
        <p:nvSpPr>
          <p:cNvPr id="207877" name="Line 5"/>
          <p:cNvSpPr>
            <a:spLocks noChangeShapeType="1"/>
          </p:cNvSpPr>
          <p:nvPr/>
        </p:nvSpPr>
        <p:spPr bwMode="auto">
          <a:xfrm flipH="1">
            <a:off x="6769100" y="4348481"/>
            <a:ext cx="1308100" cy="45719"/>
          </a:xfrm>
          <a:prstGeom prst="line">
            <a:avLst/>
          </a:prstGeom>
          <a:noFill/>
          <a:ln w="38100">
            <a:solidFill>
              <a:schemeClr val="hlink"/>
            </a:solidFill>
            <a:round/>
            <a:headEnd/>
            <a:tailEnd/>
          </a:ln>
        </p:spPr>
        <p:txBody>
          <a:bodyPr wrap="square" anchor="ctr">
            <a:spAutoFit/>
          </a:bodyPr>
          <a:lstStyle/>
          <a:p>
            <a:endParaRPr lang="en-US"/>
          </a:p>
        </p:txBody>
      </p:sp>
      <p:sp>
        <p:nvSpPr>
          <p:cNvPr id="207878" name="Line 6"/>
          <p:cNvSpPr>
            <a:spLocks noChangeShapeType="1"/>
          </p:cNvSpPr>
          <p:nvPr/>
        </p:nvSpPr>
        <p:spPr bwMode="auto">
          <a:xfrm flipH="1" flipV="1">
            <a:off x="4940300" y="3809999"/>
            <a:ext cx="3657600" cy="45719"/>
          </a:xfrm>
          <a:prstGeom prst="line">
            <a:avLst/>
          </a:prstGeom>
          <a:noFill/>
          <a:ln w="28575">
            <a:solidFill>
              <a:schemeClr val="hlink"/>
            </a:solidFill>
            <a:round/>
            <a:headEnd/>
            <a:tailEnd/>
          </a:ln>
        </p:spPr>
        <p:txBody>
          <a:bodyPr wrap="square" anchor="ctr">
            <a:spAutoFit/>
          </a:bodyPr>
          <a:lstStyle/>
          <a:p>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787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787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78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6" grpId="0"/>
      <p:bldP spid="207877" grpId="0" animBg="1"/>
      <p:bldP spid="20787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rmAutofit fontScale="90000"/>
          </a:bodyPr>
          <a:lstStyle/>
          <a:p>
            <a:pPr eaLnBrk="1" hangingPunct="1"/>
            <a:r>
              <a:rPr lang="en-US" smtClean="0"/>
              <a:t>Elementary Probability in Pictures</a:t>
            </a:r>
          </a:p>
        </p:txBody>
      </p:sp>
      <p:sp>
        <p:nvSpPr>
          <p:cNvPr id="49155" name="Rectangle 3"/>
          <p:cNvSpPr>
            <a:spLocks noGrp="1" noChangeArrowheads="1"/>
          </p:cNvSpPr>
          <p:nvPr>
            <p:ph type="body" idx="1"/>
          </p:nvPr>
        </p:nvSpPr>
        <p:spPr/>
        <p:txBody>
          <a:bodyPr/>
          <a:lstStyle/>
          <a:p>
            <a:pPr eaLnBrk="1" hangingPunct="1"/>
            <a:r>
              <a:rPr lang="en-US" smtClean="0"/>
              <a:t>P(A) = P(A ^ B) + P(A ^ ~B)</a:t>
            </a:r>
          </a:p>
        </p:txBody>
      </p:sp>
      <p:sp>
        <p:nvSpPr>
          <p:cNvPr id="49156" name="Rectangle 4"/>
          <p:cNvSpPr>
            <a:spLocks noChangeArrowheads="1"/>
          </p:cNvSpPr>
          <p:nvPr/>
        </p:nvSpPr>
        <p:spPr bwMode="auto">
          <a:xfrm>
            <a:off x="1371600" y="2590800"/>
            <a:ext cx="5638800" cy="2971800"/>
          </a:xfrm>
          <a:prstGeom prst="rect">
            <a:avLst/>
          </a:prstGeom>
          <a:solidFill>
            <a:srgbClr val="CCFFFF"/>
          </a:solidFill>
          <a:ln w="38100" algn="ctr">
            <a:solidFill>
              <a:schemeClr val="tx1"/>
            </a:solidFill>
            <a:miter lim="800000"/>
            <a:headEnd/>
            <a:tailEnd/>
          </a:ln>
        </p:spPr>
        <p:txBody>
          <a:bodyPr wrap="none" anchor="ctr">
            <a:spAutoFit/>
          </a:bodyPr>
          <a:lstStyle/>
          <a:p>
            <a:endParaRPr lang="en-US"/>
          </a:p>
        </p:txBody>
      </p:sp>
      <p:sp>
        <p:nvSpPr>
          <p:cNvPr id="49157" name="Oval 5"/>
          <p:cNvSpPr>
            <a:spLocks noChangeArrowheads="1"/>
          </p:cNvSpPr>
          <p:nvPr/>
        </p:nvSpPr>
        <p:spPr bwMode="auto">
          <a:xfrm>
            <a:off x="2743200" y="2971800"/>
            <a:ext cx="1371600" cy="1423988"/>
          </a:xfrm>
          <a:prstGeom prst="ellipse">
            <a:avLst/>
          </a:prstGeom>
          <a:solidFill>
            <a:srgbClr val="FF99CC"/>
          </a:solidFill>
          <a:ln w="38100" algn="ctr">
            <a:solidFill>
              <a:schemeClr val="tx1"/>
            </a:solidFill>
            <a:round/>
            <a:headEnd/>
            <a:tailEnd/>
          </a:ln>
        </p:spPr>
        <p:txBody>
          <a:bodyPr anchor="ctr">
            <a:spAutoFit/>
          </a:bodyPr>
          <a:lstStyle/>
          <a:p>
            <a:endParaRPr lang="en-US"/>
          </a:p>
          <a:p>
            <a:r>
              <a:rPr lang="en-US"/>
              <a:t>B</a:t>
            </a:r>
          </a:p>
          <a:p>
            <a:endParaRPr lang="en-US"/>
          </a:p>
        </p:txBody>
      </p:sp>
      <p:sp>
        <p:nvSpPr>
          <p:cNvPr id="49158" name="Text Box 6"/>
          <p:cNvSpPr txBox="1">
            <a:spLocks noChangeArrowheads="1"/>
          </p:cNvSpPr>
          <p:nvPr/>
        </p:nvSpPr>
        <p:spPr bwMode="auto">
          <a:xfrm>
            <a:off x="5181600" y="4038600"/>
            <a:ext cx="520700" cy="396875"/>
          </a:xfrm>
          <a:prstGeom prst="rect">
            <a:avLst/>
          </a:prstGeom>
          <a:noFill/>
          <a:ln w="38100" algn="ctr">
            <a:noFill/>
            <a:miter lim="800000"/>
            <a:headEnd/>
            <a:tailEnd/>
          </a:ln>
        </p:spPr>
        <p:txBody>
          <a:bodyPr wrap="none">
            <a:spAutoFit/>
          </a:bodyPr>
          <a:lstStyle/>
          <a:p>
            <a:r>
              <a:rPr lang="en-US"/>
              <a:t>~B</a:t>
            </a:r>
          </a:p>
        </p:txBody>
      </p:sp>
      <p:sp>
        <p:nvSpPr>
          <p:cNvPr id="49159" name="Oval 7"/>
          <p:cNvSpPr>
            <a:spLocks noChangeArrowheads="1"/>
          </p:cNvSpPr>
          <p:nvPr/>
        </p:nvSpPr>
        <p:spPr bwMode="auto">
          <a:xfrm>
            <a:off x="3581400" y="2895600"/>
            <a:ext cx="2209800" cy="1219200"/>
          </a:xfrm>
          <a:prstGeom prst="ellipse">
            <a:avLst/>
          </a:prstGeom>
          <a:solidFill>
            <a:schemeClr val="accent1">
              <a:alpha val="39999"/>
            </a:schemeClr>
          </a:solidFill>
          <a:ln w="38100" algn="ctr">
            <a:solidFill>
              <a:srgbClr val="006600"/>
            </a:solidFill>
            <a:round/>
            <a:headEnd/>
            <a:tailEnd/>
          </a:ln>
        </p:spPr>
        <p:txBody>
          <a:bodyPr wrap="none" anchor="ctr">
            <a:spAutoFit/>
          </a:bodyPr>
          <a:lstStyle/>
          <a:p>
            <a:endParaRPr lang="en-US"/>
          </a:p>
        </p:txBody>
      </p:sp>
      <p:sp>
        <p:nvSpPr>
          <p:cNvPr id="49160" name="Text Box 8"/>
          <p:cNvSpPr txBox="1">
            <a:spLocks noChangeArrowheads="1"/>
          </p:cNvSpPr>
          <p:nvPr/>
        </p:nvSpPr>
        <p:spPr bwMode="auto">
          <a:xfrm>
            <a:off x="4384675" y="3124200"/>
            <a:ext cx="1012825" cy="396875"/>
          </a:xfrm>
          <a:prstGeom prst="rect">
            <a:avLst/>
          </a:prstGeom>
          <a:noFill/>
          <a:ln w="38100" algn="ctr">
            <a:noFill/>
            <a:miter lim="800000"/>
            <a:headEnd/>
            <a:tailEnd/>
          </a:ln>
        </p:spPr>
        <p:txBody>
          <a:bodyPr wrap="none">
            <a:spAutoFit/>
          </a:bodyPr>
          <a:lstStyle/>
          <a:p>
            <a:r>
              <a:rPr lang="en-US"/>
              <a:t>A ^ ~B</a:t>
            </a:r>
          </a:p>
        </p:txBody>
      </p:sp>
      <p:sp>
        <p:nvSpPr>
          <p:cNvPr id="49161" name="Text Box 9"/>
          <p:cNvSpPr txBox="1">
            <a:spLocks noChangeArrowheads="1"/>
          </p:cNvSpPr>
          <p:nvPr/>
        </p:nvSpPr>
        <p:spPr bwMode="auto">
          <a:xfrm>
            <a:off x="2986088" y="2057400"/>
            <a:ext cx="831850" cy="396875"/>
          </a:xfrm>
          <a:prstGeom prst="rect">
            <a:avLst/>
          </a:prstGeom>
          <a:noFill/>
          <a:ln w="38100" algn="ctr">
            <a:noFill/>
            <a:miter lim="800000"/>
            <a:headEnd/>
            <a:tailEnd/>
          </a:ln>
        </p:spPr>
        <p:txBody>
          <a:bodyPr wrap="none">
            <a:spAutoFit/>
          </a:bodyPr>
          <a:lstStyle/>
          <a:p>
            <a:r>
              <a:rPr lang="en-US"/>
              <a:t>A ^ B</a:t>
            </a:r>
          </a:p>
        </p:txBody>
      </p:sp>
      <p:sp>
        <p:nvSpPr>
          <p:cNvPr id="49162" name="Line 10"/>
          <p:cNvSpPr>
            <a:spLocks noChangeShapeType="1"/>
          </p:cNvSpPr>
          <p:nvPr/>
        </p:nvSpPr>
        <p:spPr bwMode="auto">
          <a:xfrm>
            <a:off x="3505200" y="2362200"/>
            <a:ext cx="304800" cy="1143000"/>
          </a:xfrm>
          <a:prstGeom prst="line">
            <a:avLst/>
          </a:prstGeom>
          <a:noFill/>
          <a:ln w="38100">
            <a:solidFill>
              <a:schemeClr val="tx1"/>
            </a:solidFill>
            <a:round/>
            <a:headEnd/>
            <a:tailEnd type="triangle" w="med" len="med"/>
          </a:ln>
        </p:spPr>
        <p:txBody>
          <a:bodyPr wrap="none" anchor="ctr">
            <a:spAutoFit/>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Probability - what you need to really, really know</a:t>
            </a:r>
            <a:endParaRPr lang="en-US" dirty="0"/>
          </a:p>
        </p:txBody>
      </p:sp>
      <p:sp>
        <p:nvSpPr>
          <p:cNvPr id="2" name="Content Placeholder 1"/>
          <p:cNvSpPr>
            <a:spLocks noGrp="1"/>
          </p:cNvSpPr>
          <p:nvPr>
            <p:ph idx="1"/>
          </p:nvPr>
        </p:nvSpPr>
        <p:spPr/>
        <p:txBody>
          <a:bodyPr/>
          <a:lstStyle/>
          <a:p>
            <a:endParaRPr lang="en-US" dirty="0" smtClean="0"/>
          </a:p>
          <a:p>
            <a:r>
              <a:rPr lang="en-US" dirty="0" smtClean="0"/>
              <a:t>Probabilities are cool</a:t>
            </a:r>
          </a:p>
          <a:p>
            <a:r>
              <a:rPr lang="en-US" dirty="0" smtClean="0"/>
              <a:t>Random variables and events</a:t>
            </a:r>
          </a:p>
          <a:p>
            <a:r>
              <a:rPr lang="en-US" dirty="0" smtClean="0"/>
              <a:t>The Axioms of Probability</a:t>
            </a:r>
          </a:p>
          <a:p>
            <a:r>
              <a:rPr lang="en-US" dirty="0" smtClean="0"/>
              <a:t>Independence</a:t>
            </a:r>
            <a:endParaRPr lang="en-US" dirty="0"/>
          </a:p>
        </p:txBody>
      </p:sp>
    </p:spTree>
    <p:extLst>
      <p:ext uri="{BB962C8B-B14F-4D97-AF65-F5344CB8AC3E}">
        <p14:creationId xmlns:p14="http://schemas.microsoft.com/office/powerpoint/2010/main" val="171595805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p:txBody>
          <a:bodyPr/>
          <a:lstStyle/>
          <a:p>
            <a:pPr eaLnBrk="1" hangingPunct="1"/>
            <a:r>
              <a:rPr lang="en-US" smtClean="0"/>
              <a:t>Probabilistic and Bayesian Analytics</a:t>
            </a:r>
          </a:p>
        </p:txBody>
      </p:sp>
      <p:sp>
        <p:nvSpPr>
          <p:cNvPr id="28675" name="Rectangle 6"/>
          <p:cNvSpPr>
            <a:spLocks noGrp="1" noChangeArrowheads="1"/>
          </p:cNvSpPr>
          <p:nvPr>
            <p:ph type="subTitle" idx="1"/>
          </p:nvPr>
        </p:nvSpPr>
        <p:spPr>
          <a:xfrm>
            <a:off x="914400" y="3600450"/>
            <a:ext cx="7772400" cy="2743200"/>
          </a:xfrm>
          <a:noFill/>
        </p:spPr>
        <p:txBody>
          <a:bodyPr>
            <a:normAutofit/>
          </a:bodyPr>
          <a:lstStyle/>
          <a:p>
            <a:pPr eaLnBrk="1" hangingPunct="1"/>
            <a:r>
              <a:rPr lang="en-US" dirty="0" smtClean="0"/>
              <a:t>Andrew W. Moore</a:t>
            </a:r>
          </a:p>
          <a:p>
            <a:pPr eaLnBrk="1" hangingPunct="1"/>
            <a:r>
              <a:rPr lang="en-US" dirty="0" smtClean="0"/>
              <a:t>School of Computer Science</a:t>
            </a:r>
          </a:p>
          <a:p>
            <a:pPr eaLnBrk="1" hangingPunct="1"/>
            <a:r>
              <a:rPr lang="en-US" dirty="0" smtClean="0"/>
              <a:t>Carnegie Mellon University</a:t>
            </a:r>
          </a:p>
          <a:p>
            <a:pPr eaLnBrk="1" hangingPunct="1"/>
            <a:r>
              <a:rPr lang="en-US" sz="1600" b="0" dirty="0" smtClean="0"/>
              <a:t>www.cs.cmu.edu/~awm</a:t>
            </a:r>
          </a:p>
          <a:p>
            <a:pPr eaLnBrk="1" hangingPunct="1"/>
            <a:r>
              <a:rPr lang="en-US" sz="1600" b="0" dirty="0" smtClean="0"/>
              <a:t>awm@cs.cmu.edu</a:t>
            </a:r>
          </a:p>
          <a:p>
            <a:pPr eaLnBrk="1" hangingPunct="1"/>
            <a:r>
              <a:rPr lang="en-US" sz="1600" b="0" dirty="0" smtClean="0"/>
              <a:t>412-268-7599</a:t>
            </a:r>
          </a:p>
        </p:txBody>
      </p:sp>
      <p:sp>
        <p:nvSpPr>
          <p:cNvPr id="28676" name="Text Box 7"/>
          <p:cNvSpPr txBox="1">
            <a:spLocks noChangeArrowheads="1"/>
          </p:cNvSpPr>
          <p:nvPr/>
        </p:nvSpPr>
        <p:spPr bwMode="auto">
          <a:xfrm>
            <a:off x="96838" y="3505200"/>
            <a:ext cx="2514600" cy="2228850"/>
          </a:xfrm>
          <a:prstGeom prst="rect">
            <a:avLst/>
          </a:prstGeom>
          <a:noFill/>
          <a:ln w="3175">
            <a:solidFill>
              <a:schemeClr val="tx1"/>
            </a:solidFill>
            <a:miter lim="800000"/>
            <a:headEnd/>
            <a:tailEnd/>
          </a:ln>
        </p:spPr>
        <p:txBody>
          <a:bodyPr>
            <a:spAutoFit/>
          </a:bodyPr>
          <a:lstStyle/>
          <a:p>
            <a:pPr algn="l">
              <a:spcBef>
                <a:spcPct val="50000"/>
              </a:spcBef>
            </a:pPr>
            <a:r>
              <a:rPr lang="en-US" sz="1000"/>
              <a:t>Note to other teachers and users of these slides. Andrew would be delighted if you found this source material useful in giving your own lectures. Feel free to use these slides verbatim, or to modify them to fit your own needs. PowerPoint originals are available. If you make use of a significant portion of these slides in your own lecture, please include this message, or the following link to the source repository of Andrew’s tutorials: </a:t>
            </a:r>
            <a:r>
              <a:rPr lang="en-US" sz="1000">
                <a:hlinkClick r:id="rId3"/>
              </a:rPr>
              <a:t>http://www.cs.cmu.edu/~awm/tutorials</a:t>
            </a:r>
            <a:r>
              <a:rPr lang="en-US" sz="1000"/>
              <a:t> . Comments and corrections gratefully received. </a:t>
            </a:r>
          </a:p>
        </p:txBody>
      </p:sp>
      <p:sp>
        <p:nvSpPr>
          <p:cNvPr id="28677" name="Rectangle 8"/>
          <p:cNvSpPr>
            <a:spLocks noChangeArrowheads="1"/>
          </p:cNvSpPr>
          <p:nvPr/>
        </p:nvSpPr>
        <p:spPr bwMode="auto">
          <a:xfrm>
            <a:off x="0" y="6600825"/>
            <a:ext cx="5076825" cy="257175"/>
          </a:xfrm>
          <a:prstGeom prst="rect">
            <a:avLst/>
          </a:prstGeom>
          <a:noFill/>
          <a:ln w="9525">
            <a:noFill/>
            <a:miter lim="800000"/>
            <a:headEnd/>
            <a:tailEnd/>
          </a:ln>
        </p:spPr>
        <p:txBody>
          <a:bodyPr anchor="b"/>
          <a:lstStyle/>
          <a:p>
            <a:pPr algn="l"/>
            <a:r>
              <a:rPr lang="en-US" sz="900">
                <a:solidFill>
                  <a:schemeClr val="bg2"/>
                </a:solidFill>
              </a:rPr>
              <a:t>Copyright © Andrew W. Moore</a:t>
            </a:r>
          </a:p>
        </p:txBody>
      </p:sp>
      <p:sp>
        <p:nvSpPr>
          <p:cNvPr id="28678" name="Text Box 9"/>
          <p:cNvSpPr txBox="1">
            <a:spLocks noChangeArrowheads="1"/>
          </p:cNvSpPr>
          <p:nvPr/>
        </p:nvSpPr>
        <p:spPr bwMode="auto">
          <a:xfrm>
            <a:off x="325438" y="152400"/>
            <a:ext cx="8056562" cy="396875"/>
          </a:xfrm>
          <a:prstGeom prst="rect">
            <a:avLst/>
          </a:prstGeom>
          <a:noFill/>
          <a:ln w="3175">
            <a:noFill/>
            <a:miter lim="800000"/>
            <a:headEnd/>
            <a:tailEnd/>
          </a:ln>
        </p:spPr>
        <p:txBody>
          <a:bodyPr wrap="none">
            <a:spAutoFit/>
          </a:bodyPr>
          <a:lstStyle/>
          <a:p>
            <a:r>
              <a:rPr lang="en-US"/>
              <a:t>[Some material pilfered from </a:t>
            </a:r>
            <a:r>
              <a:rPr lang="en-US">
                <a:hlinkClick r:id="rId3"/>
              </a:rPr>
              <a:t>http://www.cs.cmu.edu/~awm/tutorials</a:t>
            </a:r>
            <a:r>
              <a:rPr lang="en-US"/>
              <a:t>]</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smtClean="0"/>
              <a:t>Independent Events</a:t>
            </a:r>
          </a:p>
        </p:txBody>
      </p:sp>
      <p:sp>
        <p:nvSpPr>
          <p:cNvPr id="54275" name="Rectangle 3"/>
          <p:cNvSpPr>
            <a:spLocks noGrp="1" noChangeArrowheads="1"/>
          </p:cNvSpPr>
          <p:nvPr>
            <p:ph type="body" idx="1"/>
          </p:nvPr>
        </p:nvSpPr>
        <p:spPr/>
        <p:txBody>
          <a:bodyPr/>
          <a:lstStyle/>
          <a:p>
            <a:pPr eaLnBrk="1" hangingPunct="1"/>
            <a:r>
              <a:rPr lang="en-US" dirty="0" smtClean="0"/>
              <a:t>Definition: two events A and B are </a:t>
            </a:r>
            <a:r>
              <a:rPr lang="en-US" i="1" dirty="0" smtClean="0"/>
              <a:t>independent </a:t>
            </a:r>
            <a:r>
              <a:rPr lang="en-US" dirty="0" smtClean="0"/>
              <a:t>if Pr(A and B)=Pr(A)*Pr(B).</a:t>
            </a:r>
          </a:p>
          <a:p>
            <a:pPr eaLnBrk="1" hangingPunct="1"/>
            <a:r>
              <a:rPr lang="en-US" dirty="0" smtClean="0"/>
              <a:t>Intuition: outcome of A has no effect on the outcome of B (and vice versa).</a:t>
            </a:r>
          </a:p>
          <a:p>
            <a:pPr lvl="1" eaLnBrk="1" hangingPunct="1"/>
            <a:r>
              <a:rPr lang="en-US" dirty="0" smtClean="0"/>
              <a:t>We need to assume the different rolls are </a:t>
            </a:r>
            <a:r>
              <a:rPr lang="en-US" i="1" dirty="0" smtClean="0"/>
              <a:t>independent</a:t>
            </a:r>
            <a:r>
              <a:rPr lang="en-US" dirty="0" smtClean="0"/>
              <a:t> to solve the problem.</a:t>
            </a:r>
          </a:p>
          <a:p>
            <a:pPr lvl="1" eaLnBrk="1" hangingPunct="1"/>
            <a:r>
              <a:rPr lang="en-US" dirty="0" smtClean="0"/>
              <a:t>You frequently need to assume the independence of </a:t>
            </a:r>
            <a:r>
              <a:rPr lang="en-US" i="1" dirty="0" smtClean="0"/>
              <a:t>something</a:t>
            </a:r>
            <a:r>
              <a:rPr lang="en-US" dirty="0" smtClean="0"/>
              <a:t> to solve any learning problem.</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p:cNvPicPr>
            <a:picLocks noChangeAspect="1" noChangeArrowheads="1"/>
          </p:cNvPicPr>
          <p:nvPr/>
        </p:nvPicPr>
        <p:blipFill>
          <a:blip r:embed="rId3"/>
          <a:srcRect l="18323" t="22533" r="4845" b="28540"/>
          <a:stretch>
            <a:fillRect/>
          </a:stretch>
        </p:blipFill>
        <p:spPr bwMode="auto">
          <a:xfrm>
            <a:off x="0" y="838200"/>
            <a:ext cx="8686800" cy="4343400"/>
          </a:xfrm>
          <a:prstGeom prst="rect">
            <a:avLst/>
          </a:prstGeom>
          <a:noFill/>
          <a:ln w="38100" algn="ctr">
            <a:noFill/>
            <a:miter lim="800000"/>
            <a:headEnd/>
            <a:tailEnd/>
          </a:ln>
        </p:spPr>
      </p:pic>
      <p:sp>
        <p:nvSpPr>
          <p:cNvPr id="55299" name="Rectangle 3"/>
          <p:cNvSpPr>
            <a:spLocks noGrp="1" noChangeArrowheads="1"/>
          </p:cNvSpPr>
          <p:nvPr>
            <p:ph type="title"/>
          </p:nvPr>
        </p:nvSpPr>
        <p:spPr/>
        <p:txBody>
          <a:bodyPr/>
          <a:lstStyle/>
          <a:p>
            <a:pPr eaLnBrk="1" hangingPunct="1"/>
            <a:r>
              <a:rPr lang="en-US" sz="4000" smtClean="0"/>
              <a:t>Some practical problems</a:t>
            </a:r>
          </a:p>
        </p:txBody>
      </p:sp>
      <p:sp>
        <p:nvSpPr>
          <p:cNvPr id="521220" name="Rectangle 4"/>
          <p:cNvSpPr>
            <a:spLocks noGrp="1" noChangeArrowheads="1"/>
          </p:cNvSpPr>
          <p:nvPr>
            <p:ph type="body" idx="1"/>
          </p:nvPr>
        </p:nvSpPr>
        <p:spPr>
          <a:xfrm>
            <a:off x="2819400" y="2133600"/>
            <a:ext cx="6324600" cy="5105400"/>
          </a:xfrm>
          <a:solidFill>
            <a:srgbClr val="CC99FF"/>
          </a:solidFill>
        </p:spPr>
        <p:txBody>
          <a:bodyPr/>
          <a:lstStyle/>
          <a:p>
            <a:pPr eaLnBrk="1" hangingPunct="1"/>
            <a:r>
              <a:rPr lang="en-US" sz="1800" smtClean="0"/>
              <a:t>You’re the DM in a D&amp;D game.</a:t>
            </a:r>
          </a:p>
          <a:p>
            <a:pPr eaLnBrk="1" hangingPunct="1"/>
            <a:r>
              <a:rPr lang="en-US" sz="1800" smtClean="0"/>
              <a:t>Joe brings his own d20 and throws 4 critical hits in a row to start off</a:t>
            </a:r>
          </a:p>
          <a:p>
            <a:pPr lvl="1" eaLnBrk="1" hangingPunct="1"/>
            <a:r>
              <a:rPr lang="en-US" sz="1600" smtClean="0"/>
              <a:t>DM=dungeon master</a:t>
            </a:r>
          </a:p>
          <a:p>
            <a:pPr lvl="1" eaLnBrk="1" hangingPunct="1"/>
            <a:r>
              <a:rPr lang="en-US" sz="1600" smtClean="0"/>
              <a:t>D20 = 20-sided die</a:t>
            </a:r>
          </a:p>
          <a:p>
            <a:pPr lvl="1" eaLnBrk="1" hangingPunct="1"/>
            <a:r>
              <a:rPr lang="en-US" sz="1600" smtClean="0"/>
              <a:t>“Critical hit” = 19 or 20</a:t>
            </a:r>
          </a:p>
          <a:p>
            <a:pPr eaLnBrk="1" hangingPunct="1"/>
            <a:r>
              <a:rPr lang="en-US" sz="1800" smtClean="0"/>
              <a:t>What are the odds of that happening with a fair die?</a:t>
            </a:r>
          </a:p>
          <a:p>
            <a:pPr eaLnBrk="1" hangingPunct="1"/>
            <a:r>
              <a:rPr lang="en-US" sz="1800" smtClean="0"/>
              <a:t>Ci=critical hit on trial i, i=1,2,3,4 </a:t>
            </a:r>
          </a:p>
          <a:p>
            <a:pPr eaLnBrk="1" hangingPunct="1"/>
            <a:r>
              <a:rPr lang="en-US" sz="1800" smtClean="0"/>
              <a:t>P(C1 and C2 … and C4) = P(C1)*…*P(C4) = (1/10)^4</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1220">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122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1220">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21220">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21220">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21220">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21220">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21220">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2122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1220"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p:txBody>
          <a:bodyPr>
            <a:normAutofit fontScale="90000"/>
          </a:bodyPr>
          <a:lstStyle/>
          <a:p>
            <a:pPr eaLnBrk="1" hangingPunct="1"/>
            <a:r>
              <a:rPr lang="en-US" sz="3600" smtClean="0"/>
              <a:t>Multivalued Discrete Random Variables</a:t>
            </a:r>
          </a:p>
        </p:txBody>
      </p:sp>
      <p:sp>
        <p:nvSpPr>
          <p:cNvPr id="2053" name="Rectangle 3"/>
          <p:cNvSpPr>
            <a:spLocks noGrp="1" noChangeArrowheads="1"/>
          </p:cNvSpPr>
          <p:nvPr>
            <p:ph type="body" idx="1"/>
          </p:nvPr>
        </p:nvSpPr>
        <p:spPr>
          <a:xfrm>
            <a:off x="228600" y="1371599"/>
            <a:ext cx="8574088" cy="2879725"/>
          </a:xfrm>
        </p:spPr>
        <p:txBody>
          <a:bodyPr>
            <a:normAutofit fontScale="92500" lnSpcReduction="20000"/>
          </a:bodyPr>
          <a:lstStyle/>
          <a:p>
            <a:pPr eaLnBrk="1" hangingPunct="1"/>
            <a:r>
              <a:rPr lang="en-US" sz="2800" dirty="0" smtClean="0"/>
              <a:t>Suppose A can take on more than 2 values</a:t>
            </a:r>
          </a:p>
          <a:p>
            <a:pPr eaLnBrk="1" hangingPunct="1"/>
            <a:r>
              <a:rPr lang="en-US" sz="2800" dirty="0" smtClean="0"/>
              <a:t>A is a </a:t>
            </a:r>
            <a:r>
              <a:rPr lang="en-US" sz="2800" u="sng" dirty="0" smtClean="0"/>
              <a:t>random variable with </a:t>
            </a:r>
            <a:r>
              <a:rPr lang="en-US" sz="2800" u="sng" dirty="0" err="1" smtClean="0"/>
              <a:t>arity</a:t>
            </a:r>
            <a:r>
              <a:rPr lang="en-US" sz="2800" u="sng" dirty="0" smtClean="0"/>
              <a:t> k</a:t>
            </a:r>
            <a:r>
              <a:rPr lang="en-US" sz="2800" dirty="0" smtClean="0"/>
              <a:t> if it can take on exactly one value out of </a:t>
            </a:r>
            <a:r>
              <a:rPr lang="en-US" sz="2800" i="1" dirty="0" smtClean="0"/>
              <a:t>{v</a:t>
            </a:r>
            <a:r>
              <a:rPr lang="en-US" sz="2800" i="1" baseline="-25000" dirty="0" smtClean="0"/>
              <a:t>1</a:t>
            </a:r>
            <a:r>
              <a:rPr lang="en-US" sz="2800" i="1" dirty="0" smtClean="0"/>
              <a:t>,v</a:t>
            </a:r>
            <a:r>
              <a:rPr lang="en-US" sz="2800" i="1" baseline="-25000" dirty="0" smtClean="0"/>
              <a:t>2</a:t>
            </a:r>
            <a:r>
              <a:rPr lang="en-US" sz="2800" i="1" dirty="0" smtClean="0"/>
              <a:t>, .. </a:t>
            </a:r>
            <a:r>
              <a:rPr lang="en-US" sz="2800" i="1" dirty="0" err="1" smtClean="0"/>
              <a:t>v</a:t>
            </a:r>
            <a:r>
              <a:rPr lang="en-US" sz="2800" i="1" baseline="-25000" dirty="0" err="1" smtClean="0"/>
              <a:t>k</a:t>
            </a:r>
            <a:r>
              <a:rPr lang="en-US" sz="2800" i="1" dirty="0" smtClean="0"/>
              <a:t>}</a:t>
            </a:r>
          </a:p>
          <a:p>
            <a:pPr lvl="1"/>
            <a:r>
              <a:rPr lang="en-US" sz="2800" i="1" dirty="0" smtClean="0"/>
              <a:t>Example:   V={</a:t>
            </a:r>
            <a:r>
              <a:rPr lang="en-US" sz="2800" i="1" dirty="0" err="1" smtClean="0"/>
              <a:t>aaliyah</a:t>
            </a:r>
            <a:r>
              <a:rPr lang="en-US" sz="2800" i="1" dirty="0" smtClean="0"/>
              <a:t>, aardvark, …., </a:t>
            </a:r>
            <a:r>
              <a:rPr lang="en-US" sz="2800" i="1" dirty="0" err="1" smtClean="0"/>
              <a:t>zymurge</a:t>
            </a:r>
            <a:r>
              <a:rPr lang="en-US" sz="2800" i="1" dirty="0" smtClean="0"/>
              <a:t>, </a:t>
            </a:r>
            <a:r>
              <a:rPr lang="en-US" sz="2800" i="1" dirty="0" err="1" smtClean="0"/>
              <a:t>zynga</a:t>
            </a:r>
            <a:r>
              <a:rPr lang="en-US" sz="2800" i="1" dirty="0" smtClean="0"/>
              <a:t>}</a:t>
            </a:r>
          </a:p>
          <a:p>
            <a:pPr lvl="1"/>
            <a:r>
              <a:rPr lang="en-US" sz="2800" i="1" dirty="0" smtClean="0"/>
              <a:t>Example:  V={</a:t>
            </a:r>
            <a:r>
              <a:rPr lang="en-US" sz="2800" i="1" dirty="0" err="1" smtClean="0"/>
              <a:t>aaliyah_aardvark</a:t>
            </a:r>
            <a:r>
              <a:rPr lang="en-US" sz="2800" i="1" dirty="0" smtClean="0"/>
              <a:t>, …,  </a:t>
            </a:r>
            <a:r>
              <a:rPr lang="en-US" sz="2800" i="1" dirty="0" err="1" smtClean="0"/>
              <a:t>zynga_zymgurgy</a:t>
            </a:r>
            <a:r>
              <a:rPr lang="en-US" sz="2800" i="1" dirty="0" smtClean="0"/>
              <a:t>} </a:t>
            </a:r>
          </a:p>
          <a:p>
            <a:pPr eaLnBrk="1" hangingPunct="1"/>
            <a:endParaRPr lang="en-US" sz="2800" i="1" dirty="0" smtClean="0"/>
          </a:p>
          <a:p>
            <a:pPr eaLnBrk="1" hangingPunct="1"/>
            <a:r>
              <a:rPr lang="en-US" sz="2800" dirty="0" smtClean="0"/>
              <a:t>Thus…</a:t>
            </a:r>
          </a:p>
        </p:txBody>
      </p:sp>
      <p:graphicFrame>
        <p:nvGraphicFramePr>
          <p:cNvPr id="2050" name="Object 4"/>
          <p:cNvGraphicFramePr>
            <a:graphicFrameLocks noChangeAspect="1"/>
          </p:cNvGraphicFramePr>
          <p:nvPr/>
        </p:nvGraphicFramePr>
        <p:xfrm>
          <a:off x="2133600" y="4092576"/>
          <a:ext cx="4724400" cy="627063"/>
        </p:xfrm>
        <a:graphic>
          <a:graphicData uri="http://schemas.openxmlformats.org/presentationml/2006/ole">
            <mc:AlternateContent xmlns:mc="http://schemas.openxmlformats.org/markup-compatibility/2006">
              <mc:Choice xmlns:v="urn:schemas-microsoft-com:vml" Requires="v">
                <p:oleObj spid="_x0000_s6202" name="Equation" r:id="rId4" imgW="1815840" imgH="241200" progId="Equation.3">
                  <p:embed/>
                </p:oleObj>
              </mc:Choice>
              <mc:Fallback>
                <p:oleObj name="Equation" r:id="rId4" imgW="1815840" imgH="2412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3600" y="4092576"/>
                        <a:ext cx="4724400" cy="627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1" name="Object 5"/>
          <p:cNvGraphicFramePr>
            <a:graphicFrameLocks noChangeAspect="1"/>
          </p:cNvGraphicFramePr>
          <p:nvPr/>
        </p:nvGraphicFramePr>
        <p:xfrm>
          <a:off x="2057400" y="4702176"/>
          <a:ext cx="4884738" cy="593725"/>
        </p:xfrm>
        <a:graphic>
          <a:graphicData uri="http://schemas.openxmlformats.org/presentationml/2006/ole">
            <mc:AlternateContent xmlns:mc="http://schemas.openxmlformats.org/markup-compatibility/2006">
              <mc:Choice xmlns:v="urn:schemas-microsoft-com:vml" Requires="v">
                <p:oleObj spid="_x0000_s6203" name="Equation" r:id="rId6" imgW="1879560" imgH="228600" progId="Equation.3">
                  <p:embed/>
                </p:oleObj>
              </mc:Choice>
              <mc:Fallback>
                <p:oleObj name="Equation" r:id="rId6" imgW="1879560" imgH="22860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7400" y="4702176"/>
                        <a:ext cx="4884738" cy="593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p:txBody>
          <a:bodyPr>
            <a:normAutofit/>
          </a:bodyPr>
          <a:lstStyle/>
          <a:p>
            <a:pPr eaLnBrk="1" hangingPunct="1"/>
            <a:r>
              <a:rPr lang="en-US" sz="3600" dirty="0" smtClean="0"/>
              <a:t>Terms: Binomials and </a:t>
            </a:r>
            <a:r>
              <a:rPr lang="en-US" sz="3600" dirty="0" err="1" smtClean="0"/>
              <a:t>Multinomials</a:t>
            </a:r>
            <a:endParaRPr lang="en-US" sz="3600" dirty="0" smtClean="0"/>
          </a:p>
        </p:txBody>
      </p:sp>
      <p:sp>
        <p:nvSpPr>
          <p:cNvPr id="2053" name="Rectangle 3"/>
          <p:cNvSpPr>
            <a:spLocks noGrp="1" noChangeArrowheads="1"/>
          </p:cNvSpPr>
          <p:nvPr>
            <p:ph type="body" idx="1"/>
          </p:nvPr>
        </p:nvSpPr>
        <p:spPr>
          <a:xfrm>
            <a:off x="228600" y="1371599"/>
            <a:ext cx="8574088" cy="5029201"/>
          </a:xfrm>
        </p:spPr>
        <p:txBody>
          <a:bodyPr>
            <a:normAutofit/>
          </a:bodyPr>
          <a:lstStyle/>
          <a:p>
            <a:pPr eaLnBrk="1" hangingPunct="1"/>
            <a:r>
              <a:rPr lang="en-US" sz="2800" dirty="0" smtClean="0"/>
              <a:t>Suppose A can take on more than 2 values</a:t>
            </a:r>
          </a:p>
          <a:p>
            <a:pPr eaLnBrk="1" hangingPunct="1"/>
            <a:r>
              <a:rPr lang="en-US" sz="2800" dirty="0" smtClean="0"/>
              <a:t>A is a </a:t>
            </a:r>
            <a:r>
              <a:rPr lang="en-US" sz="2800" u="sng" dirty="0" smtClean="0"/>
              <a:t>random variable with </a:t>
            </a:r>
            <a:r>
              <a:rPr lang="en-US" sz="2800" u="sng" dirty="0" err="1" smtClean="0"/>
              <a:t>arity</a:t>
            </a:r>
            <a:r>
              <a:rPr lang="en-US" sz="2800" u="sng" dirty="0" smtClean="0"/>
              <a:t> k</a:t>
            </a:r>
            <a:r>
              <a:rPr lang="en-US" sz="2800" dirty="0" smtClean="0"/>
              <a:t> if it can take on exactly one value out of </a:t>
            </a:r>
            <a:r>
              <a:rPr lang="en-US" sz="2800" i="1" dirty="0" smtClean="0"/>
              <a:t>{v</a:t>
            </a:r>
            <a:r>
              <a:rPr lang="en-US" sz="2800" i="1" baseline="-25000" dirty="0" smtClean="0"/>
              <a:t>1</a:t>
            </a:r>
            <a:r>
              <a:rPr lang="en-US" sz="2800" i="1" dirty="0" smtClean="0"/>
              <a:t>,v</a:t>
            </a:r>
            <a:r>
              <a:rPr lang="en-US" sz="2800" i="1" baseline="-25000" dirty="0" smtClean="0"/>
              <a:t>2</a:t>
            </a:r>
            <a:r>
              <a:rPr lang="en-US" sz="2800" i="1" dirty="0" smtClean="0"/>
              <a:t>, .. </a:t>
            </a:r>
            <a:r>
              <a:rPr lang="en-US" sz="2800" i="1" dirty="0" err="1" smtClean="0"/>
              <a:t>v</a:t>
            </a:r>
            <a:r>
              <a:rPr lang="en-US" sz="2800" i="1" baseline="-25000" dirty="0" err="1" smtClean="0"/>
              <a:t>k</a:t>
            </a:r>
            <a:r>
              <a:rPr lang="en-US" sz="2800" i="1" dirty="0" smtClean="0"/>
              <a:t>}</a:t>
            </a:r>
          </a:p>
          <a:p>
            <a:pPr lvl="1"/>
            <a:r>
              <a:rPr lang="en-US" sz="2800" i="1" dirty="0" smtClean="0"/>
              <a:t>Example:   V={</a:t>
            </a:r>
            <a:r>
              <a:rPr lang="en-US" sz="2800" i="1" dirty="0" err="1" smtClean="0"/>
              <a:t>aaliyah</a:t>
            </a:r>
            <a:r>
              <a:rPr lang="en-US" sz="2800" i="1" dirty="0" smtClean="0"/>
              <a:t>, aardvark, …., </a:t>
            </a:r>
            <a:r>
              <a:rPr lang="en-US" sz="2800" i="1" dirty="0" err="1" smtClean="0"/>
              <a:t>zymurge</a:t>
            </a:r>
            <a:r>
              <a:rPr lang="en-US" sz="2800" i="1" dirty="0" smtClean="0"/>
              <a:t>, </a:t>
            </a:r>
            <a:r>
              <a:rPr lang="en-US" sz="2800" i="1" dirty="0" err="1" smtClean="0"/>
              <a:t>zynga</a:t>
            </a:r>
            <a:r>
              <a:rPr lang="en-US" sz="2800" i="1" dirty="0" smtClean="0"/>
              <a:t>}</a:t>
            </a:r>
          </a:p>
          <a:p>
            <a:pPr lvl="1"/>
            <a:r>
              <a:rPr lang="en-US" sz="2800" i="1" dirty="0" smtClean="0"/>
              <a:t>Example:  V={</a:t>
            </a:r>
            <a:r>
              <a:rPr lang="en-US" sz="2800" i="1" dirty="0" err="1" smtClean="0"/>
              <a:t>aaliyah_aardvark</a:t>
            </a:r>
            <a:r>
              <a:rPr lang="en-US" sz="2800" i="1" dirty="0" smtClean="0"/>
              <a:t>, …,  </a:t>
            </a:r>
            <a:r>
              <a:rPr lang="en-US" sz="2800" i="1" dirty="0" err="1" smtClean="0"/>
              <a:t>zynga_zymgurgy</a:t>
            </a:r>
            <a:r>
              <a:rPr lang="en-US" sz="2800" i="1" dirty="0" smtClean="0"/>
              <a:t>} </a:t>
            </a:r>
          </a:p>
          <a:p>
            <a:pPr eaLnBrk="1" hangingPunct="1"/>
            <a:endParaRPr lang="en-US" sz="2800" i="1" dirty="0" smtClean="0"/>
          </a:p>
          <a:p>
            <a:pPr eaLnBrk="1" hangingPunct="1"/>
            <a:r>
              <a:rPr lang="en-US" sz="2800" dirty="0" smtClean="0"/>
              <a:t>The distribution Pr(A) is a </a:t>
            </a:r>
            <a:r>
              <a:rPr lang="en-US" sz="2800" i="1" dirty="0" smtClean="0"/>
              <a:t>multinomial</a:t>
            </a:r>
          </a:p>
          <a:p>
            <a:pPr eaLnBrk="1" hangingPunct="1"/>
            <a:r>
              <a:rPr lang="en-US" sz="2800" dirty="0" smtClean="0"/>
              <a:t>For </a:t>
            </a:r>
            <a:r>
              <a:rPr lang="en-US" sz="2800" i="1" dirty="0" smtClean="0"/>
              <a:t>k=2</a:t>
            </a:r>
            <a:r>
              <a:rPr lang="en-US" sz="2800" dirty="0" smtClean="0"/>
              <a:t> the distribution is a </a:t>
            </a:r>
            <a:r>
              <a:rPr lang="en-US" sz="2800" i="1" dirty="0" smtClean="0"/>
              <a:t>binomial</a:t>
            </a:r>
            <a:endParaRPr lang="en-US" sz="2800" dirty="0" smtClean="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2"/>
          <p:cNvSpPr>
            <a:spLocks noGrp="1" noChangeArrowheads="1"/>
          </p:cNvSpPr>
          <p:nvPr>
            <p:ph type="title"/>
          </p:nvPr>
        </p:nvSpPr>
        <p:spPr/>
        <p:txBody>
          <a:bodyPr>
            <a:normAutofit fontScale="90000"/>
          </a:bodyPr>
          <a:lstStyle/>
          <a:p>
            <a:pPr eaLnBrk="1" hangingPunct="1"/>
            <a:r>
              <a:rPr lang="en-US" sz="3200" smtClean="0"/>
              <a:t>More about Multivalued Random Variables</a:t>
            </a:r>
          </a:p>
        </p:txBody>
      </p:sp>
      <p:sp>
        <p:nvSpPr>
          <p:cNvPr id="4103" name="Rectangle 3"/>
          <p:cNvSpPr>
            <a:spLocks noGrp="1" noChangeArrowheads="1"/>
          </p:cNvSpPr>
          <p:nvPr>
            <p:ph type="body" idx="1"/>
          </p:nvPr>
        </p:nvSpPr>
        <p:spPr>
          <a:xfrm>
            <a:off x="228600" y="1371600"/>
            <a:ext cx="8574088" cy="1524000"/>
          </a:xfrm>
        </p:spPr>
        <p:txBody>
          <a:bodyPr>
            <a:normAutofit/>
          </a:bodyPr>
          <a:lstStyle/>
          <a:p>
            <a:pPr eaLnBrk="1" hangingPunct="1"/>
            <a:r>
              <a:rPr lang="en-US" sz="2400" dirty="0" smtClean="0"/>
              <a:t>Using the axioms of probability and  assuming that A obeys…</a:t>
            </a:r>
          </a:p>
        </p:txBody>
      </p:sp>
      <p:sp>
        <p:nvSpPr>
          <p:cNvPr id="4104" name="Rectangle 4"/>
          <p:cNvSpPr>
            <a:spLocks noChangeArrowheads="1"/>
          </p:cNvSpPr>
          <p:nvPr/>
        </p:nvSpPr>
        <p:spPr bwMode="auto">
          <a:xfrm>
            <a:off x="228600" y="2819400"/>
            <a:ext cx="8574088" cy="457200"/>
          </a:xfrm>
          <a:prstGeom prst="rect">
            <a:avLst/>
          </a:prstGeom>
          <a:noFill/>
          <a:ln w="9525">
            <a:noFill/>
            <a:miter lim="800000"/>
            <a:headEnd/>
            <a:tailEnd/>
          </a:ln>
        </p:spPr>
        <p:txBody>
          <a:bodyPr/>
          <a:lstStyle/>
          <a:p>
            <a:pPr marL="342900" indent="-342900" algn="l">
              <a:spcBef>
                <a:spcPct val="20000"/>
              </a:spcBef>
              <a:buClr>
                <a:schemeClr val="tx1"/>
              </a:buClr>
              <a:buFontTx/>
              <a:buChar char="•"/>
            </a:pPr>
            <a:r>
              <a:rPr lang="en-US" sz="2000" dirty="0"/>
              <a:t>It’s easy to prove that</a:t>
            </a:r>
          </a:p>
        </p:txBody>
      </p:sp>
      <p:graphicFrame>
        <p:nvGraphicFramePr>
          <p:cNvPr id="4098" name="Object 5"/>
          <p:cNvGraphicFramePr>
            <a:graphicFrameLocks noChangeAspect="1"/>
          </p:cNvGraphicFramePr>
          <p:nvPr/>
        </p:nvGraphicFramePr>
        <p:xfrm>
          <a:off x="1447800" y="1752600"/>
          <a:ext cx="4724400" cy="627063"/>
        </p:xfrm>
        <a:graphic>
          <a:graphicData uri="http://schemas.openxmlformats.org/presentationml/2006/ole">
            <mc:AlternateContent xmlns:mc="http://schemas.openxmlformats.org/markup-compatibility/2006">
              <mc:Choice xmlns:v="urn:schemas-microsoft-com:vml" Requires="v">
                <p:oleObj spid="_x0000_s8300" name="Equation" r:id="rId4" imgW="1815840" imgH="241200" progId="Equation.3">
                  <p:embed/>
                </p:oleObj>
              </mc:Choice>
              <mc:Fallback>
                <p:oleObj name="Equation" r:id="rId4" imgW="1815840" imgH="24120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1752600"/>
                        <a:ext cx="4724400" cy="627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9" name="Object 6"/>
          <p:cNvGraphicFramePr>
            <a:graphicFrameLocks noChangeAspect="1"/>
          </p:cNvGraphicFramePr>
          <p:nvPr/>
        </p:nvGraphicFramePr>
        <p:xfrm>
          <a:off x="1447800" y="2225675"/>
          <a:ext cx="4884738" cy="595313"/>
        </p:xfrm>
        <a:graphic>
          <a:graphicData uri="http://schemas.openxmlformats.org/presentationml/2006/ole">
            <mc:AlternateContent xmlns:mc="http://schemas.openxmlformats.org/markup-compatibility/2006">
              <mc:Choice xmlns:v="urn:schemas-microsoft-com:vml" Requires="v">
                <p:oleObj spid="_x0000_s8301" name="Equation" r:id="rId6" imgW="1879560" imgH="228600" progId="Equation.3">
                  <p:embed/>
                </p:oleObj>
              </mc:Choice>
              <mc:Fallback>
                <p:oleObj name="Equation" r:id="rId6" imgW="1879560" imgH="228600"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47800" y="2225675"/>
                        <a:ext cx="4884738" cy="595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00" name="Object 7"/>
          <p:cNvGraphicFramePr>
            <a:graphicFrameLocks noChangeAspect="1"/>
          </p:cNvGraphicFramePr>
          <p:nvPr/>
        </p:nvGraphicFramePr>
        <p:xfrm>
          <a:off x="1447800" y="2971800"/>
          <a:ext cx="6699250" cy="1155700"/>
        </p:xfrm>
        <a:graphic>
          <a:graphicData uri="http://schemas.openxmlformats.org/presentationml/2006/ole">
            <mc:AlternateContent xmlns:mc="http://schemas.openxmlformats.org/markup-compatibility/2006">
              <mc:Choice xmlns:v="urn:schemas-microsoft-com:vml" Requires="v">
                <p:oleObj spid="_x0000_s8302" name="Equation" r:id="rId8" imgW="2577960" imgH="444240" progId="Equation.3">
                  <p:embed/>
                </p:oleObj>
              </mc:Choice>
              <mc:Fallback>
                <p:oleObj name="Equation" r:id="rId8" imgW="2577960" imgH="444240" progId="Equation.3">
                  <p:embed/>
                  <p:pic>
                    <p:nvPicPr>
                      <p:cNvPr id="0" name="Object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47800" y="2971800"/>
                        <a:ext cx="6699250" cy="1155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5" name="Rectangle 8"/>
          <p:cNvSpPr>
            <a:spLocks noChangeArrowheads="1"/>
          </p:cNvSpPr>
          <p:nvPr/>
        </p:nvSpPr>
        <p:spPr bwMode="auto">
          <a:xfrm>
            <a:off x="304800" y="3886200"/>
            <a:ext cx="8574088" cy="457200"/>
          </a:xfrm>
          <a:prstGeom prst="rect">
            <a:avLst/>
          </a:prstGeom>
          <a:noFill/>
          <a:ln w="9525">
            <a:noFill/>
            <a:miter lim="800000"/>
            <a:headEnd/>
            <a:tailEnd/>
          </a:ln>
        </p:spPr>
        <p:txBody>
          <a:bodyPr/>
          <a:lstStyle/>
          <a:p>
            <a:pPr marL="342900" indent="-342900" algn="l">
              <a:spcBef>
                <a:spcPct val="20000"/>
              </a:spcBef>
              <a:buClr>
                <a:schemeClr val="tx1"/>
              </a:buClr>
              <a:buFontTx/>
              <a:buChar char="•"/>
            </a:pPr>
            <a:r>
              <a:rPr lang="en-US" sz="2000" dirty="0"/>
              <a:t>And thus we can prove</a:t>
            </a:r>
          </a:p>
        </p:txBody>
      </p:sp>
      <p:graphicFrame>
        <p:nvGraphicFramePr>
          <p:cNvPr id="4101" name="Object 9"/>
          <p:cNvGraphicFramePr>
            <a:graphicFrameLocks noChangeAspect="1"/>
          </p:cNvGraphicFramePr>
          <p:nvPr/>
        </p:nvGraphicFramePr>
        <p:xfrm>
          <a:off x="3308350" y="4038600"/>
          <a:ext cx="2671763" cy="1155700"/>
        </p:xfrm>
        <a:graphic>
          <a:graphicData uri="http://schemas.openxmlformats.org/presentationml/2006/ole">
            <mc:AlternateContent xmlns:mc="http://schemas.openxmlformats.org/markup-compatibility/2006">
              <mc:Choice xmlns:v="urn:schemas-microsoft-com:vml" Requires="v">
                <p:oleObj spid="_x0000_s8303" name="Equation" r:id="rId10" imgW="1028520" imgH="444240" progId="Equation.3">
                  <p:embed/>
                </p:oleObj>
              </mc:Choice>
              <mc:Fallback>
                <p:oleObj name="Equation" r:id="rId10" imgW="1028520" imgH="444240" progId="Equation.3">
                  <p:embed/>
                  <p:pic>
                    <p:nvPicPr>
                      <p:cNvPr id="0" name="Object 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308350" y="4038600"/>
                        <a:ext cx="2671763" cy="1155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normAutofit fontScale="90000"/>
          </a:bodyPr>
          <a:lstStyle/>
          <a:p>
            <a:pPr eaLnBrk="1" hangingPunct="1"/>
            <a:r>
              <a:rPr lang="en-US" smtClean="0"/>
              <a:t>Elementary Probability in Pictures</a:t>
            </a:r>
          </a:p>
        </p:txBody>
      </p:sp>
      <p:graphicFrame>
        <p:nvGraphicFramePr>
          <p:cNvPr id="5122" name="Object 4"/>
          <p:cNvGraphicFramePr>
            <a:graphicFrameLocks noChangeAspect="1"/>
          </p:cNvGraphicFramePr>
          <p:nvPr/>
        </p:nvGraphicFramePr>
        <p:xfrm>
          <a:off x="533400" y="1295400"/>
          <a:ext cx="2671763" cy="1155700"/>
        </p:xfrm>
        <a:graphic>
          <a:graphicData uri="http://schemas.openxmlformats.org/presentationml/2006/ole">
            <mc:AlternateContent xmlns:mc="http://schemas.openxmlformats.org/markup-compatibility/2006">
              <mc:Choice xmlns:v="urn:schemas-microsoft-com:vml" Requires="v">
                <p:oleObj spid="_x0000_s9249" name="Equation" r:id="rId4" imgW="1028520" imgH="444240" progId="Equation.3">
                  <p:embed/>
                </p:oleObj>
              </mc:Choice>
              <mc:Fallback>
                <p:oleObj name="Equation" r:id="rId4" imgW="1028520" imgH="44424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1295400"/>
                        <a:ext cx="2671763" cy="1155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4" name="Rectangle 5"/>
          <p:cNvSpPr>
            <a:spLocks noChangeArrowheads="1"/>
          </p:cNvSpPr>
          <p:nvPr/>
        </p:nvSpPr>
        <p:spPr bwMode="auto">
          <a:xfrm>
            <a:off x="1524000" y="2590800"/>
            <a:ext cx="5638800" cy="2971800"/>
          </a:xfrm>
          <a:prstGeom prst="rect">
            <a:avLst/>
          </a:prstGeom>
          <a:solidFill>
            <a:srgbClr val="CCFFFF"/>
          </a:solidFill>
          <a:ln w="38100" algn="ctr">
            <a:solidFill>
              <a:schemeClr val="tx1"/>
            </a:solidFill>
            <a:miter lim="800000"/>
            <a:headEnd/>
            <a:tailEnd/>
          </a:ln>
        </p:spPr>
        <p:txBody>
          <a:bodyPr wrap="none" anchor="ctr">
            <a:spAutoFit/>
          </a:bodyPr>
          <a:lstStyle/>
          <a:p>
            <a:endParaRPr lang="en-US"/>
          </a:p>
        </p:txBody>
      </p:sp>
      <p:sp>
        <p:nvSpPr>
          <p:cNvPr id="5125" name="Line 6"/>
          <p:cNvSpPr>
            <a:spLocks noChangeShapeType="1"/>
          </p:cNvSpPr>
          <p:nvPr/>
        </p:nvSpPr>
        <p:spPr bwMode="auto">
          <a:xfrm>
            <a:off x="2514600" y="2590800"/>
            <a:ext cx="381000" cy="2971800"/>
          </a:xfrm>
          <a:prstGeom prst="line">
            <a:avLst/>
          </a:prstGeom>
          <a:noFill/>
          <a:ln w="38100">
            <a:solidFill>
              <a:schemeClr val="hlink"/>
            </a:solidFill>
            <a:round/>
            <a:headEnd/>
            <a:tailEnd/>
          </a:ln>
        </p:spPr>
        <p:txBody>
          <a:bodyPr anchor="ctr">
            <a:spAutoFit/>
          </a:bodyPr>
          <a:lstStyle/>
          <a:p>
            <a:endParaRPr lang="en-US"/>
          </a:p>
        </p:txBody>
      </p:sp>
      <p:sp>
        <p:nvSpPr>
          <p:cNvPr id="5126" name="Line 7"/>
          <p:cNvSpPr>
            <a:spLocks noChangeShapeType="1"/>
          </p:cNvSpPr>
          <p:nvPr/>
        </p:nvSpPr>
        <p:spPr bwMode="auto">
          <a:xfrm flipH="1">
            <a:off x="3810000" y="2590800"/>
            <a:ext cx="381000" cy="2971800"/>
          </a:xfrm>
          <a:prstGeom prst="line">
            <a:avLst/>
          </a:prstGeom>
          <a:noFill/>
          <a:ln w="38100">
            <a:solidFill>
              <a:schemeClr val="hlink"/>
            </a:solidFill>
            <a:round/>
            <a:headEnd/>
            <a:tailEnd/>
          </a:ln>
        </p:spPr>
        <p:txBody>
          <a:bodyPr anchor="ctr">
            <a:spAutoFit/>
          </a:bodyPr>
          <a:lstStyle/>
          <a:p>
            <a:endParaRPr lang="en-US"/>
          </a:p>
        </p:txBody>
      </p:sp>
      <p:sp>
        <p:nvSpPr>
          <p:cNvPr id="5127" name="Line 8"/>
          <p:cNvSpPr>
            <a:spLocks noChangeShapeType="1"/>
          </p:cNvSpPr>
          <p:nvPr/>
        </p:nvSpPr>
        <p:spPr bwMode="auto">
          <a:xfrm flipH="1">
            <a:off x="5867400" y="2590800"/>
            <a:ext cx="381000" cy="2971800"/>
          </a:xfrm>
          <a:prstGeom prst="line">
            <a:avLst/>
          </a:prstGeom>
          <a:noFill/>
          <a:ln w="38100">
            <a:solidFill>
              <a:schemeClr val="hlink"/>
            </a:solidFill>
            <a:round/>
            <a:headEnd/>
            <a:tailEnd/>
          </a:ln>
        </p:spPr>
        <p:txBody>
          <a:bodyPr anchor="ctr">
            <a:spAutoFit/>
          </a:bodyPr>
          <a:lstStyle/>
          <a:p>
            <a:endParaRPr lang="en-US"/>
          </a:p>
        </p:txBody>
      </p:sp>
      <p:sp>
        <p:nvSpPr>
          <p:cNvPr id="5128" name="Line 9"/>
          <p:cNvSpPr>
            <a:spLocks noChangeShapeType="1"/>
          </p:cNvSpPr>
          <p:nvPr/>
        </p:nvSpPr>
        <p:spPr bwMode="auto">
          <a:xfrm flipH="1">
            <a:off x="3886200" y="3733800"/>
            <a:ext cx="2209800" cy="990600"/>
          </a:xfrm>
          <a:prstGeom prst="line">
            <a:avLst/>
          </a:prstGeom>
          <a:noFill/>
          <a:ln w="38100">
            <a:solidFill>
              <a:schemeClr val="hlink"/>
            </a:solidFill>
            <a:round/>
            <a:headEnd/>
            <a:tailEnd/>
          </a:ln>
        </p:spPr>
        <p:txBody>
          <a:bodyPr anchor="ctr">
            <a:spAutoFit/>
          </a:bodyPr>
          <a:lstStyle/>
          <a:p>
            <a:endParaRPr lang="en-US"/>
          </a:p>
        </p:txBody>
      </p:sp>
      <p:sp>
        <p:nvSpPr>
          <p:cNvPr id="5129" name="Text Box 10"/>
          <p:cNvSpPr txBox="1">
            <a:spLocks noChangeArrowheads="1"/>
          </p:cNvSpPr>
          <p:nvPr/>
        </p:nvSpPr>
        <p:spPr bwMode="auto">
          <a:xfrm>
            <a:off x="1600200" y="4953000"/>
            <a:ext cx="658813" cy="396875"/>
          </a:xfrm>
          <a:prstGeom prst="rect">
            <a:avLst/>
          </a:prstGeom>
          <a:noFill/>
          <a:ln w="38100" algn="ctr">
            <a:noFill/>
            <a:miter lim="800000"/>
            <a:headEnd/>
            <a:tailEnd/>
          </a:ln>
        </p:spPr>
        <p:txBody>
          <a:bodyPr wrap="none">
            <a:spAutoFit/>
          </a:bodyPr>
          <a:lstStyle/>
          <a:p>
            <a:r>
              <a:rPr lang="en-US"/>
              <a:t>A=1</a:t>
            </a:r>
          </a:p>
        </p:txBody>
      </p:sp>
      <p:sp>
        <p:nvSpPr>
          <p:cNvPr id="5130" name="Text Box 11"/>
          <p:cNvSpPr txBox="1">
            <a:spLocks noChangeArrowheads="1"/>
          </p:cNvSpPr>
          <p:nvPr/>
        </p:nvSpPr>
        <p:spPr bwMode="auto">
          <a:xfrm>
            <a:off x="2895600" y="2743200"/>
            <a:ext cx="658813" cy="396875"/>
          </a:xfrm>
          <a:prstGeom prst="rect">
            <a:avLst/>
          </a:prstGeom>
          <a:noFill/>
          <a:ln w="38100" algn="ctr">
            <a:noFill/>
            <a:miter lim="800000"/>
            <a:headEnd/>
            <a:tailEnd/>
          </a:ln>
        </p:spPr>
        <p:txBody>
          <a:bodyPr wrap="none">
            <a:spAutoFit/>
          </a:bodyPr>
          <a:lstStyle/>
          <a:p>
            <a:r>
              <a:rPr lang="en-US"/>
              <a:t>A=2</a:t>
            </a:r>
          </a:p>
        </p:txBody>
      </p:sp>
      <p:sp>
        <p:nvSpPr>
          <p:cNvPr id="5131" name="Text Box 12"/>
          <p:cNvSpPr txBox="1">
            <a:spLocks noChangeArrowheads="1"/>
          </p:cNvSpPr>
          <p:nvPr/>
        </p:nvSpPr>
        <p:spPr bwMode="auto">
          <a:xfrm>
            <a:off x="4267200" y="3276600"/>
            <a:ext cx="658813" cy="396875"/>
          </a:xfrm>
          <a:prstGeom prst="rect">
            <a:avLst/>
          </a:prstGeom>
          <a:noFill/>
          <a:ln w="38100" algn="ctr">
            <a:noFill/>
            <a:miter lim="800000"/>
            <a:headEnd/>
            <a:tailEnd/>
          </a:ln>
        </p:spPr>
        <p:txBody>
          <a:bodyPr wrap="none">
            <a:spAutoFit/>
          </a:bodyPr>
          <a:lstStyle/>
          <a:p>
            <a:r>
              <a:rPr lang="en-US"/>
              <a:t>A=3</a:t>
            </a:r>
          </a:p>
        </p:txBody>
      </p:sp>
      <p:sp>
        <p:nvSpPr>
          <p:cNvPr id="5132" name="Text Box 13"/>
          <p:cNvSpPr txBox="1">
            <a:spLocks noChangeArrowheads="1"/>
          </p:cNvSpPr>
          <p:nvPr/>
        </p:nvSpPr>
        <p:spPr bwMode="auto">
          <a:xfrm>
            <a:off x="4724400" y="4419600"/>
            <a:ext cx="658813" cy="396875"/>
          </a:xfrm>
          <a:prstGeom prst="rect">
            <a:avLst/>
          </a:prstGeom>
          <a:noFill/>
          <a:ln w="38100" algn="ctr">
            <a:noFill/>
            <a:miter lim="800000"/>
            <a:headEnd/>
            <a:tailEnd/>
          </a:ln>
        </p:spPr>
        <p:txBody>
          <a:bodyPr wrap="none">
            <a:spAutoFit/>
          </a:bodyPr>
          <a:lstStyle/>
          <a:p>
            <a:r>
              <a:rPr lang="en-US"/>
              <a:t>A=4</a:t>
            </a:r>
          </a:p>
        </p:txBody>
      </p:sp>
      <p:sp>
        <p:nvSpPr>
          <p:cNvPr id="5133" name="Text Box 14"/>
          <p:cNvSpPr txBox="1">
            <a:spLocks noChangeArrowheads="1"/>
          </p:cNvSpPr>
          <p:nvPr/>
        </p:nvSpPr>
        <p:spPr bwMode="auto">
          <a:xfrm>
            <a:off x="6248400" y="3505200"/>
            <a:ext cx="658813" cy="396875"/>
          </a:xfrm>
          <a:prstGeom prst="rect">
            <a:avLst/>
          </a:prstGeom>
          <a:noFill/>
          <a:ln w="38100" algn="ctr">
            <a:noFill/>
            <a:miter lim="800000"/>
            <a:headEnd/>
            <a:tailEnd/>
          </a:ln>
        </p:spPr>
        <p:txBody>
          <a:bodyPr wrap="none">
            <a:spAutoFit/>
          </a:bodyPr>
          <a:lstStyle/>
          <a:p>
            <a:r>
              <a:rPr lang="en-US"/>
              <a:t>A=5</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normAutofit fontScale="90000"/>
          </a:bodyPr>
          <a:lstStyle/>
          <a:p>
            <a:pPr eaLnBrk="1" hangingPunct="1"/>
            <a:r>
              <a:rPr lang="en-US" smtClean="0"/>
              <a:t>Elementary Probability in Pictures</a:t>
            </a:r>
          </a:p>
        </p:txBody>
      </p:sp>
      <p:graphicFrame>
        <p:nvGraphicFramePr>
          <p:cNvPr id="5122" name="Object 4"/>
          <p:cNvGraphicFramePr>
            <a:graphicFrameLocks noChangeAspect="1"/>
          </p:cNvGraphicFramePr>
          <p:nvPr/>
        </p:nvGraphicFramePr>
        <p:xfrm>
          <a:off x="533400" y="1295400"/>
          <a:ext cx="2671763" cy="1155700"/>
        </p:xfrm>
        <a:graphic>
          <a:graphicData uri="http://schemas.openxmlformats.org/presentationml/2006/ole">
            <mc:AlternateContent xmlns:mc="http://schemas.openxmlformats.org/markup-compatibility/2006">
              <mc:Choice xmlns:v="urn:schemas-microsoft-com:vml" Requires="v">
                <p:oleObj spid="_x0000_s177185" name="Equation" r:id="rId4" imgW="1028520" imgH="444240" progId="Equation.3">
                  <p:embed/>
                </p:oleObj>
              </mc:Choice>
              <mc:Fallback>
                <p:oleObj name="Equation" r:id="rId4" imgW="1028520" imgH="44424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1295400"/>
                        <a:ext cx="2671763" cy="1155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4" name="Rectangle 5"/>
          <p:cNvSpPr>
            <a:spLocks noChangeArrowheads="1"/>
          </p:cNvSpPr>
          <p:nvPr/>
        </p:nvSpPr>
        <p:spPr bwMode="auto">
          <a:xfrm>
            <a:off x="1524000" y="2590800"/>
            <a:ext cx="5638800" cy="2971800"/>
          </a:xfrm>
          <a:prstGeom prst="rect">
            <a:avLst/>
          </a:prstGeom>
          <a:solidFill>
            <a:srgbClr val="CCFFFF"/>
          </a:solidFill>
          <a:ln w="38100" algn="ctr">
            <a:solidFill>
              <a:schemeClr val="tx1"/>
            </a:solidFill>
            <a:miter lim="800000"/>
            <a:headEnd/>
            <a:tailEnd/>
          </a:ln>
        </p:spPr>
        <p:txBody>
          <a:bodyPr wrap="none" anchor="ctr">
            <a:spAutoFit/>
          </a:bodyPr>
          <a:lstStyle/>
          <a:p>
            <a:endParaRPr lang="en-US"/>
          </a:p>
        </p:txBody>
      </p:sp>
      <p:sp>
        <p:nvSpPr>
          <p:cNvPr id="5125" name="Line 6"/>
          <p:cNvSpPr>
            <a:spLocks noChangeShapeType="1"/>
          </p:cNvSpPr>
          <p:nvPr/>
        </p:nvSpPr>
        <p:spPr bwMode="auto">
          <a:xfrm>
            <a:off x="2514600" y="2590800"/>
            <a:ext cx="381000" cy="2971800"/>
          </a:xfrm>
          <a:prstGeom prst="line">
            <a:avLst/>
          </a:prstGeom>
          <a:noFill/>
          <a:ln w="38100">
            <a:solidFill>
              <a:schemeClr val="hlink"/>
            </a:solidFill>
            <a:round/>
            <a:headEnd/>
            <a:tailEnd/>
          </a:ln>
        </p:spPr>
        <p:txBody>
          <a:bodyPr anchor="ctr">
            <a:spAutoFit/>
          </a:bodyPr>
          <a:lstStyle/>
          <a:p>
            <a:endParaRPr lang="en-US"/>
          </a:p>
        </p:txBody>
      </p:sp>
      <p:sp>
        <p:nvSpPr>
          <p:cNvPr id="5126" name="Line 7"/>
          <p:cNvSpPr>
            <a:spLocks noChangeShapeType="1"/>
          </p:cNvSpPr>
          <p:nvPr/>
        </p:nvSpPr>
        <p:spPr bwMode="auto">
          <a:xfrm flipH="1">
            <a:off x="3810000" y="2590800"/>
            <a:ext cx="381000" cy="2971800"/>
          </a:xfrm>
          <a:prstGeom prst="line">
            <a:avLst/>
          </a:prstGeom>
          <a:noFill/>
          <a:ln w="38100">
            <a:solidFill>
              <a:schemeClr val="hlink"/>
            </a:solidFill>
            <a:round/>
            <a:headEnd/>
            <a:tailEnd/>
          </a:ln>
        </p:spPr>
        <p:txBody>
          <a:bodyPr anchor="ctr">
            <a:spAutoFit/>
          </a:bodyPr>
          <a:lstStyle/>
          <a:p>
            <a:endParaRPr lang="en-US"/>
          </a:p>
        </p:txBody>
      </p:sp>
      <p:sp>
        <p:nvSpPr>
          <p:cNvPr id="5127" name="Line 8"/>
          <p:cNvSpPr>
            <a:spLocks noChangeShapeType="1"/>
          </p:cNvSpPr>
          <p:nvPr/>
        </p:nvSpPr>
        <p:spPr bwMode="auto">
          <a:xfrm flipH="1">
            <a:off x="5867400" y="2590800"/>
            <a:ext cx="381000" cy="2971800"/>
          </a:xfrm>
          <a:prstGeom prst="line">
            <a:avLst/>
          </a:prstGeom>
          <a:noFill/>
          <a:ln w="38100">
            <a:solidFill>
              <a:schemeClr val="hlink"/>
            </a:solidFill>
            <a:round/>
            <a:headEnd/>
            <a:tailEnd/>
          </a:ln>
        </p:spPr>
        <p:txBody>
          <a:bodyPr anchor="ctr">
            <a:spAutoFit/>
          </a:bodyPr>
          <a:lstStyle/>
          <a:p>
            <a:endParaRPr lang="en-US"/>
          </a:p>
        </p:txBody>
      </p:sp>
      <p:sp>
        <p:nvSpPr>
          <p:cNvPr id="5128" name="Line 9"/>
          <p:cNvSpPr>
            <a:spLocks noChangeShapeType="1"/>
          </p:cNvSpPr>
          <p:nvPr/>
        </p:nvSpPr>
        <p:spPr bwMode="auto">
          <a:xfrm flipH="1">
            <a:off x="3886200" y="3733800"/>
            <a:ext cx="2209800" cy="990600"/>
          </a:xfrm>
          <a:prstGeom prst="line">
            <a:avLst/>
          </a:prstGeom>
          <a:noFill/>
          <a:ln w="38100">
            <a:solidFill>
              <a:schemeClr val="hlink"/>
            </a:solidFill>
            <a:round/>
            <a:headEnd/>
            <a:tailEnd/>
          </a:ln>
        </p:spPr>
        <p:txBody>
          <a:bodyPr anchor="ctr">
            <a:spAutoFit/>
          </a:bodyPr>
          <a:lstStyle/>
          <a:p>
            <a:endParaRPr lang="en-US"/>
          </a:p>
        </p:txBody>
      </p:sp>
      <p:sp>
        <p:nvSpPr>
          <p:cNvPr id="5129" name="Text Box 10"/>
          <p:cNvSpPr txBox="1">
            <a:spLocks noChangeArrowheads="1"/>
          </p:cNvSpPr>
          <p:nvPr/>
        </p:nvSpPr>
        <p:spPr bwMode="auto">
          <a:xfrm>
            <a:off x="1600200" y="4953000"/>
            <a:ext cx="1274451" cy="369332"/>
          </a:xfrm>
          <a:prstGeom prst="rect">
            <a:avLst/>
          </a:prstGeom>
          <a:noFill/>
          <a:ln w="38100" algn="ctr">
            <a:noFill/>
            <a:miter lim="800000"/>
            <a:headEnd/>
            <a:tailEnd/>
          </a:ln>
        </p:spPr>
        <p:txBody>
          <a:bodyPr wrap="none">
            <a:spAutoFit/>
          </a:bodyPr>
          <a:lstStyle/>
          <a:p>
            <a:r>
              <a:rPr lang="en-US" dirty="0" smtClean="0"/>
              <a:t>A=aardvark</a:t>
            </a:r>
            <a:endParaRPr lang="en-US" dirty="0"/>
          </a:p>
        </p:txBody>
      </p:sp>
      <p:sp>
        <p:nvSpPr>
          <p:cNvPr id="5130" name="Text Box 11"/>
          <p:cNvSpPr txBox="1">
            <a:spLocks noChangeArrowheads="1"/>
          </p:cNvSpPr>
          <p:nvPr/>
        </p:nvSpPr>
        <p:spPr bwMode="auto">
          <a:xfrm>
            <a:off x="2895600" y="2743200"/>
            <a:ext cx="1085554" cy="369332"/>
          </a:xfrm>
          <a:prstGeom prst="rect">
            <a:avLst/>
          </a:prstGeom>
          <a:noFill/>
          <a:ln w="38100" algn="ctr">
            <a:noFill/>
            <a:miter lim="800000"/>
            <a:headEnd/>
            <a:tailEnd/>
          </a:ln>
        </p:spPr>
        <p:txBody>
          <a:bodyPr wrap="none">
            <a:spAutoFit/>
          </a:bodyPr>
          <a:lstStyle/>
          <a:p>
            <a:r>
              <a:rPr lang="en-US" dirty="0" smtClean="0"/>
              <a:t>A=</a:t>
            </a:r>
            <a:r>
              <a:rPr lang="en-US" dirty="0" err="1" smtClean="0"/>
              <a:t>aaliyah</a:t>
            </a:r>
            <a:endParaRPr lang="en-US" dirty="0"/>
          </a:p>
        </p:txBody>
      </p:sp>
      <p:sp>
        <p:nvSpPr>
          <p:cNvPr id="5131" name="Text Box 12"/>
          <p:cNvSpPr txBox="1">
            <a:spLocks noChangeArrowheads="1"/>
          </p:cNvSpPr>
          <p:nvPr/>
        </p:nvSpPr>
        <p:spPr bwMode="auto">
          <a:xfrm>
            <a:off x="4267200" y="3276600"/>
            <a:ext cx="704039" cy="369332"/>
          </a:xfrm>
          <a:prstGeom prst="rect">
            <a:avLst/>
          </a:prstGeom>
          <a:noFill/>
          <a:ln w="38100" algn="ctr">
            <a:noFill/>
            <a:miter lim="800000"/>
            <a:headEnd/>
            <a:tailEnd/>
          </a:ln>
        </p:spPr>
        <p:txBody>
          <a:bodyPr wrap="none">
            <a:spAutoFit/>
          </a:bodyPr>
          <a:lstStyle/>
          <a:p>
            <a:r>
              <a:rPr lang="en-US" dirty="0"/>
              <a:t>A</a:t>
            </a:r>
            <a:r>
              <a:rPr lang="en-US" dirty="0" smtClean="0"/>
              <a:t>=…</a:t>
            </a:r>
            <a:endParaRPr lang="en-US" dirty="0"/>
          </a:p>
        </p:txBody>
      </p:sp>
      <p:sp>
        <p:nvSpPr>
          <p:cNvPr id="5132" name="Text Box 13"/>
          <p:cNvSpPr txBox="1">
            <a:spLocks noChangeArrowheads="1"/>
          </p:cNvSpPr>
          <p:nvPr/>
        </p:nvSpPr>
        <p:spPr bwMode="auto">
          <a:xfrm>
            <a:off x="4724400" y="4419600"/>
            <a:ext cx="755335" cy="369332"/>
          </a:xfrm>
          <a:prstGeom prst="rect">
            <a:avLst/>
          </a:prstGeom>
          <a:noFill/>
          <a:ln w="38100" algn="ctr">
            <a:noFill/>
            <a:miter lim="800000"/>
            <a:headEnd/>
            <a:tailEnd/>
          </a:ln>
        </p:spPr>
        <p:txBody>
          <a:bodyPr wrap="none">
            <a:spAutoFit/>
          </a:bodyPr>
          <a:lstStyle/>
          <a:p>
            <a:r>
              <a:rPr lang="en-US" dirty="0"/>
              <a:t>A</a:t>
            </a:r>
            <a:r>
              <a:rPr lang="en-US" dirty="0" smtClean="0"/>
              <a:t>=….</a:t>
            </a:r>
            <a:endParaRPr lang="en-US" dirty="0"/>
          </a:p>
        </p:txBody>
      </p:sp>
      <p:sp>
        <p:nvSpPr>
          <p:cNvPr id="5133" name="Text Box 14"/>
          <p:cNvSpPr txBox="1">
            <a:spLocks noChangeArrowheads="1"/>
          </p:cNvSpPr>
          <p:nvPr/>
        </p:nvSpPr>
        <p:spPr bwMode="auto">
          <a:xfrm>
            <a:off x="6096000" y="4355068"/>
            <a:ext cx="981359" cy="369332"/>
          </a:xfrm>
          <a:prstGeom prst="rect">
            <a:avLst/>
          </a:prstGeom>
          <a:noFill/>
          <a:ln w="38100" algn="ctr">
            <a:noFill/>
            <a:miter lim="800000"/>
            <a:headEnd/>
            <a:tailEnd/>
          </a:ln>
        </p:spPr>
        <p:txBody>
          <a:bodyPr wrap="none">
            <a:spAutoFit/>
          </a:bodyPr>
          <a:lstStyle/>
          <a:p>
            <a:r>
              <a:rPr lang="en-US" dirty="0" smtClean="0"/>
              <a:t>A=</a:t>
            </a:r>
            <a:r>
              <a:rPr lang="en-US" dirty="0" err="1" smtClean="0"/>
              <a:t>zynga</a:t>
            </a:r>
            <a:endParaRPr lang="en-US" dirty="0"/>
          </a:p>
        </p:txBody>
      </p:sp>
      <p:sp>
        <p:nvSpPr>
          <p:cNvPr id="14" name="Line 9"/>
          <p:cNvSpPr>
            <a:spLocks noChangeShapeType="1"/>
          </p:cNvSpPr>
          <p:nvPr/>
        </p:nvSpPr>
        <p:spPr bwMode="auto">
          <a:xfrm flipH="1">
            <a:off x="4867559" y="2590800"/>
            <a:ext cx="612176" cy="1676400"/>
          </a:xfrm>
          <a:prstGeom prst="line">
            <a:avLst/>
          </a:prstGeom>
          <a:noFill/>
          <a:ln w="38100">
            <a:solidFill>
              <a:schemeClr val="hlink"/>
            </a:solidFill>
            <a:round/>
            <a:headEnd/>
            <a:tailEnd/>
          </a:ln>
        </p:spPr>
        <p:txBody>
          <a:bodyPr wrap="square" anchor="ctr">
            <a:spAutoFit/>
          </a:bodyPr>
          <a:lstStyle/>
          <a:p>
            <a:endParaRPr lang="en-US"/>
          </a:p>
        </p:txBody>
      </p:sp>
      <p:sp>
        <p:nvSpPr>
          <p:cNvPr id="15" name="Text Box 12"/>
          <p:cNvSpPr txBox="1">
            <a:spLocks noChangeArrowheads="1"/>
          </p:cNvSpPr>
          <p:nvPr/>
        </p:nvSpPr>
        <p:spPr bwMode="auto">
          <a:xfrm>
            <a:off x="5391961" y="3091934"/>
            <a:ext cx="415498" cy="369332"/>
          </a:xfrm>
          <a:prstGeom prst="rect">
            <a:avLst/>
          </a:prstGeom>
          <a:noFill/>
          <a:ln w="38100" algn="ctr">
            <a:noFill/>
            <a:miter lim="800000"/>
            <a:headEnd/>
            <a:tailEnd/>
          </a:ln>
        </p:spPr>
        <p:txBody>
          <a:bodyPr wrap="none">
            <a:spAutoFit/>
          </a:bodyPr>
          <a:lstStyle/>
          <a:p>
            <a:r>
              <a:rPr lang="en-US" dirty="0" smtClean="0"/>
              <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Probability - what you need to really, really know</a:t>
            </a:r>
            <a:endParaRPr lang="en-US" dirty="0"/>
          </a:p>
        </p:txBody>
      </p:sp>
      <p:sp>
        <p:nvSpPr>
          <p:cNvPr id="2" name="Content Placeholder 1"/>
          <p:cNvSpPr>
            <a:spLocks noGrp="1"/>
          </p:cNvSpPr>
          <p:nvPr>
            <p:ph idx="1"/>
          </p:nvPr>
        </p:nvSpPr>
        <p:spPr/>
        <p:txBody>
          <a:bodyPr/>
          <a:lstStyle/>
          <a:p>
            <a:endParaRPr lang="en-US" dirty="0" smtClean="0"/>
          </a:p>
          <a:p>
            <a:r>
              <a:rPr lang="en-US" dirty="0" smtClean="0"/>
              <a:t>Probabilities are cool</a:t>
            </a:r>
          </a:p>
          <a:p>
            <a:r>
              <a:rPr lang="en-US" dirty="0" smtClean="0"/>
              <a:t>Random variables and events</a:t>
            </a:r>
          </a:p>
          <a:p>
            <a:r>
              <a:rPr lang="en-US" dirty="0" smtClean="0"/>
              <a:t>The Axioms of Probability</a:t>
            </a:r>
          </a:p>
          <a:p>
            <a:r>
              <a:rPr lang="en-US" dirty="0" smtClean="0"/>
              <a:t>Independence, binomials, </a:t>
            </a:r>
            <a:r>
              <a:rPr lang="en-US" dirty="0" err="1" smtClean="0"/>
              <a:t>multinomials</a:t>
            </a:r>
            <a:endParaRPr lang="en-US" dirty="0" smtClean="0"/>
          </a:p>
          <a:p>
            <a:r>
              <a:rPr lang="en-US" dirty="0" smtClean="0"/>
              <a:t>Conditional probabilities</a:t>
            </a:r>
            <a:endParaRPr lang="en-US" dirty="0"/>
          </a:p>
        </p:txBody>
      </p:sp>
    </p:spTree>
    <p:extLst>
      <p:ext uri="{BB962C8B-B14F-4D97-AF65-F5344CB8AC3E}">
        <p14:creationId xmlns:p14="http://schemas.microsoft.com/office/powerpoint/2010/main" val="3809572427"/>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2"/>
          <p:cNvPicPr>
            <a:picLocks noChangeAspect="1" noChangeArrowheads="1"/>
          </p:cNvPicPr>
          <p:nvPr/>
        </p:nvPicPr>
        <p:blipFill>
          <a:blip r:embed="rId3"/>
          <a:srcRect l="44608" t="22533" r="12259" b="62875"/>
          <a:stretch>
            <a:fillRect/>
          </a:stretch>
        </p:blipFill>
        <p:spPr bwMode="auto">
          <a:xfrm>
            <a:off x="1752600" y="946150"/>
            <a:ext cx="6477000" cy="1720850"/>
          </a:xfrm>
          <a:prstGeom prst="rect">
            <a:avLst/>
          </a:prstGeom>
          <a:noFill/>
          <a:ln w="38100" algn="ctr">
            <a:noFill/>
            <a:miter lim="800000"/>
            <a:headEnd/>
            <a:tailEnd/>
          </a:ln>
        </p:spPr>
      </p:pic>
      <p:sp>
        <p:nvSpPr>
          <p:cNvPr id="60419" name="Rectangle 3"/>
          <p:cNvSpPr>
            <a:spLocks noGrp="1" noChangeArrowheads="1"/>
          </p:cNvSpPr>
          <p:nvPr>
            <p:ph type="title"/>
          </p:nvPr>
        </p:nvSpPr>
        <p:spPr/>
        <p:txBody>
          <a:bodyPr/>
          <a:lstStyle/>
          <a:p>
            <a:pPr eaLnBrk="1" hangingPunct="1"/>
            <a:r>
              <a:rPr lang="en-US" sz="4000" dirty="0" smtClean="0"/>
              <a:t>A practical problem</a:t>
            </a:r>
          </a:p>
        </p:txBody>
      </p:sp>
      <p:pic>
        <p:nvPicPr>
          <p:cNvPr id="60420" name="Picture 4"/>
          <p:cNvPicPr>
            <a:picLocks noChangeAspect="1" noChangeArrowheads="1"/>
          </p:cNvPicPr>
          <p:nvPr/>
        </p:nvPicPr>
        <p:blipFill>
          <a:blip r:embed="rId3"/>
          <a:srcRect l="18323" t="29282" r="55392" b="28540"/>
          <a:stretch>
            <a:fillRect/>
          </a:stretch>
        </p:blipFill>
        <p:spPr bwMode="auto">
          <a:xfrm>
            <a:off x="152400" y="1096962"/>
            <a:ext cx="1511300" cy="1905000"/>
          </a:xfrm>
          <a:prstGeom prst="rect">
            <a:avLst/>
          </a:prstGeom>
          <a:noFill/>
          <a:ln w="38100" algn="ctr">
            <a:noFill/>
            <a:miter lim="800000"/>
            <a:headEnd/>
            <a:tailEnd/>
          </a:ln>
        </p:spPr>
      </p:pic>
      <p:sp>
        <p:nvSpPr>
          <p:cNvPr id="60421" name="Text Box 5"/>
          <p:cNvSpPr txBox="1">
            <a:spLocks noChangeArrowheads="1"/>
          </p:cNvSpPr>
          <p:nvPr/>
        </p:nvSpPr>
        <p:spPr bwMode="auto">
          <a:xfrm>
            <a:off x="1828800" y="2667000"/>
            <a:ext cx="6781800" cy="2446824"/>
          </a:xfrm>
          <a:prstGeom prst="rect">
            <a:avLst/>
          </a:prstGeom>
          <a:noFill/>
          <a:ln w="38100" algn="ctr">
            <a:noFill/>
            <a:miter lim="800000"/>
            <a:headEnd/>
            <a:tailEnd/>
          </a:ln>
        </p:spPr>
        <p:txBody>
          <a:bodyPr>
            <a:spAutoFit/>
          </a:bodyPr>
          <a:lstStyle/>
          <a:p>
            <a:pPr algn="l">
              <a:spcBef>
                <a:spcPct val="50000"/>
              </a:spcBef>
              <a:buFontTx/>
              <a:buChar char="•"/>
            </a:pPr>
            <a:r>
              <a:rPr lang="en-US" dirty="0"/>
              <a:t> </a:t>
            </a:r>
            <a:r>
              <a:rPr lang="en-US" sz="1800" dirty="0"/>
              <a:t>I have lots of standard d20 die, lots of loaded die, all identical.</a:t>
            </a:r>
          </a:p>
          <a:p>
            <a:pPr algn="l">
              <a:spcBef>
                <a:spcPct val="50000"/>
              </a:spcBef>
              <a:buFontTx/>
              <a:buChar char="•"/>
            </a:pPr>
            <a:r>
              <a:rPr lang="en-US" sz="1800" dirty="0" smtClean="0"/>
              <a:t> Loaded die will give a 19/20 (“critical hit”) half the time.</a:t>
            </a:r>
          </a:p>
          <a:p>
            <a:pPr algn="l">
              <a:spcBef>
                <a:spcPct val="50000"/>
              </a:spcBef>
              <a:buFontTx/>
              <a:buChar char="•"/>
            </a:pPr>
            <a:r>
              <a:rPr lang="en-US" dirty="0"/>
              <a:t> </a:t>
            </a:r>
            <a:r>
              <a:rPr lang="en-US" dirty="0" smtClean="0"/>
              <a:t>In the game, someone hands me a random die, which is fair (A) or loaded (~A), with P(A) depending on how I mix the die.  Then I roll, and either get a critical hit (B) or not (~B)</a:t>
            </a:r>
            <a:endParaRPr lang="en-US" sz="1800" dirty="0" smtClean="0"/>
          </a:p>
          <a:p>
            <a:pPr algn="l">
              <a:spcBef>
                <a:spcPct val="50000"/>
              </a:spcBef>
              <a:buFontTx/>
              <a:buChar char="•"/>
            </a:pPr>
            <a:r>
              <a:rPr lang="en-US" sz="1800" dirty="0" smtClean="0"/>
              <a:t>. </a:t>
            </a:r>
            <a:r>
              <a:rPr lang="en-US" sz="1800" dirty="0"/>
              <a:t>Can I mix the dice together so that P(B</a:t>
            </a:r>
            <a:r>
              <a:rPr lang="en-US" sz="1800" dirty="0" smtClean="0"/>
              <a:t>) is anything I want - say, p(B)= 0.137 </a:t>
            </a:r>
            <a:r>
              <a:rPr lang="en-US" sz="1800" dirty="0"/>
              <a:t>?</a:t>
            </a:r>
          </a:p>
        </p:txBody>
      </p:sp>
      <p:sp>
        <p:nvSpPr>
          <p:cNvPr id="610310" name="Text Box 6"/>
          <p:cNvSpPr txBox="1">
            <a:spLocks noChangeArrowheads="1"/>
          </p:cNvSpPr>
          <p:nvPr/>
        </p:nvSpPr>
        <p:spPr bwMode="auto">
          <a:xfrm>
            <a:off x="522288" y="5176837"/>
            <a:ext cx="3952875" cy="396875"/>
          </a:xfrm>
          <a:prstGeom prst="rect">
            <a:avLst/>
          </a:prstGeom>
          <a:noFill/>
          <a:ln w="38100" algn="ctr">
            <a:noFill/>
            <a:miter lim="800000"/>
            <a:headEnd/>
            <a:tailEnd/>
          </a:ln>
        </p:spPr>
        <p:txBody>
          <a:bodyPr wrap="none">
            <a:spAutoFit/>
          </a:bodyPr>
          <a:lstStyle/>
          <a:p>
            <a:r>
              <a:rPr lang="en-US" dirty="0"/>
              <a:t>P(B) = P(B and </a:t>
            </a:r>
            <a:r>
              <a:rPr lang="en-US" dirty="0">
                <a:solidFill>
                  <a:schemeClr val="hlink"/>
                </a:solidFill>
              </a:rPr>
              <a:t>A</a:t>
            </a:r>
            <a:r>
              <a:rPr lang="en-US" dirty="0"/>
              <a:t>) + P(B and </a:t>
            </a:r>
            <a:r>
              <a:rPr lang="en-US" dirty="0">
                <a:solidFill>
                  <a:schemeClr val="hlink"/>
                </a:solidFill>
              </a:rPr>
              <a:t>~A</a:t>
            </a:r>
            <a:r>
              <a:rPr lang="en-US" dirty="0"/>
              <a:t>)</a:t>
            </a:r>
          </a:p>
        </p:txBody>
      </p:sp>
      <p:sp>
        <p:nvSpPr>
          <p:cNvPr id="610311" name="Text Box 7"/>
          <p:cNvSpPr txBox="1">
            <a:spLocks noChangeArrowheads="1"/>
          </p:cNvSpPr>
          <p:nvPr/>
        </p:nvSpPr>
        <p:spPr bwMode="auto">
          <a:xfrm>
            <a:off x="4424363" y="5176837"/>
            <a:ext cx="3500437" cy="396875"/>
          </a:xfrm>
          <a:prstGeom prst="rect">
            <a:avLst/>
          </a:prstGeom>
          <a:noFill/>
          <a:ln w="38100" algn="ctr">
            <a:noFill/>
            <a:miter lim="800000"/>
            <a:headEnd/>
            <a:tailEnd/>
          </a:ln>
        </p:spPr>
        <p:txBody>
          <a:bodyPr wrap="none">
            <a:spAutoFit/>
          </a:bodyPr>
          <a:lstStyle/>
          <a:p>
            <a:r>
              <a:rPr lang="en-US"/>
              <a:t>= 0.1*</a:t>
            </a:r>
            <a:r>
              <a:rPr lang="el-GR">
                <a:solidFill>
                  <a:schemeClr val="hlink"/>
                </a:solidFill>
                <a:cs typeface="Tahoma" pitchFamily="34" charset="0"/>
              </a:rPr>
              <a:t>λ</a:t>
            </a:r>
            <a:r>
              <a:rPr lang="en-US"/>
              <a:t> + 0.5*</a:t>
            </a:r>
            <a:r>
              <a:rPr lang="en-US">
                <a:solidFill>
                  <a:schemeClr val="hlink"/>
                </a:solidFill>
              </a:rPr>
              <a:t>(1- </a:t>
            </a:r>
            <a:r>
              <a:rPr lang="el-GR">
                <a:solidFill>
                  <a:schemeClr val="hlink"/>
                </a:solidFill>
              </a:rPr>
              <a:t>λ</a:t>
            </a:r>
            <a:r>
              <a:rPr lang="en-US">
                <a:solidFill>
                  <a:schemeClr val="hlink"/>
                </a:solidFill>
              </a:rPr>
              <a:t>)</a:t>
            </a:r>
            <a:r>
              <a:rPr lang="en-US"/>
              <a:t> = 0.137</a:t>
            </a:r>
          </a:p>
        </p:txBody>
      </p:sp>
      <p:sp>
        <p:nvSpPr>
          <p:cNvPr id="610312" name="Text Box 8"/>
          <p:cNvSpPr txBox="1">
            <a:spLocks noChangeArrowheads="1"/>
          </p:cNvSpPr>
          <p:nvPr/>
        </p:nvSpPr>
        <p:spPr bwMode="auto">
          <a:xfrm>
            <a:off x="4114800" y="5634037"/>
            <a:ext cx="3638550" cy="396875"/>
          </a:xfrm>
          <a:prstGeom prst="rect">
            <a:avLst/>
          </a:prstGeom>
          <a:noFill/>
          <a:ln w="38100" algn="ctr">
            <a:noFill/>
            <a:miter lim="800000"/>
            <a:headEnd/>
            <a:tailEnd/>
          </a:ln>
        </p:spPr>
        <p:txBody>
          <a:bodyPr wrap="none">
            <a:spAutoFit/>
          </a:bodyPr>
          <a:lstStyle/>
          <a:p>
            <a:r>
              <a:rPr lang="el-GR">
                <a:solidFill>
                  <a:schemeClr val="hlink"/>
                </a:solidFill>
                <a:cs typeface="Tahoma" pitchFamily="34" charset="0"/>
              </a:rPr>
              <a:t>λ</a:t>
            </a:r>
            <a:r>
              <a:rPr lang="en-US"/>
              <a:t> = (0.5 - 0.137)/0.4 = 0.9075</a:t>
            </a:r>
          </a:p>
        </p:txBody>
      </p:sp>
      <p:sp>
        <p:nvSpPr>
          <p:cNvPr id="610313" name="Text Box 9"/>
          <p:cNvSpPr txBox="1">
            <a:spLocks noChangeArrowheads="1"/>
          </p:cNvSpPr>
          <p:nvPr/>
        </p:nvSpPr>
        <p:spPr bwMode="auto">
          <a:xfrm>
            <a:off x="1066800" y="5634037"/>
            <a:ext cx="1998663" cy="396875"/>
          </a:xfrm>
          <a:prstGeom prst="rect">
            <a:avLst/>
          </a:prstGeom>
          <a:noFill/>
          <a:ln w="38100" algn="ctr">
            <a:noFill/>
            <a:miter lim="800000"/>
            <a:headEnd/>
            <a:tailEnd/>
          </a:ln>
        </p:spPr>
        <p:txBody>
          <a:bodyPr wrap="none">
            <a:spAutoFit/>
          </a:bodyPr>
          <a:lstStyle/>
          <a:p>
            <a:r>
              <a:rPr lang="en-US"/>
              <a:t>“mixture model”</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03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03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03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03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04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1" grpId="0"/>
      <p:bldP spid="610310" grpId="0"/>
      <p:bldP spid="610311" grpId="0"/>
      <p:bldP spid="610312" grpId="0"/>
      <p:bldP spid="61031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8"/>
          <p:cNvSpPr>
            <a:spLocks noChangeArrowheads="1"/>
          </p:cNvSpPr>
          <p:nvPr/>
        </p:nvSpPr>
        <p:spPr bwMode="auto">
          <a:xfrm>
            <a:off x="304800" y="2590800"/>
            <a:ext cx="5105400" cy="2971800"/>
          </a:xfrm>
          <a:prstGeom prst="rect">
            <a:avLst/>
          </a:prstGeom>
          <a:solidFill>
            <a:srgbClr val="CCFFFF"/>
          </a:solidFill>
          <a:ln w="38100" algn="ctr">
            <a:solidFill>
              <a:schemeClr val="tx1"/>
            </a:solidFill>
            <a:miter lim="800000"/>
            <a:headEnd/>
            <a:tailEnd/>
          </a:ln>
        </p:spPr>
        <p:txBody>
          <a:bodyPr anchor="ctr">
            <a:spAutoFit/>
          </a:bodyPr>
          <a:lstStyle/>
          <a:p>
            <a:endParaRPr lang="en-US"/>
          </a:p>
        </p:txBody>
      </p:sp>
      <p:sp>
        <p:nvSpPr>
          <p:cNvPr id="61443" name="Rectangle 2"/>
          <p:cNvSpPr>
            <a:spLocks noGrp="1" noChangeArrowheads="1"/>
          </p:cNvSpPr>
          <p:nvPr>
            <p:ph type="title"/>
          </p:nvPr>
        </p:nvSpPr>
        <p:spPr/>
        <p:txBody>
          <a:bodyPr>
            <a:normAutofit fontScale="90000"/>
          </a:bodyPr>
          <a:lstStyle/>
          <a:p>
            <a:pPr eaLnBrk="1" hangingPunct="1"/>
            <a:r>
              <a:rPr lang="en-US" smtClean="0"/>
              <a:t>Another picture for this problem</a:t>
            </a:r>
          </a:p>
        </p:txBody>
      </p:sp>
      <p:sp>
        <p:nvSpPr>
          <p:cNvPr id="61444" name="Line 7"/>
          <p:cNvSpPr>
            <a:spLocks noChangeShapeType="1"/>
          </p:cNvSpPr>
          <p:nvPr/>
        </p:nvSpPr>
        <p:spPr bwMode="auto">
          <a:xfrm flipH="1">
            <a:off x="3733800" y="2590800"/>
            <a:ext cx="0" cy="2971800"/>
          </a:xfrm>
          <a:prstGeom prst="line">
            <a:avLst/>
          </a:prstGeom>
          <a:noFill/>
          <a:ln w="38100">
            <a:solidFill>
              <a:schemeClr val="hlink"/>
            </a:solidFill>
            <a:round/>
            <a:headEnd/>
            <a:tailEnd/>
          </a:ln>
        </p:spPr>
        <p:txBody>
          <a:bodyPr anchor="ctr">
            <a:spAutoFit/>
          </a:bodyPr>
          <a:lstStyle/>
          <a:p>
            <a:endParaRPr lang="en-US"/>
          </a:p>
        </p:txBody>
      </p:sp>
      <p:sp>
        <p:nvSpPr>
          <p:cNvPr id="61445" name="Text Box 9"/>
          <p:cNvSpPr txBox="1">
            <a:spLocks noChangeArrowheads="1"/>
          </p:cNvSpPr>
          <p:nvPr/>
        </p:nvSpPr>
        <p:spPr bwMode="auto">
          <a:xfrm>
            <a:off x="1371600" y="2667000"/>
            <a:ext cx="1385888" cy="396875"/>
          </a:xfrm>
          <a:prstGeom prst="rect">
            <a:avLst/>
          </a:prstGeom>
          <a:noFill/>
          <a:ln w="38100" algn="ctr">
            <a:noFill/>
            <a:miter lim="800000"/>
            <a:headEnd/>
            <a:tailEnd/>
          </a:ln>
        </p:spPr>
        <p:txBody>
          <a:bodyPr wrap="none">
            <a:spAutoFit/>
          </a:bodyPr>
          <a:lstStyle/>
          <a:p>
            <a:r>
              <a:rPr lang="en-US"/>
              <a:t>A (fair die)</a:t>
            </a:r>
          </a:p>
        </p:txBody>
      </p:sp>
      <p:sp>
        <p:nvSpPr>
          <p:cNvPr id="61446" name="Text Box 10"/>
          <p:cNvSpPr txBox="1">
            <a:spLocks noChangeArrowheads="1"/>
          </p:cNvSpPr>
          <p:nvPr/>
        </p:nvSpPr>
        <p:spPr bwMode="auto">
          <a:xfrm>
            <a:off x="3810000" y="2667000"/>
            <a:ext cx="1536700" cy="396875"/>
          </a:xfrm>
          <a:prstGeom prst="rect">
            <a:avLst/>
          </a:prstGeom>
          <a:noFill/>
          <a:ln w="38100" algn="ctr">
            <a:noFill/>
            <a:miter lim="800000"/>
            <a:headEnd/>
            <a:tailEnd/>
          </a:ln>
        </p:spPr>
        <p:txBody>
          <a:bodyPr wrap="none">
            <a:spAutoFit/>
          </a:bodyPr>
          <a:lstStyle/>
          <a:p>
            <a:r>
              <a:rPr lang="en-US"/>
              <a:t>~A (loaded)</a:t>
            </a:r>
          </a:p>
        </p:txBody>
      </p:sp>
      <p:sp>
        <p:nvSpPr>
          <p:cNvPr id="61447" name="Rectangle 13"/>
          <p:cNvSpPr>
            <a:spLocks noChangeArrowheads="1"/>
          </p:cNvSpPr>
          <p:nvPr/>
        </p:nvSpPr>
        <p:spPr bwMode="auto">
          <a:xfrm>
            <a:off x="304800" y="5181600"/>
            <a:ext cx="3429000" cy="381000"/>
          </a:xfrm>
          <a:prstGeom prst="rect">
            <a:avLst/>
          </a:prstGeom>
          <a:solidFill>
            <a:srgbClr val="008000">
              <a:alpha val="43921"/>
            </a:srgbClr>
          </a:solidFill>
          <a:ln w="38100" algn="ctr">
            <a:solidFill>
              <a:srgbClr val="008000"/>
            </a:solidFill>
            <a:miter lim="800000"/>
            <a:headEnd/>
            <a:tailEnd/>
          </a:ln>
        </p:spPr>
        <p:txBody>
          <a:bodyPr anchor="ctr">
            <a:spAutoFit/>
          </a:bodyPr>
          <a:lstStyle/>
          <a:p>
            <a:endParaRPr lang="en-US"/>
          </a:p>
        </p:txBody>
      </p:sp>
      <p:sp>
        <p:nvSpPr>
          <p:cNvPr id="61448" name="Rectangle 14"/>
          <p:cNvSpPr>
            <a:spLocks noChangeArrowheads="1"/>
          </p:cNvSpPr>
          <p:nvPr/>
        </p:nvSpPr>
        <p:spPr bwMode="auto">
          <a:xfrm>
            <a:off x="3733800" y="4038600"/>
            <a:ext cx="1676400" cy="1524000"/>
          </a:xfrm>
          <a:prstGeom prst="rect">
            <a:avLst/>
          </a:prstGeom>
          <a:solidFill>
            <a:srgbClr val="008000">
              <a:alpha val="43921"/>
            </a:srgbClr>
          </a:solidFill>
          <a:ln w="38100" algn="ctr">
            <a:solidFill>
              <a:srgbClr val="008000"/>
            </a:solidFill>
            <a:miter lim="800000"/>
            <a:headEnd/>
            <a:tailEnd/>
          </a:ln>
        </p:spPr>
        <p:txBody>
          <a:bodyPr anchor="ctr">
            <a:spAutoFit/>
          </a:bodyPr>
          <a:lstStyle/>
          <a:p>
            <a:endParaRPr lang="en-US"/>
          </a:p>
        </p:txBody>
      </p:sp>
      <p:sp>
        <p:nvSpPr>
          <p:cNvPr id="61449" name="Text Box 15"/>
          <p:cNvSpPr txBox="1">
            <a:spLocks noChangeArrowheads="1"/>
          </p:cNvSpPr>
          <p:nvPr/>
        </p:nvSpPr>
        <p:spPr bwMode="auto">
          <a:xfrm>
            <a:off x="1447800" y="5181600"/>
            <a:ext cx="1058863" cy="396875"/>
          </a:xfrm>
          <a:prstGeom prst="rect">
            <a:avLst/>
          </a:prstGeom>
          <a:noFill/>
          <a:ln w="38100" algn="ctr">
            <a:noFill/>
            <a:miter lim="800000"/>
            <a:headEnd/>
            <a:tailEnd/>
          </a:ln>
        </p:spPr>
        <p:txBody>
          <a:bodyPr wrap="none">
            <a:spAutoFit/>
          </a:bodyPr>
          <a:lstStyle/>
          <a:p>
            <a:r>
              <a:rPr lang="en-US"/>
              <a:t>A and B</a:t>
            </a:r>
          </a:p>
        </p:txBody>
      </p:sp>
      <p:sp>
        <p:nvSpPr>
          <p:cNvPr id="61450" name="Text Box 16"/>
          <p:cNvSpPr txBox="1">
            <a:spLocks noChangeArrowheads="1"/>
          </p:cNvSpPr>
          <p:nvPr/>
        </p:nvSpPr>
        <p:spPr bwMode="auto">
          <a:xfrm>
            <a:off x="4038600" y="5105400"/>
            <a:ext cx="1243013" cy="396875"/>
          </a:xfrm>
          <a:prstGeom prst="rect">
            <a:avLst/>
          </a:prstGeom>
          <a:noFill/>
          <a:ln w="38100" algn="ctr">
            <a:noFill/>
            <a:miter lim="800000"/>
            <a:headEnd/>
            <a:tailEnd/>
          </a:ln>
        </p:spPr>
        <p:txBody>
          <a:bodyPr wrap="none">
            <a:spAutoFit/>
          </a:bodyPr>
          <a:lstStyle/>
          <a:p>
            <a:r>
              <a:rPr lang="en-US"/>
              <a:t>~A and B</a:t>
            </a:r>
          </a:p>
        </p:txBody>
      </p:sp>
      <p:sp>
        <p:nvSpPr>
          <p:cNvPr id="61451" name="Text Box 17"/>
          <p:cNvSpPr txBox="1">
            <a:spLocks noChangeArrowheads="1"/>
          </p:cNvSpPr>
          <p:nvPr/>
        </p:nvSpPr>
        <p:spPr bwMode="auto">
          <a:xfrm>
            <a:off x="228600" y="1219200"/>
            <a:ext cx="8510588" cy="1006475"/>
          </a:xfrm>
          <a:prstGeom prst="rect">
            <a:avLst/>
          </a:prstGeom>
          <a:noFill/>
          <a:ln w="38100" algn="ctr">
            <a:noFill/>
            <a:miter lim="800000"/>
            <a:headEnd/>
            <a:tailEnd/>
          </a:ln>
        </p:spPr>
        <p:txBody>
          <a:bodyPr>
            <a:spAutoFit/>
          </a:bodyPr>
          <a:lstStyle/>
          <a:p>
            <a:pPr algn="l"/>
            <a:r>
              <a:rPr lang="en-US"/>
              <a:t>It’s more convenient to say</a:t>
            </a:r>
          </a:p>
          <a:p>
            <a:pPr algn="l">
              <a:buFontTx/>
              <a:buChar char="•"/>
            </a:pPr>
            <a:r>
              <a:rPr lang="en-US"/>
              <a:t> “if you’ve picked a fair die then …” i.e. Pr(critical hit|fair die)=0.1</a:t>
            </a:r>
          </a:p>
          <a:p>
            <a:pPr algn="l">
              <a:buFontTx/>
              <a:buChar char="•"/>
            </a:pPr>
            <a:r>
              <a:rPr lang="en-US"/>
              <a:t> “if you’ve picked the loaded die then….” Pr(critical hit|loaded die)=0.5</a:t>
            </a:r>
          </a:p>
        </p:txBody>
      </p:sp>
      <p:sp>
        <p:nvSpPr>
          <p:cNvPr id="61452" name="Text Box 19"/>
          <p:cNvSpPr txBox="1">
            <a:spLocks noChangeArrowheads="1"/>
          </p:cNvSpPr>
          <p:nvPr/>
        </p:nvSpPr>
        <p:spPr bwMode="auto">
          <a:xfrm>
            <a:off x="6051550" y="2286000"/>
            <a:ext cx="2771775" cy="701675"/>
          </a:xfrm>
          <a:prstGeom prst="rect">
            <a:avLst/>
          </a:prstGeom>
          <a:noFill/>
          <a:ln w="38100" algn="ctr">
            <a:noFill/>
            <a:miter lim="800000"/>
            <a:headEnd/>
            <a:tailEnd/>
          </a:ln>
        </p:spPr>
        <p:txBody>
          <a:bodyPr wrap="none">
            <a:spAutoFit/>
          </a:bodyPr>
          <a:lstStyle/>
          <a:p>
            <a:r>
              <a:rPr lang="en-US"/>
              <a:t>Conditional probability:</a:t>
            </a:r>
          </a:p>
          <a:p>
            <a:r>
              <a:rPr lang="en-US"/>
              <a:t>Pr(B|A) = P(B^A)/P(A)</a:t>
            </a:r>
          </a:p>
        </p:txBody>
      </p:sp>
      <p:sp>
        <p:nvSpPr>
          <p:cNvPr id="61453" name="Rectangle 20"/>
          <p:cNvSpPr>
            <a:spLocks noChangeArrowheads="1"/>
          </p:cNvSpPr>
          <p:nvPr/>
        </p:nvSpPr>
        <p:spPr bwMode="auto">
          <a:xfrm>
            <a:off x="6477000" y="3429000"/>
            <a:ext cx="533400" cy="1524000"/>
          </a:xfrm>
          <a:prstGeom prst="rect">
            <a:avLst/>
          </a:prstGeom>
          <a:solidFill>
            <a:srgbClr val="CCFFFF"/>
          </a:solidFill>
          <a:ln w="38100" algn="ctr">
            <a:solidFill>
              <a:schemeClr val="tx1"/>
            </a:solidFill>
            <a:miter lim="800000"/>
            <a:headEnd/>
            <a:tailEnd/>
          </a:ln>
        </p:spPr>
        <p:txBody>
          <a:bodyPr wrap="none" anchor="ctr">
            <a:spAutoFit/>
          </a:bodyPr>
          <a:lstStyle/>
          <a:p>
            <a:endParaRPr lang="en-US"/>
          </a:p>
        </p:txBody>
      </p:sp>
      <p:sp>
        <p:nvSpPr>
          <p:cNvPr id="61454" name="Rectangle 21"/>
          <p:cNvSpPr>
            <a:spLocks noChangeArrowheads="1"/>
          </p:cNvSpPr>
          <p:nvPr/>
        </p:nvSpPr>
        <p:spPr bwMode="auto">
          <a:xfrm>
            <a:off x="6477000" y="4724400"/>
            <a:ext cx="533400" cy="228600"/>
          </a:xfrm>
          <a:prstGeom prst="rect">
            <a:avLst/>
          </a:prstGeom>
          <a:solidFill>
            <a:srgbClr val="008000">
              <a:alpha val="43921"/>
            </a:srgbClr>
          </a:solidFill>
          <a:ln w="38100" algn="ctr">
            <a:solidFill>
              <a:srgbClr val="008000"/>
            </a:solidFill>
            <a:miter lim="800000"/>
            <a:headEnd/>
            <a:tailEnd/>
          </a:ln>
        </p:spPr>
        <p:txBody>
          <a:bodyPr anchor="ctr">
            <a:spAutoFit/>
          </a:bodyPr>
          <a:lstStyle/>
          <a:p>
            <a:endParaRPr lang="en-US"/>
          </a:p>
        </p:txBody>
      </p:sp>
      <p:sp>
        <p:nvSpPr>
          <p:cNvPr id="61455" name="Rectangle 22"/>
          <p:cNvSpPr>
            <a:spLocks noChangeArrowheads="1"/>
          </p:cNvSpPr>
          <p:nvPr/>
        </p:nvSpPr>
        <p:spPr bwMode="auto">
          <a:xfrm>
            <a:off x="7543800" y="3429000"/>
            <a:ext cx="533400" cy="1524000"/>
          </a:xfrm>
          <a:prstGeom prst="rect">
            <a:avLst/>
          </a:prstGeom>
          <a:solidFill>
            <a:srgbClr val="CCFFFF"/>
          </a:solidFill>
          <a:ln w="38100" algn="ctr">
            <a:solidFill>
              <a:schemeClr val="tx1"/>
            </a:solidFill>
            <a:miter lim="800000"/>
            <a:headEnd/>
            <a:tailEnd/>
          </a:ln>
        </p:spPr>
        <p:txBody>
          <a:bodyPr wrap="none" anchor="ctr">
            <a:spAutoFit/>
          </a:bodyPr>
          <a:lstStyle/>
          <a:p>
            <a:endParaRPr lang="en-US"/>
          </a:p>
        </p:txBody>
      </p:sp>
      <p:sp>
        <p:nvSpPr>
          <p:cNvPr id="61456" name="Rectangle 23"/>
          <p:cNvSpPr>
            <a:spLocks noChangeArrowheads="1"/>
          </p:cNvSpPr>
          <p:nvPr/>
        </p:nvSpPr>
        <p:spPr bwMode="auto">
          <a:xfrm>
            <a:off x="7543800" y="4114800"/>
            <a:ext cx="533400" cy="838200"/>
          </a:xfrm>
          <a:prstGeom prst="rect">
            <a:avLst/>
          </a:prstGeom>
          <a:solidFill>
            <a:srgbClr val="008000">
              <a:alpha val="43921"/>
            </a:srgbClr>
          </a:solidFill>
          <a:ln w="38100" algn="ctr">
            <a:solidFill>
              <a:srgbClr val="008000"/>
            </a:solidFill>
            <a:miter lim="800000"/>
            <a:headEnd/>
            <a:tailEnd/>
          </a:ln>
        </p:spPr>
        <p:txBody>
          <a:bodyPr anchor="ctr">
            <a:spAutoFit/>
          </a:bodyPr>
          <a:lstStyle/>
          <a:p>
            <a:endParaRPr lang="en-US"/>
          </a:p>
        </p:txBody>
      </p:sp>
      <p:sp>
        <p:nvSpPr>
          <p:cNvPr id="61457" name="Text Box 24"/>
          <p:cNvSpPr txBox="1">
            <a:spLocks noChangeArrowheads="1"/>
          </p:cNvSpPr>
          <p:nvPr/>
        </p:nvSpPr>
        <p:spPr bwMode="auto">
          <a:xfrm>
            <a:off x="6172200" y="5029200"/>
            <a:ext cx="915988" cy="396875"/>
          </a:xfrm>
          <a:prstGeom prst="rect">
            <a:avLst/>
          </a:prstGeom>
          <a:noFill/>
          <a:ln w="38100" algn="ctr">
            <a:noFill/>
            <a:miter lim="800000"/>
            <a:headEnd/>
            <a:tailEnd/>
          </a:ln>
        </p:spPr>
        <p:txBody>
          <a:bodyPr wrap="none">
            <a:spAutoFit/>
          </a:bodyPr>
          <a:lstStyle/>
          <a:p>
            <a:r>
              <a:rPr lang="en-US"/>
              <a:t>P(B|A)</a:t>
            </a:r>
          </a:p>
        </p:txBody>
      </p:sp>
      <p:sp>
        <p:nvSpPr>
          <p:cNvPr id="61458" name="Text Box 25"/>
          <p:cNvSpPr txBox="1">
            <a:spLocks noChangeArrowheads="1"/>
          </p:cNvSpPr>
          <p:nvPr/>
        </p:nvSpPr>
        <p:spPr bwMode="auto">
          <a:xfrm>
            <a:off x="7391400" y="5029200"/>
            <a:ext cx="1100138" cy="396875"/>
          </a:xfrm>
          <a:prstGeom prst="rect">
            <a:avLst/>
          </a:prstGeom>
          <a:noFill/>
          <a:ln w="38100" algn="ctr">
            <a:noFill/>
            <a:miter lim="800000"/>
            <a:headEnd/>
            <a:tailEnd/>
          </a:ln>
        </p:spPr>
        <p:txBody>
          <a:bodyPr wrap="none">
            <a:spAutoFit/>
          </a:bodyPr>
          <a:lstStyle/>
          <a:p>
            <a:r>
              <a:rPr lang="en-US"/>
              <a:t>P(B|~A)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Probability - what you need to really, really know</a:t>
            </a:r>
            <a:endParaRPr lang="en-US" dirty="0"/>
          </a:p>
        </p:txBody>
      </p:sp>
      <p:sp>
        <p:nvSpPr>
          <p:cNvPr id="2" name="Content Placeholder 1"/>
          <p:cNvSpPr>
            <a:spLocks noGrp="1"/>
          </p:cNvSpPr>
          <p:nvPr>
            <p:ph idx="1"/>
          </p:nvPr>
        </p:nvSpPr>
        <p:spPr/>
        <p:txBody>
          <a:bodyPr/>
          <a:lstStyle/>
          <a:p>
            <a:endParaRPr lang="en-US" dirty="0" smtClean="0"/>
          </a:p>
          <a:p>
            <a:r>
              <a:rPr lang="en-US" dirty="0" smtClean="0"/>
              <a:t>Probabilities are cool</a:t>
            </a:r>
            <a:endParaRPr lang="en-US" dirty="0"/>
          </a:p>
        </p:txBody>
      </p:sp>
    </p:spTree>
    <p:extLst>
      <p:ext uri="{BB962C8B-B14F-4D97-AF65-F5344CB8AC3E}">
        <p14:creationId xmlns:p14="http://schemas.microsoft.com/office/powerpoint/2010/main" val="289266438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normAutofit fontScale="90000"/>
          </a:bodyPr>
          <a:lstStyle/>
          <a:p>
            <a:pPr eaLnBrk="1" hangingPunct="1"/>
            <a:r>
              <a:rPr lang="en-US" sz="4000" smtClean="0"/>
              <a:t>Definition of Conditional Probability</a:t>
            </a:r>
          </a:p>
        </p:txBody>
      </p:sp>
      <p:sp>
        <p:nvSpPr>
          <p:cNvPr id="62467" name="Text Box 3"/>
          <p:cNvSpPr txBox="1">
            <a:spLocks noChangeArrowheads="1"/>
          </p:cNvSpPr>
          <p:nvPr/>
        </p:nvSpPr>
        <p:spPr bwMode="auto">
          <a:xfrm>
            <a:off x="4670425" y="2659063"/>
            <a:ext cx="4168775" cy="396875"/>
          </a:xfrm>
          <a:prstGeom prst="rect">
            <a:avLst/>
          </a:prstGeom>
          <a:noFill/>
          <a:ln w="3175">
            <a:noFill/>
            <a:miter lim="800000"/>
            <a:headEnd/>
            <a:tailEnd/>
          </a:ln>
        </p:spPr>
        <p:txBody>
          <a:bodyPr>
            <a:spAutoFit/>
          </a:bodyPr>
          <a:lstStyle/>
          <a:p>
            <a:pPr>
              <a:spcBef>
                <a:spcPct val="50000"/>
              </a:spcBef>
            </a:pPr>
            <a:endParaRPr lang="en-US"/>
          </a:p>
        </p:txBody>
      </p:sp>
      <p:sp>
        <p:nvSpPr>
          <p:cNvPr id="62468" name="Text Box 4"/>
          <p:cNvSpPr txBox="1">
            <a:spLocks noChangeArrowheads="1"/>
          </p:cNvSpPr>
          <p:nvPr/>
        </p:nvSpPr>
        <p:spPr bwMode="auto">
          <a:xfrm>
            <a:off x="2538413" y="1408113"/>
            <a:ext cx="3791423" cy="1569660"/>
          </a:xfrm>
          <a:prstGeom prst="rect">
            <a:avLst/>
          </a:prstGeom>
          <a:noFill/>
          <a:ln w="3175">
            <a:noFill/>
            <a:miter lim="800000"/>
            <a:headEnd/>
            <a:tailEnd/>
          </a:ln>
        </p:spPr>
        <p:txBody>
          <a:bodyPr wrap="none">
            <a:spAutoFit/>
          </a:bodyPr>
          <a:lstStyle/>
          <a:p>
            <a:pPr algn="l"/>
            <a:r>
              <a:rPr lang="en-US" dirty="0"/>
              <a:t>             </a:t>
            </a:r>
            <a:r>
              <a:rPr lang="en-US" sz="3200" i="1" dirty="0"/>
              <a:t>        </a:t>
            </a:r>
            <a:r>
              <a:rPr lang="en-US" sz="3200" i="1" dirty="0" smtClean="0"/>
              <a:t>    P(A </a:t>
            </a:r>
            <a:r>
              <a:rPr lang="en-US" sz="3200" i="1" dirty="0"/>
              <a:t>^ B) </a:t>
            </a:r>
          </a:p>
          <a:p>
            <a:pPr algn="l"/>
            <a:r>
              <a:rPr lang="en-US" sz="3200" i="1" dirty="0"/>
              <a:t>P(A|B)  =  -----------</a:t>
            </a:r>
          </a:p>
          <a:p>
            <a:pPr algn="l"/>
            <a:r>
              <a:rPr lang="en-US" sz="3200" i="1" dirty="0"/>
              <a:t>                    </a:t>
            </a:r>
            <a:r>
              <a:rPr lang="en-US" sz="3200" i="1" dirty="0" smtClean="0"/>
              <a:t>   P(B</a:t>
            </a:r>
            <a:r>
              <a:rPr lang="en-US" sz="3200" i="1" dirty="0"/>
              <a:t>) </a:t>
            </a:r>
          </a:p>
        </p:txBody>
      </p:sp>
      <p:sp>
        <p:nvSpPr>
          <p:cNvPr id="62469" name="Rectangle 5"/>
          <p:cNvSpPr>
            <a:spLocks noChangeArrowheads="1"/>
          </p:cNvSpPr>
          <p:nvPr/>
        </p:nvSpPr>
        <p:spPr bwMode="auto">
          <a:xfrm>
            <a:off x="304800" y="3019425"/>
            <a:ext cx="8534400" cy="1066800"/>
          </a:xfrm>
          <a:prstGeom prst="rect">
            <a:avLst/>
          </a:prstGeom>
          <a:noFill/>
          <a:ln w="9525">
            <a:noFill/>
            <a:miter lim="800000"/>
            <a:headEnd/>
            <a:tailEnd/>
          </a:ln>
        </p:spPr>
        <p:txBody>
          <a:bodyPr anchor="b"/>
          <a:lstStyle/>
          <a:p>
            <a:r>
              <a:rPr lang="en-US" sz="4000" dirty="0">
                <a:solidFill>
                  <a:srgbClr val="0070C0"/>
                </a:solidFill>
              </a:rPr>
              <a:t>Corollary: The Chain Rule</a:t>
            </a:r>
          </a:p>
        </p:txBody>
      </p:sp>
      <p:sp>
        <p:nvSpPr>
          <p:cNvPr id="62470" name="Text Box 6"/>
          <p:cNvSpPr txBox="1">
            <a:spLocks noChangeArrowheads="1"/>
          </p:cNvSpPr>
          <p:nvPr/>
        </p:nvSpPr>
        <p:spPr bwMode="auto">
          <a:xfrm>
            <a:off x="2187575" y="4259263"/>
            <a:ext cx="4505325" cy="579437"/>
          </a:xfrm>
          <a:prstGeom prst="rect">
            <a:avLst/>
          </a:prstGeom>
          <a:noFill/>
          <a:ln w="3175">
            <a:noFill/>
            <a:miter lim="800000"/>
            <a:headEnd/>
            <a:tailEnd/>
          </a:ln>
        </p:spPr>
        <p:txBody>
          <a:bodyPr wrap="none">
            <a:spAutoFit/>
          </a:bodyPr>
          <a:lstStyle/>
          <a:p>
            <a:pPr algn="l"/>
            <a:r>
              <a:rPr lang="en-US" sz="3200" i="1"/>
              <a:t>P(A ^ B) = P(A|B) P(B) </a:t>
            </a: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p:cNvPicPr>
            <a:picLocks noChangeAspect="1" noChangeArrowheads="1"/>
          </p:cNvPicPr>
          <p:nvPr/>
        </p:nvPicPr>
        <p:blipFill>
          <a:blip r:embed="rId3"/>
          <a:srcRect l="44608" t="22533" r="12259" b="62875"/>
          <a:stretch>
            <a:fillRect/>
          </a:stretch>
        </p:blipFill>
        <p:spPr bwMode="auto">
          <a:xfrm>
            <a:off x="1752600" y="1219200"/>
            <a:ext cx="6477000" cy="1720850"/>
          </a:xfrm>
          <a:prstGeom prst="rect">
            <a:avLst/>
          </a:prstGeom>
          <a:noFill/>
          <a:ln w="38100" algn="ctr">
            <a:noFill/>
            <a:miter lim="800000"/>
            <a:headEnd/>
            <a:tailEnd/>
          </a:ln>
        </p:spPr>
      </p:pic>
      <p:sp>
        <p:nvSpPr>
          <p:cNvPr id="63491" name="Rectangle 3"/>
          <p:cNvSpPr>
            <a:spLocks noGrp="1" noChangeArrowheads="1"/>
          </p:cNvSpPr>
          <p:nvPr>
            <p:ph type="title"/>
          </p:nvPr>
        </p:nvSpPr>
        <p:spPr/>
        <p:txBody>
          <a:bodyPr/>
          <a:lstStyle/>
          <a:p>
            <a:pPr eaLnBrk="1" hangingPunct="1"/>
            <a:r>
              <a:rPr lang="en-US" sz="4000" smtClean="0"/>
              <a:t>Some practical problems</a:t>
            </a:r>
          </a:p>
        </p:txBody>
      </p:sp>
      <p:pic>
        <p:nvPicPr>
          <p:cNvPr id="63492" name="Picture 4"/>
          <p:cNvPicPr>
            <a:picLocks noChangeAspect="1" noChangeArrowheads="1"/>
          </p:cNvPicPr>
          <p:nvPr/>
        </p:nvPicPr>
        <p:blipFill>
          <a:blip r:embed="rId3"/>
          <a:srcRect l="18323" t="29282" r="55392" b="28540"/>
          <a:stretch>
            <a:fillRect/>
          </a:stretch>
        </p:blipFill>
        <p:spPr bwMode="auto">
          <a:xfrm>
            <a:off x="152400" y="1295400"/>
            <a:ext cx="1511300" cy="1905000"/>
          </a:xfrm>
          <a:prstGeom prst="rect">
            <a:avLst/>
          </a:prstGeom>
          <a:noFill/>
          <a:ln w="38100" algn="ctr">
            <a:noFill/>
            <a:miter lim="800000"/>
            <a:headEnd/>
            <a:tailEnd/>
          </a:ln>
        </p:spPr>
      </p:pic>
      <p:sp>
        <p:nvSpPr>
          <p:cNvPr id="63493" name="Text Box 5"/>
          <p:cNvSpPr txBox="1">
            <a:spLocks noChangeArrowheads="1"/>
          </p:cNvSpPr>
          <p:nvPr/>
        </p:nvSpPr>
        <p:spPr bwMode="auto">
          <a:xfrm>
            <a:off x="1981200" y="2895600"/>
            <a:ext cx="6781800" cy="1463675"/>
          </a:xfrm>
          <a:prstGeom prst="rect">
            <a:avLst/>
          </a:prstGeom>
          <a:noFill/>
          <a:ln w="38100" algn="ctr">
            <a:noFill/>
            <a:miter lim="800000"/>
            <a:headEnd/>
            <a:tailEnd/>
          </a:ln>
        </p:spPr>
        <p:txBody>
          <a:bodyPr>
            <a:spAutoFit/>
          </a:bodyPr>
          <a:lstStyle/>
          <a:p>
            <a:pPr algn="l">
              <a:spcBef>
                <a:spcPct val="50000"/>
              </a:spcBef>
              <a:buFontTx/>
              <a:buChar char="•"/>
            </a:pPr>
            <a:r>
              <a:rPr lang="en-US"/>
              <a:t> I have 3 standard d20 dice, 1 loaded die.</a:t>
            </a:r>
          </a:p>
          <a:p>
            <a:pPr algn="l">
              <a:spcBef>
                <a:spcPct val="50000"/>
              </a:spcBef>
              <a:buFontTx/>
              <a:buChar char="•"/>
            </a:pPr>
            <a:r>
              <a:rPr lang="en-US"/>
              <a:t> Experiment: (1) pick a d20 uniformly at random then (2) roll it.  Let </a:t>
            </a:r>
            <a:r>
              <a:rPr lang="en-US">
                <a:solidFill>
                  <a:schemeClr val="hlink"/>
                </a:solidFill>
              </a:rPr>
              <a:t>A</a:t>
            </a:r>
            <a:r>
              <a:rPr lang="en-US"/>
              <a:t>=d20 picked is fair and </a:t>
            </a:r>
            <a:r>
              <a:rPr lang="en-US">
                <a:solidFill>
                  <a:schemeClr val="folHlink"/>
                </a:solidFill>
              </a:rPr>
              <a:t>B</a:t>
            </a:r>
            <a:r>
              <a:rPr lang="en-US"/>
              <a:t>=roll 19 or 20 with that die.  What is P(</a:t>
            </a:r>
            <a:r>
              <a:rPr lang="en-US">
                <a:solidFill>
                  <a:schemeClr val="folHlink"/>
                </a:solidFill>
              </a:rPr>
              <a:t>B</a:t>
            </a:r>
            <a:r>
              <a:rPr lang="en-US"/>
              <a:t>)?</a:t>
            </a:r>
          </a:p>
        </p:txBody>
      </p:sp>
      <p:sp>
        <p:nvSpPr>
          <p:cNvPr id="564230" name="Text Box 6"/>
          <p:cNvSpPr txBox="1">
            <a:spLocks noChangeArrowheads="1"/>
          </p:cNvSpPr>
          <p:nvPr/>
        </p:nvSpPr>
        <p:spPr bwMode="auto">
          <a:xfrm>
            <a:off x="736600" y="4343400"/>
            <a:ext cx="4314825" cy="396875"/>
          </a:xfrm>
          <a:prstGeom prst="rect">
            <a:avLst/>
          </a:prstGeom>
          <a:noFill/>
          <a:ln w="38100" algn="ctr">
            <a:noFill/>
            <a:miter lim="800000"/>
            <a:headEnd/>
            <a:tailEnd/>
          </a:ln>
        </p:spPr>
        <p:txBody>
          <a:bodyPr wrap="none">
            <a:spAutoFit/>
          </a:bodyPr>
          <a:lstStyle/>
          <a:p>
            <a:r>
              <a:rPr lang="en-US"/>
              <a:t>P(</a:t>
            </a:r>
            <a:r>
              <a:rPr lang="en-US">
                <a:solidFill>
                  <a:schemeClr val="folHlink"/>
                </a:solidFill>
              </a:rPr>
              <a:t>B</a:t>
            </a:r>
            <a:r>
              <a:rPr lang="en-US"/>
              <a:t>) = P(</a:t>
            </a:r>
            <a:r>
              <a:rPr lang="en-US">
                <a:solidFill>
                  <a:schemeClr val="folHlink"/>
                </a:solidFill>
              </a:rPr>
              <a:t>B</a:t>
            </a:r>
            <a:r>
              <a:rPr lang="en-US"/>
              <a:t>|</a:t>
            </a:r>
            <a:r>
              <a:rPr lang="en-US">
                <a:solidFill>
                  <a:schemeClr val="hlink"/>
                </a:solidFill>
              </a:rPr>
              <a:t>A</a:t>
            </a:r>
            <a:r>
              <a:rPr lang="en-US"/>
              <a:t>) </a:t>
            </a:r>
            <a:r>
              <a:rPr lang="en-US">
                <a:solidFill>
                  <a:schemeClr val="hlink"/>
                </a:solidFill>
              </a:rPr>
              <a:t>P(A)</a:t>
            </a:r>
            <a:r>
              <a:rPr lang="en-US"/>
              <a:t> + P(</a:t>
            </a:r>
            <a:r>
              <a:rPr lang="en-US">
                <a:solidFill>
                  <a:schemeClr val="folHlink"/>
                </a:solidFill>
              </a:rPr>
              <a:t>B</a:t>
            </a:r>
            <a:r>
              <a:rPr lang="en-US"/>
              <a:t>|</a:t>
            </a:r>
            <a:r>
              <a:rPr lang="en-US">
                <a:solidFill>
                  <a:schemeClr val="hlink"/>
                </a:solidFill>
              </a:rPr>
              <a:t>~A</a:t>
            </a:r>
            <a:r>
              <a:rPr lang="en-US"/>
              <a:t>) </a:t>
            </a:r>
            <a:r>
              <a:rPr lang="en-US">
                <a:solidFill>
                  <a:schemeClr val="hlink"/>
                </a:solidFill>
              </a:rPr>
              <a:t>P(~A)</a:t>
            </a:r>
          </a:p>
        </p:txBody>
      </p:sp>
      <p:sp>
        <p:nvSpPr>
          <p:cNvPr id="564231" name="Text Box 7"/>
          <p:cNvSpPr txBox="1">
            <a:spLocks noChangeArrowheads="1"/>
          </p:cNvSpPr>
          <p:nvPr/>
        </p:nvSpPr>
        <p:spPr bwMode="auto">
          <a:xfrm>
            <a:off x="4929188" y="4371975"/>
            <a:ext cx="3527425" cy="396875"/>
          </a:xfrm>
          <a:prstGeom prst="rect">
            <a:avLst/>
          </a:prstGeom>
          <a:noFill/>
          <a:ln w="38100" algn="ctr">
            <a:noFill/>
            <a:miter lim="800000"/>
            <a:headEnd/>
            <a:tailEnd/>
          </a:ln>
        </p:spPr>
        <p:txBody>
          <a:bodyPr wrap="none">
            <a:spAutoFit/>
          </a:bodyPr>
          <a:lstStyle/>
          <a:p>
            <a:r>
              <a:rPr lang="en-US"/>
              <a:t> = </a:t>
            </a:r>
            <a:r>
              <a:rPr lang="en-US">
                <a:solidFill>
                  <a:schemeClr val="tx2"/>
                </a:solidFill>
              </a:rPr>
              <a:t>0.1</a:t>
            </a:r>
            <a:r>
              <a:rPr lang="en-US"/>
              <a:t>*</a:t>
            </a:r>
            <a:r>
              <a:rPr lang="en-US">
                <a:solidFill>
                  <a:schemeClr val="hlink"/>
                </a:solidFill>
              </a:rPr>
              <a:t>0.75</a:t>
            </a:r>
            <a:r>
              <a:rPr lang="en-US"/>
              <a:t> + </a:t>
            </a:r>
            <a:r>
              <a:rPr lang="en-US">
                <a:solidFill>
                  <a:schemeClr val="tx2"/>
                </a:solidFill>
              </a:rPr>
              <a:t>0.5</a:t>
            </a:r>
            <a:r>
              <a:rPr lang="en-US"/>
              <a:t>*</a:t>
            </a:r>
            <a:r>
              <a:rPr lang="en-US">
                <a:solidFill>
                  <a:schemeClr val="hlink"/>
                </a:solidFill>
              </a:rPr>
              <a:t>0.25</a:t>
            </a:r>
            <a:r>
              <a:rPr lang="en-US"/>
              <a:t> = 0.2</a:t>
            </a:r>
          </a:p>
        </p:txBody>
      </p:sp>
      <p:sp>
        <p:nvSpPr>
          <p:cNvPr id="564233" name="Text Box 9"/>
          <p:cNvSpPr txBox="1">
            <a:spLocks noChangeArrowheads="1"/>
          </p:cNvSpPr>
          <p:nvPr/>
        </p:nvSpPr>
        <p:spPr bwMode="auto">
          <a:xfrm>
            <a:off x="5648325" y="1292225"/>
            <a:ext cx="2544763" cy="396875"/>
          </a:xfrm>
          <a:prstGeom prst="rect">
            <a:avLst/>
          </a:prstGeom>
          <a:noFill/>
          <a:ln w="38100" algn="ctr">
            <a:noFill/>
            <a:miter lim="800000"/>
            <a:headEnd/>
            <a:tailEnd/>
          </a:ln>
        </p:spPr>
        <p:txBody>
          <a:bodyPr wrap="none">
            <a:spAutoFit/>
          </a:bodyPr>
          <a:lstStyle/>
          <a:p>
            <a:r>
              <a:rPr lang="en-US"/>
              <a:t>“</a:t>
            </a:r>
            <a:r>
              <a:rPr lang="en-US" u="sng"/>
              <a:t>marginalizing out</a:t>
            </a:r>
            <a:r>
              <a:rPr lang="en-US"/>
              <a:t>” A</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642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6423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642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4230" grpId="0"/>
      <p:bldP spid="564231" grpId="0"/>
      <p:bldP spid="56423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1"/>
          <p:cNvGrpSpPr>
            <a:grpSpLocks/>
          </p:cNvGrpSpPr>
          <p:nvPr/>
        </p:nvGrpSpPr>
        <p:grpSpPr bwMode="auto">
          <a:xfrm>
            <a:off x="584200" y="655638"/>
            <a:ext cx="2925763" cy="941387"/>
            <a:chOff x="3363" y="231"/>
            <a:chExt cx="1843" cy="593"/>
          </a:xfrm>
        </p:grpSpPr>
        <p:sp>
          <p:nvSpPr>
            <p:cNvPr id="68624" name="Text Box 32"/>
            <p:cNvSpPr txBox="1">
              <a:spLocks noChangeArrowheads="1"/>
            </p:cNvSpPr>
            <p:nvPr/>
          </p:nvSpPr>
          <p:spPr bwMode="auto">
            <a:xfrm>
              <a:off x="4136" y="231"/>
              <a:ext cx="1070" cy="250"/>
            </a:xfrm>
            <a:prstGeom prst="rect">
              <a:avLst/>
            </a:prstGeom>
            <a:noFill/>
            <a:ln w="38100" algn="ctr">
              <a:noFill/>
              <a:miter lim="800000"/>
              <a:headEnd/>
              <a:tailEnd/>
            </a:ln>
          </p:spPr>
          <p:txBody>
            <a:bodyPr wrap="none">
              <a:spAutoFit/>
            </a:bodyPr>
            <a:lstStyle/>
            <a:p>
              <a:r>
                <a:rPr lang="en-US"/>
                <a:t>P(B|A) * P(A)</a:t>
              </a:r>
            </a:p>
          </p:txBody>
        </p:sp>
        <p:sp>
          <p:nvSpPr>
            <p:cNvPr id="68625" name="Rectangle 33"/>
            <p:cNvSpPr>
              <a:spLocks noChangeArrowheads="1"/>
            </p:cNvSpPr>
            <p:nvPr/>
          </p:nvSpPr>
          <p:spPr bwMode="auto">
            <a:xfrm>
              <a:off x="4434" y="574"/>
              <a:ext cx="420" cy="250"/>
            </a:xfrm>
            <a:prstGeom prst="rect">
              <a:avLst/>
            </a:prstGeom>
            <a:noFill/>
            <a:ln w="38100" algn="ctr">
              <a:noFill/>
              <a:miter lim="800000"/>
              <a:headEnd/>
              <a:tailEnd/>
            </a:ln>
          </p:spPr>
          <p:txBody>
            <a:bodyPr wrap="none">
              <a:spAutoFit/>
            </a:bodyPr>
            <a:lstStyle/>
            <a:p>
              <a:r>
                <a:rPr lang="en-US"/>
                <a:t>P(B)</a:t>
              </a:r>
            </a:p>
          </p:txBody>
        </p:sp>
        <p:sp>
          <p:nvSpPr>
            <p:cNvPr id="68626" name="Rectangle 34"/>
            <p:cNvSpPr>
              <a:spLocks noChangeArrowheads="1"/>
            </p:cNvSpPr>
            <p:nvPr/>
          </p:nvSpPr>
          <p:spPr bwMode="auto">
            <a:xfrm>
              <a:off x="3363" y="421"/>
              <a:ext cx="743" cy="250"/>
            </a:xfrm>
            <a:prstGeom prst="rect">
              <a:avLst/>
            </a:prstGeom>
            <a:noFill/>
            <a:ln w="38100" algn="ctr">
              <a:noFill/>
              <a:miter lim="800000"/>
              <a:headEnd/>
              <a:tailEnd/>
            </a:ln>
          </p:spPr>
          <p:txBody>
            <a:bodyPr wrap="none">
              <a:spAutoFit/>
            </a:bodyPr>
            <a:lstStyle/>
            <a:p>
              <a:r>
                <a:rPr lang="en-US"/>
                <a:t>P(A|B) =</a:t>
              </a:r>
            </a:p>
          </p:txBody>
        </p:sp>
        <p:sp>
          <p:nvSpPr>
            <p:cNvPr id="68627" name="Line 35"/>
            <p:cNvSpPr>
              <a:spLocks noChangeShapeType="1"/>
            </p:cNvSpPr>
            <p:nvPr/>
          </p:nvSpPr>
          <p:spPr bwMode="auto">
            <a:xfrm flipH="1">
              <a:off x="4202" y="576"/>
              <a:ext cx="922" cy="0"/>
            </a:xfrm>
            <a:prstGeom prst="line">
              <a:avLst/>
            </a:prstGeom>
            <a:noFill/>
            <a:ln w="38100">
              <a:solidFill>
                <a:schemeClr val="tx1"/>
              </a:solidFill>
              <a:round/>
              <a:headEnd/>
              <a:tailEnd/>
            </a:ln>
          </p:spPr>
          <p:txBody>
            <a:bodyPr anchor="ctr">
              <a:spAutoFit/>
            </a:bodyPr>
            <a:lstStyle/>
            <a:p>
              <a:endParaRPr lang="en-US"/>
            </a:p>
          </p:txBody>
        </p:sp>
      </p:grpSp>
      <p:grpSp>
        <p:nvGrpSpPr>
          <p:cNvPr id="3" name="Group 42"/>
          <p:cNvGrpSpPr>
            <a:grpSpLocks/>
          </p:cNvGrpSpPr>
          <p:nvPr/>
        </p:nvGrpSpPr>
        <p:grpSpPr bwMode="auto">
          <a:xfrm>
            <a:off x="541338" y="2108200"/>
            <a:ext cx="2924175" cy="941388"/>
            <a:chOff x="3363" y="231"/>
            <a:chExt cx="1842" cy="593"/>
          </a:xfrm>
        </p:grpSpPr>
        <p:sp>
          <p:nvSpPr>
            <p:cNvPr id="68620" name="Text Box 43"/>
            <p:cNvSpPr txBox="1">
              <a:spLocks noChangeArrowheads="1"/>
            </p:cNvSpPr>
            <p:nvPr/>
          </p:nvSpPr>
          <p:spPr bwMode="auto">
            <a:xfrm>
              <a:off x="4137" y="231"/>
              <a:ext cx="1068" cy="250"/>
            </a:xfrm>
            <a:prstGeom prst="rect">
              <a:avLst/>
            </a:prstGeom>
            <a:noFill/>
            <a:ln w="38100" algn="ctr">
              <a:noFill/>
              <a:miter lim="800000"/>
              <a:headEnd/>
              <a:tailEnd/>
            </a:ln>
          </p:spPr>
          <p:txBody>
            <a:bodyPr wrap="none">
              <a:spAutoFit/>
            </a:bodyPr>
            <a:lstStyle/>
            <a:p>
              <a:r>
                <a:rPr lang="en-US"/>
                <a:t>P(A|B) * P(B)</a:t>
              </a:r>
            </a:p>
          </p:txBody>
        </p:sp>
        <p:sp>
          <p:nvSpPr>
            <p:cNvPr id="68621" name="Rectangle 44"/>
            <p:cNvSpPr>
              <a:spLocks noChangeArrowheads="1"/>
            </p:cNvSpPr>
            <p:nvPr/>
          </p:nvSpPr>
          <p:spPr bwMode="auto">
            <a:xfrm>
              <a:off x="4433" y="574"/>
              <a:ext cx="422" cy="250"/>
            </a:xfrm>
            <a:prstGeom prst="rect">
              <a:avLst/>
            </a:prstGeom>
            <a:noFill/>
            <a:ln w="38100" algn="ctr">
              <a:noFill/>
              <a:miter lim="800000"/>
              <a:headEnd/>
              <a:tailEnd/>
            </a:ln>
          </p:spPr>
          <p:txBody>
            <a:bodyPr wrap="none">
              <a:spAutoFit/>
            </a:bodyPr>
            <a:lstStyle/>
            <a:p>
              <a:r>
                <a:rPr lang="en-US"/>
                <a:t>P(A)</a:t>
              </a:r>
            </a:p>
          </p:txBody>
        </p:sp>
        <p:sp>
          <p:nvSpPr>
            <p:cNvPr id="68622" name="Rectangle 45"/>
            <p:cNvSpPr>
              <a:spLocks noChangeArrowheads="1"/>
            </p:cNvSpPr>
            <p:nvPr/>
          </p:nvSpPr>
          <p:spPr bwMode="auto">
            <a:xfrm>
              <a:off x="3363" y="421"/>
              <a:ext cx="743" cy="250"/>
            </a:xfrm>
            <a:prstGeom prst="rect">
              <a:avLst/>
            </a:prstGeom>
            <a:noFill/>
            <a:ln w="38100" algn="ctr">
              <a:noFill/>
              <a:miter lim="800000"/>
              <a:headEnd/>
              <a:tailEnd/>
            </a:ln>
          </p:spPr>
          <p:txBody>
            <a:bodyPr wrap="none">
              <a:spAutoFit/>
            </a:bodyPr>
            <a:lstStyle/>
            <a:p>
              <a:r>
                <a:rPr lang="en-US"/>
                <a:t>P(B|A) =</a:t>
              </a:r>
            </a:p>
          </p:txBody>
        </p:sp>
        <p:sp>
          <p:nvSpPr>
            <p:cNvPr id="68623" name="Line 46"/>
            <p:cNvSpPr>
              <a:spLocks noChangeShapeType="1"/>
            </p:cNvSpPr>
            <p:nvPr/>
          </p:nvSpPr>
          <p:spPr bwMode="auto">
            <a:xfrm flipH="1">
              <a:off x="4202" y="576"/>
              <a:ext cx="922" cy="0"/>
            </a:xfrm>
            <a:prstGeom prst="line">
              <a:avLst/>
            </a:prstGeom>
            <a:noFill/>
            <a:ln w="38100">
              <a:solidFill>
                <a:schemeClr val="tx1"/>
              </a:solidFill>
              <a:round/>
              <a:headEnd/>
              <a:tailEnd/>
            </a:ln>
          </p:spPr>
          <p:txBody>
            <a:bodyPr anchor="ctr">
              <a:spAutoFit/>
            </a:bodyPr>
            <a:lstStyle/>
            <a:p>
              <a:endParaRPr lang="en-US"/>
            </a:p>
          </p:txBody>
        </p:sp>
      </p:grpSp>
      <p:sp>
        <p:nvSpPr>
          <p:cNvPr id="68612" name="Text Box 47"/>
          <p:cNvSpPr txBox="1">
            <a:spLocks noChangeArrowheads="1"/>
          </p:cNvSpPr>
          <p:nvPr/>
        </p:nvSpPr>
        <p:spPr bwMode="auto">
          <a:xfrm>
            <a:off x="5105400" y="2667000"/>
            <a:ext cx="3902075" cy="1314450"/>
          </a:xfrm>
          <a:prstGeom prst="rect">
            <a:avLst/>
          </a:prstGeom>
          <a:noFill/>
          <a:ln w="3175">
            <a:noFill/>
            <a:miter lim="800000"/>
            <a:headEnd/>
            <a:tailEnd/>
          </a:ln>
        </p:spPr>
        <p:txBody>
          <a:bodyPr>
            <a:spAutoFit/>
          </a:bodyPr>
          <a:lstStyle/>
          <a:p>
            <a:pPr algn="l"/>
            <a:r>
              <a:rPr lang="en-US" sz="1600" b="1"/>
              <a:t>Bayes, Thomas (1763) </a:t>
            </a:r>
            <a:r>
              <a:rPr lang="en-US" sz="1600"/>
              <a:t>An essay towards solving a problem in the doctrine of chances. </a:t>
            </a:r>
            <a:r>
              <a:rPr lang="en-US" sz="1600" i="1"/>
              <a:t>Philosophical Transactions of the Royal Society of London, </a:t>
            </a:r>
            <a:r>
              <a:rPr lang="en-US" sz="1600" b="1"/>
              <a:t>53:370-418</a:t>
            </a:r>
          </a:p>
        </p:txBody>
      </p:sp>
      <p:pic>
        <p:nvPicPr>
          <p:cNvPr id="68613" name="Picture 48" descr="thomas-bayes"/>
          <p:cNvPicPr>
            <a:picLocks noChangeAspect="1" noChangeArrowheads="1"/>
          </p:cNvPicPr>
          <p:nvPr/>
        </p:nvPicPr>
        <p:blipFill>
          <a:blip r:embed="rId3"/>
          <a:srcRect/>
          <a:stretch>
            <a:fillRect/>
          </a:stretch>
        </p:blipFill>
        <p:spPr bwMode="auto">
          <a:xfrm>
            <a:off x="6629400" y="609600"/>
            <a:ext cx="2011363" cy="2144713"/>
          </a:xfrm>
          <a:prstGeom prst="rect">
            <a:avLst/>
          </a:prstGeom>
          <a:noFill/>
          <a:ln w="9525">
            <a:noFill/>
            <a:miter lim="800000"/>
            <a:headEnd/>
            <a:tailEnd/>
          </a:ln>
        </p:spPr>
      </p:pic>
      <p:sp>
        <p:nvSpPr>
          <p:cNvPr id="68614" name="Text Box 49"/>
          <p:cNvSpPr txBox="1">
            <a:spLocks noChangeArrowheads="1"/>
          </p:cNvSpPr>
          <p:nvPr/>
        </p:nvSpPr>
        <p:spPr bwMode="auto">
          <a:xfrm>
            <a:off x="609600" y="4191000"/>
            <a:ext cx="7696200" cy="1465263"/>
          </a:xfrm>
          <a:prstGeom prst="rect">
            <a:avLst/>
          </a:prstGeom>
          <a:noFill/>
          <a:ln w="38100" algn="ctr">
            <a:noFill/>
            <a:miter lim="800000"/>
            <a:headEnd/>
            <a:tailEnd/>
          </a:ln>
        </p:spPr>
        <p:txBody>
          <a:bodyPr>
            <a:spAutoFit/>
          </a:bodyPr>
          <a:lstStyle/>
          <a:p>
            <a:pPr algn="l"/>
            <a:r>
              <a:rPr lang="en-US" sz="1800"/>
              <a:t>…by no means merely a curious speculation in the doctrine of chances, but necessary to be solved in order to a sure foundation for all our reasonings concerning past facts, and what is likely to be hereafter…. necessary to be considered by any that would give a clear account of the strength of </a:t>
            </a:r>
            <a:r>
              <a:rPr lang="en-US" sz="1800" i="1"/>
              <a:t>analogical </a:t>
            </a:r>
            <a:r>
              <a:rPr lang="en-US" sz="1800"/>
              <a:t>or </a:t>
            </a:r>
            <a:r>
              <a:rPr lang="en-US" sz="1800" i="1"/>
              <a:t>inductive reasoning…</a:t>
            </a:r>
          </a:p>
        </p:txBody>
      </p:sp>
      <p:sp>
        <p:nvSpPr>
          <p:cNvPr id="68615" name="Text Box 50"/>
          <p:cNvSpPr txBox="1">
            <a:spLocks noChangeArrowheads="1"/>
          </p:cNvSpPr>
          <p:nvPr/>
        </p:nvSpPr>
        <p:spPr bwMode="auto">
          <a:xfrm>
            <a:off x="3776663" y="923925"/>
            <a:ext cx="1398587" cy="396875"/>
          </a:xfrm>
          <a:prstGeom prst="rect">
            <a:avLst/>
          </a:prstGeom>
          <a:noFill/>
          <a:ln w="38100" algn="ctr">
            <a:noFill/>
            <a:miter lim="800000"/>
            <a:headEnd/>
            <a:tailEnd/>
          </a:ln>
        </p:spPr>
        <p:txBody>
          <a:bodyPr wrap="none">
            <a:spAutoFit/>
          </a:bodyPr>
          <a:lstStyle/>
          <a:p>
            <a:pPr algn="l"/>
            <a:r>
              <a:rPr lang="en-US"/>
              <a:t>Bayes’ rule</a:t>
            </a:r>
          </a:p>
        </p:txBody>
      </p:sp>
      <p:sp>
        <p:nvSpPr>
          <p:cNvPr id="589875" name="Oval 51"/>
          <p:cNvSpPr>
            <a:spLocks noChangeArrowheads="1"/>
          </p:cNvSpPr>
          <p:nvPr/>
        </p:nvSpPr>
        <p:spPr bwMode="auto">
          <a:xfrm>
            <a:off x="2760663" y="346075"/>
            <a:ext cx="619125" cy="857250"/>
          </a:xfrm>
          <a:prstGeom prst="ellipse">
            <a:avLst/>
          </a:prstGeom>
          <a:noFill/>
          <a:ln w="38100" algn="ctr">
            <a:solidFill>
              <a:schemeClr val="hlink"/>
            </a:solidFill>
            <a:round/>
            <a:headEnd/>
            <a:tailEnd/>
          </a:ln>
        </p:spPr>
        <p:txBody>
          <a:bodyPr wrap="none" anchor="ctr">
            <a:spAutoFit/>
          </a:bodyPr>
          <a:lstStyle/>
          <a:p>
            <a:endParaRPr lang="en-US"/>
          </a:p>
        </p:txBody>
      </p:sp>
      <p:sp>
        <p:nvSpPr>
          <p:cNvPr id="589876" name="Oval 52"/>
          <p:cNvSpPr>
            <a:spLocks noChangeArrowheads="1"/>
          </p:cNvSpPr>
          <p:nvPr/>
        </p:nvSpPr>
        <p:spPr bwMode="auto">
          <a:xfrm>
            <a:off x="514350" y="752475"/>
            <a:ext cx="962025" cy="857250"/>
          </a:xfrm>
          <a:prstGeom prst="ellipse">
            <a:avLst/>
          </a:prstGeom>
          <a:noFill/>
          <a:ln w="38100" algn="ctr">
            <a:solidFill>
              <a:schemeClr val="hlink"/>
            </a:solidFill>
            <a:round/>
            <a:headEnd/>
            <a:tailEnd/>
          </a:ln>
        </p:spPr>
        <p:txBody>
          <a:bodyPr anchor="ctr">
            <a:spAutoFit/>
          </a:bodyPr>
          <a:lstStyle/>
          <a:p>
            <a:endParaRPr lang="en-US"/>
          </a:p>
        </p:txBody>
      </p:sp>
      <p:sp>
        <p:nvSpPr>
          <p:cNvPr id="589877" name="Text Box 53"/>
          <p:cNvSpPr txBox="1">
            <a:spLocks noChangeArrowheads="1"/>
          </p:cNvSpPr>
          <p:nvPr/>
        </p:nvSpPr>
        <p:spPr bwMode="auto">
          <a:xfrm>
            <a:off x="3517900" y="330200"/>
            <a:ext cx="704850" cy="396875"/>
          </a:xfrm>
          <a:prstGeom prst="rect">
            <a:avLst/>
          </a:prstGeom>
          <a:noFill/>
          <a:ln w="38100" algn="ctr">
            <a:noFill/>
            <a:miter lim="800000"/>
            <a:headEnd/>
            <a:tailEnd/>
          </a:ln>
        </p:spPr>
        <p:txBody>
          <a:bodyPr wrap="none">
            <a:spAutoFit/>
          </a:bodyPr>
          <a:lstStyle/>
          <a:p>
            <a:pPr algn="l"/>
            <a:r>
              <a:rPr lang="en-US" u="sng"/>
              <a:t>prior</a:t>
            </a:r>
          </a:p>
        </p:txBody>
      </p:sp>
      <p:sp>
        <p:nvSpPr>
          <p:cNvPr id="589878" name="Text Box 54"/>
          <p:cNvSpPr txBox="1">
            <a:spLocks noChangeArrowheads="1"/>
          </p:cNvSpPr>
          <p:nvPr/>
        </p:nvSpPr>
        <p:spPr bwMode="auto">
          <a:xfrm>
            <a:off x="460375" y="292100"/>
            <a:ext cx="1174750" cy="396875"/>
          </a:xfrm>
          <a:prstGeom prst="rect">
            <a:avLst/>
          </a:prstGeom>
          <a:noFill/>
          <a:ln w="38100" algn="ctr">
            <a:noFill/>
            <a:miter lim="800000"/>
            <a:headEnd/>
            <a:tailEnd/>
          </a:ln>
        </p:spPr>
        <p:txBody>
          <a:bodyPr wrap="none">
            <a:spAutoFit/>
          </a:bodyPr>
          <a:lstStyle/>
          <a:p>
            <a:pPr algn="l"/>
            <a:r>
              <a:rPr lang="en-US" u="sng"/>
              <a:t>posterior</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987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8987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8987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898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9875" grpId="0" animBg="1"/>
      <p:bldP spid="589876" grpId="0" animBg="1"/>
      <p:bldP spid="589877" grpId="0"/>
      <p:bldP spid="58987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Probability - what you need to really, really know</a:t>
            </a:r>
            <a:endParaRPr lang="en-US" dirty="0"/>
          </a:p>
        </p:txBody>
      </p:sp>
      <p:sp>
        <p:nvSpPr>
          <p:cNvPr id="2" name="Content Placeholder 1"/>
          <p:cNvSpPr>
            <a:spLocks noGrp="1"/>
          </p:cNvSpPr>
          <p:nvPr>
            <p:ph idx="1"/>
          </p:nvPr>
        </p:nvSpPr>
        <p:spPr/>
        <p:txBody>
          <a:bodyPr/>
          <a:lstStyle/>
          <a:p>
            <a:endParaRPr lang="en-US" dirty="0" smtClean="0"/>
          </a:p>
          <a:p>
            <a:r>
              <a:rPr lang="en-US" dirty="0" smtClean="0"/>
              <a:t>Probabilities are cool</a:t>
            </a:r>
          </a:p>
          <a:p>
            <a:r>
              <a:rPr lang="en-US" dirty="0" smtClean="0"/>
              <a:t>Random variables and events</a:t>
            </a:r>
          </a:p>
          <a:p>
            <a:r>
              <a:rPr lang="en-US" dirty="0" smtClean="0"/>
              <a:t>The Axioms of Probability</a:t>
            </a:r>
          </a:p>
          <a:p>
            <a:r>
              <a:rPr lang="en-US" dirty="0" smtClean="0"/>
              <a:t>Independence, binomials, </a:t>
            </a:r>
            <a:r>
              <a:rPr lang="en-US" dirty="0" err="1" smtClean="0"/>
              <a:t>multinomials</a:t>
            </a:r>
            <a:endParaRPr lang="en-US" dirty="0" smtClean="0"/>
          </a:p>
          <a:p>
            <a:r>
              <a:rPr lang="en-US" dirty="0" smtClean="0"/>
              <a:t>Conditional probabilities</a:t>
            </a:r>
          </a:p>
          <a:p>
            <a:r>
              <a:rPr lang="en-US" dirty="0" smtClean="0"/>
              <a:t>Bayes Rule</a:t>
            </a:r>
            <a:endParaRPr lang="en-US" dirty="0"/>
          </a:p>
        </p:txBody>
      </p:sp>
    </p:spTree>
    <p:extLst>
      <p:ext uri="{BB962C8B-B14F-4D97-AF65-F5344CB8AC3E}">
        <p14:creationId xmlns:p14="http://schemas.microsoft.com/office/powerpoint/2010/main" val="938067006"/>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2"/>
          <p:cNvPicPr>
            <a:picLocks noChangeAspect="1" noChangeArrowheads="1"/>
          </p:cNvPicPr>
          <p:nvPr/>
        </p:nvPicPr>
        <p:blipFill>
          <a:blip r:embed="rId4"/>
          <a:srcRect l="18323" t="22533" r="57021" b="28540"/>
          <a:stretch>
            <a:fillRect/>
          </a:stretch>
        </p:blipFill>
        <p:spPr bwMode="auto">
          <a:xfrm>
            <a:off x="0" y="838200"/>
            <a:ext cx="2068513" cy="3222625"/>
          </a:xfrm>
          <a:prstGeom prst="rect">
            <a:avLst/>
          </a:prstGeom>
          <a:noFill/>
          <a:ln w="38100" algn="ctr">
            <a:noFill/>
            <a:miter lim="800000"/>
            <a:headEnd/>
            <a:tailEnd/>
          </a:ln>
        </p:spPr>
      </p:pic>
      <p:sp>
        <p:nvSpPr>
          <p:cNvPr id="11269" name="Rectangle 3"/>
          <p:cNvSpPr>
            <a:spLocks noGrp="1" noChangeArrowheads="1"/>
          </p:cNvSpPr>
          <p:nvPr>
            <p:ph type="title"/>
          </p:nvPr>
        </p:nvSpPr>
        <p:spPr/>
        <p:txBody>
          <a:bodyPr/>
          <a:lstStyle/>
          <a:p>
            <a:pPr eaLnBrk="1" hangingPunct="1"/>
            <a:r>
              <a:rPr lang="en-US" sz="4000" smtClean="0"/>
              <a:t>Some practical problems</a:t>
            </a:r>
          </a:p>
        </p:txBody>
      </p:sp>
      <p:sp>
        <p:nvSpPr>
          <p:cNvPr id="11270" name="Rectangle 4"/>
          <p:cNvSpPr>
            <a:spLocks noGrp="1" noChangeArrowheads="1"/>
          </p:cNvSpPr>
          <p:nvPr>
            <p:ph type="body" idx="1"/>
          </p:nvPr>
        </p:nvSpPr>
        <p:spPr>
          <a:xfrm>
            <a:off x="2190750" y="1344613"/>
            <a:ext cx="6824663" cy="5513387"/>
          </a:xfrm>
          <a:noFill/>
        </p:spPr>
        <p:txBody>
          <a:bodyPr/>
          <a:lstStyle/>
          <a:p>
            <a:pPr eaLnBrk="1" hangingPunct="1"/>
            <a:r>
              <a:rPr lang="en-US" sz="2000" dirty="0" smtClean="0"/>
              <a:t>Joe throws 4 critical hits in a row, is Joe cheating?</a:t>
            </a:r>
          </a:p>
          <a:p>
            <a:pPr eaLnBrk="1" hangingPunct="1"/>
            <a:r>
              <a:rPr lang="en-US" sz="2000" dirty="0" smtClean="0"/>
              <a:t>A = Joe using cheater’s die</a:t>
            </a:r>
          </a:p>
          <a:p>
            <a:pPr eaLnBrk="1" hangingPunct="1"/>
            <a:r>
              <a:rPr lang="en-US" sz="2000" dirty="0" smtClean="0"/>
              <a:t>C = roll 19 or 20; P(C|A)=0.5, P(C|~A)=0.1</a:t>
            </a:r>
          </a:p>
          <a:p>
            <a:pPr eaLnBrk="1" hangingPunct="1"/>
            <a:r>
              <a:rPr lang="en-US" sz="2000" dirty="0" smtClean="0"/>
              <a:t>B = C1 and C2 and C3 and C4</a:t>
            </a:r>
          </a:p>
          <a:p>
            <a:pPr eaLnBrk="1" hangingPunct="1"/>
            <a:r>
              <a:rPr lang="en-US" sz="2000" dirty="0" smtClean="0"/>
              <a:t>Pr(B|A) = 0.0625    P(B|~A)=0.0001</a:t>
            </a:r>
            <a:endParaRPr lang="en-US" sz="1800" dirty="0" smtClean="0"/>
          </a:p>
        </p:txBody>
      </p:sp>
      <p:graphicFrame>
        <p:nvGraphicFramePr>
          <p:cNvPr id="11266" name="Object 23"/>
          <p:cNvGraphicFramePr>
            <a:graphicFrameLocks noChangeAspect="1"/>
          </p:cNvGraphicFramePr>
          <p:nvPr/>
        </p:nvGraphicFramePr>
        <p:xfrm>
          <a:off x="2319338" y="3721100"/>
          <a:ext cx="5988050" cy="946150"/>
        </p:xfrm>
        <a:graphic>
          <a:graphicData uri="http://schemas.openxmlformats.org/presentationml/2006/ole">
            <mc:AlternateContent xmlns:mc="http://schemas.openxmlformats.org/markup-compatibility/2006">
              <mc:Choice xmlns:v="urn:schemas-microsoft-com:vml" Requires="v">
                <p:oleObj spid="_x0000_s15418" name="Equation" r:id="rId5" imgW="2654280" imgH="419040" progId="Equation.3">
                  <p:embed/>
                </p:oleObj>
              </mc:Choice>
              <mc:Fallback>
                <p:oleObj name="Equation" r:id="rId5" imgW="2654280" imgH="419040" progId="Equation.3">
                  <p:embed/>
                  <p:pic>
                    <p:nvPicPr>
                      <p:cNvPr id="0" name="Object 2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19338" y="3721100"/>
                        <a:ext cx="5988050" cy="946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267" name="Object 26"/>
          <p:cNvGraphicFramePr>
            <a:graphicFrameLocks noChangeAspect="1"/>
          </p:cNvGraphicFramePr>
          <p:nvPr/>
        </p:nvGraphicFramePr>
        <p:xfrm>
          <a:off x="1400175" y="4799013"/>
          <a:ext cx="6773863" cy="1030287"/>
        </p:xfrm>
        <a:graphic>
          <a:graphicData uri="http://schemas.openxmlformats.org/presentationml/2006/ole">
            <mc:AlternateContent xmlns:mc="http://schemas.openxmlformats.org/markup-compatibility/2006">
              <mc:Choice xmlns:v="urn:schemas-microsoft-com:vml" Requires="v">
                <p:oleObj spid="_x0000_s15419" name="Equation" r:id="rId7" imgW="2755800" imgH="419040" progId="Equation.3">
                  <p:embed/>
                </p:oleObj>
              </mc:Choice>
              <mc:Fallback>
                <p:oleObj name="Equation" r:id="rId7" imgW="2755800" imgH="419040" progId="Equation.3">
                  <p:embed/>
                  <p:pic>
                    <p:nvPicPr>
                      <p:cNvPr id="0" name="Object 2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00175" y="4799013"/>
                        <a:ext cx="6773863" cy="1030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normAutofit fontScale="90000"/>
          </a:bodyPr>
          <a:lstStyle/>
          <a:p>
            <a:pPr eaLnBrk="1" hangingPunct="1"/>
            <a:r>
              <a:rPr lang="en-US" sz="3200" smtClean="0"/>
              <a:t>What’s the experiment and outcome here?</a:t>
            </a:r>
          </a:p>
        </p:txBody>
      </p:sp>
      <p:sp>
        <p:nvSpPr>
          <p:cNvPr id="612355" name="Rectangle 3"/>
          <p:cNvSpPr>
            <a:spLocks noGrp="1" noChangeArrowheads="1"/>
          </p:cNvSpPr>
          <p:nvPr>
            <p:ph type="body" idx="1"/>
          </p:nvPr>
        </p:nvSpPr>
        <p:spPr/>
        <p:txBody>
          <a:bodyPr>
            <a:normAutofit lnSpcReduction="10000"/>
          </a:bodyPr>
          <a:lstStyle/>
          <a:p>
            <a:pPr eaLnBrk="1" hangingPunct="1"/>
            <a:r>
              <a:rPr lang="en-US" smtClean="0"/>
              <a:t>Outcome A: Joe is cheating</a:t>
            </a:r>
          </a:p>
          <a:p>
            <a:pPr eaLnBrk="1" hangingPunct="1"/>
            <a:r>
              <a:rPr lang="en-US" smtClean="0"/>
              <a:t>Experiment: </a:t>
            </a:r>
          </a:p>
          <a:p>
            <a:pPr lvl="1" eaLnBrk="1" hangingPunct="1"/>
            <a:r>
              <a:rPr lang="en-US" smtClean="0"/>
              <a:t>Joe picked a die uniformly at random from a bag containing 10,000 fair die and one bad one.</a:t>
            </a:r>
          </a:p>
          <a:p>
            <a:pPr lvl="1" eaLnBrk="1" hangingPunct="1"/>
            <a:r>
              <a:rPr lang="en-US" smtClean="0"/>
              <a:t>Joe is a D&amp;D player picked uniformly at random from set of 1,000,000 people and </a:t>
            </a:r>
            <a:r>
              <a:rPr lang="en-US" i="1" smtClean="0"/>
              <a:t>n</a:t>
            </a:r>
            <a:r>
              <a:rPr lang="en-US" smtClean="0"/>
              <a:t> of them cheat with probability </a:t>
            </a:r>
            <a:r>
              <a:rPr lang="en-US" i="1" smtClean="0"/>
              <a:t>p&gt;0.</a:t>
            </a:r>
          </a:p>
          <a:p>
            <a:pPr lvl="1" eaLnBrk="1" hangingPunct="1"/>
            <a:r>
              <a:rPr lang="en-US" smtClean="0"/>
              <a:t>I have no idea, but I don’t like his looks.  Call it P(A)=0.1</a:t>
            </a:r>
          </a:p>
          <a:p>
            <a:pPr lvl="1" eaLnBrk="1" hangingPunct="1"/>
            <a:endParaRPr lang="en-US"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23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23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23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23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1235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2355" grpId="0" build="p" bldLvl="2"/>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5" name="Picture 2"/>
          <p:cNvPicPr>
            <a:picLocks noChangeAspect="1" noChangeArrowheads="1"/>
          </p:cNvPicPr>
          <p:nvPr/>
        </p:nvPicPr>
        <p:blipFill>
          <a:blip r:embed="rId4"/>
          <a:srcRect l="18323" t="22533" r="57021" b="28540"/>
          <a:stretch>
            <a:fillRect/>
          </a:stretch>
        </p:blipFill>
        <p:spPr bwMode="auto">
          <a:xfrm>
            <a:off x="6926262" y="66674"/>
            <a:ext cx="1322388" cy="2060575"/>
          </a:xfrm>
          <a:prstGeom prst="rect">
            <a:avLst/>
          </a:prstGeom>
          <a:noFill/>
          <a:ln w="38100" algn="ctr">
            <a:noFill/>
            <a:miter lim="800000"/>
            <a:headEnd/>
            <a:tailEnd/>
          </a:ln>
        </p:spPr>
      </p:pic>
      <p:sp>
        <p:nvSpPr>
          <p:cNvPr id="12296" name="Rectangle 3"/>
          <p:cNvSpPr>
            <a:spLocks noGrp="1" noChangeArrowheads="1"/>
          </p:cNvSpPr>
          <p:nvPr>
            <p:ph type="title"/>
          </p:nvPr>
        </p:nvSpPr>
        <p:spPr/>
        <p:txBody>
          <a:bodyPr/>
          <a:lstStyle/>
          <a:p>
            <a:pPr eaLnBrk="1" hangingPunct="1"/>
            <a:r>
              <a:rPr lang="en-US" sz="4000" dirty="0" smtClean="0"/>
              <a:t>Some practical problems</a:t>
            </a:r>
          </a:p>
        </p:txBody>
      </p:sp>
      <p:sp>
        <p:nvSpPr>
          <p:cNvPr id="12297" name="Rectangle 4"/>
          <p:cNvSpPr>
            <a:spLocks noGrp="1" noChangeArrowheads="1"/>
          </p:cNvSpPr>
          <p:nvPr>
            <p:ph type="body" idx="1"/>
          </p:nvPr>
        </p:nvSpPr>
        <p:spPr>
          <a:xfrm>
            <a:off x="0" y="4765675"/>
            <a:ext cx="5756275" cy="2092325"/>
          </a:xfrm>
          <a:noFill/>
        </p:spPr>
        <p:txBody>
          <a:bodyPr/>
          <a:lstStyle/>
          <a:p>
            <a:pPr eaLnBrk="1" hangingPunct="1"/>
            <a:r>
              <a:rPr lang="en-US" sz="1800" smtClean="0"/>
              <a:t>Joe throws 4 critical hits in a row, is Joe cheating?</a:t>
            </a:r>
          </a:p>
          <a:p>
            <a:pPr eaLnBrk="1" hangingPunct="1"/>
            <a:r>
              <a:rPr lang="en-US" sz="1800" smtClean="0"/>
              <a:t>A = Joe using cheater’s die</a:t>
            </a:r>
          </a:p>
          <a:p>
            <a:pPr eaLnBrk="1" hangingPunct="1"/>
            <a:r>
              <a:rPr lang="en-US" sz="1800" smtClean="0"/>
              <a:t>C = roll 19 or 20; P(C|A)=0.5, P(C|~A)=0.1</a:t>
            </a:r>
          </a:p>
          <a:p>
            <a:pPr eaLnBrk="1" hangingPunct="1"/>
            <a:r>
              <a:rPr lang="en-US" sz="1800" smtClean="0"/>
              <a:t>B = C1 and C2 and C3 and C4</a:t>
            </a:r>
          </a:p>
          <a:p>
            <a:pPr eaLnBrk="1" hangingPunct="1"/>
            <a:r>
              <a:rPr lang="en-US" sz="1800" smtClean="0"/>
              <a:t>Pr(B|A) = 0.0625    P(B|~A)=0.0001</a:t>
            </a:r>
          </a:p>
        </p:txBody>
      </p:sp>
      <p:graphicFrame>
        <p:nvGraphicFramePr>
          <p:cNvPr id="596997" name="Object 5"/>
          <p:cNvGraphicFramePr>
            <a:graphicFrameLocks noChangeAspect="1"/>
          </p:cNvGraphicFramePr>
          <p:nvPr/>
        </p:nvGraphicFramePr>
        <p:xfrm>
          <a:off x="122238" y="2459038"/>
          <a:ext cx="4991100" cy="931862"/>
        </p:xfrm>
        <a:graphic>
          <a:graphicData uri="http://schemas.openxmlformats.org/presentationml/2006/ole">
            <mc:AlternateContent xmlns:mc="http://schemas.openxmlformats.org/markup-compatibility/2006">
              <mc:Choice xmlns:v="urn:schemas-microsoft-com:vml" Requires="v">
                <p:oleObj spid="_x0000_s16517" name="Equation" r:id="rId5" imgW="2247840" imgH="419040" progId="Equation.3">
                  <p:embed/>
                </p:oleObj>
              </mc:Choice>
              <mc:Fallback>
                <p:oleObj name="Equation" r:id="rId5" imgW="2247840" imgH="41904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2238" y="2459038"/>
                        <a:ext cx="4991100" cy="9318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291" name="Object 9"/>
          <p:cNvGraphicFramePr>
            <a:graphicFrameLocks noChangeAspect="1"/>
          </p:cNvGraphicFramePr>
          <p:nvPr/>
        </p:nvGraphicFramePr>
        <p:xfrm>
          <a:off x="1516063" y="1363663"/>
          <a:ext cx="3351212" cy="946150"/>
        </p:xfrm>
        <a:graphic>
          <a:graphicData uri="http://schemas.openxmlformats.org/presentationml/2006/ole">
            <mc:AlternateContent xmlns:mc="http://schemas.openxmlformats.org/markup-compatibility/2006">
              <mc:Choice xmlns:v="urn:schemas-microsoft-com:vml" Requires="v">
                <p:oleObj spid="_x0000_s16518" name="Equation" r:id="rId7" imgW="1485720" imgH="419040" progId="Equation.3">
                  <p:embed/>
                </p:oleObj>
              </mc:Choice>
              <mc:Fallback>
                <p:oleObj name="Equation" r:id="rId7" imgW="1485720" imgH="419040" progId="Equation.3">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16063" y="1363663"/>
                        <a:ext cx="3351212" cy="946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97002" name="Object 10"/>
          <p:cNvGraphicFramePr>
            <a:graphicFrameLocks noChangeAspect="1"/>
          </p:cNvGraphicFramePr>
          <p:nvPr/>
        </p:nvGraphicFramePr>
        <p:xfrm>
          <a:off x="5241925" y="2436813"/>
          <a:ext cx="3006725" cy="946150"/>
        </p:xfrm>
        <a:graphic>
          <a:graphicData uri="http://schemas.openxmlformats.org/presentationml/2006/ole">
            <mc:AlternateContent xmlns:mc="http://schemas.openxmlformats.org/markup-compatibility/2006">
              <mc:Choice xmlns:v="urn:schemas-microsoft-com:vml" Requires="v">
                <p:oleObj spid="_x0000_s16519" name="Equation" r:id="rId9" imgW="1333440" imgH="419040" progId="Equation.3">
                  <p:embed/>
                </p:oleObj>
              </mc:Choice>
              <mc:Fallback>
                <p:oleObj name="Equation" r:id="rId9" imgW="1333440" imgH="419040" progId="Equation.3">
                  <p:embed/>
                  <p:pic>
                    <p:nvPicPr>
                      <p:cNvPr id="0" name="Object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241925" y="2436813"/>
                        <a:ext cx="3006725" cy="946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97003" name="Line 11"/>
          <p:cNvSpPr>
            <a:spLocks noChangeShapeType="1"/>
          </p:cNvSpPr>
          <p:nvPr/>
        </p:nvSpPr>
        <p:spPr bwMode="auto">
          <a:xfrm>
            <a:off x="4513263" y="2282825"/>
            <a:ext cx="260350" cy="1203325"/>
          </a:xfrm>
          <a:prstGeom prst="line">
            <a:avLst/>
          </a:prstGeom>
          <a:noFill/>
          <a:ln w="38100">
            <a:solidFill>
              <a:schemeClr val="hlink"/>
            </a:solidFill>
            <a:round/>
            <a:headEnd/>
            <a:tailEnd/>
          </a:ln>
        </p:spPr>
        <p:txBody>
          <a:bodyPr wrap="none" anchor="ctr">
            <a:spAutoFit/>
          </a:bodyPr>
          <a:lstStyle/>
          <a:p>
            <a:endParaRPr lang="en-US"/>
          </a:p>
        </p:txBody>
      </p:sp>
      <p:graphicFrame>
        <p:nvGraphicFramePr>
          <p:cNvPr id="597004" name="Object 12"/>
          <p:cNvGraphicFramePr>
            <a:graphicFrameLocks noChangeAspect="1"/>
          </p:cNvGraphicFramePr>
          <p:nvPr/>
        </p:nvGraphicFramePr>
        <p:xfrm>
          <a:off x="1725613" y="3448050"/>
          <a:ext cx="2605087" cy="946150"/>
        </p:xfrm>
        <a:graphic>
          <a:graphicData uri="http://schemas.openxmlformats.org/presentationml/2006/ole">
            <mc:AlternateContent xmlns:mc="http://schemas.openxmlformats.org/markup-compatibility/2006">
              <mc:Choice xmlns:v="urn:schemas-microsoft-com:vml" Requires="v">
                <p:oleObj spid="_x0000_s16520" name="Equation" r:id="rId11" imgW="1155600" imgH="419040" progId="Equation.3">
                  <p:embed/>
                </p:oleObj>
              </mc:Choice>
              <mc:Fallback>
                <p:oleObj name="Equation" r:id="rId11" imgW="1155600" imgH="419040" progId="Equation.3">
                  <p:embed/>
                  <p:pic>
                    <p:nvPicPr>
                      <p:cNvPr id="0" name="Object 1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25613" y="3448050"/>
                        <a:ext cx="2605087" cy="946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97005" name="Object 13"/>
          <p:cNvGraphicFramePr>
            <a:graphicFrameLocks noChangeAspect="1"/>
          </p:cNvGraphicFramePr>
          <p:nvPr/>
        </p:nvGraphicFramePr>
        <p:xfrm>
          <a:off x="4475163" y="3521075"/>
          <a:ext cx="2376487" cy="946150"/>
        </p:xfrm>
        <a:graphic>
          <a:graphicData uri="http://schemas.openxmlformats.org/presentationml/2006/ole">
            <mc:AlternateContent xmlns:mc="http://schemas.openxmlformats.org/markup-compatibility/2006">
              <mc:Choice xmlns:v="urn:schemas-microsoft-com:vml" Requires="v">
                <p:oleObj spid="_x0000_s16521" name="Equation" r:id="rId13" imgW="1054080" imgH="419040" progId="Equation.3">
                  <p:embed/>
                </p:oleObj>
              </mc:Choice>
              <mc:Fallback>
                <p:oleObj name="Equation" r:id="rId13" imgW="1054080" imgH="419040" progId="Equation.3">
                  <p:embed/>
                  <p:pic>
                    <p:nvPicPr>
                      <p:cNvPr id="0" name="Object 1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475163" y="3521075"/>
                        <a:ext cx="2376487" cy="946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97006" name="Text Box 14"/>
          <p:cNvSpPr txBox="1">
            <a:spLocks noChangeArrowheads="1"/>
          </p:cNvSpPr>
          <p:nvPr/>
        </p:nvSpPr>
        <p:spPr bwMode="auto">
          <a:xfrm>
            <a:off x="5984875" y="4816475"/>
            <a:ext cx="2936875" cy="1006475"/>
          </a:xfrm>
          <a:prstGeom prst="rect">
            <a:avLst/>
          </a:prstGeom>
          <a:noFill/>
          <a:ln w="38100" algn="ctr">
            <a:noFill/>
            <a:miter lim="800000"/>
            <a:headEnd/>
            <a:tailEnd/>
          </a:ln>
        </p:spPr>
        <p:txBody>
          <a:bodyPr>
            <a:spAutoFit/>
          </a:bodyPr>
          <a:lstStyle/>
          <a:p>
            <a:pPr algn="l"/>
            <a:r>
              <a:rPr lang="en-US"/>
              <a:t>Moral: with enough evidence the prior P(A) doesn’t really matter.</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9699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9700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9700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9700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9700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970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7003" grpId="0" animBg="1"/>
      <p:bldP spid="597006"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Probability - what you need to really, really know</a:t>
            </a:r>
            <a:endParaRPr lang="en-US" dirty="0"/>
          </a:p>
        </p:txBody>
      </p:sp>
      <p:sp>
        <p:nvSpPr>
          <p:cNvPr id="2" name="Content Placeholder 1"/>
          <p:cNvSpPr>
            <a:spLocks noGrp="1"/>
          </p:cNvSpPr>
          <p:nvPr>
            <p:ph idx="1"/>
          </p:nvPr>
        </p:nvSpPr>
        <p:spPr/>
        <p:txBody>
          <a:bodyPr/>
          <a:lstStyle/>
          <a:p>
            <a:endParaRPr lang="en-US" dirty="0" smtClean="0"/>
          </a:p>
          <a:p>
            <a:r>
              <a:rPr lang="en-US" dirty="0" smtClean="0"/>
              <a:t>Probabilities are cool</a:t>
            </a:r>
          </a:p>
          <a:p>
            <a:r>
              <a:rPr lang="en-US" dirty="0" smtClean="0"/>
              <a:t>Random variables and events</a:t>
            </a:r>
          </a:p>
          <a:p>
            <a:r>
              <a:rPr lang="en-US" dirty="0" smtClean="0"/>
              <a:t>The Axioms of Probability</a:t>
            </a:r>
          </a:p>
          <a:p>
            <a:r>
              <a:rPr lang="en-US" dirty="0" smtClean="0"/>
              <a:t>Independence, binomials, </a:t>
            </a:r>
            <a:r>
              <a:rPr lang="en-US" dirty="0" err="1" smtClean="0"/>
              <a:t>multinomials</a:t>
            </a:r>
            <a:endParaRPr lang="en-US" dirty="0" smtClean="0"/>
          </a:p>
          <a:p>
            <a:r>
              <a:rPr lang="en-US" dirty="0" smtClean="0"/>
              <a:t>Conditional probabilities</a:t>
            </a:r>
          </a:p>
          <a:p>
            <a:r>
              <a:rPr lang="en-US" dirty="0" smtClean="0"/>
              <a:t>Bayes Rule</a:t>
            </a:r>
          </a:p>
          <a:p>
            <a:r>
              <a:rPr lang="en-US" dirty="0" smtClean="0"/>
              <a:t>MLE’s, smoothing, and MAPs</a:t>
            </a:r>
            <a:endParaRPr lang="en-US" dirty="0"/>
          </a:p>
        </p:txBody>
      </p:sp>
    </p:spTree>
    <p:extLst>
      <p:ext uri="{BB962C8B-B14F-4D97-AF65-F5344CB8AC3E}">
        <p14:creationId xmlns:p14="http://schemas.microsoft.com/office/powerpoint/2010/main" val="2950670772"/>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Picture 2"/>
          <p:cNvPicPr>
            <a:picLocks noChangeAspect="1" noChangeArrowheads="1"/>
          </p:cNvPicPr>
          <p:nvPr/>
        </p:nvPicPr>
        <p:blipFill>
          <a:blip r:embed="rId4"/>
          <a:srcRect l="18323" t="23392" r="55392" b="28540"/>
          <a:stretch>
            <a:fillRect/>
          </a:stretch>
        </p:blipFill>
        <p:spPr bwMode="auto">
          <a:xfrm>
            <a:off x="0" y="1143000"/>
            <a:ext cx="2070100" cy="2971800"/>
          </a:xfrm>
          <a:prstGeom prst="rect">
            <a:avLst/>
          </a:prstGeom>
          <a:noFill/>
          <a:ln w="38100" algn="ctr">
            <a:noFill/>
            <a:miter lim="800000"/>
            <a:headEnd/>
            <a:tailEnd/>
          </a:ln>
        </p:spPr>
      </p:pic>
      <p:sp>
        <p:nvSpPr>
          <p:cNvPr id="13316" name="Rectangle 3"/>
          <p:cNvSpPr>
            <a:spLocks noGrp="1" noChangeArrowheads="1"/>
          </p:cNvSpPr>
          <p:nvPr>
            <p:ph type="title"/>
          </p:nvPr>
        </p:nvSpPr>
        <p:spPr/>
        <p:txBody>
          <a:bodyPr/>
          <a:lstStyle/>
          <a:p>
            <a:pPr eaLnBrk="1" hangingPunct="1"/>
            <a:r>
              <a:rPr lang="en-US" sz="4000" smtClean="0"/>
              <a:t>Some practical problems</a:t>
            </a:r>
          </a:p>
        </p:txBody>
      </p:sp>
      <p:sp>
        <p:nvSpPr>
          <p:cNvPr id="13317" name="Text Box 4"/>
          <p:cNvSpPr txBox="1">
            <a:spLocks noChangeArrowheads="1"/>
          </p:cNvSpPr>
          <p:nvPr/>
        </p:nvSpPr>
        <p:spPr bwMode="auto">
          <a:xfrm>
            <a:off x="2362200" y="1143000"/>
            <a:ext cx="5715000" cy="1920875"/>
          </a:xfrm>
          <a:prstGeom prst="rect">
            <a:avLst/>
          </a:prstGeom>
          <a:solidFill>
            <a:schemeClr val="bg1"/>
          </a:solidFill>
          <a:ln w="38100" algn="ctr">
            <a:noFill/>
            <a:miter lim="800000"/>
            <a:headEnd/>
            <a:tailEnd/>
          </a:ln>
        </p:spPr>
        <p:txBody>
          <a:bodyPr>
            <a:spAutoFit/>
          </a:bodyPr>
          <a:lstStyle/>
          <a:p>
            <a:pPr algn="l">
              <a:spcBef>
                <a:spcPct val="50000"/>
              </a:spcBef>
            </a:pPr>
            <a:r>
              <a:rPr lang="en-US"/>
              <a:t>I bought a loaded d20 on EBay…but it didn’t come with any specs.  How can I find out how it behaves?</a:t>
            </a:r>
          </a:p>
          <a:p>
            <a:pPr algn="l">
              <a:spcBef>
                <a:spcPct val="50000"/>
              </a:spcBef>
            </a:pPr>
            <a:endParaRPr lang="en-US"/>
          </a:p>
          <a:p>
            <a:pPr algn="l">
              <a:spcBef>
                <a:spcPct val="50000"/>
              </a:spcBef>
            </a:pPr>
            <a:endParaRPr lang="en-US"/>
          </a:p>
        </p:txBody>
      </p:sp>
      <p:graphicFrame>
        <p:nvGraphicFramePr>
          <p:cNvPr id="13314" name="Object 5"/>
          <p:cNvGraphicFramePr>
            <a:graphicFrameLocks noGrp="1" noChangeAspect="1"/>
          </p:cNvGraphicFramePr>
          <p:nvPr>
            <p:ph idx="1"/>
          </p:nvPr>
        </p:nvGraphicFramePr>
        <p:xfrm>
          <a:off x="2232025" y="2085975"/>
          <a:ext cx="4260850" cy="3014663"/>
        </p:xfrm>
        <a:graphic>
          <a:graphicData uri="http://schemas.openxmlformats.org/presentationml/2006/ole">
            <mc:AlternateContent xmlns:mc="http://schemas.openxmlformats.org/markup-compatibility/2006">
              <mc:Choice xmlns:v="urn:schemas-microsoft-com:vml" Requires="v">
                <p:oleObj spid="_x0000_s17441" name="Chart" r:id="rId5" imgW="5467350" imgH="3867150" progId="Excel.Sheet.8">
                  <p:embed/>
                </p:oleObj>
              </mc:Choice>
              <mc:Fallback>
                <p:oleObj name="Chart" r:id="rId5" imgW="5467350" imgH="3867150" progId="Excel.Sheet.8">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32025" y="2085975"/>
                        <a:ext cx="4260850" cy="301466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6" name="TextBox 5"/>
          <p:cNvSpPr txBox="1"/>
          <p:nvPr/>
        </p:nvSpPr>
        <p:spPr>
          <a:xfrm>
            <a:off x="412750" y="5613400"/>
            <a:ext cx="8515350" cy="523220"/>
          </a:xfrm>
          <a:prstGeom prst="rect">
            <a:avLst/>
          </a:prstGeom>
          <a:noFill/>
        </p:spPr>
        <p:txBody>
          <a:bodyPr wrap="square" rtlCol="0">
            <a:spAutoFit/>
          </a:bodyPr>
          <a:lstStyle/>
          <a:p>
            <a:r>
              <a:rPr lang="en-US" sz="2800" dirty="0" smtClean="0"/>
              <a:t>1. Collect some data (20 rolls)</a:t>
            </a:r>
          </a:p>
        </p:txBody>
      </p:sp>
      <p:sp>
        <p:nvSpPr>
          <p:cNvPr id="7" name="TextBox 6"/>
          <p:cNvSpPr txBox="1"/>
          <p:nvPr/>
        </p:nvSpPr>
        <p:spPr>
          <a:xfrm>
            <a:off x="425450" y="6019800"/>
            <a:ext cx="8515350" cy="523220"/>
          </a:xfrm>
          <a:prstGeom prst="rect">
            <a:avLst/>
          </a:prstGeom>
          <a:noFill/>
        </p:spPr>
        <p:txBody>
          <a:bodyPr wrap="square" rtlCol="0">
            <a:spAutoFit/>
          </a:bodyPr>
          <a:lstStyle/>
          <a:p>
            <a:r>
              <a:rPr lang="en-US" sz="2800" dirty="0" smtClean="0"/>
              <a:t>2. Estimate Pr(</a:t>
            </a:r>
            <a:r>
              <a:rPr lang="en-US" sz="2800" dirty="0" err="1" smtClean="0"/>
              <a:t>i</a:t>
            </a:r>
            <a:r>
              <a:rPr lang="en-US" sz="2800" dirty="0" smtClean="0"/>
              <a:t>)=C(rolls of </a:t>
            </a:r>
            <a:r>
              <a:rPr lang="en-US" sz="2800" dirty="0" err="1" smtClean="0"/>
              <a:t>i</a:t>
            </a:r>
            <a:r>
              <a:rPr lang="en-US" sz="2800" dirty="0" smtClean="0"/>
              <a:t>)/C(any roll)</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2"/>
          <p:cNvPicPr>
            <a:picLocks noChangeAspect="1" noChangeArrowheads="1"/>
          </p:cNvPicPr>
          <p:nvPr/>
        </p:nvPicPr>
        <p:blipFill>
          <a:blip r:embed="rId4"/>
          <a:srcRect l="18323" t="23392" r="55392" b="28540"/>
          <a:stretch>
            <a:fillRect/>
          </a:stretch>
        </p:blipFill>
        <p:spPr bwMode="auto">
          <a:xfrm>
            <a:off x="0" y="1143000"/>
            <a:ext cx="2070100" cy="2971800"/>
          </a:xfrm>
          <a:prstGeom prst="rect">
            <a:avLst/>
          </a:prstGeom>
          <a:noFill/>
          <a:ln w="38100" algn="ctr">
            <a:noFill/>
            <a:miter lim="800000"/>
            <a:headEnd/>
            <a:tailEnd/>
          </a:ln>
        </p:spPr>
      </p:pic>
      <p:sp>
        <p:nvSpPr>
          <p:cNvPr id="14340" name="Rectangle 3"/>
          <p:cNvSpPr>
            <a:spLocks noGrp="1" noChangeArrowheads="1"/>
          </p:cNvSpPr>
          <p:nvPr>
            <p:ph type="title"/>
          </p:nvPr>
        </p:nvSpPr>
        <p:spPr/>
        <p:txBody>
          <a:bodyPr/>
          <a:lstStyle/>
          <a:p>
            <a:pPr eaLnBrk="1" hangingPunct="1"/>
            <a:r>
              <a:rPr lang="en-US" sz="4000" smtClean="0"/>
              <a:t>One solution</a:t>
            </a:r>
          </a:p>
        </p:txBody>
      </p:sp>
      <p:sp>
        <p:nvSpPr>
          <p:cNvPr id="14341" name="Text Box 4"/>
          <p:cNvSpPr txBox="1">
            <a:spLocks noChangeArrowheads="1"/>
          </p:cNvSpPr>
          <p:nvPr/>
        </p:nvSpPr>
        <p:spPr bwMode="auto">
          <a:xfrm>
            <a:off x="2362200" y="1143000"/>
            <a:ext cx="5715000" cy="1920875"/>
          </a:xfrm>
          <a:prstGeom prst="rect">
            <a:avLst/>
          </a:prstGeom>
          <a:solidFill>
            <a:schemeClr val="bg1"/>
          </a:solidFill>
          <a:ln w="38100" algn="ctr">
            <a:noFill/>
            <a:miter lim="800000"/>
            <a:headEnd/>
            <a:tailEnd/>
          </a:ln>
        </p:spPr>
        <p:txBody>
          <a:bodyPr>
            <a:spAutoFit/>
          </a:bodyPr>
          <a:lstStyle/>
          <a:p>
            <a:pPr algn="l">
              <a:spcBef>
                <a:spcPct val="50000"/>
              </a:spcBef>
            </a:pPr>
            <a:r>
              <a:rPr lang="en-US"/>
              <a:t>I bought a loaded d20 on EBay…but it didn’t come with any specs.  How can I find out how it behaves?</a:t>
            </a:r>
          </a:p>
          <a:p>
            <a:pPr algn="l">
              <a:spcBef>
                <a:spcPct val="50000"/>
              </a:spcBef>
            </a:pPr>
            <a:endParaRPr lang="en-US"/>
          </a:p>
          <a:p>
            <a:pPr algn="l">
              <a:spcBef>
                <a:spcPct val="50000"/>
              </a:spcBef>
            </a:pPr>
            <a:endParaRPr lang="en-US"/>
          </a:p>
        </p:txBody>
      </p:sp>
      <p:graphicFrame>
        <p:nvGraphicFramePr>
          <p:cNvPr id="14338" name="Object 5"/>
          <p:cNvGraphicFramePr>
            <a:graphicFrameLocks noGrp="1" noChangeAspect="1"/>
          </p:cNvGraphicFramePr>
          <p:nvPr>
            <p:ph idx="1"/>
          </p:nvPr>
        </p:nvGraphicFramePr>
        <p:xfrm>
          <a:off x="2232025" y="2085975"/>
          <a:ext cx="4260850" cy="3014663"/>
        </p:xfrm>
        <a:graphic>
          <a:graphicData uri="http://schemas.openxmlformats.org/presentationml/2006/ole">
            <mc:AlternateContent xmlns:mc="http://schemas.openxmlformats.org/markup-compatibility/2006">
              <mc:Choice xmlns:v="urn:schemas-microsoft-com:vml" Requires="v">
                <p:oleObj spid="_x0000_s18465" name="Chart" r:id="rId5" imgW="5467350" imgH="3867150" progId="Excel.Sheet.8">
                  <p:embed/>
                </p:oleObj>
              </mc:Choice>
              <mc:Fallback>
                <p:oleObj name="Chart" r:id="rId5" imgW="5467350" imgH="3867150" progId="Excel.Sheet.8">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32025" y="2085975"/>
                        <a:ext cx="4260850" cy="301466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4342" name="Text Box 7"/>
          <p:cNvSpPr txBox="1">
            <a:spLocks noChangeArrowheads="1"/>
          </p:cNvSpPr>
          <p:nvPr/>
        </p:nvSpPr>
        <p:spPr bwMode="auto">
          <a:xfrm>
            <a:off x="6762750" y="2162175"/>
            <a:ext cx="1762125" cy="3140075"/>
          </a:xfrm>
          <a:prstGeom prst="rect">
            <a:avLst/>
          </a:prstGeom>
          <a:noFill/>
          <a:ln w="38100" algn="ctr">
            <a:noFill/>
            <a:miter lim="800000"/>
            <a:headEnd/>
            <a:tailEnd/>
          </a:ln>
        </p:spPr>
        <p:txBody>
          <a:bodyPr>
            <a:spAutoFit/>
          </a:bodyPr>
          <a:lstStyle/>
          <a:p>
            <a:pPr algn="l">
              <a:spcBef>
                <a:spcPct val="50000"/>
              </a:spcBef>
            </a:pPr>
            <a:r>
              <a:rPr lang="en-US"/>
              <a:t>P(1)=0</a:t>
            </a:r>
          </a:p>
          <a:p>
            <a:pPr algn="l">
              <a:spcBef>
                <a:spcPct val="50000"/>
              </a:spcBef>
            </a:pPr>
            <a:r>
              <a:rPr lang="en-US"/>
              <a:t>P(2)=0</a:t>
            </a:r>
          </a:p>
          <a:p>
            <a:pPr algn="l">
              <a:spcBef>
                <a:spcPct val="50000"/>
              </a:spcBef>
            </a:pPr>
            <a:r>
              <a:rPr lang="en-US"/>
              <a:t>P(3)=0</a:t>
            </a:r>
          </a:p>
          <a:p>
            <a:pPr algn="l">
              <a:spcBef>
                <a:spcPct val="50000"/>
              </a:spcBef>
            </a:pPr>
            <a:r>
              <a:rPr lang="en-US"/>
              <a:t>P(4)=0.1</a:t>
            </a:r>
          </a:p>
          <a:p>
            <a:pPr algn="l">
              <a:spcBef>
                <a:spcPct val="50000"/>
              </a:spcBef>
            </a:pPr>
            <a:r>
              <a:rPr lang="en-US"/>
              <a:t>…</a:t>
            </a:r>
          </a:p>
          <a:p>
            <a:pPr algn="l">
              <a:spcBef>
                <a:spcPct val="50000"/>
              </a:spcBef>
            </a:pPr>
            <a:r>
              <a:rPr lang="en-US"/>
              <a:t>P(19)=0.25</a:t>
            </a:r>
          </a:p>
          <a:p>
            <a:pPr algn="l">
              <a:spcBef>
                <a:spcPct val="50000"/>
              </a:spcBef>
            </a:pPr>
            <a:r>
              <a:rPr lang="en-US"/>
              <a:t>P(20)=0.2</a:t>
            </a:r>
          </a:p>
        </p:txBody>
      </p:sp>
      <p:sp>
        <p:nvSpPr>
          <p:cNvPr id="14343" name="Text Box 8"/>
          <p:cNvSpPr txBox="1">
            <a:spLocks noChangeArrowheads="1"/>
          </p:cNvSpPr>
          <p:nvPr/>
        </p:nvSpPr>
        <p:spPr bwMode="auto">
          <a:xfrm>
            <a:off x="412750" y="4302125"/>
            <a:ext cx="1747838" cy="1311275"/>
          </a:xfrm>
          <a:prstGeom prst="rect">
            <a:avLst/>
          </a:prstGeom>
          <a:noFill/>
          <a:ln w="38100" algn="ctr">
            <a:noFill/>
            <a:miter lim="800000"/>
            <a:headEnd/>
            <a:tailEnd/>
          </a:ln>
        </p:spPr>
        <p:txBody>
          <a:bodyPr>
            <a:spAutoFit/>
          </a:bodyPr>
          <a:lstStyle/>
          <a:p>
            <a:pPr algn="l"/>
            <a:r>
              <a:rPr lang="en-US" sz="2000" dirty="0"/>
              <a:t>MLE =</a:t>
            </a:r>
            <a:r>
              <a:rPr lang="en-US" sz="2000" u="sng" dirty="0"/>
              <a:t> maximum</a:t>
            </a:r>
          </a:p>
          <a:p>
            <a:pPr algn="l"/>
            <a:r>
              <a:rPr lang="en-US" sz="2000" u="sng" dirty="0"/>
              <a:t>likelihood estimate</a:t>
            </a:r>
          </a:p>
        </p:txBody>
      </p:sp>
      <p:sp>
        <p:nvSpPr>
          <p:cNvPr id="8" name="TextBox 7"/>
          <p:cNvSpPr txBox="1"/>
          <p:nvPr/>
        </p:nvSpPr>
        <p:spPr>
          <a:xfrm>
            <a:off x="412750" y="5613400"/>
            <a:ext cx="8515350" cy="523220"/>
          </a:xfrm>
          <a:prstGeom prst="rect">
            <a:avLst/>
          </a:prstGeom>
          <a:noFill/>
        </p:spPr>
        <p:txBody>
          <a:bodyPr wrap="square" rtlCol="0">
            <a:spAutoFit/>
          </a:bodyPr>
          <a:lstStyle/>
          <a:p>
            <a:r>
              <a:rPr lang="en-US" sz="2800" dirty="0" smtClean="0"/>
              <a:t>But: Do I really think it’s </a:t>
            </a:r>
            <a:r>
              <a:rPr lang="en-US" sz="2800" i="1" dirty="0" smtClean="0"/>
              <a:t>impossible</a:t>
            </a:r>
            <a:r>
              <a:rPr lang="en-US" sz="2800" dirty="0" smtClean="0"/>
              <a:t> to roll a 1,2 or 3?</a:t>
            </a:r>
          </a:p>
        </p:txBody>
      </p:sp>
      <p:sp>
        <p:nvSpPr>
          <p:cNvPr id="9" name="TextBox 8"/>
          <p:cNvSpPr txBox="1"/>
          <p:nvPr/>
        </p:nvSpPr>
        <p:spPr>
          <a:xfrm>
            <a:off x="412750" y="6136620"/>
            <a:ext cx="8515350" cy="523220"/>
          </a:xfrm>
          <a:prstGeom prst="rect">
            <a:avLst/>
          </a:prstGeom>
          <a:noFill/>
        </p:spPr>
        <p:txBody>
          <a:bodyPr wrap="square" rtlCol="0">
            <a:spAutoFit/>
          </a:bodyPr>
          <a:lstStyle/>
          <a:p>
            <a:r>
              <a:rPr lang="en-US" sz="2800" dirty="0" smtClean="0"/>
              <a:t>Would you bet your house on it?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3"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Probability - what you need to really, really know</a:t>
            </a:r>
            <a:endParaRPr lang="en-US" dirty="0"/>
          </a:p>
        </p:txBody>
      </p:sp>
      <p:sp>
        <p:nvSpPr>
          <p:cNvPr id="2" name="Content Placeholder 1"/>
          <p:cNvSpPr>
            <a:spLocks noGrp="1"/>
          </p:cNvSpPr>
          <p:nvPr>
            <p:ph idx="1"/>
          </p:nvPr>
        </p:nvSpPr>
        <p:spPr/>
        <p:txBody>
          <a:bodyPr/>
          <a:lstStyle/>
          <a:p>
            <a:endParaRPr lang="en-US" dirty="0" smtClean="0"/>
          </a:p>
          <a:p>
            <a:r>
              <a:rPr lang="en-US" dirty="0" smtClean="0"/>
              <a:t>Probabilities are cool</a:t>
            </a:r>
          </a:p>
          <a:p>
            <a:r>
              <a:rPr lang="en-US" dirty="0" smtClean="0"/>
              <a:t>Random variables and events</a:t>
            </a:r>
            <a:endParaRPr lang="en-US" dirty="0"/>
          </a:p>
        </p:txBody>
      </p:sp>
    </p:spTree>
    <p:extLst>
      <p:ext uri="{BB962C8B-B14F-4D97-AF65-F5344CB8AC3E}">
        <p14:creationId xmlns:p14="http://schemas.microsoft.com/office/powerpoint/2010/main" val="1609971429"/>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Picture 2"/>
          <p:cNvPicPr>
            <a:picLocks noChangeAspect="1" noChangeArrowheads="1"/>
          </p:cNvPicPr>
          <p:nvPr/>
        </p:nvPicPr>
        <p:blipFill>
          <a:blip r:embed="rId4"/>
          <a:srcRect l="18323" t="23392" r="55392" b="28540"/>
          <a:stretch>
            <a:fillRect/>
          </a:stretch>
        </p:blipFill>
        <p:spPr bwMode="auto">
          <a:xfrm>
            <a:off x="0" y="1143000"/>
            <a:ext cx="2070100" cy="2971800"/>
          </a:xfrm>
          <a:prstGeom prst="rect">
            <a:avLst/>
          </a:prstGeom>
          <a:noFill/>
          <a:ln w="38100" algn="ctr">
            <a:noFill/>
            <a:miter lim="800000"/>
            <a:headEnd/>
            <a:tailEnd/>
          </a:ln>
        </p:spPr>
      </p:pic>
      <p:sp>
        <p:nvSpPr>
          <p:cNvPr id="13316" name="Rectangle 3"/>
          <p:cNvSpPr>
            <a:spLocks noGrp="1" noChangeArrowheads="1"/>
          </p:cNvSpPr>
          <p:nvPr>
            <p:ph type="title"/>
          </p:nvPr>
        </p:nvSpPr>
        <p:spPr/>
        <p:txBody>
          <a:bodyPr/>
          <a:lstStyle/>
          <a:p>
            <a:pPr eaLnBrk="1" hangingPunct="1"/>
            <a:r>
              <a:rPr lang="en-US" sz="4000" dirty="0" smtClean="0"/>
              <a:t>A better solution</a:t>
            </a:r>
          </a:p>
        </p:txBody>
      </p:sp>
      <p:sp>
        <p:nvSpPr>
          <p:cNvPr id="13317" name="Text Box 4"/>
          <p:cNvSpPr txBox="1">
            <a:spLocks noChangeArrowheads="1"/>
          </p:cNvSpPr>
          <p:nvPr/>
        </p:nvSpPr>
        <p:spPr bwMode="auto">
          <a:xfrm>
            <a:off x="2362200" y="1143000"/>
            <a:ext cx="5715000" cy="1920875"/>
          </a:xfrm>
          <a:prstGeom prst="rect">
            <a:avLst/>
          </a:prstGeom>
          <a:solidFill>
            <a:schemeClr val="bg1"/>
          </a:solidFill>
          <a:ln w="38100" algn="ctr">
            <a:noFill/>
            <a:miter lim="800000"/>
            <a:headEnd/>
            <a:tailEnd/>
          </a:ln>
        </p:spPr>
        <p:txBody>
          <a:bodyPr>
            <a:spAutoFit/>
          </a:bodyPr>
          <a:lstStyle/>
          <a:p>
            <a:pPr algn="l">
              <a:spcBef>
                <a:spcPct val="50000"/>
              </a:spcBef>
            </a:pPr>
            <a:r>
              <a:rPr lang="en-US"/>
              <a:t>I bought a loaded d20 on EBay…but it didn’t come with any specs.  How can I find out how it behaves?</a:t>
            </a:r>
          </a:p>
          <a:p>
            <a:pPr algn="l">
              <a:spcBef>
                <a:spcPct val="50000"/>
              </a:spcBef>
            </a:pPr>
            <a:endParaRPr lang="en-US"/>
          </a:p>
          <a:p>
            <a:pPr algn="l">
              <a:spcBef>
                <a:spcPct val="50000"/>
              </a:spcBef>
            </a:pPr>
            <a:endParaRPr lang="en-US"/>
          </a:p>
        </p:txBody>
      </p:sp>
      <p:graphicFrame>
        <p:nvGraphicFramePr>
          <p:cNvPr id="13314" name="Object 5"/>
          <p:cNvGraphicFramePr>
            <a:graphicFrameLocks noGrp="1" noChangeAspect="1"/>
          </p:cNvGraphicFramePr>
          <p:nvPr>
            <p:ph idx="1"/>
          </p:nvPr>
        </p:nvGraphicFramePr>
        <p:xfrm>
          <a:off x="2232025" y="2085975"/>
          <a:ext cx="4260850" cy="3014663"/>
        </p:xfrm>
        <a:graphic>
          <a:graphicData uri="http://schemas.openxmlformats.org/presentationml/2006/ole">
            <mc:AlternateContent xmlns:mc="http://schemas.openxmlformats.org/markup-compatibility/2006">
              <mc:Choice xmlns:v="urn:schemas-microsoft-com:vml" Requires="v">
                <p:oleObj spid="_x0000_s273441" name="Chart" r:id="rId5" imgW="5467350" imgH="3867150" progId="Excel.Sheet.8">
                  <p:embed/>
                </p:oleObj>
              </mc:Choice>
              <mc:Fallback>
                <p:oleObj name="Chart" r:id="rId5" imgW="5467350" imgH="3867150" progId="Excel.Sheet.8">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32025" y="2085975"/>
                        <a:ext cx="4260850" cy="301466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6" name="TextBox 5"/>
          <p:cNvSpPr txBox="1"/>
          <p:nvPr/>
        </p:nvSpPr>
        <p:spPr>
          <a:xfrm>
            <a:off x="425450" y="5681990"/>
            <a:ext cx="8515350" cy="523220"/>
          </a:xfrm>
          <a:prstGeom prst="rect">
            <a:avLst/>
          </a:prstGeom>
          <a:noFill/>
        </p:spPr>
        <p:txBody>
          <a:bodyPr wrap="square" rtlCol="0">
            <a:spAutoFit/>
          </a:bodyPr>
          <a:lstStyle/>
          <a:p>
            <a:r>
              <a:rPr lang="en-US" sz="2800" dirty="0" smtClean="0"/>
              <a:t>1. Collect some data (20 rolls)</a:t>
            </a:r>
          </a:p>
        </p:txBody>
      </p:sp>
      <p:sp>
        <p:nvSpPr>
          <p:cNvPr id="7" name="TextBox 6"/>
          <p:cNvSpPr txBox="1"/>
          <p:nvPr/>
        </p:nvSpPr>
        <p:spPr>
          <a:xfrm>
            <a:off x="412750" y="6088390"/>
            <a:ext cx="8515350" cy="523220"/>
          </a:xfrm>
          <a:prstGeom prst="rect">
            <a:avLst/>
          </a:prstGeom>
          <a:noFill/>
        </p:spPr>
        <p:txBody>
          <a:bodyPr wrap="square" rtlCol="0">
            <a:spAutoFit/>
          </a:bodyPr>
          <a:lstStyle/>
          <a:p>
            <a:r>
              <a:rPr lang="en-US" sz="2800" dirty="0" smtClean="0"/>
              <a:t>2. Estimate Pr(</a:t>
            </a:r>
            <a:r>
              <a:rPr lang="en-US" sz="2800" dirty="0" err="1" smtClean="0"/>
              <a:t>i</a:t>
            </a:r>
            <a:r>
              <a:rPr lang="en-US" sz="2800" dirty="0" smtClean="0"/>
              <a:t>)=C(rolls of </a:t>
            </a:r>
            <a:r>
              <a:rPr lang="en-US" sz="2800" dirty="0" err="1" smtClean="0"/>
              <a:t>i</a:t>
            </a:r>
            <a:r>
              <a:rPr lang="en-US" sz="2800" dirty="0" smtClean="0"/>
              <a:t>)/C(any roll)</a:t>
            </a:r>
          </a:p>
        </p:txBody>
      </p:sp>
      <p:sp>
        <p:nvSpPr>
          <p:cNvPr id="8" name="TextBox 7"/>
          <p:cNvSpPr txBox="1"/>
          <p:nvPr/>
        </p:nvSpPr>
        <p:spPr>
          <a:xfrm>
            <a:off x="438150" y="5237490"/>
            <a:ext cx="8515350" cy="523220"/>
          </a:xfrm>
          <a:prstGeom prst="rect">
            <a:avLst/>
          </a:prstGeom>
          <a:noFill/>
        </p:spPr>
        <p:txBody>
          <a:bodyPr wrap="square" rtlCol="0">
            <a:spAutoFit/>
          </a:bodyPr>
          <a:lstStyle/>
          <a:p>
            <a:r>
              <a:rPr lang="en-US" sz="2800" dirty="0" smtClean="0"/>
              <a:t>0. </a:t>
            </a:r>
            <a:r>
              <a:rPr lang="en-US" sz="2800" i="1" dirty="0" smtClean="0"/>
              <a:t>Imagine</a:t>
            </a:r>
            <a:r>
              <a:rPr lang="en-US" sz="2800" dirty="0" smtClean="0"/>
              <a:t> some data (20 rolls, each </a:t>
            </a:r>
            <a:r>
              <a:rPr lang="en-US" sz="2800" dirty="0" err="1" smtClean="0"/>
              <a:t>i</a:t>
            </a:r>
            <a:r>
              <a:rPr lang="en-US" sz="2800" dirty="0" smtClean="0"/>
              <a:t> shows up 1x)</a:t>
            </a:r>
          </a:p>
        </p:txBody>
      </p:sp>
      <p:grpSp>
        <p:nvGrpSpPr>
          <p:cNvPr id="31" name="Group 30"/>
          <p:cNvGrpSpPr/>
          <p:nvPr/>
        </p:nvGrpSpPr>
        <p:grpSpPr>
          <a:xfrm>
            <a:off x="2545080" y="2590800"/>
            <a:ext cx="3779520" cy="1996440"/>
            <a:chOff x="2545080" y="2590800"/>
            <a:chExt cx="3779520" cy="1996440"/>
          </a:xfrm>
        </p:grpSpPr>
        <p:sp>
          <p:nvSpPr>
            <p:cNvPr id="9" name="Rectangle 8"/>
            <p:cNvSpPr/>
            <p:nvPr/>
          </p:nvSpPr>
          <p:spPr>
            <a:xfrm>
              <a:off x="2545080" y="423672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720340" y="423672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2887980" y="423672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3116580" y="357378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3299460" y="423672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3520440" y="390906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3710940" y="390906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3886200" y="391668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4091940" y="423672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4678680" y="423672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4290060" y="390144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4465320" y="390906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5257800" y="425196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5052060" y="425196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4869180" y="358140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5471160" y="390144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5646420" y="390906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5836920" y="424434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6035040" y="259080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6225540" y="291846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2"/>
          <p:cNvPicPr>
            <a:picLocks noChangeAspect="1" noChangeArrowheads="1"/>
          </p:cNvPicPr>
          <p:nvPr/>
        </p:nvPicPr>
        <p:blipFill>
          <a:blip r:embed="rId4"/>
          <a:srcRect l="18323" t="23392" r="55392" b="28540"/>
          <a:stretch>
            <a:fillRect/>
          </a:stretch>
        </p:blipFill>
        <p:spPr bwMode="auto">
          <a:xfrm>
            <a:off x="0" y="1143000"/>
            <a:ext cx="2070100" cy="2971800"/>
          </a:xfrm>
          <a:prstGeom prst="rect">
            <a:avLst/>
          </a:prstGeom>
          <a:noFill/>
          <a:ln w="38100" algn="ctr">
            <a:noFill/>
            <a:miter lim="800000"/>
            <a:headEnd/>
            <a:tailEnd/>
          </a:ln>
        </p:spPr>
      </p:pic>
      <p:sp>
        <p:nvSpPr>
          <p:cNvPr id="14340" name="Rectangle 3"/>
          <p:cNvSpPr>
            <a:spLocks noGrp="1" noChangeArrowheads="1"/>
          </p:cNvSpPr>
          <p:nvPr>
            <p:ph type="title"/>
          </p:nvPr>
        </p:nvSpPr>
        <p:spPr/>
        <p:txBody>
          <a:bodyPr/>
          <a:lstStyle/>
          <a:p>
            <a:pPr eaLnBrk="1" hangingPunct="1"/>
            <a:r>
              <a:rPr lang="en-US" sz="4000" dirty="0" smtClean="0"/>
              <a:t>A better solution</a:t>
            </a:r>
          </a:p>
        </p:txBody>
      </p:sp>
      <p:sp>
        <p:nvSpPr>
          <p:cNvPr id="14341" name="Text Box 4"/>
          <p:cNvSpPr txBox="1">
            <a:spLocks noChangeArrowheads="1"/>
          </p:cNvSpPr>
          <p:nvPr/>
        </p:nvSpPr>
        <p:spPr bwMode="auto">
          <a:xfrm>
            <a:off x="2362200" y="1143000"/>
            <a:ext cx="5715000" cy="1920875"/>
          </a:xfrm>
          <a:prstGeom prst="rect">
            <a:avLst/>
          </a:prstGeom>
          <a:solidFill>
            <a:schemeClr val="bg1"/>
          </a:solidFill>
          <a:ln w="38100" algn="ctr">
            <a:noFill/>
            <a:miter lim="800000"/>
            <a:headEnd/>
            <a:tailEnd/>
          </a:ln>
        </p:spPr>
        <p:txBody>
          <a:bodyPr>
            <a:spAutoFit/>
          </a:bodyPr>
          <a:lstStyle/>
          <a:p>
            <a:pPr algn="l">
              <a:spcBef>
                <a:spcPct val="50000"/>
              </a:spcBef>
            </a:pPr>
            <a:r>
              <a:rPr lang="en-US"/>
              <a:t>I bought a loaded d20 on EBay…but it didn’t come with any specs.  How can I find out how it behaves?</a:t>
            </a:r>
          </a:p>
          <a:p>
            <a:pPr algn="l">
              <a:spcBef>
                <a:spcPct val="50000"/>
              </a:spcBef>
            </a:pPr>
            <a:endParaRPr lang="en-US"/>
          </a:p>
          <a:p>
            <a:pPr algn="l">
              <a:spcBef>
                <a:spcPct val="50000"/>
              </a:spcBef>
            </a:pPr>
            <a:endParaRPr lang="en-US"/>
          </a:p>
        </p:txBody>
      </p:sp>
      <p:graphicFrame>
        <p:nvGraphicFramePr>
          <p:cNvPr id="14338" name="Object 5"/>
          <p:cNvGraphicFramePr>
            <a:graphicFrameLocks noGrp="1" noChangeAspect="1"/>
          </p:cNvGraphicFramePr>
          <p:nvPr>
            <p:ph idx="1"/>
          </p:nvPr>
        </p:nvGraphicFramePr>
        <p:xfrm>
          <a:off x="2232025" y="2085975"/>
          <a:ext cx="4260850" cy="3014663"/>
        </p:xfrm>
        <a:graphic>
          <a:graphicData uri="http://schemas.openxmlformats.org/presentationml/2006/ole">
            <mc:AlternateContent xmlns:mc="http://schemas.openxmlformats.org/markup-compatibility/2006">
              <mc:Choice xmlns:v="urn:schemas-microsoft-com:vml" Requires="v">
                <p:oleObj spid="_x0000_s272442" name="Chart" r:id="rId5" imgW="5467350" imgH="3867150" progId="Excel.Sheet.8">
                  <p:embed/>
                </p:oleObj>
              </mc:Choice>
              <mc:Fallback>
                <p:oleObj name="Chart" r:id="rId5" imgW="5467350" imgH="3867150" progId="Excel.Sheet.8">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32025" y="2085975"/>
                        <a:ext cx="4260850" cy="301466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4342" name="Text Box 7"/>
          <p:cNvSpPr txBox="1">
            <a:spLocks noChangeArrowheads="1"/>
          </p:cNvSpPr>
          <p:nvPr/>
        </p:nvSpPr>
        <p:spPr bwMode="auto">
          <a:xfrm>
            <a:off x="6762750" y="2162175"/>
            <a:ext cx="2381250" cy="2862322"/>
          </a:xfrm>
          <a:prstGeom prst="rect">
            <a:avLst/>
          </a:prstGeom>
          <a:noFill/>
          <a:ln w="38100" algn="ctr">
            <a:noFill/>
            <a:miter lim="800000"/>
            <a:headEnd/>
            <a:tailEnd/>
          </a:ln>
        </p:spPr>
        <p:txBody>
          <a:bodyPr wrap="square">
            <a:spAutoFit/>
          </a:bodyPr>
          <a:lstStyle/>
          <a:p>
            <a:pPr algn="l">
              <a:spcBef>
                <a:spcPct val="50000"/>
              </a:spcBef>
            </a:pPr>
            <a:r>
              <a:rPr lang="en-US" dirty="0"/>
              <a:t>P(1</a:t>
            </a:r>
            <a:r>
              <a:rPr lang="en-US" dirty="0" smtClean="0"/>
              <a:t>)=1/40</a:t>
            </a:r>
            <a:endParaRPr lang="en-US" dirty="0"/>
          </a:p>
          <a:p>
            <a:pPr algn="l">
              <a:spcBef>
                <a:spcPct val="50000"/>
              </a:spcBef>
            </a:pPr>
            <a:r>
              <a:rPr lang="en-US" dirty="0"/>
              <a:t>P(2</a:t>
            </a:r>
            <a:r>
              <a:rPr lang="en-US" dirty="0" smtClean="0"/>
              <a:t>)=1/40</a:t>
            </a:r>
            <a:endParaRPr lang="en-US" dirty="0"/>
          </a:p>
          <a:p>
            <a:pPr algn="l">
              <a:spcBef>
                <a:spcPct val="50000"/>
              </a:spcBef>
            </a:pPr>
            <a:r>
              <a:rPr lang="en-US" dirty="0"/>
              <a:t>P(3</a:t>
            </a:r>
            <a:r>
              <a:rPr lang="en-US" dirty="0" smtClean="0"/>
              <a:t>)=1/40</a:t>
            </a:r>
            <a:endParaRPr lang="en-US" dirty="0"/>
          </a:p>
          <a:p>
            <a:pPr algn="l">
              <a:spcBef>
                <a:spcPct val="50000"/>
              </a:spcBef>
            </a:pPr>
            <a:r>
              <a:rPr lang="en-US" dirty="0"/>
              <a:t>P(4</a:t>
            </a:r>
            <a:r>
              <a:rPr lang="en-US" dirty="0" smtClean="0"/>
              <a:t>)=(2+1)/40</a:t>
            </a:r>
            <a:endParaRPr lang="en-US" dirty="0"/>
          </a:p>
          <a:p>
            <a:pPr algn="l">
              <a:spcBef>
                <a:spcPct val="50000"/>
              </a:spcBef>
            </a:pPr>
            <a:r>
              <a:rPr lang="en-US" dirty="0"/>
              <a:t>…</a:t>
            </a:r>
          </a:p>
          <a:p>
            <a:pPr algn="l">
              <a:spcBef>
                <a:spcPct val="50000"/>
              </a:spcBef>
            </a:pPr>
            <a:r>
              <a:rPr lang="en-US" dirty="0"/>
              <a:t>P(19</a:t>
            </a:r>
            <a:r>
              <a:rPr lang="en-US" dirty="0" smtClean="0"/>
              <a:t>)=(5+1)/40</a:t>
            </a:r>
            <a:endParaRPr lang="en-US" dirty="0"/>
          </a:p>
          <a:p>
            <a:pPr algn="l">
              <a:spcBef>
                <a:spcPct val="50000"/>
              </a:spcBef>
            </a:pPr>
            <a:r>
              <a:rPr lang="en-US" dirty="0"/>
              <a:t>P(20</a:t>
            </a:r>
            <a:r>
              <a:rPr lang="en-US" dirty="0" smtClean="0"/>
              <a:t>)=(4+1)/40=1/8</a:t>
            </a:r>
            <a:endParaRPr lang="en-US" dirty="0"/>
          </a:p>
        </p:txBody>
      </p:sp>
      <p:graphicFrame>
        <p:nvGraphicFramePr>
          <p:cNvPr id="8" name="Object 7"/>
          <p:cNvGraphicFramePr>
            <a:graphicFrameLocks noChangeAspect="1"/>
          </p:cNvGraphicFramePr>
          <p:nvPr/>
        </p:nvGraphicFramePr>
        <p:xfrm>
          <a:off x="815975" y="5270500"/>
          <a:ext cx="4654550" cy="914400"/>
        </p:xfrm>
        <a:graphic>
          <a:graphicData uri="http://schemas.openxmlformats.org/presentationml/2006/ole">
            <mc:AlternateContent xmlns:mc="http://schemas.openxmlformats.org/markup-compatibility/2006">
              <mc:Choice xmlns:v="urn:schemas-microsoft-com:vml" Requires="v">
                <p:oleObj spid="_x0000_s272443" name="Equation" r:id="rId7" imgW="2133360" imgH="419040" progId="Equation.3">
                  <p:embed/>
                </p:oleObj>
              </mc:Choice>
              <mc:Fallback>
                <p:oleObj name="Equation" r:id="rId7" imgW="2133360" imgH="419040" progId="Equation.3">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5975" y="5270500"/>
                        <a:ext cx="465455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0" name="Straight Connector 9"/>
          <p:cNvCxnSpPr/>
          <p:nvPr/>
        </p:nvCxnSpPr>
        <p:spPr>
          <a:xfrm rot="10800000">
            <a:off x="6762750" y="5024497"/>
            <a:ext cx="238125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5854700" y="5448637"/>
            <a:ext cx="3073400" cy="1015663"/>
          </a:xfrm>
          <a:prstGeom prst="rect">
            <a:avLst/>
          </a:prstGeom>
          <a:solidFill>
            <a:schemeClr val="tx2">
              <a:lumMod val="20000"/>
              <a:lumOff val="80000"/>
            </a:schemeClr>
          </a:solidFill>
        </p:spPr>
        <p:txBody>
          <a:bodyPr wrap="square" rtlCol="0">
            <a:spAutoFit/>
          </a:bodyPr>
          <a:lstStyle/>
          <a:p>
            <a:r>
              <a:rPr lang="en-US" sz="2000" dirty="0" smtClean="0"/>
              <a:t>0.25 </a:t>
            </a:r>
            <a:r>
              <a:rPr lang="en-US" sz="2000" i="1" dirty="0" smtClean="0"/>
              <a:t>vs.</a:t>
            </a:r>
            <a:r>
              <a:rPr lang="en-US" sz="2000" dirty="0" smtClean="0"/>
              <a:t> 0.125 – really different! Maybe I should “imagine” less data?</a:t>
            </a:r>
            <a:endParaRPr lang="en-US" sz="2000" dirty="0"/>
          </a:p>
        </p:txBody>
      </p:sp>
      <p:grpSp>
        <p:nvGrpSpPr>
          <p:cNvPr id="12" name="Group 11"/>
          <p:cNvGrpSpPr/>
          <p:nvPr/>
        </p:nvGrpSpPr>
        <p:grpSpPr>
          <a:xfrm>
            <a:off x="2545080" y="2590800"/>
            <a:ext cx="3779520" cy="1996440"/>
            <a:chOff x="2545080" y="2590800"/>
            <a:chExt cx="3779520" cy="1996440"/>
          </a:xfrm>
        </p:grpSpPr>
        <p:sp>
          <p:nvSpPr>
            <p:cNvPr id="13" name="Rectangle 12"/>
            <p:cNvSpPr/>
            <p:nvPr/>
          </p:nvSpPr>
          <p:spPr>
            <a:xfrm>
              <a:off x="2545080" y="423672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720340" y="423672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2887980" y="423672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3116580" y="357378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3299460" y="423672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3520440" y="390906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3710940" y="390906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3886200" y="391668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4091940" y="423672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4678680" y="423672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4290060" y="390144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4465320" y="390906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5257800" y="425196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5052060" y="425196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4869180" y="358140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5471160" y="390144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5646420" y="390906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5836920" y="424434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035040" y="259080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ectangle 31"/>
            <p:cNvSpPr/>
            <p:nvPr/>
          </p:nvSpPr>
          <p:spPr>
            <a:xfrm>
              <a:off x="6225540" y="291846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2"/>
          <p:cNvPicPr>
            <a:picLocks noChangeAspect="1" noChangeArrowheads="1"/>
          </p:cNvPicPr>
          <p:nvPr/>
        </p:nvPicPr>
        <p:blipFill>
          <a:blip r:embed="rId4"/>
          <a:srcRect l="18323" t="23392" r="55392" b="28540"/>
          <a:stretch>
            <a:fillRect/>
          </a:stretch>
        </p:blipFill>
        <p:spPr bwMode="auto">
          <a:xfrm>
            <a:off x="0" y="1143000"/>
            <a:ext cx="2070100" cy="2971800"/>
          </a:xfrm>
          <a:prstGeom prst="rect">
            <a:avLst/>
          </a:prstGeom>
          <a:noFill/>
          <a:ln w="38100" algn="ctr">
            <a:noFill/>
            <a:miter lim="800000"/>
            <a:headEnd/>
            <a:tailEnd/>
          </a:ln>
        </p:spPr>
      </p:pic>
      <p:sp>
        <p:nvSpPr>
          <p:cNvPr id="14340" name="Rectangle 3"/>
          <p:cNvSpPr>
            <a:spLocks noGrp="1" noChangeArrowheads="1"/>
          </p:cNvSpPr>
          <p:nvPr>
            <p:ph type="title"/>
          </p:nvPr>
        </p:nvSpPr>
        <p:spPr/>
        <p:txBody>
          <a:bodyPr/>
          <a:lstStyle/>
          <a:p>
            <a:pPr eaLnBrk="1" hangingPunct="1"/>
            <a:r>
              <a:rPr lang="en-US" sz="4000" dirty="0" smtClean="0"/>
              <a:t>A better solution?</a:t>
            </a:r>
          </a:p>
        </p:txBody>
      </p:sp>
      <p:graphicFrame>
        <p:nvGraphicFramePr>
          <p:cNvPr id="14338" name="Object 5"/>
          <p:cNvGraphicFramePr>
            <a:graphicFrameLocks noGrp="1" noChangeAspect="1"/>
          </p:cNvGraphicFramePr>
          <p:nvPr>
            <p:ph idx="1"/>
          </p:nvPr>
        </p:nvGraphicFramePr>
        <p:xfrm>
          <a:off x="2232025" y="2085975"/>
          <a:ext cx="4260850" cy="3014663"/>
        </p:xfrm>
        <a:graphic>
          <a:graphicData uri="http://schemas.openxmlformats.org/presentationml/2006/ole">
            <mc:AlternateContent xmlns:mc="http://schemas.openxmlformats.org/markup-compatibility/2006">
              <mc:Choice xmlns:v="urn:schemas-microsoft-com:vml" Requires="v">
                <p:oleObj spid="_x0000_s274490" name="Chart" r:id="rId5" imgW="5467350" imgH="3867150" progId="Excel.Sheet.8">
                  <p:embed/>
                </p:oleObj>
              </mc:Choice>
              <mc:Fallback>
                <p:oleObj name="Chart" r:id="rId5" imgW="5467350" imgH="3867150" progId="Excel.Sheet.8">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32025" y="2085975"/>
                        <a:ext cx="4260850" cy="3014663"/>
                      </a:xfrm>
                      <a:prstGeom prst="rect">
                        <a:avLst/>
                      </a:prstGeom>
                      <a:noFill/>
                      <a:ln>
                        <a:noFill/>
                      </a:ln>
                      <a:effectLst/>
                      <a:extLst>
                        <a:ext uri="{909E8E84-426E-40dd-AFC4-6F175D3DCCD1}">
                          <a14:hiddenFill xmlns:a14="http://schemas.microsoft.com/office/drawing/2010/main">
                            <a:solidFill>
                              <a:srgbClr val="CCFFFF"/>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4342" name="Text Box 7"/>
          <p:cNvSpPr txBox="1">
            <a:spLocks noChangeArrowheads="1"/>
          </p:cNvSpPr>
          <p:nvPr/>
        </p:nvSpPr>
        <p:spPr bwMode="auto">
          <a:xfrm>
            <a:off x="6762750" y="2162175"/>
            <a:ext cx="2381250" cy="2862322"/>
          </a:xfrm>
          <a:prstGeom prst="rect">
            <a:avLst/>
          </a:prstGeom>
          <a:noFill/>
          <a:ln w="38100" algn="ctr">
            <a:noFill/>
            <a:miter lim="800000"/>
            <a:headEnd/>
            <a:tailEnd/>
          </a:ln>
        </p:spPr>
        <p:txBody>
          <a:bodyPr wrap="square">
            <a:spAutoFit/>
          </a:bodyPr>
          <a:lstStyle/>
          <a:p>
            <a:pPr algn="l">
              <a:spcBef>
                <a:spcPct val="50000"/>
              </a:spcBef>
            </a:pPr>
            <a:r>
              <a:rPr lang="en-US" dirty="0"/>
              <a:t>P(1</a:t>
            </a:r>
            <a:r>
              <a:rPr lang="en-US" dirty="0" smtClean="0"/>
              <a:t>)=1/40</a:t>
            </a:r>
            <a:endParaRPr lang="en-US" dirty="0"/>
          </a:p>
          <a:p>
            <a:pPr algn="l">
              <a:spcBef>
                <a:spcPct val="50000"/>
              </a:spcBef>
            </a:pPr>
            <a:r>
              <a:rPr lang="en-US" dirty="0"/>
              <a:t>P(2</a:t>
            </a:r>
            <a:r>
              <a:rPr lang="en-US" dirty="0" smtClean="0"/>
              <a:t>)=1/40</a:t>
            </a:r>
            <a:endParaRPr lang="en-US" dirty="0"/>
          </a:p>
          <a:p>
            <a:pPr algn="l">
              <a:spcBef>
                <a:spcPct val="50000"/>
              </a:spcBef>
            </a:pPr>
            <a:r>
              <a:rPr lang="en-US" dirty="0"/>
              <a:t>P(3</a:t>
            </a:r>
            <a:r>
              <a:rPr lang="en-US" dirty="0" smtClean="0"/>
              <a:t>)=1/40</a:t>
            </a:r>
            <a:endParaRPr lang="en-US" dirty="0"/>
          </a:p>
          <a:p>
            <a:pPr algn="l">
              <a:spcBef>
                <a:spcPct val="50000"/>
              </a:spcBef>
            </a:pPr>
            <a:r>
              <a:rPr lang="en-US" dirty="0"/>
              <a:t>P(4</a:t>
            </a:r>
            <a:r>
              <a:rPr lang="en-US" dirty="0" smtClean="0"/>
              <a:t>)=(2+1)/40</a:t>
            </a:r>
            <a:endParaRPr lang="en-US" dirty="0"/>
          </a:p>
          <a:p>
            <a:pPr algn="l">
              <a:spcBef>
                <a:spcPct val="50000"/>
              </a:spcBef>
            </a:pPr>
            <a:r>
              <a:rPr lang="en-US" dirty="0"/>
              <a:t>…</a:t>
            </a:r>
          </a:p>
          <a:p>
            <a:pPr algn="l">
              <a:spcBef>
                <a:spcPct val="50000"/>
              </a:spcBef>
            </a:pPr>
            <a:r>
              <a:rPr lang="en-US" dirty="0"/>
              <a:t>P(19</a:t>
            </a:r>
            <a:r>
              <a:rPr lang="en-US" dirty="0" smtClean="0"/>
              <a:t>)=(5+1)/40</a:t>
            </a:r>
            <a:endParaRPr lang="en-US" dirty="0"/>
          </a:p>
          <a:p>
            <a:pPr algn="l">
              <a:spcBef>
                <a:spcPct val="50000"/>
              </a:spcBef>
            </a:pPr>
            <a:r>
              <a:rPr lang="en-US" dirty="0"/>
              <a:t>P(20</a:t>
            </a:r>
            <a:r>
              <a:rPr lang="en-US" dirty="0" smtClean="0"/>
              <a:t>)=(4+1)/40=1/8</a:t>
            </a:r>
            <a:endParaRPr lang="en-US" dirty="0"/>
          </a:p>
        </p:txBody>
      </p:sp>
      <p:graphicFrame>
        <p:nvGraphicFramePr>
          <p:cNvPr id="8" name="Object 7"/>
          <p:cNvGraphicFramePr>
            <a:graphicFrameLocks noChangeAspect="1"/>
          </p:cNvGraphicFramePr>
          <p:nvPr/>
        </p:nvGraphicFramePr>
        <p:xfrm>
          <a:off x="815975" y="5270500"/>
          <a:ext cx="4654550" cy="914400"/>
        </p:xfrm>
        <a:graphic>
          <a:graphicData uri="http://schemas.openxmlformats.org/presentationml/2006/ole">
            <mc:AlternateContent xmlns:mc="http://schemas.openxmlformats.org/markup-compatibility/2006">
              <mc:Choice xmlns:v="urn:schemas-microsoft-com:vml" Requires="v">
                <p:oleObj spid="_x0000_s274491" name="Equation" r:id="rId7" imgW="2133360" imgH="419040" progId="Equation.3">
                  <p:embed/>
                </p:oleObj>
              </mc:Choice>
              <mc:Fallback>
                <p:oleObj name="Equation" r:id="rId7" imgW="2133360" imgH="419040" progId="Equation.3">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5975" y="5270500"/>
                        <a:ext cx="465455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0" name="Straight Connector 9"/>
          <p:cNvCxnSpPr/>
          <p:nvPr/>
        </p:nvCxnSpPr>
        <p:spPr>
          <a:xfrm rot="10800000">
            <a:off x="6762750" y="5024497"/>
            <a:ext cx="238125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5854700" y="5448637"/>
            <a:ext cx="3073400" cy="1015663"/>
          </a:xfrm>
          <a:prstGeom prst="rect">
            <a:avLst/>
          </a:prstGeom>
          <a:solidFill>
            <a:schemeClr val="tx2">
              <a:lumMod val="20000"/>
              <a:lumOff val="80000"/>
            </a:schemeClr>
          </a:solidFill>
        </p:spPr>
        <p:txBody>
          <a:bodyPr wrap="square" rtlCol="0">
            <a:spAutoFit/>
          </a:bodyPr>
          <a:lstStyle/>
          <a:p>
            <a:r>
              <a:rPr lang="en-US" sz="2000" dirty="0" smtClean="0"/>
              <a:t>0.25 </a:t>
            </a:r>
            <a:r>
              <a:rPr lang="en-US" sz="2000" i="1" dirty="0" smtClean="0"/>
              <a:t>vs.</a:t>
            </a:r>
            <a:r>
              <a:rPr lang="en-US" sz="2000" dirty="0" smtClean="0"/>
              <a:t> 0.125 – really different! Maybe I should “imagine” less data?</a:t>
            </a:r>
            <a:endParaRPr lang="en-US" sz="2000" dirty="0"/>
          </a:p>
        </p:txBody>
      </p:sp>
      <p:grpSp>
        <p:nvGrpSpPr>
          <p:cNvPr id="9" name="Group 8"/>
          <p:cNvGrpSpPr/>
          <p:nvPr/>
        </p:nvGrpSpPr>
        <p:grpSpPr>
          <a:xfrm>
            <a:off x="2545080" y="2590800"/>
            <a:ext cx="3779520" cy="1996440"/>
            <a:chOff x="2545080" y="2590800"/>
            <a:chExt cx="3779520" cy="1996440"/>
          </a:xfrm>
        </p:grpSpPr>
        <p:sp>
          <p:nvSpPr>
            <p:cNvPr id="12" name="Rectangle 11"/>
            <p:cNvSpPr/>
            <p:nvPr/>
          </p:nvSpPr>
          <p:spPr>
            <a:xfrm>
              <a:off x="2545080" y="423672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ectangle 12"/>
            <p:cNvSpPr/>
            <p:nvPr/>
          </p:nvSpPr>
          <p:spPr>
            <a:xfrm>
              <a:off x="2720340" y="423672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87980" y="423672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3116580" y="357378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3299460" y="423672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Rectangle 16"/>
            <p:cNvSpPr/>
            <p:nvPr/>
          </p:nvSpPr>
          <p:spPr>
            <a:xfrm>
              <a:off x="3520440" y="390906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Rectangle 17"/>
            <p:cNvSpPr/>
            <p:nvPr/>
          </p:nvSpPr>
          <p:spPr>
            <a:xfrm>
              <a:off x="3710940" y="390906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ectangle 18"/>
            <p:cNvSpPr/>
            <p:nvPr/>
          </p:nvSpPr>
          <p:spPr>
            <a:xfrm>
              <a:off x="3886200" y="391668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4091940" y="423672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4678680" y="423672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p:cNvSpPr/>
            <p:nvPr/>
          </p:nvSpPr>
          <p:spPr>
            <a:xfrm>
              <a:off x="4290060" y="390144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p:cNvSpPr/>
            <p:nvPr/>
          </p:nvSpPr>
          <p:spPr>
            <a:xfrm>
              <a:off x="4465320" y="390906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Rectangle 23"/>
            <p:cNvSpPr/>
            <p:nvPr/>
          </p:nvSpPr>
          <p:spPr>
            <a:xfrm>
              <a:off x="5257800" y="425196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Rectangle 24"/>
            <p:cNvSpPr/>
            <p:nvPr/>
          </p:nvSpPr>
          <p:spPr>
            <a:xfrm>
              <a:off x="5052060" y="425196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p:cNvSpPr/>
            <p:nvPr/>
          </p:nvSpPr>
          <p:spPr>
            <a:xfrm>
              <a:off x="4869180" y="358140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p:cNvSpPr/>
            <p:nvPr/>
          </p:nvSpPr>
          <p:spPr>
            <a:xfrm>
              <a:off x="5471160" y="390144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5646420" y="390906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p:cNvSpPr/>
            <p:nvPr/>
          </p:nvSpPr>
          <p:spPr>
            <a:xfrm>
              <a:off x="5836920" y="424434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p:cNvSpPr/>
            <p:nvPr/>
          </p:nvSpPr>
          <p:spPr>
            <a:xfrm>
              <a:off x="6035040" y="259080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p:cNvSpPr/>
            <p:nvPr/>
          </p:nvSpPr>
          <p:spPr>
            <a:xfrm>
              <a:off x="6225540" y="2918460"/>
              <a:ext cx="99060" cy="335280"/>
            </a:xfrm>
            <a:prstGeom prst="rect">
              <a:avLst/>
            </a:prstGeom>
            <a:solidFill>
              <a:srgbClr val="FFFF00"/>
            </a:solidFill>
            <a:ln>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2"/>
          <p:cNvPicPr>
            <a:picLocks noChangeAspect="1" noChangeArrowheads="1"/>
          </p:cNvPicPr>
          <p:nvPr/>
        </p:nvPicPr>
        <p:blipFill>
          <a:blip r:embed="rId4"/>
          <a:srcRect l="18323" t="23392" r="55392" b="28540"/>
          <a:stretch>
            <a:fillRect/>
          </a:stretch>
        </p:blipFill>
        <p:spPr bwMode="auto">
          <a:xfrm>
            <a:off x="0" y="1143000"/>
            <a:ext cx="2070100" cy="2971800"/>
          </a:xfrm>
          <a:prstGeom prst="rect">
            <a:avLst/>
          </a:prstGeom>
          <a:noFill/>
          <a:ln w="38100" algn="ctr">
            <a:noFill/>
            <a:miter lim="800000"/>
            <a:headEnd/>
            <a:tailEnd/>
          </a:ln>
        </p:spPr>
      </p:pic>
      <p:sp>
        <p:nvSpPr>
          <p:cNvPr id="14340" name="Rectangle 3"/>
          <p:cNvSpPr>
            <a:spLocks noGrp="1" noChangeArrowheads="1"/>
          </p:cNvSpPr>
          <p:nvPr>
            <p:ph type="title"/>
          </p:nvPr>
        </p:nvSpPr>
        <p:spPr/>
        <p:txBody>
          <a:bodyPr/>
          <a:lstStyle/>
          <a:p>
            <a:pPr eaLnBrk="1" hangingPunct="1"/>
            <a:r>
              <a:rPr lang="en-US" sz="4000" dirty="0" smtClean="0"/>
              <a:t>A better solution?</a:t>
            </a:r>
          </a:p>
        </p:txBody>
      </p:sp>
      <p:graphicFrame>
        <p:nvGraphicFramePr>
          <p:cNvPr id="8" name="Object 7"/>
          <p:cNvGraphicFramePr>
            <a:graphicFrameLocks noChangeAspect="1"/>
          </p:cNvGraphicFramePr>
          <p:nvPr/>
        </p:nvGraphicFramePr>
        <p:xfrm>
          <a:off x="2967037" y="2552700"/>
          <a:ext cx="4654550" cy="914400"/>
        </p:xfrm>
        <a:graphic>
          <a:graphicData uri="http://schemas.openxmlformats.org/presentationml/2006/ole">
            <mc:AlternateContent xmlns:mc="http://schemas.openxmlformats.org/markup-compatibility/2006">
              <mc:Choice xmlns:v="urn:schemas-microsoft-com:vml" Requires="v">
                <p:oleObj spid="_x0000_s275515" name="Equation" r:id="rId5" imgW="2133360" imgH="419040" progId="Equation.3">
                  <p:embed/>
                </p:oleObj>
              </mc:Choice>
              <mc:Fallback>
                <p:oleObj name="Equation" r:id="rId5" imgW="2133360" imgH="4190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67037" y="2552700"/>
                        <a:ext cx="465455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Right Arrow 11"/>
          <p:cNvSpPr/>
          <p:nvPr/>
        </p:nvSpPr>
        <p:spPr>
          <a:xfrm>
            <a:off x="3652838" y="3848100"/>
            <a:ext cx="619125" cy="3810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275460" name="Object 4"/>
          <p:cNvGraphicFramePr>
            <a:graphicFrameLocks noChangeAspect="1"/>
          </p:cNvGraphicFramePr>
          <p:nvPr/>
        </p:nvGraphicFramePr>
        <p:xfrm>
          <a:off x="4584700" y="3657600"/>
          <a:ext cx="2798763" cy="914400"/>
        </p:xfrm>
        <a:graphic>
          <a:graphicData uri="http://schemas.openxmlformats.org/presentationml/2006/ole">
            <mc:AlternateContent xmlns:mc="http://schemas.openxmlformats.org/markup-compatibility/2006">
              <mc:Choice xmlns:v="urn:schemas-microsoft-com:vml" Requires="v">
                <p:oleObj spid="_x0000_s275516" name="Equation" r:id="rId7" imgW="1282680" imgH="419040" progId="Equation.3">
                  <p:embed/>
                </p:oleObj>
              </mc:Choice>
              <mc:Fallback>
                <p:oleObj name="Equation" r:id="rId7" imgW="1282680" imgH="41904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84700" y="3657600"/>
                        <a:ext cx="2798763"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TextBox 12"/>
          <p:cNvSpPr txBox="1"/>
          <p:nvPr/>
        </p:nvSpPr>
        <p:spPr>
          <a:xfrm>
            <a:off x="2657475" y="1143000"/>
            <a:ext cx="6105525" cy="954107"/>
          </a:xfrm>
          <a:prstGeom prst="rect">
            <a:avLst/>
          </a:prstGeom>
          <a:noFill/>
        </p:spPr>
        <p:txBody>
          <a:bodyPr wrap="square" rtlCol="0">
            <a:spAutoFit/>
          </a:bodyPr>
          <a:lstStyle/>
          <a:p>
            <a:r>
              <a:rPr lang="en-US" sz="2800" dirty="0" smtClean="0"/>
              <a:t>Q: What if I used </a:t>
            </a:r>
            <a:r>
              <a:rPr lang="en-US" sz="2800" i="1" dirty="0" smtClean="0"/>
              <a:t>m </a:t>
            </a:r>
            <a:r>
              <a:rPr lang="en-US" sz="2800" dirty="0" smtClean="0"/>
              <a:t>rolls with a probability of </a:t>
            </a:r>
            <a:r>
              <a:rPr lang="en-US" sz="2800" i="1" dirty="0" smtClean="0"/>
              <a:t>q=1/20 </a:t>
            </a:r>
            <a:r>
              <a:rPr lang="en-US" sz="2800" dirty="0" smtClean="0"/>
              <a:t>of rolling any </a:t>
            </a:r>
            <a:r>
              <a:rPr lang="en-US" sz="2800" i="1" dirty="0" err="1" smtClean="0"/>
              <a:t>i</a:t>
            </a:r>
            <a:r>
              <a:rPr lang="en-US" sz="2800" i="1" dirty="0" smtClean="0"/>
              <a:t>?</a:t>
            </a:r>
            <a:r>
              <a:rPr lang="en-US" sz="2800" dirty="0" smtClean="0"/>
              <a:t> </a:t>
            </a:r>
            <a:endParaRPr lang="en-US" sz="2800" dirty="0"/>
          </a:p>
        </p:txBody>
      </p:sp>
      <p:sp>
        <p:nvSpPr>
          <p:cNvPr id="14" name="TextBox 13"/>
          <p:cNvSpPr txBox="1"/>
          <p:nvPr/>
        </p:nvSpPr>
        <p:spPr>
          <a:xfrm>
            <a:off x="2657475" y="4849793"/>
            <a:ext cx="6105525" cy="954107"/>
          </a:xfrm>
          <a:prstGeom prst="rect">
            <a:avLst/>
          </a:prstGeom>
          <a:noFill/>
        </p:spPr>
        <p:txBody>
          <a:bodyPr wrap="square" rtlCol="0">
            <a:spAutoFit/>
          </a:bodyPr>
          <a:lstStyle/>
          <a:p>
            <a:r>
              <a:rPr lang="en-US" sz="2800" dirty="0" smtClean="0"/>
              <a:t>I can use this formula with m&gt;20, or even with </a:t>
            </a:r>
            <a:r>
              <a:rPr lang="en-US" sz="2800" i="1" dirty="0" smtClean="0"/>
              <a:t>m&lt;20 … </a:t>
            </a:r>
            <a:r>
              <a:rPr lang="en-US" sz="2800" dirty="0" smtClean="0"/>
              <a:t>say with </a:t>
            </a:r>
            <a:r>
              <a:rPr lang="en-US" sz="2800" i="1" dirty="0" smtClean="0"/>
              <a:t>m=1</a:t>
            </a:r>
            <a:endParaRPr lang="en-US" sz="2800" dirty="0"/>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2"/>
          <p:cNvPicPr>
            <a:picLocks noChangeAspect="1" noChangeArrowheads="1"/>
          </p:cNvPicPr>
          <p:nvPr/>
        </p:nvPicPr>
        <p:blipFill>
          <a:blip r:embed="rId4"/>
          <a:srcRect l="18323" t="23392" r="55392" b="28540"/>
          <a:stretch>
            <a:fillRect/>
          </a:stretch>
        </p:blipFill>
        <p:spPr bwMode="auto">
          <a:xfrm>
            <a:off x="0" y="1143000"/>
            <a:ext cx="2070100" cy="2971800"/>
          </a:xfrm>
          <a:prstGeom prst="rect">
            <a:avLst/>
          </a:prstGeom>
          <a:noFill/>
          <a:ln w="38100" algn="ctr">
            <a:noFill/>
            <a:miter lim="800000"/>
            <a:headEnd/>
            <a:tailEnd/>
          </a:ln>
        </p:spPr>
      </p:pic>
      <p:sp>
        <p:nvSpPr>
          <p:cNvPr id="14340" name="Rectangle 3"/>
          <p:cNvSpPr>
            <a:spLocks noGrp="1" noChangeArrowheads="1"/>
          </p:cNvSpPr>
          <p:nvPr>
            <p:ph type="title"/>
          </p:nvPr>
        </p:nvSpPr>
        <p:spPr/>
        <p:txBody>
          <a:bodyPr/>
          <a:lstStyle/>
          <a:p>
            <a:pPr eaLnBrk="1" hangingPunct="1"/>
            <a:r>
              <a:rPr lang="en-US" sz="4000" dirty="0" smtClean="0"/>
              <a:t>A better solution</a:t>
            </a:r>
          </a:p>
        </p:txBody>
      </p:sp>
      <p:graphicFrame>
        <p:nvGraphicFramePr>
          <p:cNvPr id="8" name="Object 7"/>
          <p:cNvGraphicFramePr>
            <a:graphicFrameLocks noChangeAspect="1"/>
          </p:cNvGraphicFramePr>
          <p:nvPr/>
        </p:nvGraphicFramePr>
        <p:xfrm>
          <a:off x="2967037" y="2552700"/>
          <a:ext cx="4654550" cy="914400"/>
        </p:xfrm>
        <a:graphic>
          <a:graphicData uri="http://schemas.openxmlformats.org/presentationml/2006/ole">
            <mc:AlternateContent xmlns:mc="http://schemas.openxmlformats.org/markup-compatibility/2006">
              <mc:Choice xmlns:v="urn:schemas-microsoft-com:vml" Requires="v">
                <p:oleObj spid="_x0000_s276538" name="Equation" r:id="rId5" imgW="2133360" imgH="419040" progId="Equation.3">
                  <p:embed/>
                </p:oleObj>
              </mc:Choice>
              <mc:Fallback>
                <p:oleObj name="Equation" r:id="rId5" imgW="2133360" imgH="419040" progId="Equation.3">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67037" y="2552700"/>
                        <a:ext cx="465455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Right Arrow 11"/>
          <p:cNvSpPr/>
          <p:nvPr/>
        </p:nvSpPr>
        <p:spPr>
          <a:xfrm>
            <a:off x="3652838" y="3848100"/>
            <a:ext cx="619125" cy="3810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275460" name="Object 4"/>
          <p:cNvGraphicFramePr>
            <a:graphicFrameLocks noChangeAspect="1"/>
          </p:cNvGraphicFramePr>
          <p:nvPr/>
        </p:nvGraphicFramePr>
        <p:xfrm>
          <a:off x="4584700" y="3657600"/>
          <a:ext cx="2798763" cy="914400"/>
        </p:xfrm>
        <a:graphic>
          <a:graphicData uri="http://schemas.openxmlformats.org/presentationml/2006/ole">
            <mc:AlternateContent xmlns:mc="http://schemas.openxmlformats.org/markup-compatibility/2006">
              <mc:Choice xmlns:v="urn:schemas-microsoft-com:vml" Requires="v">
                <p:oleObj spid="_x0000_s276539" name="Equation" r:id="rId7" imgW="1282680" imgH="419040" progId="Equation.3">
                  <p:embed/>
                </p:oleObj>
              </mc:Choice>
              <mc:Fallback>
                <p:oleObj name="Equation" r:id="rId7" imgW="1282680" imgH="419040" progId="Equation.3">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84700" y="3657600"/>
                        <a:ext cx="2798763"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TextBox 12"/>
          <p:cNvSpPr txBox="1"/>
          <p:nvPr/>
        </p:nvSpPr>
        <p:spPr>
          <a:xfrm>
            <a:off x="2657475" y="1143000"/>
            <a:ext cx="6105525" cy="954107"/>
          </a:xfrm>
          <a:prstGeom prst="rect">
            <a:avLst/>
          </a:prstGeom>
          <a:noFill/>
        </p:spPr>
        <p:txBody>
          <a:bodyPr wrap="square" rtlCol="0">
            <a:spAutoFit/>
          </a:bodyPr>
          <a:lstStyle/>
          <a:p>
            <a:r>
              <a:rPr lang="en-US" sz="2800" dirty="0" smtClean="0"/>
              <a:t>Q: What if I used </a:t>
            </a:r>
            <a:r>
              <a:rPr lang="en-US" sz="2800" i="1" dirty="0" smtClean="0"/>
              <a:t>m </a:t>
            </a:r>
            <a:r>
              <a:rPr lang="en-US" sz="2800" dirty="0" smtClean="0"/>
              <a:t>rolls with a probability of </a:t>
            </a:r>
            <a:r>
              <a:rPr lang="en-US" sz="2800" i="1" dirty="0" smtClean="0"/>
              <a:t>q=1/20 </a:t>
            </a:r>
            <a:r>
              <a:rPr lang="en-US" sz="2800" dirty="0" smtClean="0"/>
              <a:t>of rolling any </a:t>
            </a:r>
            <a:r>
              <a:rPr lang="en-US" sz="2800" i="1" dirty="0" err="1" smtClean="0"/>
              <a:t>i</a:t>
            </a:r>
            <a:r>
              <a:rPr lang="en-US" sz="2800" i="1" dirty="0" smtClean="0"/>
              <a:t>?</a:t>
            </a:r>
            <a:r>
              <a:rPr lang="en-US" sz="2800" dirty="0" smtClean="0"/>
              <a:t> </a:t>
            </a:r>
            <a:endParaRPr lang="en-US" sz="2800" dirty="0"/>
          </a:p>
        </p:txBody>
      </p:sp>
      <p:sp>
        <p:nvSpPr>
          <p:cNvPr id="14" name="TextBox 13"/>
          <p:cNvSpPr txBox="1"/>
          <p:nvPr/>
        </p:nvSpPr>
        <p:spPr>
          <a:xfrm>
            <a:off x="600075" y="4849793"/>
            <a:ext cx="7731125" cy="1384995"/>
          </a:xfrm>
          <a:prstGeom prst="rect">
            <a:avLst/>
          </a:prstGeom>
          <a:noFill/>
        </p:spPr>
        <p:txBody>
          <a:bodyPr wrap="square" rtlCol="0">
            <a:spAutoFit/>
          </a:bodyPr>
          <a:lstStyle/>
          <a:p>
            <a:r>
              <a:rPr lang="en-US" sz="2800" dirty="0" smtClean="0"/>
              <a:t>If </a:t>
            </a:r>
            <a:r>
              <a:rPr lang="en-US" sz="2800" i="1" dirty="0" smtClean="0"/>
              <a:t>m&gt;&gt;C(ANY) </a:t>
            </a:r>
            <a:r>
              <a:rPr lang="en-US" sz="2800" dirty="0" smtClean="0"/>
              <a:t>then your imagination </a:t>
            </a:r>
            <a:r>
              <a:rPr lang="en-US" sz="2800" i="1" dirty="0" smtClean="0"/>
              <a:t>q </a:t>
            </a:r>
            <a:r>
              <a:rPr lang="en-US" sz="2800" dirty="0" smtClean="0"/>
              <a:t>rules</a:t>
            </a:r>
          </a:p>
          <a:p>
            <a:r>
              <a:rPr lang="en-US" sz="2800" dirty="0" smtClean="0"/>
              <a:t>If </a:t>
            </a:r>
            <a:r>
              <a:rPr lang="en-US" sz="2800" i="1" dirty="0" smtClean="0"/>
              <a:t>m&lt;&lt;C(ANY) </a:t>
            </a:r>
            <a:r>
              <a:rPr lang="en-US" sz="2800" dirty="0" smtClean="0"/>
              <a:t>then your data rules BUT you never ever </a:t>
            </a:r>
            <a:r>
              <a:rPr lang="en-US" sz="2800" dirty="0" err="1" smtClean="0"/>
              <a:t>ever</a:t>
            </a:r>
            <a:r>
              <a:rPr lang="en-US" sz="2800" dirty="0" smtClean="0"/>
              <a:t> end up with Pr(</a:t>
            </a:r>
            <a:r>
              <a:rPr lang="en-US" sz="2800" i="1" dirty="0" err="1" smtClean="0"/>
              <a:t>i</a:t>
            </a:r>
            <a:r>
              <a:rPr lang="en-US" sz="2800" dirty="0" smtClean="0"/>
              <a:t>)=0</a:t>
            </a:r>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2"/>
          <p:cNvPicPr>
            <a:picLocks noChangeAspect="1" noChangeArrowheads="1"/>
          </p:cNvPicPr>
          <p:nvPr/>
        </p:nvPicPr>
        <p:blipFill>
          <a:blip r:embed="rId4"/>
          <a:srcRect l="18323" t="23392" r="55392" b="28540"/>
          <a:stretch>
            <a:fillRect/>
          </a:stretch>
        </p:blipFill>
        <p:spPr bwMode="auto">
          <a:xfrm>
            <a:off x="0" y="1143000"/>
            <a:ext cx="2070100" cy="2971800"/>
          </a:xfrm>
          <a:prstGeom prst="rect">
            <a:avLst/>
          </a:prstGeom>
          <a:noFill/>
          <a:ln w="38100" algn="ctr">
            <a:noFill/>
            <a:miter lim="800000"/>
            <a:headEnd/>
            <a:tailEnd/>
          </a:ln>
        </p:spPr>
      </p:pic>
      <p:sp>
        <p:nvSpPr>
          <p:cNvPr id="14340" name="Rectangle 3"/>
          <p:cNvSpPr>
            <a:spLocks noGrp="1" noChangeArrowheads="1"/>
          </p:cNvSpPr>
          <p:nvPr>
            <p:ph type="title"/>
          </p:nvPr>
        </p:nvSpPr>
        <p:spPr/>
        <p:txBody>
          <a:bodyPr/>
          <a:lstStyle/>
          <a:p>
            <a:pPr eaLnBrk="1" hangingPunct="1"/>
            <a:r>
              <a:rPr lang="en-US" sz="4000" dirty="0" smtClean="0"/>
              <a:t>Terminology – more later</a:t>
            </a:r>
          </a:p>
        </p:txBody>
      </p:sp>
      <p:sp>
        <p:nvSpPr>
          <p:cNvPr id="13" name="TextBox 12"/>
          <p:cNvSpPr txBox="1"/>
          <p:nvPr/>
        </p:nvSpPr>
        <p:spPr>
          <a:xfrm>
            <a:off x="2363787" y="1143000"/>
            <a:ext cx="6105525" cy="3108543"/>
          </a:xfrm>
          <a:prstGeom prst="rect">
            <a:avLst/>
          </a:prstGeom>
          <a:noFill/>
        </p:spPr>
        <p:txBody>
          <a:bodyPr wrap="square" rtlCol="0">
            <a:spAutoFit/>
          </a:bodyPr>
          <a:lstStyle/>
          <a:p>
            <a:r>
              <a:rPr lang="en-US" sz="2800" dirty="0" smtClean="0"/>
              <a:t>This is called a </a:t>
            </a:r>
            <a:r>
              <a:rPr lang="en-US" sz="2800" i="1" dirty="0" smtClean="0"/>
              <a:t>uniform </a:t>
            </a:r>
            <a:r>
              <a:rPr lang="en-US" sz="2800" i="1" dirty="0" err="1" smtClean="0"/>
              <a:t>Dirichlet</a:t>
            </a:r>
            <a:r>
              <a:rPr lang="en-US" sz="2800" dirty="0" smtClean="0"/>
              <a:t> prior</a:t>
            </a:r>
          </a:p>
          <a:p>
            <a:endParaRPr lang="en-US" sz="2800" dirty="0" smtClean="0"/>
          </a:p>
          <a:p>
            <a:r>
              <a:rPr lang="en-US" sz="2800" dirty="0" smtClean="0"/>
              <a:t>C(</a:t>
            </a:r>
            <a:r>
              <a:rPr lang="en-US" sz="2800" dirty="0" err="1" smtClean="0"/>
              <a:t>i</a:t>
            </a:r>
            <a:r>
              <a:rPr lang="en-US" sz="2800" dirty="0" smtClean="0"/>
              <a:t>), C(ANY) are </a:t>
            </a:r>
            <a:r>
              <a:rPr lang="en-US" sz="2800" i="1" dirty="0" smtClean="0"/>
              <a:t>sufficient statistics</a:t>
            </a:r>
          </a:p>
          <a:p>
            <a:endParaRPr lang="en-US" sz="2800" i="1" dirty="0" smtClean="0"/>
          </a:p>
          <a:p>
            <a:endParaRPr lang="en-US" sz="2800" dirty="0" smtClean="0"/>
          </a:p>
          <a:p>
            <a:endParaRPr lang="en-US" sz="2800" dirty="0" smtClean="0"/>
          </a:p>
          <a:p>
            <a:endParaRPr lang="en-US" sz="2800" dirty="0" smtClean="0"/>
          </a:p>
        </p:txBody>
      </p:sp>
      <p:graphicFrame>
        <p:nvGraphicFramePr>
          <p:cNvPr id="277508" name="Object 4"/>
          <p:cNvGraphicFramePr>
            <a:graphicFrameLocks noChangeAspect="1"/>
          </p:cNvGraphicFramePr>
          <p:nvPr/>
        </p:nvGraphicFramePr>
        <p:xfrm>
          <a:off x="2451099" y="3133725"/>
          <a:ext cx="2798763" cy="914400"/>
        </p:xfrm>
        <a:graphic>
          <a:graphicData uri="http://schemas.openxmlformats.org/presentationml/2006/ole">
            <mc:AlternateContent xmlns:mc="http://schemas.openxmlformats.org/markup-compatibility/2006">
              <mc:Choice xmlns:v="urn:schemas-microsoft-com:vml" Requires="v">
                <p:oleObj spid="_x0000_s330785" name="Equation" r:id="rId5" imgW="1282680" imgH="419040" progId="Equation.3">
                  <p:embed/>
                </p:oleObj>
              </mc:Choice>
              <mc:Fallback>
                <p:oleObj name="Equation" r:id="rId5" imgW="1282680" imgH="419040" progId="Equation.3">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51099" y="3133725"/>
                        <a:ext cx="2798763"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Text Box 8"/>
          <p:cNvSpPr txBox="1">
            <a:spLocks noChangeArrowheads="1"/>
          </p:cNvSpPr>
          <p:nvPr/>
        </p:nvSpPr>
        <p:spPr bwMode="auto">
          <a:xfrm>
            <a:off x="1083865" y="4905514"/>
            <a:ext cx="2991644" cy="707886"/>
          </a:xfrm>
          <a:prstGeom prst="rect">
            <a:avLst/>
          </a:prstGeom>
          <a:noFill/>
          <a:ln w="38100" algn="ctr">
            <a:noFill/>
            <a:miter lim="800000"/>
            <a:headEnd/>
            <a:tailEnd/>
          </a:ln>
        </p:spPr>
        <p:txBody>
          <a:bodyPr wrap="square">
            <a:spAutoFit/>
          </a:bodyPr>
          <a:lstStyle/>
          <a:p>
            <a:pPr algn="l"/>
            <a:r>
              <a:rPr lang="en-US" sz="2000" dirty="0"/>
              <a:t>MLE =</a:t>
            </a:r>
            <a:r>
              <a:rPr lang="en-US" sz="2000" u="sng" dirty="0"/>
              <a:t> maximum</a:t>
            </a:r>
          </a:p>
          <a:p>
            <a:pPr algn="l"/>
            <a:r>
              <a:rPr lang="en-US" sz="2000" u="sng" dirty="0"/>
              <a:t>likelihood estimate</a:t>
            </a:r>
          </a:p>
        </p:txBody>
      </p:sp>
      <p:sp>
        <p:nvSpPr>
          <p:cNvPr id="17" name="Text Box 8"/>
          <p:cNvSpPr txBox="1">
            <a:spLocks noChangeArrowheads="1"/>
          </p:cNvSpPr>
          <p:nvPr/>
        </p:nvSpPr>
        <p:spPr bwMode="auto">
          <a:xfrm>
            <a:off x="5172074" y="4873646"/>
            <a:ext cx="3297238" cy="707886"/>
          </a:xfrm>
          <a:prstGeom prst="rect">
            <a:avLst/>
          </a:prstGeom>
          <a:noFill/>
          <a:ln w="38100" algn="ctr">
            <a:noFill/>
            <a:miter lim="800000"/>
            <a:headEnd/>
            <a:tailEnd/>
          </a:ln>
        </p:spPr>
        <p:txBody>
          <a:bodyPr wrap="square">
            <a:spAutoFit/>
          </a:bodyPr>
          <a:lstStyle/>
          <a:p>
            <a:pPr algn="l"/>
            <a:r>
              <a:rPr lang="en-US" sz="2000" dirty="0" smtClean="0"/>
              <a:t>MAP=</a:t>
            </a:r>
            <a:r>
              <a:rPr lang="en-US" sz="2000" u="sng" dirty="0" smtClean="0"/>
              <a:t> </a:t>
            </a:r>
            <a:r>
              <a:rPr lang="en-US" sz="2000" u="sng" dirty="0"/>
              <a:t>maximum</a:t>
            </a:r>
          </a:p>
          <a:p>
            <a:pPr algn="l"/>
            <a:r>
              <a:rPr lang="en-US" sz="2000" u="sng" dirty="0" smtClean="0"/>
              <a:t>a posteriori estimate</a:t>
            </a:r>
            <a:endParaRPr lang="en-US" sz="2000" u="sng" dirty="0"/>
          </a:p>
        </p:txBody>
      </p:sp>
      <p:cxnSp>
        <p:nvCxnSpPr>
          <p:cNvPr id="18" name="Straight Connector 17"/>
          <p:cNvCxnSpPr/>
          <p:nvPr/>
        </p:nvCxnSpPr>
        <p:spPr>
          <a:xfrm rot="10800000" flipV="1">
            <a:off x="844550" y="4952881"/>
            <a:ext cx="3429000" cy="628650"/>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Probability - what you need to really, really know</a:t>
            </a:r>
            <a:endParaRPr lang="en-US" dirty="0"/>
          </a:p>
        </p:txBody>
      </p:sp>
      <p:sp>
        <p:nvSpPr>
          <p:cNvPr id="2" name="Content Placeholder 1"/>
          <p:cNvSpPr>
            <a:spLocks noGrp="1"/>
          </p:cNvSpPr>
          <p:nvPr>
            <p:ph idx="1"/>
          </p:nvPr>
        </p:nvSpPr>
        <p:spPr/>
        <p:txBody>
          <a:bodyPr>
            <a:normAutofit lnSpcReduction="10000"/>
          </a:bodyPr>
          <a:lstStyle/>
          <a:p>
            <a:endParaRPr lang="en-US" dirty="0" smtClean="0"/>
          </a:p>
          <a:p>
            <a:r>
              <a:rPr lang="en-US" dirty="0" smtClean="0"/>
              <a:t>Probabilities are cool</a:t>
            </a:r>
          </a:p>
          <a:p>
            <a:r>
              <a:rPr lang="en-US" dirty="0" smtClean="0"/>
              <a:t>Random variables and events</a:t>
            </a:r>
          </a:p>
          <a:p>
            <a:r>
              <a:rPr lang="en-US" dirty="0" smtClean="0"/>
              <a:t>The Axioms of Probability</a:t>
            </a:r>
          </a:p>
          <a:p>
            <a:r>
              <a:rPr lang="en-US" dirty="0" smtClean="0"/>
              <a:t>Independence, binomials, </a:t>
            </a:r>
            <a:r>
              <a:rPr lang="en-US" dirty="0" err="1" smtClean="0"/>
              <a:t>multinomials</a:t>
            </a:r>
            <a:endParaRPr lang="en-US" dirty="0" smtClean="0"/>
          </a:p>
          <a:p>
            <a:r>
              <a:rPr lang="en-US" dirty="0" smtClean="0"/>
              <a:t>Conditional probabilities</a:t>
            </a:r>
          </a:p>
          <a:p>
            <a:r>
              <a:rPr lang="en-US" dirty="0" smtClean="0"/>
              <a:t>Bayes Rule</a:t>
            </a:r>
          </a:p>
          <a:p>
            <a:r>
              <a:rPr lang="en-US" dirty="0" smtClean="0"/>
              <a:t>MLE’s, smoothing, and MAPs</a:t>
            </a:r>
          </a:p>
          <a:p>
            <a:r>
              <a:rPr lang="en-US" dirty="0" smtClean="0"/>
              <a:t>The joint distribution</a:t>
            </a:r>
            <a:endParaRPr lang="en-US" dirty="0"/>
          </a:p>
        </p:txBody>
      </p:sp>
    </p:spTree>
    <p:extLst>
      <p:ext uri="{BB962C8B-B14F-4D97-AF65-F5344CB8AC3E}">
        <p14:creationId xmlns:p14="http://schemas.microsoft.com/office/powerpoint/2010/main" val="2889340120"/>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0" name="Picture 2"/>
          <p:cNvPicPr>
            <a:picLocks noChangeAspect="1" noChangeArrowheads="1"/>
          </p:cNvPicPr>
          <p:nvPr/>
        </p:nvPicPr>
        <p:blipFill>
          <a:blip r:embed="rId3"/>
          <a:srcRect l="44608" t="28348" r="12259" b="62875"/>
          <a:stretch>
            <a:fillRect/>
          </a:stretch>
        </p:blipFill>
        <p:spPr bwMode="auto">
          <a:xfrm>
            <a:off x="1752600" y="1219200"/>
            <a:ext cx="6477000" cy="1035050"/>
          </a:xfrm>
          <a:prstGeom prst="rect">
            <a:avLst/>
          </a:prstGeom>
          <a:noFill/>
          <a:ln w="38100" algn="ctr">
            <a:noFill/>
            <a:miter lim="800000"/>
            <a:headEnd/>
            <a:tailEnd/>
          </a:ln>
        </p:spPr>
      </p:pic>
      <p:sp>
        <p:nvSpPr>
          <p:cNvPr id="73731" name="Rectangle 3"/>
          <p:cNvSpPr>
            <a:spLocks noGrp="1" noChangeArrowheads="1"/>
          </p:cNvSpPr>
          <p:nvPr>
            <p:ph type="title"/>
          </p:nvPr>
        </p:nvSpPr>
        <p:spPr/>
        <p:txBody>
          <a:bodyPr/>
          <a:lstStyle/>
          <a:p>
            <a:pPr eaLnBrk="1" hangingPunct="1"/>
            <a:r>
              <a:rPr lang="en-US" sz="4000" smtClean="0"/>
              <a:t>Some practical problems</a:t>
            </a:r>
          </a:p>
        </p:txBody>
      </p:sp>
      <p:pic>
        <p:nvPicPr>
          <p:cNvPr id="73732" name="Picture 4"/>
          <p:cNvPicPr>
            <a:picLocks noChangeAspect="1" noChangeArrowheads="1"/>
          </p:cNvPicPr>
          <p:nvPr/>
        </p:nvPicPr>
        <p:blipFill>
          <a:blip r:embed="rId3"/>
          <a:srcRect l="18323" t="29282" r="55392" b="28540"/>
          <a:stretch>
            <a:fillRect/>
          </a:stretch>
        </p:blipFill>
        <p:spPr bwMode="auto">
          <a:xfrm>
            <a:off x="0" y="990600"/>
            <a:ext cx="1752600" cy="2209800"/>
          </a:xfrm>
          <a:prstGeom prst="rect">
            <a:avLst/>
          </a:prstGeom>
          <a:noFill/>
          <a:ln w="38100" algn="ctr">
            <a:noFill/>
            <a:miter lim="800000"/>
            <a:headEnd/>
            <a:tailEnd/>
          </a:ln>
        </p:spPr>
      </p:pic>
      <p:sp>
        <p:nvSpPr>
          <p:cNvPr id="73733" name="Text Box 5"/>
          <p:cNvSpPr txBox="1">
            <a:spLocks noChangeArrowheads="1"/>
          </p:cNvSpPr>
          <p:nvPr/>
        </p:nvSpPr>
        <p:spPr bwMode="auto">
          <a:xfrm>
            <a:off x="1905000" y="2057400"/>
            <a:ext cx="6781800" cy="1374775"/>
          </a:xfrm>
          <a:prstGeom prst="rect">
            <a:avLst/>
          </a:prstGeom>
          <a:noFill/>
          <a:ln w="38100" algn="ctr">
            <a:noFill/>
            <a:miter lim="800000"/>
            <a:headEnd/>
            <a:tailEnd/>
          </a:ln>
        </p:spPr>
        <p:txBody>
          <a:bodyPr>
            <a:spAutoFit/>
          </a:bodyPr>
          <a:lstStyle/>
          <a:p>
            <a:pPr algn="l">
              <a:spcBef>
                <a:spcPct val="50000"/>
              </a:spcBef>
              <a:buFontTx/>
              <a:buChar char="•"/>
            </a:pPr>
            <a:r>
              <a:rPr lang="en-US"/>
              <a:t> </a:t>
            </a:r>
            <a:r>
              <a:rPr lang="en-US" sz="1600"/>
              <a:t>I have 1 standard d6 die, 2 loaded d6 die.</a:t>
            </a:r>
          </a:p>
          <a:p>
            <a:pPr algn="l">
              <a:spcBef>
                <a:spcPct val="50000"/>
              </a:spcBef>
              <a:buFontTx/>
              <a:buChar char="•"/>
            </a:pPr>
            <a:r>
              <a:rPr lang="en-US" sz="1600"/>
              <a:t> Loaded high: P(X=6)=0.50   Loaded low: P(X=1)=0.50</a:t>
            </a:r>
          </a:p>
          <a:p>
            <a:pPr algn="l">
              <a:spcBef>
                <a:spcPct val="50000"/>
              </a:spcBef>
              <a:buFontTx/>
              <a:buChar char="•"/>
            </a:pPr>
            <a:r>
              <a:rPr lang="en-US" sz="1600"/>
              <a:t> Experiment: pick one d6 uniformly at random (A) and roll it.  What is more likely – rolling a seven or rolling doubles?</a:t>
            </a:r>
          </a:p>
        </p:txBody>
      </p:sp>
      <p:sp>
        <p:nvSpPr>
          <p:cNvPr id="73734" name="Line 6"/>
          <p:cNvSpPr>
            <a:spLocks noChangeShapeType="1"/>
          </p:cNvSpPr>
          <p:nvPr/>
        </p:nvSpPr>
        <p:spPr bwMode="auto">
          <a:xfrm>
            <a:off x="533400" y="2819400"/>
            <a:ext cx="228600" cy="0"/>
          </a:xfrm>
          <a:prstGeom prst="line">
            <a:avLst/>
          </a:prstGeom>
          <a:noFill/>
          <a:ln w="38100">
            <a:solidFill>
              <a:schemeClr val="hlink"/>
            </a:solidFill>
            <a:round/>
            <a:headEnd/>
            <a:tailEnd/>
          </a:ln>
        </p:spPr>
        <p:txBody>
          <a:bodyPr anchor="ctr">
            <a:spAutoFit/>
          </a:bodyPr>
          <a:lstStyle/>
          <a:p>
            <a:endParaRPr lang="en-US"/>
          </a:p>
        </p:txBody>
      </p:sp>
      <p:sp>
        <p:nvSpPr>
          <p:cNvPr id="73735" name="Line 7"/>
          <p:cNvSpPr>
            <a:spLocks noChangeShapeType="1"/>
          </p:cNvSpPr>
          <p:nvPr/>
        </p:nvSpPr>
        <p:spPr bwMode="auto">
          <a:xfrm>
            <a:off x="1066800" y="2819400"/>
            <a:ext cx="228600" cy="0"/>
          </a:xfrm>
          <a:prstGeom prst="line">
            <a:avLst/>
          </a:prstGeom>
          <a:noFill/>
          <a:ln w="38100">
            <a:solidFill>
              <a:schemeClr val="hlink"/>
            </a:solidFill>
            <a:round/>
            <a:headEnd/>
            <a:tailEnd/>
          </a:ln>
        </p:spPr>
        <p:txBody>
          <a:bodyPr anchor="ctr">
            <a:spAutoFit/>
          </a:bodyPr>
          <a:lstStyle/>
          <a:p>
            <a:endParaRPr lang="en-US"/>
          </a:p>
        </p:txBody>
      </p:sp>
      <p:cxnSp>
        <p:nvCxnSpPr>
          <p:cNvPr id="73736" name="AutoShape 8"/>
          <p:cNvCxnSpPr>
            <a:cxnSpLocks noChangeShapeType="1"/>
          </p:cNvCxnSpPr>
          <p:nvPr/>
        </p:nvCxnSpPr>
        <p:spPr bwMode="auto">
          <a:xfrm rot="16200000" flipH="1">
            <a:off x="856456" y="2648744"/>
            <a:ext cx="1588" cy="800100"/>
          </a:xfrm>
          <a:prstGeom prst="curvedConnector3">
            <a:avLst>
              <a:gd name="adj1" fmla="val 13200005"/>
            </a:avLst>
          </a:prstGeom>
          <a:noFill/>
          <a:ln w="38100">
            <a:solidFill>
              <a:schemeClr val="hlink"/>
            </a:solidFill>
            <a:round/>
            <a:headEnd/>
            <a:tailEnd/>
          </a:ln>
        </p:spPr>
      </p:cxnSp>
      <p:sp>
        <p:nvSpPr>
          <p:cNvPr id="73737" name="Text Box 9"/>
          <p:cNvSpPr txBox="1">
            <a:spLocks noChangeArrowheads="1"/>
          </p:cNvSpPr>
          <p:nvPr/>
        </p:nvSpPr>
        <p:spPr bwMode="auto">
          <a:xfrm>
            <a:off x="533400" y="3505200"/>
            <a:ext cx="8229600" cy="915988"/>
          </a:xfrm>
          <a:prstGeom prst="rect">
            <a:avLst/>
          </a:prstGeom>
          <a:noFill/>
          <a:ln w="38100" algn="ctr">
            <a:noFill/>
            <a:miter lim="800000"/>
            <a:headEnd/>
            <a:tailEnd/>
          </a:ln>
        </p:spPr>
        <p:txBody>
          <a:bodyPr>
            <a:spAutoFit/>
          </a:bodyPr>
          <a:lstStyle/>
          <a:p>
            <a:pPr algn="l"/>
            <a:r>
              <a:rPr lang="en-US" sz="1800"/>
              <a:t>Three combinations: HL, HF, FL</a:t>
            </a:r>
          </a:p>
          <a:p>
            <a:pPr algn="l"/>
            <a:r>
              <a:rPr lang="en-US" sz="1800"/>
              <a:t>P(D) = P(D ^ A=HL) + P(D ^ A=HF) + P(D ^ A=FL)</a:t>
            </a:r>
          </a:p>
          <a:p>
            <a:pPr algn="l"/>
            <a:r>
              <a:rPr lang="en-US" sz="1800"/>
              <a:t>        = P(D | A=HL)*P(A=HL) + P(D|A=HF)*P(A=HF) + P(A|A=FL)*P(A=FL)</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754" name="Picture 2"/>
          <p:cNvPicPr>
            <a:picLocks noChangeAspect="1" noChangeArrowheads="1"/>
          </p:cNvPicPr>
          <p:nvPr/>
        </p:nvPicPr>
        <p:blipFill>
          <a:blip r:embed="rId3"/>
          <a:srcRect l="44608" t="28348" r="12259" b="62875"/>
          <a:stretch>
            <a:fillRect/>
          </a:stretch>
        </p:blipFill>
        <p:spPr bwMode="auto">
          <a:xfrm>
            <a:off x="1752600" y="1219200"/>
            <a:ext cx="6477000" cy="1035050"/>
          </a:xfrm>
          <a:prstGeom prst="rect">
            <a:avLst/>
          </a:prstGeom>
          <a:noFill/>
          <a:ln w="38100" algn="ctr">
            <a:noFill/>
            <a:miter lim="800000"/>
            <a:headEnd/>
            <a:tailEnd/>
          </a:ln>
        </p:spPr>
      </p:pic>
      <p:sp>
        <p:nvSpPr>
          <p:cNvPr id="74755" name="Rectangle 3"/>
          <p:cNvSpPr>
            <a:spLocks noGrp="1" noChangeArrowheads="1"/>
          </p:cNvSpPr>
          <p:nvPr>
            <p:ph type="title"/>
          </p:nvPr>
        </p:nvSpPr>
        <p:spPr/>
        <p:txBody>
          <a:bodyPr/>
          <a:lstStyle/>
          <a:p>
            <a:pPr eaLnBrk="1" hangingPunct="1"/>
            <a:r>
              <a:rPr lang="en-US" sz="4000" smtClean="0"/>
              <a:t>Some practical problems</a:t>
            </a:r>
          </a:p>
        </p:txBody>
      </p:sp>
      <p:pic>
        <p:nvPicPr>
          <p:cNvPr id="74756" name="Picture 4"/>
          <p:cNvPicPr>
            <a:picLocks noChangeAspect="1" noChangeArrowheads="1"/>
          </p:cNvPicPr>
          <p:nvPr/>
        </p:nvPicPr>
        <p:blipFill>
          <a:blip r:embed="rId3"/>
          <a:srcRect l="18323" t="29282" r="55392" b="28540"/>
          <a:stretch>
            <a:fillRect/>
          </a:stretch>
        </p:blipFill>
        <p:spPr bwMode="auto">
          <a:xfrm>
            <a:off x="0" y="990600"/>
            <a:ext cx="1752600" cy="2209800"/>
          </a:xfrm>
          <a:prstGeom prst="rect">
            <a:avLst/>
          </a:prstGeom>
          <a:noFill/>
          <a:ln w="38100" algn="ctr">
            <a:noFill/>
            <a:miter lim="800000"/>
            <a:headEnd/>
            <a:tailEnd/>
          </a:ln>
        </p:spPr>
      </p:pic>
      <p:sp>
        <p:nvSpPr>
          <p:cNvPr id="74757" name="Text Box 5"/>
          <p:cNvSpPr txBox="1">
            <a:spLocks noChangeArrowheads="1"/>
          </p:cNvSpPr>
          <p:nvPr/>
        </p:nvSpPr>
        <p:spPr bwMode="auto">
          <a:xfrm>
            <a:off x="1905000" y="2057400"/>
            <a:ext cx="6781800" cy="1374775"/>
          </a:xfrm>
          <a:prstGeom prst="rect">
            <a:avLst/>
          </a:prstGeom>
          <a:noFill/>
          <a:ln w="38100" algn="ctr">
            <a:noFill/>
            <a:miter lim="800000"/>
            <a:headEnd/>
            <a:tailEnd/>
          </a:ln>
        </p:spPr>
        <p:txBody>
          <a:bodyPr>
            <a:spAutoFit/>
          </a:bodyPr>
          <a:lstStyle/>
          <a:p>
            <a:pPr algn="l">
              <a:spcBef>
                <a:spcPct val="50000"/>
              </a:spcBef>
              <a:buFontTx/>
              <a:buChar char="•"/>
            </a:pPr>
            <a:r>
              <a:rPr lang="en-US"/>
              <a:t> </a:t>
            </a:r>
            <a:r>
              <a:rPr lang="en-US" sz="1600"/>
              <a:t>I have 1 standard d6 die, 2 loaded d6 die.</a:t>
            </a:r>
          </a:p>
          <a:p>
            <a:pPr algn="l">
              <a:spcBef>
                <a:spcPct val="50000"/>
              </a:spcBef>
              <a:buFontTx/>
              <a:buChar char="•"/>
            </a:pPr>
            <a:r>
              <a:rPr lang="en-US" sz="1600"/>
              <a:t> Loaded high: P(X=6)=0.50   Loaded low: P(X=1)=0.50</a:t>
            </a:r>
          </a:p>
          <a:p>
            <a:pPr algn="l">
              <a:spcBef>
                <a:spcPct val="50000"/>
              </a:spcBef>
              <a:buFontTx/>
              <a:buChar char="•"/>
            </a:pPr>
            <a:r>
              <a:rPr lang="en-US" sz="1600"/>
              <a:t> Experiment: pick one d6 uniformly at random (A) and roll it.  What is more likely – rolling a seven or rolling doubles?</a:t>
            </a:r>
          </a:p>
        </p:txBody>
      </p:sp>
      <p:sp>
        <p:nvSpPr>
          <p:cNvPr id="74758" name="Line 6"/>
          <p:cNvSpPr>
            <a:spLocks noChangeShapeType="1"/>
          </p:cNvSpPr>
          <p:nvPr/>
        </p:nvSpPr>
        <p:spPr bwMode="auto">
          <a:xfrm>
            <a:off x="533400" y="2819400"/>
            <a:ext cx="228600" cy="0"/>
          </a:xfrm>
          <a:prstGeom prst="line">
            <a:avLst/>
          </a:prstGeom>
          <a:noFill/>
          <a:ln w="38100">
            <a:solidFill>
              <a:schemeClr val="hlink"/>
            </a:solidFill>
            <a:round/>
            <a:headEnd/>
            <a:tailEnd/>
          </a:ln>
        </p:spPr>
        <p:txBody>
          <a:bodyPr anchor="ctr">
            <a:spAutoFit/>
          </a:bodyPr>
          <a:lstStyle/>
          <a:p>
            <a:endParaRPr lang="en-US"/>
          </a:p>
        </p:txBody>
      </p:sp>
      <p:sp>
        <p:nvSpPr>
          <p:cNvPr id="74759" name="Line 7"/>
          <p:cNvSpPr>
            <a:spLocks noChangeShapeType="1"/>
          </p:cNvSpPr>
          <p:nvPr/>
        </p:nvSpPr>
        <p:spPr bwMode="auto">
          <a:xfrm>
            <a:off x="1066800" y="2819400"/>
            <a:ext cx="228600" cy="0"/>
          </a:xfrm>
          <a:prstGeom prst="line">
            <a:avLst/>
          </a:prstGeom>
          <a:noFill/>
          <a:ln w="38100">
            <a:solidFill>
              <a:schemeClr val="hlink"/>
            </a:solidFill>
            <a:round/>
            <a:headEnd/>
            <a:tailEnd/>
          </a:ln>
        </p:spPr>
        <p:txBody>
          <a:bodyPr anchor="ctr">
            <a:spAutoFit/>
          </a:bodyPr>
          <a:lstStyle/>
          <a:p>
            <a:endParaRPr lang="en-US"/>
          </a:p>
        </p:txBody>
      </p:sp>
      <p:cxnSp>
        <p:nvCxnSpPr>
          <p:cNvPr id="74760" name="AutoShape 8"/>
          <p:cNvCxnSpPr>
            <a:cxnSpLocks noChangeShapeType="1"/>
          </p:cNvCxnSpPr>
          <p:nvPr/>
        </p:nvCxnSpPr>
        <p:spPr bwMode="auto">
          <a:xfrm rot="16200000" flipH="1">
            <a:off x="856456" y="2648744"/>
            <a:ext cx="1588" cy="800100"/>
          </a:xfrm>
          <a:prstGeom prst="curvedConnector3">
            <a:avLst>
              <a:gd name="adj1" fmla="val 13200005"/>
            </a:avLst>
          </a:prstGeom>
          <a:noFill/>
          <a:ln w="38100">
            <a:solidFill>
              <a:schemeClr val="hlink"/>
            </a:solidFill>
            <a:round/>
            <a:headEnd/>
            <a:tailEnd/>
          </a:ln>
        </p:spPr>
      </p:cxnSp>
      <p:graphicFrame>
        <p:nvGraphicFramePr>
          <p:cNvPr id="538633" name="Group 9"/>
          <p:cNvGraphicFramePr>
            <a:graphicFrameLocks noGrp="1"/>
          </p:cNvGraphicFramePr>
          <p:nvPr>
            <p:ph idx="1"/>
          </p:nvPr>
        </p:nvGraphicFramePr>
        <p:xfrm>
          <a:off x="5029200" y="3810000"/>
          <a:ext cx="2819400" cy="2667000"/>
        </p:xfrm>
        <a:graphic>
          <a:graphicData uri="http://schemas.openxmlformats.org/drawingml/2006/table">
            <a:tbl>
              <a:tblPr/>
              <a:tblGrid>
                <a:gridCol w="403225"/>
                <a:gridCol w="401638"/>
                <a:gridCol w="403225"/>
                <a:gridCol w="403225"/>
                <a:gridCol w="403225"/>
                <a:gridCol w="401637"/>
                <a:gridCol w="403225"/>
              </a:tblGrid>
              <a:tr h="3810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1800" b="0" i="0" u="none" strike="noStrike" cap="none" normalizeH="0" baseline="0" smtClean="0">
                        <a:ln>
                          <a:noFill/>
                        </a:ln>
                        <a:solidFill>
                          <a:schemeClr val="tx1"/>
                        </a:solidFill>
                        <a:effectLst/>
                        <a:latin typeface="Tahoma"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0"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C6C7"/>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0" i="0" u="none" strike="noStrike" cap="none" normalizeH="0" baseline="0" smtClean="0">
                          <a:ln>
                            <a:noFill/>
                          </a:ln>
                          <a:solidFill>
                            <a:schemeClr val="tx1"/>
                          </a:solidFill>
                          <a:effectLst/>
                          <a:latin typeface="Tahoma"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C6C7"/>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0" i="0" u="none" strike="noStrike" cap="none" normalizeH="0" baseline="0" smtClean="0">
                          <a:ln>
                            <a:noFill/>
                          </a:ln>
                          <a:solidFill>
                            <a:schemeClr val="tx1"/>
                          </a:solidFill>
                          <a:effectLst/>
                          <a:latin typeface="Tahoma" pitchFamily="34"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C6C7"/>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0" i="0" u="none" strike="noStrike" cap="none" normalizeH="0" baseline="0" smtClean="0">
                          <a:ln>
                            <a:noFill/>
                          </a:ln>
                          <a:solidFill>
                            <a:schemeClr val="tx1"/>
                          </a:solidFill>
                          <a:effectLst/>
                          <a:latin typeface="Tahoma" pitchFamily="34"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C6C7"/>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0" i="0" u="none" strike="noStrike" cap="none" normalizeH="0" baseline="0" smtClean="0">
                          <a:ln>
                            <a:noFill/>
                          </a:ln>
                          <a:solidFill>
                            <a:schemeClr val="tx1"/>
                          </a:solidFill>
                          <a:effectLst/>
                          <a:latin typeface="Tahoma" pitchFamily="34"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C6C7"/>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0" i="0" u="none" strike="noStrike" cap="none" normalizeH="0" baseline="0" smtClean="0">
                          <a:ln>
                            <a:noFill/>
                          </a:ln>
                          <a:solidFill>
                            <a:schemeClr val="tx1"/>
                          </a:solidFill>
                          <a:effectLst/>
                          <a:latin typeface="Tahoma" pitchFamily="34" charset="0"/>
                        </a:rPr>
                        <a:t>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C6C7"/>
                    </a:solidFill>
                  </a:tcPr>
                </a:tc>
              </a:tr>
              <a:tr h="3810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0" i="0" u="none" strike="noStrike" cap="none" normalizeH="0" baseline="0" smtClean="0">
                          <a:ln>
                            <a:noFill/>
                          </a:ln>
                          <a:solidFill>
                            <a:schemeClr val="tx1"/>
                          </a:solidFill>
                          <a:effectLst/>
                          <a:latin typeface="Tahoma"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C6C7"/>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0" i="0" u="none" strike="noStrike" cap="none" normalizeH="0" baseline="0" smtClean="0">
                          <a:ln>
                            <a:noFill/>
                          </a:ln>
                          <a:solidFill>
                            <a:schemeClr val="tx1"/>
                          </a:solidFill>
                          <a:effectLst/>
                          <a:latin typeface="Tahoma" pitchFamily="34"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18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18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18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18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0" i="0" u="none" strike="noStrike" cap="none" normalizeH="0" baseline="0" smtClean="0">
                          <a:ln>
                            <a:noFill/>
                          </a:ln>
                          <a:solidFill>
                            <a:schemeClr val="tx1"/>
                          </a:solidFill>
                          <a:effectLst/>
                          <a:latin typeface="Tahoma" pitchFamily="34" charset="0"/>
                        </a:rPr>
                        <a:t>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810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0" i="0" u="none" strike="noStrike" cap="none" normalizeH="0" baseline="0" smtClean="0">
                          <a:ln>
                            <a:noFill/>
                          </a:ln>
                          <a:solidFill>
                            <a:schemeClr val="tx1"/>
                          </a:solidFill>
                          <a:effectLst/>
                          <a:latin typeface="Tahoma" pitchFamily="34"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C6C7"/>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18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0" i="0" u="none" strike="noStrike" cap="none" normalizeH="0" baseline="0" smtClean="0">
                          <a:ln>
                            <a:noFill/>
                          </a:ln>
                          <a:solidFill>
                            <a:schemeClr val="tx1"/>
                          </a:solidFill>
                          <a:effectLst/>
                          <a:latin typeface="Tahoma" pitchFamily="34"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18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18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0" i="0" u="none" strike="noStrike" cap="none" normalizeH="0" baseline="0" smtClean="0">
                          <a:ln>
                            <a:noFill/>
                          </a:ln>
                          <a:solidFill>
                            <a:schemeClr val="tx1"/>
                          </a:solidFill>
                          <a:effectLst/>
                          <a:latin typeface="Tahoma"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18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810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0" i="0" u="none" strike="noStrike" cap="none" normalizeH="0" baseline="0" smtClean="0">
                          <a:ln>
                            <a:noFill/>
                          </a:ln>
                          <a:solidFill>
                            <a:schemeClr val="tx1"/>
                          </a:solidFill>
                          <a:effectLst/>
                          <a:latin typeface="Tahoma" pitchFamily="34"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C6C7"/>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18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18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0" i="0" u="none" strike="noStrike" cap="none" normalizeH="0" baseline="0" smtClean="0">
                          <a:ln>
                            <a:noFill/>
                          </a:ln>
                          <a:solidFill>
                            <a:schemeClr val="tx1"/>
                          </a:solidFill>
                          <a:effectLst/>
                          <a:latin typeface="Tahoma" pitchFamily="34"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0" i="0" u="none" strike="noStrike" cap="none" normalizeH="0" baseline="0" smtClean="0">
                          <a:ln>
                            <a:noFill/>
                          </a:ln>
                          <a:solidFill>
                            <a:schemeClr val="tx1"/>
                          </a:solidFill>
                          <a:effectLst/>
                          <a:latin typeface="Tahoma"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18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18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810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0" i="0" u="none" strike="noStrike" cap="none" normalizeH="0" baseline="0" smtClean="0">
                          <a:ln>
                            <a:noFill/>
                          </a:ln>
                          <a:solidFill>
                            <a:schemeClr val="tx1"/>
                          </a:solidFill>
                          <a:effectLst/>
                          <a:latin typeface="Tahoma" pitchFamily="34"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C6C7"/>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18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18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0" i="0" u="none" strike="noStrike" cap="none" normalizeH="0" baseline="0" smtClean="0">
                          <a:ln>
                            <a:noFill/>
                          </a:ln>
                          <a:solidFill>
                            <a:schemeClr val="tx1"/>
                          </a:solidFill>
                          <a:effectLst/>
                          <a:latin typeface="Tahoma"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0" i="0" u="none" strike="noStrike" cap="none" normalizeH="0" baseline="0" smtClean="0">
                          <a:ln>
                            <a:noFill/>
                          </a:ln>
                          <a:solidFill>
                            <a:schemeClr val="tx1"/>
                          </a:solidFill>
                          <a:effectLst/>
                          <a:latin typeface="Tahoma" pitchFamily="34"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18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18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810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0" i="0" u="none" strike="noStrike" cap="none" normalizeH="0" baseline="0" smtClean="0">
                          <a:ln>
                            <a:noFill/>
                          </a:ln>
                          <a:solidFill>
                            <a:schemeClr val="tx1"/>
                          </a:solidFill>
                          <a:effectLst/>
                          <a:latin typeface="Tahoma" pitchFamily="34"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C6C7"/>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18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0" i="0" u="none" strike="noStrike" cap="none" normalizeH="0" baseline="0" smtClean="0">
                          <a:ln>
                            <a:noFill/>
                          </a:ln>
                          <a:solidFill>
                            <a:schemeClr val="tx1"/>
                          </a:solidFill>
                          <a:effectLst/>
                          <a:latin typeface="Tahoma"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18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18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0" i="0" u="none" strike="noStrike" cap="none" normalizeH="0" baseline="0" smtClean="0">
                          <a:ln>
                            <a:noFill/>
                          </a:ln>
                          <a:solidFill>
                            <a:schemeClr val="tx1"/>
                          </a:solidFill>
                          <a:effectLst/>
                          <a:latin typeface="Tahoma" pitchFamily="34"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18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38100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0" i="0" u="none" strike="noStrike" cap="none" normalizeH="0" baseline="0" smtClean="0">
                          <a:ln>
                            <a:noFill/>
                          </a:ln>
                          <a:solidFill>
                            <a:schemeClr val="tx1"/>
                          </a:solidFill>
                          <a:effectLst/>
                          <a:latin typeface="Tahoma" pitchFamily="34"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DC6C7"/>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0" i="0" u="none" strike="noStrike" cap="none" normalizeH="0" baseline="0" smtClean="0">
                          <a:ln>
                            <a:noFill/>
                          </a:ln>
                          <a:solidFill>
                            <a:schemeClr val="tx1"/>
                          </a:solidFill>
                          <a:effectLst/>
                          <a:latin typeface="Tahoma" pitchFamily="34"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18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18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18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18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0" i="0" u="none" strike="noStrike" cap="none" normalizeH="0" baseline="0" smtClean="0">
                          <a:ln>
                            <a:noFill/>
                          </a:ln>
                          <a:solidFill>
                            <a:schemeClr val="tx1"/>
                          </a:solidFill>
                          <a:effectLst/>
                          <a:latin typeface="Tahoma" pitchFamily="34" charset="0"/>
                        </a:rPr>
                        <a:t>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74827" name="Text Box 75"/>
          <p:cNvSpPr txBox="1">
            <a:spLocks noChangeArrowheads="1"/>
          </p:cNvSpPr>
          <p:nvPr/>
        </p:nvSpPr>
        <p:spPr bwMode="auto">
          <a:xfrm>
            <a:off x="685800" y="3657600"/>
            <a:ext cx="3773488" cy="396875"/>
          </a:xfrm>
          <a:prstGeom prst="rect">
            <a:avLst/>
          </a:prstGeom>
          <a:noFill/>
          <a:ln w="38100" algn="ctr">
            <a:noFill/>
            <a:miter lim="800000"/>
            <a:headEnd/>
            <a:tailEnd/>
          </a:ln>
        </p:spPr>
        <p:txBody>
          <a:bodyPr>
            <a:spAutoFit/>
          </a:bodyPr>
          <a:lstStyle/>
          <a:p>
            <a:r>
              <a:rPr lang="en-US"/>
              <a:t>Three combinations: HL, HF, FL </a:t>
            </a:r>
          </a:p>
        </p:txBody>
      </p:sp>
      <p:sp>
        <p:nvSpPr>
          <p:cNvPr id="74828" name="Text Box 76"/>
          <p:cNvSpPr txBox="1">
            <a:spLocks noChangeArrowheads="1"/>
          </p:cNvSpPr>
          <p:nvPr/>
        </p:nvSpPr>
        <p:spPr bwMode="auto">
          <a:xfrm>
            <a:off x="6096000" y="3429000"/>
            <a:ext cx="814388" cy="396875"/>
          </a:xfrm>
          <a:prstGeom prst="rect">
            <a:avLst/>
          </a:prstGeom>
          <a:noFill/>
          <a:ln w="38100" algn="ctr">
            <a:noFill/>
            <a:miter lim="800000"/>
            <a:headEnd/>
            <a:tailEnd/>
          </a:ln>
        </p:spPr>
        <p:txBody>
          <a:bodyPr wrap="none">
            <a:spAutoFit/>
          </a:bodyPr>
          <a:lstStyle/>
          <a:p>
            <a:r>
              <a:rPr lang="en-US"/>
              <a:t>Roll 1</a:t>
            </a:r>
          </a:p>
        </p:txBody>
      </p:sp>
      <p:sp>
        <p:nvSpPr>
          <p:cNvPr id="74829" name="Text Box 77"/>
          <p:cNvSpPr txBox="1">
            <a:spLocks noChangeArrowheads="1"/>
          </p:cNvSpPr>
          <p:nvPr/>
        </p:nvSpPr>
        <p:spPr bwMode="auto">
          <a:xfrm rot="-5400000">
            <a:off x="4363244" y="5161756"/>
            <a:ext cx="814388" cy="396875"/>
          </a:xfrm>
          <a:prstGeom prst="rect">
            <a:avLst/>
          </a:prstGeom>
          <a:noFill/>
          <a:ln w="38100" algn="ctr">
            <a:noFill/>
            <a:miter lim="800000"/>
            <a:headEnd/>
            <a:tailEnd/>
          </a:ln>
        </p:spPr>
        <p:txBody>
          <a:bodyPr wrap="none">
            <a:spAutoFit/>
          </a:bodyPr>
          <a:lstStyle/>
          <a:p>
            <a:r>
              <a:rPr lang="en-US"/>
              <a:t>Roll 2</a:t>
            </a:r>
          </a:p>
        </p:txBody>
      </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en-US" sz="4000" smtClean="0"/>
              <a:t>A brute-force solution</a:t>
            </a:r>
          </a:p>
        </p:txBody>
      </p:sp>
      <p:graphicFrame>
        <p:nvGraphicFramePr>
          <p:cNvPr id="542876" name="Group 156"/>
          <p:cNvGraphicFramePr>
            <a:graphicFrameLocks noGrp="1"/>
          </p:cNvGraphicFramePr>
          <p:nvPr>
            <p:ph idx="1"/>
          </p:nvPr>
        </p:nvGraphicFramePr>
        <p:xfrm>
          <a:off x="228600" y="1219200"/>
          <a:ext cx="7086600" cy="5410204"/>
        </p:xfrm>
        <a:graphic>
          <a:graphicData uri="http://schemas.openxmlformats.org/drawingml/2006/table">
            <a:tbl>
              <a:tblPr/>
              <a:tblGrid>
                <a:gridCol w="1808163"/>
                <a:gridCol w="1163637"/>
                <a:gridCol w="1600200"/>
                <a:gridCol w="2514600"/>
              </a:tblGrid>
              <a:tr h="385763">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0" i="0" u="none" strike="noStrike" cap="none" normalizeH="0" baseline="0" smtClean="0">
                          <a:ln>
                            <a:noFill/>
                          </a:ln>
                          <a:solidFill>
                            <a:schemeClr val="tx1"/>
                          </a:solidFill>
                          <a:effectLst/>
                          <a:latin typeface="Tahoma" pitchFamily="34"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C6C7"/>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0" i="0" u="none" strike="noStrike" cap="none" normalizeH="0" baseline="0" smtClean="0">
                          <a:ln>
                            <a:noFill/>
                          </a:ln>
                          <a:solidFill>
                            <a:schemeClr val="tx1"/>
                          </a:solidFill>
                          <a:effectLst/>
                          <a:latin typeface="Tahoma" pitchFamily="34" charset="0"/>
                        </a:rPr>
                        <a:t>Roll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C6C7"/>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0" i="0" u="none" strike="noStrike" cap="none" normalizeH="0" baseline="0" smtClean="0">
                          <a:ln>
                            <a:noFill/>
                          </a:ln>
                          <a:solidFill>
                            <a:schemeClr val="tx1"/>
                          </a:solidFill>
                          <a:effectLst/>
                          <a:latin typeface="Tahoma" pitchFamily="34" charset="0"/>
                        </a:rPr>
                        <a:t>Roll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C6C7"/>
                    </a:solid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800" b="0" i="0" u="none" strike="noStrike" cap="none" normalizeH="0" baseline="0" smtClean="0">
                          <a:ln>
                            <a:noFill/>
                          </a:ln>
                          <a:solidFill>
                            <a:schemeClr val="tx1"/>
                          </a:solidFill>
                          <a:effectLst/>
                          <a:latin typeface="Tahoma" pitchFamily="34" charset="0"/>
                        </a:rPr>
                        <a:t>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DC6C7"/>
                    </a:solidFill>
                  </a:tcPr>
                </a:tc>
              </a:tr>
              <a:tr h="38735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ahoma" pitchFamily="34" charset="0"/>
                        </a:rPr>
                        <a:t>FL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ahoma" pitchFamily="34" charset="0"/>
                        </a:rPr>
                        <a:t>1/3 * 1/6 * ½</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735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ahoma" pitchFamily="34" charset="0"/>
                        </a:rPr>
                        <a:t>FL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ahoma"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ahoma" pitchFamily="34" charset="0"/>
                        </a:rPr>
                        <a:t>1/3 * 1/6 * 1/10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5763">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ahoma" pitchFamily="34" charset="0"/>
                        </a:rPr>
                        <a:t>FL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5763">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ahoma"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ahoma" pitchFamily="34"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16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735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ahoma" pitchFamily="34" charset="0"/>
                        </a:rPr>
                        <a:t>FL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ahoma"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16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5763">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ahoma" pitchFamily="34" charset="0"/>
                        </a:rPr>
                        <a:t>FL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ahoma"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16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735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ahoma"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16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735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ahoma" pitchFamily="34" charset="0"/>
                        </a:rPr>
                        <a:t>FL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ahoma" pitchFamily="34"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ahoma" pitchFamily="34"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16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5763">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ahoma" pitchFamily="34" charset="0"/>
                        </a:rPr>
                        <a:t>HL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16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5763">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ahoma" pitchFamily="34" charset="0"/>
                        </a:rPr>
                        <a:t>HL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ahoma" pitchFamily="34"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16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5763">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ahoma"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ahoma"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16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7350">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ahoma" pitchFamily="34" charset="0"/>
                        </a:rPr>
                        <a:t>HF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16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5763">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0" i="0" u="none" strike="noStrike" cap="none" normalizeH="0" baseline="0" smtClean="0">
                          <a:ln>
                            <a:noFill/>
                          </a:ln>
                          <a:solidFill>
                            <a:schemeClr val="tx1"/>
                          </a:solidFill>
                          <a:effectLst/>
                          <a:latin typeface="Tahoma"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16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16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endParaRPr kumimoji="0" lang="en-US" sz="1600" b="0" i="0" u="none" strike="noStrike" cap="none" normalizeH="0" baseline="0" smtClean="0">
                        <a:ln>
                          <a:noFill/>
                        </a:ln>
                        <a:solidFill>
                          <a:schemeClr val="tx1"/>
                        </a:solidFill>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5856" name="Text Box 124"/>
          <p:cNvSpPr txBox="1">
            <a:spLocks noChangeArrowheads="1"/>
          </p:cNvSpPr>
          <p:nvPr/>
        </p:nvSpPr>
        <p:spPr bwMode="auto">
          <a:xfrm>
            <a:off x="7315200" y="1127125"/>
            <a:ext cx="1260475" cy="396875"/>
          </a:xfrm>
          <a:prstGeom prst="rect">
            <a:avLst/>
          </a:prstGeom>
          <a:noFill/>
          <a:ln w="38100" algn="ctr">
            <a:noFill/>
            <a:miter lim="800000"/>
            <a:headEnd/>
            <a:tailEnd/>
          </a:ln>
        </p:spPr>
        <p:txBody>
          <a:bodyPr wrap="none">
            <a:spAutoFit/>
          </a:bodyPr>
          <a:lstStyle/>
          <a:p>
            <a:r>
              <a:rPr lang="en-US"/>
              <a:t>Comment</a:t>
            </a:r>
          </a:p>
        </p:txBody>
      </p:sp>
      <p:sp>
        <p:nvSpPr>
          <p:cNvPr id="75857" name="Line 127"/>
          <p:cNvSpPr>
            <a:spLocks noChangeShapeType="1"/>
          </p:cNvSpPr>
          <p:nvPr/>
        </p:nvSpPr>
        <p:spPr bwMode="auto">
          <a:xfrm flipH="1">
            <a:off x="7391400" y="1508125"/>
            <a:ext cx="1219200" cy="0"/>
          </a:xfrm>
          <a:prstGeom prst="line">
            <a:avLst/>
          </a:prstGeom>
          <a:noFill/>
          <a:ln w="38100">
            <a:solidFill>
              <a:schemeClr val="tx1"/>
            </a:solidFill>
            <a:round/>
            <a:headEnd/>
            <a:tailEnd/>
          </a:ln>
        </p:spPr>
        <p:txBody>
          <a:bodyPr wrap="none" anchor="ctr">
            <a:spAutoFit/>
          </a:bodyPr>
          <a:lstStyle/>
          <a:p>
            <a:endParaRPr lang="en-US"/>
          </a:p>
        </p:txBody>
      </p:sp>
      <p:sp>
        <p:nvSpPr>
          <p:cNvPr id="75858" name="Text Box 128"/>
          <p:cNvSpPr txBox="1">
            <a:spLocks noChangeArrowheads="1"/>
          </p:cNvSpPr>
          <p:nvPr/>
        </p:nvSpPr>
        <p:spPr bwMode="auto">
          <a:xfrm>
            <a:off x="7315200" y="1600200"/>
            <a:ext cx="963613" cy="366713"/>
          </a:xfrm>
          <a:prstGeom prst="rect">
            <a:avLst/>
          </a:prstGeom>
          <a:noFill/>
          <a:ln w="38100" algn="ctr">
            <a:noFill/>
            <a:miter lim="800000"/>
            <a:headEnd/>
            <a:tailEnd/>
          </a:ln>
        </p:spPr>
        <p:txBody>
          <a:bodyPr wrap="none">
            <a:spAutoFit/>
          </a:bodyPr>
          <a:lstStyle/>
          <a:p>
            <a:r>
              <a:rPr lang="en-US" sz="1800"/>
              <a:t>doubles</a:t>
            </a:r>
          </a:p>
        </p:txBody>
      </p:sp>
      <p:sp>
        <p:nvSpPr>
          <p:cNvPr id="75859" name="Text Box 129"/>
          <p:cNvSpPr txBox="1">
            <a:spLocks noChangeArrowheads="1"/>
          </p:cNvSpPr>
          <p:nvPr/>
        </p:nvSpPr>
        <p:spPr bwMode="auto">
          <a:xfrm>
            <a:off x="7315200" y="2743200"/>
            <a:ext cx="768350" cy="366713"/>
          </a:xfrm>
          <a:prstGeom prst="rect">
            <a:avLst/>
          </a:prstGeom>
          <a:noFill/>
          <a:ln w="38100" algn="ctr">
            <a:noFill/>
            <a:miter lim="800000"/>
            <a:headEnd/>
            <a:tailEnd/>
          </a:ln>
        </p:spPr>
        <p:txBody>
          <a:bodyPr wrap="none">
            <a:spAutoFit/>
          </a:bodyPr>
          <a:lstStyle/>
          <a:p>
            <a:r>
              <a:rPr lang="en-US" sz="1800"/>
              <a:t>seven</a:t>
            </a:r>
          </a:p>
        </p:txBody>
      </p:sp>
      <p:sp>
        <p:nvSpPr>
          <p:cNvPr id="75860" name="Text Box 130"/>
          <p:cNvSpPr txBox="1">
            <a:spLocks noChangeArrowheads="1"/>
          </p:cNvSpPr>
          <p:nvPr/>
        </p:nvSpPr>
        <p:spPr bwMode="auto">
          <a:xfrm>
            <a:off x="7315200" y="4267200"/>
            <a:ext cx="963613" cy="366713"/>
          </a:xfrm>
          <a:prstGeom prst="rect">
            <a:avLst/>
          </a:prstGeom>
          <a:noFill/>
          <a:ln w="38100" algn="ctr">
            <a:noFill/>
            <a:miter lim="800000"/>
            <a:headEnd/>
            <a:tailEnd/>
          </a:ln>
        </p:spPr>
        <p:txBody>
          <a:bodyPr wrap="none">
            <a:spAutoFit/>
          </a:bodyPr>
          <a:lstStyle/>
          <a:p>
            <a:r>
              <a:rPr lang="en-US" sz="1800"/>
              <a:t>doubles</a:t>
            </a:r>
          </a:p>
        </p:txBody>
      </p:sp>
      <p:sp>
        <p:nvSpPr>
          <p:cNvPr id="75861" name="Text Box 131"/>
          <p:cNvSpPr txBox="1">
            <a:spLocks noChangeArrowheads="1"/>
          </p:cNvSpPr>
          <p:nvPr/>
        </p:nvSpPr>
        <p:spPr bwMode="auto">
          <a:xfrm>
            <a:off x="7315200" y="5867400"/>
            <a:ext cx="963613" cy="366713"/>
          </a:xfrm>
          <a:prstGeom prst="rect">
            <a:avLst/>
          </a:prstGeom>
          <a:noFill/>
          <a:ln w="38100" algn="ctr">
            <a:noFill/>
            <a:miter lim="800000"/>
            <a:headEnd/>
            <a:tailEnd/>
          </a:ln>
        </p:spPr>
        <p:txBody>
          <a:bodyPr wrap="none">
            <a:spAutoFit/>
          </a:bodyPr>
          <a:lstStyle/>
          <a:p>
            <a:r>
              <a:rPr lang="en-US" sz="1800"/>
              <a:t>doubles</a:t>
            </a:r>
          </a:p>
        </p:txBody>
      </p:sp>
      <p:sp>
        <p:nvSpPr>
          <p:cNvPr id="542877" name="Text Box 157"/>
          <p:cNvSpPr txBox="1">
            <a:spLocks noChangeArrowheads="1"/>
          </p:cNvSpPr>
          <p:nvPr/>
        </p:nvSpPr>
        <p:spPr bwMode="auto">
          <a:xfrm>
            <a:off x="1905000" y="2133600"/>
            <a:ext cx="6096000" cy="4359275"/>
          </a:xfrm>
          <a:prstGeom prst="rect">
            <a:avLst/>
          </a:prstGeom>
          <a:solidFill>
            <a:srgbClr val="99CCFF"/>
          </a:solidFill>
          <a:ln w="38100" algn="ctr">
            <a:noFill/>
            <a:miter lim="800000"/>
            <a:headEnd/>
            <a:tailEnd/>
          </a:ln>
        </p:spPr>
        <p:txBody>
          <a:bodyPr>
            <a:spAutoFit/>
          </a:bodyPr>
          <a:lstStyle/>
          <a:p>
            <a:pPr algn="l">
              <a:spcBef>
                <a:spcPct val="50000"/>
              </a:spcBef>
            </a:pPr>
            <a:r>
              <a:rPr lang="en-US"/>
              <a:t>A </a:t>
            </a:r>
            <a:r>
              <a:rPr lang="en-US" i="1"/>
              <a:t>joint probability table</a:t>
            </a:r>
            <a:r>
              <a:rPr lang="en-US"/>
              <a:t> shows P(X1=x1 and … and Xk=xk) for every possible combination of values x1,x2,…., xk</a:t>
            </a:r>
          </a:p>
          <a:p>
            <a:pPr algn="l">
              <a:spcBef>
                <a:spcPct val="50000"/>
              </a:spcBef>
            </a:pPr>
            <a:endParaRPr lang="en-US"/>
          </a:p>
          <a:p>
            <a:pPr algn="l">
              <a:spcBef>
                <a:spcPct val="50000"/>
              </a:spcBef>
            </a:pPr>
            <a:r>
              <a:rPr lang="en-US"/>
              <a:t>With this you can compute any P(A) where A is any boolean combination of the primitive events (Xi=Xk), e.g.</a:t>
            </a:r>
          </a:p>
          <a:p>
            <a:pPr algn="l">
              <a:spcBef>
                <a:spcPct val="50000"/>
              </a:spcBef>
              <a:buFontTx/>
              <a:buChar char="•"/>
            </a:pPr>
            <a:r>
              <a:rPr lang="en-US"/>
              <a:t> P(doubles)</a:t>
            </a:r>
          </a:p>
          <a:p>
            <a:pPr algn="l">
              <a:spcBef>
                <a:spcPct val="50000"/>
              </a:spcBef>
              <a:buFontTx/>
              <a:buChar char="•"/>
            </a:pPr>
            <a:r>
              <a:rPr lang="en-US"/>
              <a:t> P(seven or eleven)</a:t>
            </a:r>
          </a:p>
          <a:p>
            <a:pPr algn="l">
              <a:spcBef>
                <a:spcPct val="50000"/>
              </a:spcBef>
              <a:buFontTx/>
              <a:buChar char="•"/>
            </a:pPr>
            <a:r>
              <a:rPr lang="en-US"/>
              <a:t> P(total is higher than 5)</a:t>
            </a:r>
          </a:p>
          <a:p>
            <a:pPr algn="l">
              <a:spcBef>
                <a:spcPct val="50000"/>
              </a:spcBef>
              <a:buFontTx/>
              <a:buChar char="•"/>
            </a:pPr>
            <a:r>
              <a:rPr lang="en-US"/>
              <a:t>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28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87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mtClean="0"/>
              <a:t>Discrete Random Variables</a:t>
            </a:r>
          </a:p>
        </p:txBody>
      </p:sp>
      <p:sp>
        <p:nvSpPr>
          <p:cNvPr id="34819" name="Rectangle 3"/>
          <p:cNvSpPr>
            <a:spLocks noGrp="1" noChangeArrowheads="1"/>
          </p:cNvSpPr>
          <p:nvPr>
            <p:ph type="body" idx="1"/>
          </p:nvPr>
        </p:nvSpPr>
        <p:spPr/>
        <p:txBody>
          <a:bodyPr/>
          <a:lstStyle/>
          <a:p>
            <a:pPr eaLnBrk="1" hangingPunct="1"/>
            <a:r>
              <a:rPr lang="en-US" sz="2000" smtClean="0"/>
              <a:t>A is a Boolean-valued </a:t>
            </a:r>
            <a:r>
              <a:rPr lang="en-US" sz="2000" u="sng" smtClean="0"/>
              <a:t>random variable</a:t>
            </a:r>
            <a:r>
              <a:rPr lang="en-US" sz="2000" smtClean="0"/>
              <a:t> if</a:t>
            </a:r>
          </a:p>
          <a:p>
            <a:pPr lvl="1" eaLnBrk="1" hangingPunct="1"/>
            <a:r>
              <a:rPr lang="en-US" sz="1800" smtClean="0"/>
              <a:t>A denotes an </a:t>
            </a:r>
            <a:r>
              <a:rPr lang="en-US" sz="1800" u="sng" smtClean="0"/>
              <a:t>event</a:t>
            </a:r>
            <a:r>
              <a:rPr lang="en-US" sz="1800" smtClean="0"/>
              <a:t>, </a:t>
            </a:r>
          </a:p>
          <a:p>
            <a:pPr lvl="1" eaLnBrk="1" hangingPunct="1"/>
            <a:r>
              <a:rPr lang="en-US" sz="1800" smtClean="0"/>
              <a:t>there is uncertainty as to whether A occurs.</a:t>
            </a:r>
          </a:p>
          <a:p>
            <a:pPr eaLnBrk="1" hangingPunct="1"/>
            <a:r>
              <a:rPr lang="en-US" sz="2000" smtClean="0"/>
              <a:t>Examples</a:t>
            </a:r>
          </a:p>
          <a:p>
            <a:pPr lvl="1" eaLnBrk="1" hangingPunct="1"/>
            <a:r>
              <a:rPr lang="en-US" sz="1800" smtClean="0"/>
              <a:t>A = The US president in 2023 will be male</a:t>
            </a:r>
          </a:p>
          <a:p>
            <a:pPr lvl="1" eaLnBrk="1" hangingPunct="1"/>
            <a:r>
              <a:rPr lang="en-US" sz="1800" smtClean="0"/>
              <a:t>A = You wake up tomorrow with a headache</a:t>
            </a:r>
          </a:p>
          <a:p>
            <a:pPr lvl="1" eaLnBrk="1" hangingPunct="1"/>
            <a:r>
              <a:rPr lang="en-US" sz="1800" smtClean="0"/>
              <a:t>A = You have Ebola</a:t>
            </a:r>
          </a:p>
          <a:p>
            <a:pPr lvl="1" eaLnBrk="1" hangingPunct="1"/>
            <a:r>
              <a:rPr lang="en-US" sz="1800" smtClean="0"/>
              <a:t>A = the 1,000,000,000,000</a:t>
            </a:r>
            <a:r>
              <a:rPr lang="en-US" sz="1800" baseline="30000" smtClean="0"/>
              <a:t>th</a:t>
            </a:r>
            <a:r>
              <a:rPr lang="en-US" sz="1800" smtClean="0"/>
              <a:t> digit of </a:t>
            </a:r>
            <a:r>
              <a:rPr lang="el-GR" sz="1800" i="1" smtClean="0">
                <a:cs typeface="Tahoma" pitchFamily="34" charset="0"/>
              </a:rPr>
              <a:t>π</a:t>
            </a:r>
            <a:r>
              <a:rPr lang="en-US" sz="1800" smtClean="0">
                <a:cs typeface="Tahoma" pitchFamily="34" charset="0"/>
              </a:rPr>
              <a:t> is 7</a:t>
            </a:r>
            <a:endParaRPr lang="el-GR" sz="1800" smtClean="0">
              <a:cs typeface="Tahoma" pitchFamily="34" charset="0"/>
            </a:endParaRPr>
          </a:p>
          <a:p>
            <a:pPr eaLnBrk="1" hangingPunct="1"/>
            <a:r>
              <a:rPr lang="en-US" sz="2000" smtClean="0"/>
              <a:t>Define P(A) as “the fraction of possible worlds in which A is true”</a:t>
            </a:r>
          </a:p>
          <a:p>
            <a:pPr lvl="1" eaLnBrk="1" hangingPunct="1"/>
            <a:r>
              <a:rPr lang="en-US" sz="1800" smtClean="0"/>
              <a:t>We’re assuming all possible worlds are equally probable</a:t>
            </a:r>
          </a:p>
          <a:p>
            <a:pPr eaLnBrk="1" hangingPunct="1"/>
            <a:endParaRPr lang="en-US" sz="2000" smtClean="0"/>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228600" y="0"/>
            <a:ext cx="5715000" cy="762000"/>
          </a:xfrm>
        </p:spPr>
        <p:txBody>
          <a:bodyPr>
            <a:normAutofit fontScale="90000"/>
          </a:bodyPr>
          <a:lstStyle/>
          <a:p>
            <a:pPr eaLnBrk="1" hangingPunct="1"/>
            <a:r>
              <a:rPr lang="en-US" smtClean="0"/>
              <a:t>The Joint Distribution</a:t>
            </a:r>
          </a:p>
        </p:txBody>
      </p:sp>
      <p:sp>
        <p:nvSpPr>
          <p:cNvPr id="76803" name="Text Box 3"/>
          <p:cNvSpPr txBox="1">
            <a:spLocks noChangeArrowheads="1"/>
          </p:cNvSpPr>
          <p:nvPr/>
        </p:nvSpPr>
        <p:spPr bwMode="auto">
          <a:xfrm>
            <a:off x="136525" y="1377950"/>
            <a:ext cx="4435475" cy="701675"/>
          </a:xfrm>
          <a:prstGeom prst="rect">
            <a:avLst/>
          </a:prstGeom>
          <a:noFill/>
          <a:ln w="3175">
            <a:noFill/>
            <a:miter lim="800000"/>
            <a:headEnd/>
            <a:tailEnd/>
          </a:ln>
        </p:spPr>
        <p:txBody>
          <a:bodyPr>
            <a:spAutoFit/>
          </a:bodyPr>
          <a:lstStyle/>
          <a:p>
            <a:pPr marL="457200" indent="-457200" algn="l"/>
            <a:r>
              <a:rPr lang="en-US"/>
              <a:t>Recipe for making a joint distribution of M variables:</a:t>
            </a:r>
          </a:p>
        </p:txBody>
      </p:sp>
      <p:sp>
        <p:nvSpPr>
          <p:cNvPr id="76804" name="Text Box 4"/>
          <p:cNvSpPr txBox="1">
            <a:spLocks noChangeArrowheads="1"/>
          </p:cNvSpPr>
          <p:nvPr/>
        </p:nvSpPr>
        <p:spPr bwMode="auto">
          <a:xfrm>
            <a:off x="5943600" y="609600"/>
            <a:ext cx="3048000" cy="701675"/>
          </a:xfrm>
          <a:prstGeom prst="rect">
            <a:avLst/>
          </a:prstGeom>
          <a:noFill/>
          <a:ln w="3175">
            <a:noFill/>
            <a:miter lim="800000"/>
            <a:headEnd/>
            <a:tailEnd/>
          </a:ln>
        </p:spPr>
        <p:txBody>
          <a:bodyPr>
            <a:spAutoFit/>
          </a:bodyPr>
          <a:lstStyle/>
          <a:p>
            <a:pPr algn="l"/>
            <a:r>
              <a:rPr lang="en-US" i="1">
                <a:solidFill>
                  <a:schemeClr val="hlink"/>
                </a:solidFill>
              </a:rPr>
              <a:t>Example: Boolean variables A, B, C</a:t>
            </a:r>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228600" y="0"/>
            <a:ext cx="5715000" cy="762000"/>
          </a:xfrm>
        </p:spPr>
        <p:txBody>
          <a:bodyPr>
            <a:normAutofit fontScale="90000"/>
          </a:bodyPr>
          <a:lstStyle/>
          <a:p>
            <a:pPr eaLnBrk="1" hangingPunct="1"/>
            <a:r>
              <a:rPr lang="en-US" smtClean="0"/>
              <a:t>The Joint Distribution</a:t>
            </a:r>
          </a:p>
        </p:txBody>
      </p:sp>
      <p:sp>
        <p:nvSpPr>
          <p:cNvPr id="77827" name="Text Box 3"/>
          <p:cNvSpPr txBox="1">
            <a:spLocks noChangeArrowheads="1"/>
          </p:cNvSpPr>
          <p:nvPr/>
        </p:nvSpPr>
        <p:spPr bwMode="auto">
          <a:xfrm>
            <a:off x="136525" y="1377950"/>
            <a:ext cx="4435475" cy="2530475"/>
          </a:xfrm>
          <a:prstGeom prst="rect">
            <a:avLst/>
          </a:prstGeom>
          <a:noFill/>
          <a:ln w="3175">
            <a:noFill/>
            <a:miter lim="800000"/>
            <a:headEnd/>
            <a:tailEnd/>
          </a:ln>
        </p:spPr>
        <p:txBody>
          <a:bodyPr>
            <a:spAutoFit/>
          </a:bodyPr>
          <a:lstStyle/>
          <a:p>
            <a:pPr marL="457200" indent="-457200" algn="l"/>
            <a:r>
              <a:rPr lang="en-US"/>
              <a:t>Recipe for making a joint distribution of M variables:</a:t>
            </a:r>
          </a:p>
          <a:p>
            <a:pPr marL="457200" indent="-457200" algn="l"/>
            <a:endParaRPr lang="en-US"/>
          </a:p>
          <a:p>
            <a:pPr marL="457200" indent="-457200" algn="l">
              <a:buFontTx/>
              <a:buAutoNum type="arabicPeriod"/>
            </a:pPr>
            <a:r>
              <a:rPr lang="en-US"/>
              <a:t>Make a truth table listing all combinations of values of your variables (if there are M Boolean variables then the table will have 2</a:t>
            </a:r>
            <a:r>
              <a:rPr lang="en-US" baseline="30000"/>
              <a:t>M </a:t>
            </a:r>
            <a:r>
              <a:rPr lang="en-US"/>
              <a:t>rows).</a:t>
            </a:r>
          </a:p>
        </p:txBody>
      </p:sp>
      <p:sp>
        <p:nvSpPr>
          <p:cNvPr id="77828" name="Text Box 4"/>
          <p:cNvSpPr txBox="1">
            <a:spLocks noChangeArrowheads="1"/>
          </p:cNvSpPr>
          <p:nvPr/>
        </p:nvSpPr>
        <p:spPr bwMode="auto">
          <a:xfrm>
            <a:off x="5943600" y="609600"/>
            <a:ext cx="3048000" cy="701675"/>
          </a:xfrm>
          <a:prstGeom prst="rect">
            <a:avLst/>
          </a:prstGeom>
          <a:noFill/>
          <a:ln w="3175">
            <a:noFill/>
            <a:miter lim="800000"/>
            <a:headEnd/>
            <a:tailEnd/>
          </a:ln>
        </p:spPr>
        <p:txBody>
          <a:bodyPr>
            <a:spAutoFit/>
          </a:bodyPr>
          <a:lstStyle/>
          <a:p>
            <a:pPr algn="l"/>
            <a:r>
              <a:rPr lang="en-US" i="1">
                <a:solidFill>
                  <a:schemeClr val="hlink"/>
                </a:solidFill>
              </a:rPr>
              <a:t>Example: Boolean variables A, B, C</a:t>
            </a:r>
          </a:p>
        </p:txBody>
      </p:sp>
      <p:graphicFrame>
        <p:nvGraphicFramePr>
          <p:cNvPr id="228424" name="Group 72"/>
          <p:cNvGraphicFramePr>
            <a:graphicFrameLocks noGrp="1"/>
          </p:cNvGraphicFramePr>
          <p:nvPr/>
        </p:nvGraphicFramePr>
        <p:xfrm>
          <a:off x="5029200" y="1295400"/>
          <a:ext cx="2400300" cy="2705420"/>
        </p:xfrm>
        <a:graphic>
          <a:graphicData uri="http://schemas.openxmlformats.org/drawingml/2006/table">
            <a:tbl>
              <a:tblPr/>
              <a:tblGrid>
                <a:gridCol w="800100"/>
                <a:gridCol w="800100"/>
                <a:gridCol w="800100"/>
              </a:tblGrid>
              <a:tr h="296863">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1" i="0" u="none" strike="noStrike" cap="none" normalizeH="0" baseline="0" smtClean="0">
                          <a:ln>
                            <a:noFill/>
                          </a:ln>
                          <a:solidFill>
                            <a:schemeClr val="hlink"/>
                          </a:solidFill>
                          <a:effectLst/>
                          <a:latin typeface="Tahoma" pitchFamily="34"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1" i="0" u="none" strike="noStrike" cap="none" normalizeH="0" baseline="0" smtClean="0">
                          <a:ln>
                            <a:noFill/>
                          </a:ln>
                          <a:solidFill>
                            <a:schemeClr val="hlink"/>
                          </a:solidFill>
                          <a:effectLst/>
                          <a:latin typeface="Tahoma" pitchFamily="34"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1" i="0" u="none" strike="noStrike" cap="none" normalizeH="0" baseline="0" smtClean="0">
                          <a:ln>
                            <a:noFill/>
                          </a:ln>
                          <a:solidFill>
                            <a:schemeClr val="hlink"/>
                          </a:solidFill>
                          <a:effectLst/>
                          <a:latin typeface="Tahoma" pitchFamily="34" charset="0"/>
                        </a:rPr>
                        <a:t>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5275">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5275">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5275">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228600" y="0"/>
            <a:ext cx="5715000" cy="762000"/>
          </a:xfrm>
        </p:spPr>
        <p:txBody>
          <a:bodyPr>
            <a:normAutofit fontScale="90000"/>
          </a:bodyPr>
          <a:lstStyle/>
          <a:p>
            <a:pPr eaLnBrk="1" hangingPunct="1"/>
            <a:r>
              <a:rPr lang="en-US" smtClean="0"/>
              <a:t>The Joint Distribution</a:t>
            </a:r>
          </a:p>
        </p:txBody>
      </p:sp>
      <p:sp>
        <p:nvSpPr>
          <p:cNvPr id="78851" name="Text Box 3"/>
          <p:cNvSpPr txBox="1">
            <a:spLocks noChangeArrowheads="1"/>
          </p:cNvSpPr>
          <p:nvPr/>
        </p:nvSpPr>
        <p:spPr bwMode="auto">
          <a:xfrm>
            <a:off x="136525" y="1377950"/>
            <a:ext cx="4435475" cy="3140075"/>
          </a:xfrm>
          <a:prstGeom prst="rect">
            <a:avLst/>
          </a:prstGeom>
          <a:noFill/>
          <a:ln w="3175">
            <a:noFill/>
            <a:miter lim="800000"/>
            <a:headEnd/>
            <a:tailEnd/>
          </a:ln>
        </p:spPr>
        <p:txBody>
          <a:bodyPr>
            <a:spAutoFit/>
          </a:bodyPr>
          <a:lstStyle/>
          <a:p>
            <a:pPr marL="457200" indent="-457200" algn="l"/>
            <a:r>
              <a:rPr lang="en-US"/>
              <a:t>Recipe for making a joint distribution of M variables:</a:t>
            </a:r>
          </a:p>
          <a:p>
            <a:pPr marL="457200" indent="-457200" algn="l"/>
            <a:endParaRPr lang="en-US"/>
          </a:p>
          <a:p>
            <a:pPr marL="457200" indent="-457200" algn="l">
              <a:buFontTx/>
              <a:buAutoNum type="arabicPeriod"/>
            </a:pPr>
            <a:r>
              <a:rPr lang="en-US"/>
              <a:t>Make a truth table listing all combinations of values of your variables (if there are M Boolean variables then the table will have 2</a:t>
            </a:r>
            <a:r>
              <a:rPr lang="en-US" baseline="30000"/>
              <a:t>M </a:t>
            </a:r>
            <a:r>
              <a:rPr lang="en-US"/>
              <a:t>rows).</a:t>
            </a:r>
          </a:p>
          <a:p>
            <a:pPr marL="457200" indent="-457200" algn="l">
              <a:buFontTx/>
              <a:buAutoNum type="arabicPeriod"/>
            </a:pPr>
            <a:r>
              <a:rPr lang="en-US"/>
              <a:t>For each combination of values, say how probable it is.</a:t>
            </a:r>
          </a:p>
        </p:txBody>
      </p:sp>
      <p:sp>
        <p:nvSpPr>
          <p:cNvPr id="78852" name="Text Box 4"/>
          <p:cNvSpPr txBox="1">
            <a:spLocks noChangeArrowheads="1"/>
          </p:cNvSpPr>
          <p:nvPr/>
        </p:nvSpPr>
        <p:spPr bwMode="auto">
          <a:xfrm>
            <a:off x="5943600" y="609600"/>
            <a:ext cx="3048000" cy="701675"/>
          </a:xfrm>
          <a:prstGeom prst="rect">
            <a:avLst/>
          </a:prstGeom>
          <a:noFill/>
          <a:ln w="3175">
            <a:noFill/>
            <a:miter lim="800000"/>
            <a:headEnd/>
            <a:tailEnd/>
          </a:ln>
        </p:spPr>
        <p:txBody>
          <a:bodyPr>
            <a:spAutoFit/>
          </a:bodyPr>
          <a:lstStyle/>
          <a:p>
            <a:pPr algn="l"/>
            <a:r>
              <a:rPr lang="en-US" i="1">
                <a:solidFill>
                  <a:schemeClr val="hlink"/>
                </a:solidFill>
              </a:rPr>
              <a:t>Example: Boolean variables A, B, C</a:t>
            </a:r>
          </a:p>
        </p:txBody>
      </p:sp>
      <p:graphicFrame>
        <p:nvGraphicFramePr>
          <p:cNvPr id="229381" name="Group 5"/>
          <p:cNvGraphicFramePr>
            <a:graphicFrameLocks noGrp="1"/>
          </p:cNvGraphicFramePr>
          <p:nvPr/>
        </p:nvGraphicFramePr>
        <p:xfrm>
          <a:off x="5029200" y="1295400"/>
          <a:ext cx="3200400" cy="2705420"/>
        </p:xfrm>
        <a:graphic>
          <a:graphicData uri="http://schemas.openxmlformats.org/drawingml/2006/table">
            <a:tbl>
              <a:tblPr/>
              <a:tblGrid>
                <a:gridCol w="800100"/>
                <a:gridCol w="800100"/>
                <a:gridCol w="800100"/>
                <a:gridCol w="800100"/>
              </a:tblGrid>
              <a:tr h="296863">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1" i="0" u="none" strike="noStrike" cap="none" normalizeH="0" baseline="0" smtClean="0">
                          <a:ln>
                            <a:noFill/>
                          </a:ln>
                          <a:solidFill>
                            <a:schemeClr val="hlink"/>
                          </a:solidFill>
                          <a:effectLst/>
                          <a:latin typeface="Tahoma" pitchFamily="34"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1" i="0" u="none" strike="noStrike" cap="none" normalizeH="0" baseline="0" smtClean="0">
                          <a:ln>
                            <a:noFill/>
                          </a:ln>
                          <a:solidFill>
                            <a:schemeClr val="hlink"/>
                          </a:solidFill>
                          <a:effectLst/>
                          <a:latin typeface="Tahoma" pitchFamily="34"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1" i="0" u="none" strike="noStrike" cap="none" normalizeH="0" baseline="0" smtClean="0">
                          <a:ln>
                            <a:noFill/>
                          </a:ln>
                          <a:solidFill>
                            <a:schemeClr val="hlink"/>
                          </a:solidFill>
                          <a:effectLst/>
                          <a:latin typeface="Tahoma" pitchFamily="34"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1" i="0" u="none" strike="noStrike" cap="none" normalizeH="0" baseline="0" smtClean="0">
                          <a:ln>
                            <a:noFill/>
                          </a:ln>
                          <a:solidFill>
                            <a:schemeClr val="hlink"/>
                          </a:solidFill>
                          <a:effectLst/>
                          <a:latin typeface="Tahoma" pitchFamily="34" charset="0"/>
                        </a:rPr>
                        <a:t>Prob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5275">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5275">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5275">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228600" y="0"/>
            <a:ext cx="5715000" cy="762000"/>
          </a:xfrm>
        </p:spPr>
        <p:txBody>
          <a:bodyPr>
            <a:normAutofit fontScale="90000"/>
          </a:bodyPr>
          <a:lstStyle/>
          <a:p>
            <a:pPr eaLnBrk="1" hangingPunct="1"/>
            <a:r>
              <a:rPr lang="en-US" smtClean="0"/>
              <a:t>The Joint Distribution</a:t>
            </a:r>
          </a:p>
        </p:txBody>
      </p:sp>
      <p:sp>
        <p:nvSpPr>
          <p:cNvPr id="79875" name="Text Box 3"/>
          <p:cNvSpPr txBox="1">
            <a:spLocks noChangeArrowheads="1"/>
          </p:cNvSpPr>
          <p:nvPr/>
        </p:nvSpPr>
        <p:spPr bwMode="auto">
          <a:xfrm>
            <a:off x="136525" y="1377950"/>
            <a:ext cx="4435475" cy="4359275"/>
          </a:xfrm>
          <a:prstGeom prst="rect">
            <a:avLst/>
          </a:prstGeom>
          <a:noFill/>
          <a:ln w="3175">
            <a:noFill/>
            <a:miter lim="800000"/>
            <a:headEnd/>
            <a:tailEnd/>
          </a:ln>
        </p:spPr>
        <p:txBody>
          <a:bodyPr>
            <a:spAutoFit/>
          </a:bodyPr>
          <a:lstStyle/>
          <a:p>
            <a:pPr marL="457200" indent="-457200" algn="l"/>
            <a:r>
              <a:rPr lang="en-US"/>
              <a:t>Recipe for making a joint distribution of M variables:</a:t>
            </a:r>
          </a:p>
          <a:p>
            <a:pPr marL="457200" indent="-457200" algn="l"/>
            <a:endParaRPr lang="en-US"/>
          </a:p>
          <a:p>
            <a:pPr marL="457200" indent="-457200" algn="l">
              <a:buFontTx/>
              <a:buAutoNum type="arabicPeriod"/>
            </a:pPr>
            <a:r>
              <a:rPr lang="en-US"/>
              <a:t>Make a truth table listing all combinations of values of your variables (if there are M Boolean variables then the table will have 2</a:t>
            </a:r>
            <a:r>
              <a:rPr lang="en-US" baseline="30000"/>
              <a:t>M </a:t>
            </a:r>
            <a:r>
              <a:rPr lang="en-US"/>
              <a:t>rows).</a:t>
            </a:r>
          </a:p>
          <a:p>
            <a:pPr marL="457200" indent="-457200" algn="l">
              <a:buFontTx/>
              <a:buAutoNum type="arabicPeriod"/>
            </a:pPr>
            <a:r>
              <a:rPr lang="en-US"/>
              <a:t>For each combination of values, say how probable it is.</a:t>
            </a:r>
          </a:p>
          <a:p>
            <a:pPr marL="457200" indent="-457200" algn="l">
              <a:buFontTx/>
              <a:buAutoNum type="arabicPeriod"/>
            </a:pPr>
            <a:r>
              <a:rPr lang="en-US"/>
              <a:t>If you subscribe to the axioms of probability, those numbers must sum to 1.</a:t>
            </a:r>
          </a:p>
          <a:p>
            <a:pPr marL="457200" indent="-457200" algn="l">
              <a:buFontTx/>
              <a:buAutoNum type="arabicPeriod"/>
            </a:pPr>
            <a:endParaRPr lang="en-US"/>
          </a:p>
        </p:txBody>
      </p:sp>
      <p:sp>
        <p:nvSpPr>
          <p:cNvPr id="79876" name="Text Box 4"/>
          <p:cNvSpPr txBox="1">
            <a:spLocks noChangeArrowheads="1"/>
          </p:cNvSpPr>
          <p:nvPr/>
        </p:nvSpPr>
        <p:spPr bwMode="auto">
          <a:xfrm>
            <a:off x="5943600" y="609600"/>
            <a:ext cx="3048000" cy="701675"/>
          </a:xfrm>
          <a:prstGeom prst="rect">
            <a:avLst/>
          </a:prstGeom>
          <a:noFill/>
          <a:ln w="3175">
            <a:noFill/>
            <a:miter lim="800000"/>
            <a:headEnd/>
            <a:tailEnd/>
          </a:ln>
        </p:spPr>
        <p:txBody>
          <a:bodyPr>
            <a:spAutoFit/>
          </a:bodyPr>
          <a:lstStyle/>
          <a:p>
            <a:pPr algn="l"/>
            <a:r>
              <a:rPr lang="en-US" i="1">
                <a:solidFill>
                  <a:schemeClr val="hlink"/>
                </a:solidFill>
              </a:rPr>
              <a:t>Example: Boolean variables A, B, C</a:t>
            </a:r>
          </a:p>
        </p:txBody>
      </p:sp>
      <p:graphicFrame>
        <p:nvGraphicFramePr>
          <p:cNvPr id="230405" name="Group 5"/>
          <p:cNvGraphicFramePr>
            <a:graphicFrameLocks noGrp="1"/>
          </p:cNvGraphicFramePr>
          <p:nvPr/>
        </p:nvGraphicFramePr>
        <p:xfrm>
          <a:off x="5029200" y="1295400"/>
          <a:ext cx="3200400" cy="2705420"/>
        </p:xfrm>
        <a:graphic>
          <a:graphicData uri="http://schemas.openxmlformats.org/drawingml/2006/table">
            <a:tbl>
              <a:tblPr/>
              <a:tblGrid>
                <a:gridCol w="800100"/>
                <a:gridCol w="800100"/>
                <a:gridCol w="800100"/>
                <a:gridCol w="800100"/>
              </a:tblGrid>
              <a:tr h="296863">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1" i="0" u="none" strike="noStrike" cap="none" normalizeH="0" baseline="0" smtClean="0">
                          <a:ln>
                            <a:noFill/>
                          </a:ln>
                          <a:solidFill>
                            <a:schemeClr val="hlink"/>
                          </a:solidFill>
                          <a:effectLst/>
                          <a:latin typeface="Tahoma" pitchFamily="34" charset="0"/>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1" i="0" u="none" strike="noStrike" cap="none" normalizeH="0" baseline="0" smtClean="0">
                          <a:ln>
                            <a:noFill/>
                          </a:ln>
                          <a:solidFill>
                            <a:schemeClr val="hlink"/>
                          </a:solidFill>
                          <a:effectLst/>
                          <a:latin typeface="Tahoma" pitchFamily="34"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1" i="0" u="none" strike="noStrike" cap="none" normalizeH="0" baseline="0" smtClean="0">
                          <a:ln>
                            <a:noFill/>
                          </a:ln>
                          <a:solidFill>
                            <a:schemeClr val="hlink"/>
                          </a:solidFill>
                          <a:effectLst/>
                          <a:latin typeface="Tahoma" pitchFamily="34"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600" b="1" i="0" u="none" strike="noStrike" cap="none" normalizeH="0" baseline="0" smtClean="0">
                          <a:ln>
                            <a:noFill/>
                          </a:ln>
                          <a:solidFill>
                            <a:schemeClr val="hlink"/>
                          </a:solidFill>
                          <a:effectLst/>
                          <a:latin typeface="Tahoma" pitchFamily="34" charset="0"/>
                        </a:rPr>
                        <a:t>Prob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5275">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5275">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5275">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Tx/>
                        <a:buFontTx/>
                        <a:buNone/>
                        <a:tabLst/>
                      </a:pPr>
                      <a:r>
                        <a:rPr kumimoji="0" lang="en-US" sz="1200" b="0" i="0" u="none" strike="noStrike" cap="none" normalizeH="0" baseline="0" smtClean="0">
                          <a:ln>
                            <a:noFill/>
                          </a:ln>
                          <a:solidFill>
                            <a:schemeClr val="tx1"/>
                          </a:solidFill>
                          <a:effectLst/>
                          <a:latin typeface="Tahoma" pitchFamily="34" charset="0"/>
                        </a:rPr>
                        <a:t>0.10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9929" name="Rectangle 57"/>
          <p:cNvSpPr>
            <a:spLocks noChangeArrowheads="1"/>
          </p:cNvSpPr>
          <p:nvPr/>
        </p:nvSpPr>
        <p:spPr bwMode="auto">
          <a:xfrm>
            <a:off x="4876800" y="4038600"/>
            <a:ext cx="4114800" cy="2362200"/>
          </a:xfrm>
          <a:prstGeom prst="rect">
            <a:avLst/>
          </a:prstGeom>
          <a:noFill/>
          <a:ln w="3175">
            <a:solidFill>
              <a:schemeClr val="tx1"/>
            </a:solidFill>
            <a:miter lim="800000"/>
            <a:headEnd/>
            <a:tailEnd/>
          </a:ln>
        </p:spPr>
        <p:txBody>
          <a:bodyPr wrap="none" anchor="ctr">
            <a:spAutoFit/>
          </a:bodyPr>
          <a:lstStyle/>
          <a:p>
            <a:endParaRPr lang="en-US"/>
          </a:p>
        </p:txBody>
      </p:sp>
      <p:sp>
        <p:nvSpPr>
          <p:cNvPr id="79930" name="Oval 58"/>
          <p:cNvSpPr>
            <a:spLocks noChangeArrowheads="1"/>
          </p:cNvSpPr>
          <p:nvPr/>
        </p:nvSpPr>
        <p:spPr bwMode="auto">
          <a:xfrm>
            <a:off x="5410200" y="4191000"/>
            <a:ext cx="1752600" cy="1219200"/>
          </a:xfrm>
          <a:prstGeom prst="ellipse">
            <a:avLst/>
          </a:prstGeom>
          <a:noFill/>
          <a:ln w="3175">
            <a:solidFill>
              <a:schemeClr val="tx1"/>
            </a:solidFill>
            <a:round/>
            <a:headEnd/>
            <a:tailEnd/>
          </a:ln>
        </p:spPr>
        <p:txBody>
          <a:bodyPr wrap="none" anchor="ctr">
            <a:spAutoFit/>
          </a:bodyPr>
          <a:lstStyle/>
          <a:p>
            <a:endParaRPr lang="en-US"/>
          </a:p>
        </p:txBody>
      </p:sp>
      <p:sp>
        <p:nvSpPr>
          <p:cNvPr id="79931" name="Oval 59"/>
          <p:cNvSpPr>
            <a:spLocks noChangeArrowheads="1"/>
          </p:cNvSpPr>
          <p:nvPr/>
        </p:nvSpPr>
        <p:spPr bwMode="auto">
          <a:xfrm>
            <a:off x="5867400" y="4724400"/>
            <a:ext cx="1905000" cy="1390650"/>
          </a:xfrm>
          <a:prstGeom prst="ellipse">
            <a:avLst/>
          </a:prstGeom>
          <a:noFill/>
          <a:ln w="3175">
            <a:solidFill>
              <a:schemeClr val="tx1"/>
            </a:solidFill>
            <a:round/>
            <a:headEnd/>
            <a:tailEnd/>
          </a:ln>
        </p:spPr>
        <p:txBody>
          <a:bodyPr anchor="ctr">
            <a:spAutoFit/>
          </a:bodyPr>
          <a:lstStyle/>
          <a:p>
            <a:endParaRPr lang="en-US"/>
          </a:p>
          <a:p>
            <a:endParaRPr lang="en-US"/>
          </a:p>
          <a:p>
            <a:endParaRPr lang="en-US"/>
          </a:p>
        </p:txBody>
      </p:sp>
      <p:sp>
        <p:nvSpPr>
          <p:cNvPr id="79932" name="Oval 60"/>
          <p:cNvSpPr>
            <a:spLocks noChangeArrowheads="1"/>
          </p:cNvSpPr>
          <p:nvPr/>
        </p:nvSpPr>
        <p:spPr bwMode="auto">
          <a:xfrm>
            <a:off x="6477000" y="4267200"/>
            <a:ext cx="2133600" cy="1371600"/>
          </a:xfrm>
          <a:prstGeom prst="ellipse">
            <a:avLst/>
          </a:prstGeom>
          <a:noFill/>
          <a:ln w="3175">
            <a:solidFill>
              <a:schemeClr val="tx1"/>
            </a:solidFill>
            <a:round/>
            <a:headEnd/>
            <a:tailEnd/>
          </a:ln>
        </p:spPr>
        <p:txBody>
          <a:bodyPr wrap="none" anchor="ctr">
            <a:spAutoFit/>
          </a:bodyPr>
          <a:lstStyle/>
          <a:p>
            <a:endParaRPr lang="en-US"/>
          </a:p>
        </p:txBody>
      </p:sp>
      <p:sp>
        <p:nvSpPr>
          <p:cNvPr id="79933" name="Text Box 61"/>
          <p:cNvSpPr txBox="1">
            <a:spLocks noChangeArrowheads="1"/>
          </p:cNvSpPr>
          <p:nvPr/>
        </p:nvSpPr>
        <p:spPr bwMode="auto">
          <a:xfrm>
            <a:off x="5241925" y="4349750"/>
            <a:ext cx="336550" cy="396875"/>
          </a:xfrm>
          <a:prstGeom prst="rect">
            <a:avLst/>
          </a:prstGeom>
          <a:noFill/>
          <a:ln w="3175">
            <a:noFill/>
            <a:miter lim="800000"/>
            <a:headEnd/>
            <a:tailEnd/>
          </a:ln>
        </p:spPr>
        <p:txBody>
          <a:bodyPr wrap="none">
            <a:spAutoFit/>
          </a:bodyPr>
          <a:lstStyle/>
          <a:p>
            <a:r>
              <a:rPr lang="en-US"/>
              <a:t>A</a:t>
            </a:r>
          </a:p>
        </p:txBody>
      </p:sp>
      <p:sp>
        <p:nvSpPr>
          <p:cNvPr id="79934" name="Text Box 62"/>
          <p:cNvSpPr txBox="1">
            <a:spLocks noChangeArrowheads="1"/>
          </p:cNvSpPr>
          <p:nvPr/>
        </p:nvSpPr>
        <p:spPr bwMode="auto">
          <a:xfrm>
            <a:off x="5929313" y="5797550"/>
            <a:ext cx="333375" cy="396875"/>
          </a:xfrm>
          <a:prstGeom prst="rect">
            <a:avLst/>
          </a:prstGeom>
          <a:noFill/>
          <a:ln w="3175">
            <a:noFill/>
            <a:miter lim="800000"/>
            <a:headEnd/>
            <a:tailEnd/>
          </a:ln>
        </p:spPr>
        <p:txBody>
          <a:bodyPr wrap="none">
            <a:spAutoFit/>
          </a:bodyPr>
          <a:lstStyle/>
          <a:p>
            <a:r>
              <a:rPr lang="en-US"/>
              <a:t>B</a:t>
            </a:r>
          </a:p>
        </p:txBody>
      </p:sp>
      <p:sp>
        <p:nvSpPr>
          <p:cNvPr id="79935" name="Text Box 63"/>
          <p:cNvSpPr txBox="1">
            <a:spLocks noChangeArrowheads="1"/>
          </p:cNvSpPr>
          <p:nvPr/>
        </p:nvSpPr>
        <p:spPr bwMode="auto">
          <a:xfrm>
            <a:off x="8137525" y="5187950"/>
            <a:ext cx="336550" cy="396875"/>
          </a:xfrm>
          <a:prstGeom prst="rect">
            <a:avLst/>
          </a:prstGeom>
          <a:noFill/>
          <a:ln w="3175">
            <a:noFill/>
            <a:miter lim="800000"/>
            <a:headEnd/>
            <a:tailEnd/>
          </a:ln>
        </p:spPr>
        <p:txBody>
          <a:bodyPr wrap="none">
            <a:spAutoFit/>
          </a:bodyPr>
          <a:lstStyle/>
          <a:p>
            <a:r>
              <a:rPr lang="en-US"/>
              <a:t>C</a:t>
            </a:r>
          </a:p>
        </p:txBody>
      </p:sp>
      <p:sp>
        <p:nvSpPr>
          <p:cNvPr id="79936" name="Text Box 64"/>
          <p:cNvSpPr txBox="1">
            <a:spLocks noChangeArrowheads="1"/>
          </p:cNvSpPr>
          <p:nvPr/>
        </p:nvSpPr>
        <p:spPr bwMode="auto">
          <a:xfrm>
            <a:off x="7086600" y="5181600"/>
            <a:ext cx="579438" cy="336550"/>
          </a:xfrm>
          <a:prstGeom prst="rect">
            <a:avLst/>
          </a:prstGeom>
          <a:noFill/>
          <a:ln w="3175">
            <a:noFill/>
            <a:miter lim="800000"/>
            <a:headEnd/>
            <a:tailEnd/>
          </a:ln>
        </p:spPr>
        <p:txBody>
          <a:bodyPr wrap="none">
            <a:spAutoFit/>
          </a:bodyPr>
          <a:lstStyle/>
          <a:p>
            <a:pPr algn="l"/>
            <a:r>
              <a:rPr lang="en-US" sz="1600" i="1"/>
              <a:t>0.05</a:t>
            </a:r>
          </a:p>
        </p:txBody>
      </p:sp>
      <p:sp>
        <p:nvSpPr>
          <p:cNvPr id="79937" name="Text Box 65"/>
          <p:cNvSpPr txBox="1">
            <a:spLocks noChangeArrowheads="1"/>
          </p:cNvSpPr>
          <p:nvPr/>
        </p:nvSpPr>
        <p:spPr bwMode="auto">
          <a:xfrm>
            <a:off x="5943600" y="5029200"/>
            <a:ext cx="579438" cy="336550"/>
          </a:xfrm>
          <a:prstGeom prst="rect">
            <a:avLst/>
          </a:prstGeom>
          <a:noFill/>
          <a:ln w="3175">
            <a:noFill/>
            <a:miter lim="800000"/>
            <a:headEnd/>
            <a:tailEnd/>
          </a:ln>
        </p:spPr>
        <p:txBody>
          <a:bodyPr wrap="none">
            <a:spAutoFit/>
          </a:bodyPr>
          <a:lstStyle/>
          <a:p>
            <a:pPr algn="l"/>
            <a:r>
              <a:rPr lang="en-US" sz="1600" i="1"/>
              <a:t>0.25</a:t>
            </a:r>
          </a:p>
        </p:txBody>
      </p:sp>
      <p:sp>
        <p:nvSpPr>
          <p:cNvPr id="79938" name="Text Box 66"/>
          <p:cNvSpPr txBox="1">
            <a:spLocks noChangeArrowheads="1"/>
          </p:cNvSpPr>
          <p:nvPr/>
        </p:nvSpPr>
        <p:spPr bwMode="auto">
          <a:xfrm>
            <a:off x="6553200" y="4495800"/>
            <a:ext cx="579438" cy="336550"/>
          </a:xfrm>
          <a:prstGeom prst="rect">
            <a:avLst/>
          </a:prstGeom>
          <a:noFill/>
          <a:ln w="3175">
            <a:noFill/>
            <a:miter lim="800000"/>
            <a:headEnd/>
            <a:tailEnd/>
          </a:ln>
        </p:spPr>
        <p:txBody>
          <a:bodyPr wrap="none">
            <a:spAutoFit/>
          </a:bodyPr>
          <a:lstStyle/>
          <a:p>
            <a:pPr algn="l"/>
            <a:r>
              <a:rPr lang="en-US" sz="1600" i="1"/>
              <a:t>0.10</a:t>
            </a:r>
          </a:p>
        </p:txBody>
      </p:sp>
      <p:sp>
        <p:nvSpPr>
          <p:cNvPr id="79939" name="Text Box 67"/>
          <p:cNvSpPr txBox="1">
            <a:spLocks noChangeArrowheads="1"/>
          </p:cNvSpPr>
          <p:nvPr/>
        </p:nvSpPr>
        <p:spPr bwMode="auto">
          <a:xfrm>
            <a:off x="7543800" y="4495800"/>
            <a:ext cx="579438" cy="336550"/>
          </a:xfrm>
          <a:prstGeom prst="rect">
            <a:avLst/>
          </a:prstGeom>
          <a:noFill/>
          <a:ln w="3175">
            <a:noFill/>
            <a:miter lim="800000"/>
            <a:headEnd/>
            <a:tailEnd/>
          </a:ln>
        </p:spPr>
        <p:txBody>
          <a:bodyPr wrap="none">
            <a:spAutoFit/>
          </a:bodyPr>
          <a:lstStyle/>
          <a:p>
            <a:pPr algn="l"/>
            <a:r>
              <a:rPr lang="en-US" sz="1600" i="1"/>
              <a:t>0.05</a:t>
            </a:r>
          </a:p>
        </p:txBody>
      </p:sp>
      <p:sp>
        <p:nvSpPr>
          <p:cNvPr id="79940" name="Text Box 68"/>
          <p:cNvSpPr txBox="1">
            <a:spLocks noChangeArrowheads="1"/>
          </p:cNvSpPr>
          <p:nvPr/>
        </p:nvSpPr>
        <p:spPr bwMode="auto">
          <a:xfrm>
            <a:off x="5715000" y="4419600"/>
            <a:ext cx="579438" cy="336550"/>
          </a:xfrm>
          <a:prstGeom prst="rect">
            <a:avLst/>
          </a:prstGeom>
          <a:noFill/>
          <a:ln w="3175">
            <a:noFill/>
            <a:miter lim="800000"/>
            <a:headEnd/>
            <a:tailEnd/>
          </a:ln>
        </p:spPr>
        <p:txBody>
          <a:bodyPr wrap="none">
            <a:spAutoFit/>
          </a:bodyPr>
          <a:lstStyle/>
          <a:p>
            <a:pPr algn="l"/>
            <a:r>
              <a:rPr lang="en-US" sz="1600" i="1"/>
              <a:t>0.05</a:t>
            </a:r>
          </a:p>
        </p:txBody>
      </p:sp>
      <p:sp>
        <p:nvSpPr>
          <p:cNvPr id="79941" name="Text Box 69"/>
          <p:cNvSpPr txBox="1">
            <a:spLocks noChangeArrowheads="1"/>
          </p:cNvSpPr>
          <p:nvPr/>
        </p:nvSpPr>
        <p:spPr bwMode="auto">
          <a:xfrm>
            <a:off x="6477000" y="4876800"/>
            <a:ext cx="579438" cy="336550"/>
          </a:xfrm>
          <a:prstGeom prst="rect">
            <a:avLst/>
          </a:prstGeom>
          <a:noFill/>
          <a:ln w="3175">
            <a:noFill/>
            <a:miter lim="800000"/>
            <a:headEnd/>
            <a:tailEnd/>
          </a:ln>
        </p:spPr>
        <p:txBody>
          <a:bodyPr wrap="none">
            <a:spAutoFit/>
          </a:bodyPr>
          <a:lstStyle/>
          <a:p>
            <a:pPr algn="l"/>
            <a:r>
              <a:rPr lang="en-US" sz="1600" i="1"/>
              <a:t>0.10</a:t>
            </a:r>
          </a:p>
        </p:txBody>
      </p:sp>
      <p:sp>
        <p:nvSpPr>
          <p:cNvPr id="79942" name="Text Box 70"/>
          <p:cNvSpPr txBox="1">
            <a:spLocks noChangeArrowheads="1"/>
          </p:cNvSpPr>
          <p:nvPr/>
        </p:nvSpPr>
        <p:spPr bwMode="auto">
          <a:xfrm>
            <a:off x="6477000" y="5715000"/>
            <a:ext cx="579438" cy="336550"/>
          </a:xfrm>
          <a:prstGeom prst="rect">
            <a:avLst/>
          </a:prstGeom>
          <a:noFill/>
          <a:ln w="3175">
            <a:noFill/>
            <a:miter lim="800000"/>
            <a:headEnd/>
            <a:tailEnd/>
          </a:ln>
        </p:spPr>
        <p:txBody>
          <a:bodyPr wrap="none">
            <a:spAutoFit/>
          </a:bodyPr>
          <a:lstStyle/>
          <a:p>
            <a:pPr algn="l"/>
            <a:r>
              <a:rPr lang="en-US" sz="1600" i="1"/>
              <a:t>0.10</a:t>
            </a:r>
          </a:p>
        </p:txBody>
      </p:sp>
      <p:sp>
        <p:nvSpPr>
          <p:cNvPr id="79943" name="Text Box 71"/>
          <p:cNvSpPr txBox="1">
            <a:spLocks noChangeArrowheads="1"/>
          </p:cNvSpPr>
          <p:nvPr/>
        </p:nvSpPr>
        <p:spPr bwMode="auto">
          <a:xfrm>
            <a:off x="5029200" y="5943600"/>
            <a:ext cx="579438" cy="336550"/>
          </a:xfrm>
          <a:prstGeom prst="rect">
            <a:avLst/>
          </a:prstGeom>
          <a:noFill/>
          <a:ln w="3175">
            <a:noFill/>
            <a:miter lim="800000"/>
            <a:headEnd/>
            <a:tailEnd/>
          </a:ln>
        </p:spPr>
        <p:txBody>
          <a:bodyPr wrap="none">
            <a:spAutoFit/>
          </a:bodyPr>
          <a:lstStyle/>
          <a:p>
            <a:pPr algn="l"/>
            <a:r>
              <a:rPr lang="en-US" sz="1600" i="1"/>
              <a:t>0.30</a:t>
            </a:r>
          </a:p>
        </p:txBody>
      </p:sp>
    </p:spTree>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228600" y="228600"/>
            <a:ext cx="2971800" cy="2133600"/>
          </a:xfrm>
        </p:spPr>
        <p:txBody>
          <a:bodyPr/>
          <a:lstStyle/>
          <a:p>
            <a:pPr eaLnBrk="1" hangingPunct="1"/>
            <a:r>
              <a:rPr lang="en-US" smtClean="0"/>
              <a:t>Using the Joint</a:t>
            </a:r>
          </a:p>
        </p:txBody>
      </p:sp>
      <p:pic>
        <p:nvPicPr>
          <p:cNvPr id="20484" name="Picture 4" descr="joint"/>
          <p:cNvPicPr>
            <a:picLocks noChangeAspect="1" noChangeArrowheads="1"/>
          </p:cNvPicPr>
          <p:nvPr/>
        </p:nvPicPr>
        <p:blipFill>
          <a:blip r:embed="rId4"/>
          <a:srcRect/>
          <a:stretch>
            <a:fillRect/>
          </a:stretch>
        </p:blipFill>
        <p:spPr bwMode="auto">
          <a:xfrm>
            <a:off x="3352800" y="304800"/>
            <a:ext cx="5564188" cy="3033713"/>
          </a:xfrm>
          <a:prstGeom prst="rect">
            <a:avLst/>
          </a:prstGeom>
          <a:noFill/>
          <a:ln w="9525">
            <a:noFill/>
            <a:miter lim="800000"/>
            <a:headEnd/>
            <a:tailEnd/>
          </a:ln>
        </p:spPr>
      </p:pic>
      <p:sp>
        <p:nvSpPr>
          <p:cNvPr id="20485" name="Text Box 5"/>
          <p:cNvSpPr txBox="1">
            <a:spLocks noChangeArrowheads="1"/>
          </p:cNvSpPr>
          <p:nvPr/>
        </p:nvSpPr>
        <p:spPr bwMode="auto">
          <a:xfrm>
            <a:off x="517525" y="3816350"/>
            <a:ext cx="3521075" cy="1311275"/>
          </a:xfrm>
          <a:prstGeom prst="rect">
            <a:avLst/>
          </a:prstGeom>
          <a:noFill/>
          <a:ln w="3175">
            <a:noFill/>
            <a:miter lim="800000"/>
            <a:headEnd/>
            <a:tailEnd/>
          </a:ln>
        </p:spPr>
        <p:txBody>
          <a:bodyPr>
            <a:spAutoFit/>
          </a:bodyPr>
          <a:lstStyle/>
          <a:p>
            <a:pPr algn="l"/>
            <a:r>
              <a:rPr lang="en-US"/>
              <a:t>One you have the JD you can ask for the probability of any logical expression involving your attribute</a:t>
            </a:r>
          </a:p>
        </p:txBody>
      </p:sp>
      <p:graphicFrame>
        <p:nvGraphicFramePr>
          <p:cNvPr id="20482" name="Object 6"/>
          <p:cNvGraphicFramePr>
            <a:graphicFrameLocks noChangeAspect="1"/>
          </p:cNvGraphicFramePr>
          <p:nvPr/>
        </p:nvGraphicFramePr>
        <p:xfrm>
          <a:off x="4648200" y="3810000"/>
          <a:ext cx="3124200" cy="809625"/>
        </p:xfrm>
        <a:graphic>
          <a:graphicData uri="http://schemas.openxmlformats.org/presentationml/2006/ole">
            <mc:AlternateContent xmlns:mc="http://schemas.openxmlformats.org/markup-compatibility/2006">
              <mc:Choice xmlns:v="urn:schemas-microsoft-com:vml" Requires="v">
                <p:oleObj spid="_x0000_s24609" name="Equation" r:id="rId5" imgW="1371600" imgH="355320" progId="Equation.3">
                  <p:embed/>
                </p:oleObj>
              </mc:Choice>
              <mc:Fallback>
                <p:oleObj name="Equation" r:id="rId5" imgW="1371600" imgH="355320" progId="Equation.3">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8200" y="3810000"/>
                        <a:ext cx="3124200" cy="809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517525" y="5127625"/>
            <a:ext cx="8143875" cy="1323439"/>
          </a:xfrm>
          <a:prstGeom prst="rect">
            <a:avLst/>
          </a:prstGeom>
          <a:solidFill>
            <a:schemeClr val="accent1">
              <a:lumMod val="20000"/>
              <a:lumOff val="80000"/>
            </a:schemeClr>
          </a:solidFill>
        </p:spPr>
        <p:txBody>
          <a:bodyPr wrap="square" rtlCol="0">
            <a:spAutoFit/>
          </a:bodyPr>
          <a:lstStyle/>
          <a:p>
            <a:r>
              <a:rPr lang="en-US" sz="2000" b="1" dirty="0" smtClean="0"/>
              <a:t>Abstract</a:t>
            </a:r>
            <a:r>
              <a:rPr lang="en-US" sz="2000" dirty="0" smtClean="0"/>
              <a:t>:  Predict whether income exceeds $50K/yr based on census data. Also known as "Census Income" dataset.  [</a:t>
            </a:r>
            <a:r>
              <a:rPr lang="en-US" sz="2000" dirty="0" err="1" smtClean="0"/>
              <a:t>Kohavi</a:t>
            </a:r>
            <a:r>
              <a:rPr lang="en-US" sz="2000" dirty="0" smtClean="0"/>
              <a:t>, 1996]</a:t>
            </a:r>
          </a:p>
          <a:p>
            <a:r>
              <a:rPr lang="en-US" sz="2000" b="1" dirty="0" smtClean="0"/>
              <a:t>Number of Instances:  </a:t>
            </a:r>
            <a:r>
              <a:rPr lang="en-US" sz="2000" dirty="0" smtClean="0"/>
              <a:t>48,842 </a:t>
            </a:r>
          </a:p>
          <a:p>
            <a:r>
              <a:rPr lang="en-US" sz="2000" b="1" dirty="0" smtClean="0"/>
              <a:t>Number of Attributes:  </a:t>
            </a:r>
            <a:r>
              <a:rPr lang="en-US" sz="2000" dirty="0" smtClean="0"/>
              <a:t>14 (in UCI’s copy of dataset); 3 (here)</a:t>
            </a:r>
          </a:p>
        </p:txBody>
      </p:sp>
    </p:spTree>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228600" y="228600"/>
            <a:ext cx="2971800" cy="2133600"/>
          </a:xfrm>
        </p:spPr>
        <p:txBody>
          <a:bodyPr/>
          <a:lstStyle/>
          <a:p>
            <a:pPr eaLnBrk="1" hangingPunct="1"/>
            <a:r>
              <a:rPr lang="en-US" smtClean="0"/>
              <a:t>Using the Joint</a:t>
            </a:r>
          </a:p>
        </p:txBody>
      </p:sp>
      <p:pic>
        <p:nvPicPr>
          <p:cNvPr id="21508" name="Picture 3" descr="joint"/>
          <p:cNvPicPr>
            <a:picLocks noChangeAspect="1" noChangeArrowheads="1"/>
          </p:cNvPicPr>
          <p:nvPr/>
        </p:nvPicPr>
        <p:blipFill>
          <a:blip r:embed="rId4"/>
          <a:srcRect/>
          <a:stretch>
            <a:fillRect/>
          </a:stretch>
        </p:blipFill>
        <p:spPr bwMode="auto">
          <a:xfrm>
            <a:off x="3352800" y="304800"/>
            <a:ext cx="5564188" cy="3033713"/>
          </a:xfrm>
          <a:prstGeom prst="rect">
            <a:avLst/>
          </a:prstGeom>
          <a:noFill/>
          <a:ln w="9525">
            <a:noFill/>
            <a:miter lim="800000"/>
            <a:headEnd/>
            <a:tailEnd/>
          </a:ln>
        </p:spPr>
      </p:pic>
      <p:sp>
        <p:nvSpPr>
          <p:cNvPr id="21509" name="Text Box 4"/>
          <p:cNvSpPr txBox="1">
            <a:spLocks noChangeArrowheads="1"/>
          </p:cNvSpPr>
          <p:nvPr/>
        </p:nvSpPr>
        <p:spPr bwMode="auto">
          <a:xfrm>
            <a:off x="517525" y="3816350"/>
            <a:ext cx="3521075" cy="396875"/>
          </a:xfrm>
          <a:prstGeom prst="rect">
            <a:avLst/>
          </a:prstGeom>
          <a:noFill/>
          <a:ln w="3175">
            <a:noFill/>
            <a:miter lim="800000"/>
            <a:headEnd/>
            <a:tailEnd/>
          </a:ln>
        </p:spPr>
        <p:txBody>
          <a:bodyPr>
            <a:spAutoFit/>
          </a:bodyPr>
          <a:lstStyle/>
          <a:p>
            <a:pPr algn="l"/>
            <a:r>
              <a:rPr lang="en-US"/>
              <a:t>P(Poor Male) = 0.4654</a:t>
            </a:r>
          </a:p>
        </p:txBody>
      </p:sp>
      <p:graphicFrame>
        <p:nvGraphicFramePr>
          <p:cNvPr id="21506" name="Object 5"/>
          <p:cNvGraphicFramePr>
            <a:graphicFrameLocks noChangeAspect="1"/>
          </p:cNvGraphicFramePr>
          <p:nvPr/>
        </p:nvGraphicFramePr>
        <p:xfrm>
          <a:off x="4648200" y="3810000"/>
          <a:ext cx="3124200" cy="809625"/>
        </p:xfrm>
        <a:graphic>
          <a:graphicData uri="http://schemas.openxmlformats.org/presentationml/2006/ole">
            <mc:AlternateContent xmlns:mc="http://schemas.openxmlformats.org/markup-compatibility/2006">
              <mc:Choice xmlns:v="urn:schemas-microsoft-com:vml" Requires="v">
                <p:oleObj spid="_x0000_s25633" name="Equation" r:id="rId5" imgW="1371600" imgH="355320" progId="Equation.3">
                  <p:embed/>
                </p:oleObj>
              </mc:Choice>
              <mc:Fallback>
                <p:oleObj name="Equation" r:id="rId5" imgW="1371600" imgH="35532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8200" y="3810000"/>
                        <a:ext cx="3124200" cy="809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1510" name="Freeform 8"/>
          <p:cNvSpPr>
            <a:spLocks/>
          </p:cNvSpPr>
          <p:nvPr/>
        </p:nvSpPr>
        <p:spPr bwMode="auto">
          <a:xfrm>
            <a:off x="3311525" y="2681288"/>
            <a:ext cx="3584575" cy="333375"/>
          </a:xfrm>
          <a:custGeom>
            <a:avLst/>
            <a:gdLst>
              <a:gd name="T0" fmla="*/ 2147483647 w 2258"/>
              <a:gd name="T1" fmla="*/ 57964395 h 210"/>
              <a:gd name="T2" fmla="*/ 2147483647 w 2258"/>
              <a:gd name="T3" fmla="*/ 118448153 h 210"/>
              <a:gd name="T4" fmla="*/ 2147483647 w 2258"/>
              <a:gd name="T5" fmla="*/ 176410936 h 210"/>
              <a:gd name="T6" fmla="*/ 2147483647 w 2258"/>
              <a:gd name="T7" fmla="*/ 234375356 h 210"/>
              <a:gd name="T8" fmla="*/ 2147483647 w 2258"/>
              <a:gd name="T9" fmla="*/ 294857501 h 210"/>
              <a:gd name="T10" fmla="*/ 2147483647 w 2258"/>
              <a:gd name="T11" fmla="*/ 471270074 h 210"/>
              <a:gd name="T12" fmla="*/ 2147483647 w 2258"/>
              <a:gd name="T13" fmla="*/ 529232857 h 210"/>
              <a:gd name="T14" fmla="*/ 2147483647 w 2258"/>
              <a:gd name="T15" fmla="*/ 471270074 h 210"/>
              <a:gd name="T16" fmla="*/ 2147483647 w 2258"/>
              <a:gd name="T17" fmla="*/ 451108830 h 210"/>
              <a:gd name="T18" fmla="*/ 2147483647 w 2258"/>
              <a:gd name="T19" fmla="*/ 529232857 h 210"/>
              <a:gd name="T20" fmla="*/ 1491932252 w 2258"/>
              <a:gd name="T21" fmla="*/ 509071613 h 210"/>
              <a:gd name="T22" fmla="*/ 705643643 w 2258"/>
              <a:gd name="T23" fmla="*/ 529232857 h 210"/>
              <a:gd name="T24" fmla="*/ 234373735 w 2258"/>
              <a:gd name="T25" fmla="*/ 509071613 h 210"/>
              <a:gd name="T26" fmla="*/ 118446548 w 2258"/>
              <a:gd name="T27" fmla="*/ 451108830 h 210"/>
              <a:gd name="T28" fmla="*/ 0 w 2258"/>
              <a:gd name="T29" fmla="*/ 413305604 h 210"/>
              <a:gd name="T30" fmla="*/ 40322495 w 2258"/>
              <a:gd name="T31" fmla="*/ 352821872 h 210"/>
              <a:gd name="T32" fmla="*/ 78124041 w 2258"/>
              <a:gd name="T33" fmla="*/ 234375356 h 210"/>
              <a:gd name="T34" fmla="*/ 393144304 w 2258"/>
              <a:gd name="T35" fmla="*/ 57964395 h 210"/>
              <a:gd name="T36" fmla="*/ 2147483647 w 2258"/>
              <a:gd name="T37" fmla="*/ 57964395 h 2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58"/>
              <a:gd name="T58" fmla="*/ 0 h 210"/>
              <a:gd name="T59" fmla="*/ 2258 w 2258"/>
              <a:gd name="T60" fmla="*/ 210 h 2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58" h="210">
                <a:moveTo>
                  <a:pt x="1175" y="23"/>
                </a:moveTo>
                <a:cubicBezTo>
                  <a:pt x="1259" y="29"/>
                  <a:pt x="1341" y="38"/>
                  <a:pt x="1424" y="47"/>
                </a:cubicBezTo>
                <a:cubicBezTo>
                  <a:pt x="1499" y="46"/>
                  <a:pt x="2126" y="0"/>
                  <a:pt x="2234" y="70"/>
                </a:cubicBezTo>
                <a:cubicBezTo>
                  <a:pt x="2239" y="78"/>
                  <a:pt x="2246" y="85"/>
                  <a:pt x="2250" y="93"/>
                </a:cubicBezTo>
                <a:cubicBezTo>
                  <a:pt x="2254" y="100"/>
                  <a:pt x="2258" y="109"/>
                  <a:pt x="2257" y="117"/>
                </a:cubicBezTo>
                <a:cubicBezTo>
                  <a:pt x="2250" y="179"/>
                  <a:pt x="2224" y="169"/>
                  <a:pt x="2172" y="187"/>
                </a:cubicBezTo>
                <a:cubicBezTo>
                  <a:pt x="2146" y="196"/>
                  <a:pt x="2120" y="203"/>
                  <a:pt x="2094" y="210"/>
                </a:cubicBezTo>
                <a:cubicBezTo>
                  <a:pt x="1908" y="199"/>
                  <a:pt x="1751" y="191"/>
                  <a:pt x="1557" y="187"/>
                </a:cubicBezTo>
                <a:cubicBezTo>
                  <a:pt x="1450" y="177"/>
                  <a:pt x="1371" y="173"/>
                  <a:pt x="1261" y="179"/>
                </a:cubicBezTo>
                <a:cubicBezTo>
                  <a:pt x="1217" y="190"/>
                  <a:pt x="1173" y="199"/>
                  <a:pt x="1129" y="210"/>
                </a:cubicBezTo>
                <a:cubicBezTo>
                  <a:pt x="931" y="204"/>
                  <a:pt x="789" y="196"/>
                  <a:pt x="592" y="202"/>
                </a:cubicBezTo>
                <a:cubicBezTo>
                  <a:pt x="482" y="198"/>
                  <a:pt x="387" y="192"/>
                  <a:pt x="280" y="210"/>
                </a:cubicBezTo>
                <a:cubicBezTo>
                  <a:pt x="218" y="207"/>
                  <a:pt x="155" y="206"/>
                  <a:pt x="93" y="202"/>
                </a:cubicBezTo>
                <a:cubicBezTo>
                  <a:pt x="64" y="200"/>
                  <a:pt x="73" y="191"/>
                  <a:pt x="47" y="179"/>
                </a:cubicBezTo>
                <a:cubicBezTo>
                  <a:pt x="32" y="172"/>
                  <a:pt x="0" y="164"/>
                  <a:pt x="0" y="164"/>
                </a:cubicBezTo>
                <a:cubicBezTo>
                  <a:pt x="5" y="156"/>
                  <a:pt x="12" y="149"/>
                  <a:pt x="16" y="140"/>
                </a:cubicBezTo>
                <a:cubicBezTo>
                  <a:pt x="23" y="125"/>
                  <a:pt x="17" y="102"/>
                  <a:pt x="31" y="93"/>
                </a:cubicBezTo>
                <a:cubicBezTo>
                  <a:pt x="73" y="67"/>
                  <a:pt x="108" y="35"/>
                  <a:pt x="156" y="23"/>
                </a:cubicBezTo>
                <a:cubicBezTo>
                  <a:pt x="708" y="37"/>
                  <a:pt x="369" y="32"/>
                  <a:pt x="1175" y="23"/>
                </a:cubicBezTo>
                <a:close/>
              </a:path>
            </a:pathLst>
          </a:custGeom>
          <a:noFill/>
          <a:ln w="38100">
            <a:solidFill>
              <a:schemeClr val="accent2"/>
            </a:solidFill>
            <a:round/>
            <a:headEnd/>
            <a:tailEnd/>
          </a:ln>
        </p:spPr>
        <p:txBody>
          <a:bodyPr wrap="none" anchor="ctr">
            <a:spAutoFit/>
          </a:bodyPr>
          <a:lstStyle/>
          <a:p>
            <a:endParaRPr lang="en-US"/>
          </a:p>
        </p:txBody>
      </p:sp>
      <p:sp>
        <p:nvSpPr>
          <p:cNvPr id="21511" name="Freeform 9"/>
          <p:cNvSpPr>
            <a:spLocks/>
          </p:cNvSpPr>
          <p:nvPr/>
        </p:nvSpPr>
        <p:spPr bwMode="auto">
          <a:xfrm>
            <a:off x="3352800" y="1981200"/>
            <a:ext cx="3584575" cy="333375"/>
          </a:xfrm>
          <a:custGeom>
            <a:avLst/>
            <a:gdLst>
              <a:gd name="T0" fmla="*/ 2147483647 w 2258"/>
              <a:gd name="T1" fmla="*/ 57964395 h 210"/>
              <a:gd name="T2" fmla="*/ 2147483647 w 2258"/>
              <a:gd name="T3" fmla="*/ 118448153 h 210"/>
              <a:gd name="T4" fmla="*/ 2147483647 w 2258"/>
              <a:gd name="T5" fmla="*/ 176410936 h 210"/>
              <a:gd name="T6" fmla="*/ 2147483647 w 2258"/>
              <a:gd name="T7" fmla="*/ 234375356 h 210"/>
              <a:gd name="T8" fmla="*/ 2147483647 w 2258"/>
              <a:gd name="T9" fmla="*/ 294857501 h 210"/>
              <a:gd name="T10" fmla="*/ 2147483647 w 2258"/>
              <a:gd name="T11" fmla="*/ 471270074 h 210"/>
              <a:gd name="T12" fmla="*/ 2147483647 w 2258"/>
              <a:gd name="T13" fmla="*/ 529232857 h 210"/>
              <a:gd name="T14" fmla="*/ 2147483647 w 2258"/>
              <a:gd name="T15" fmla="*/ 471270074 h 210"/>
              <a:gd name="T16" fmla="*/ 2147483647 w 2258"/>
              <a:gd name="T17" fmla="*/ 451108830 h 210"/>
              <a:gd name="T18" fmla="*/ 2147483647 w 2258"/>
              <a:gd name="T19" fmla="*/ 529232857 h 210"/>
              <a:gd name="T20" fmla="*/ 1491932252 w 2258"/>
              <a:gd name="T21" fmla="*/ 509071613 h 210"/>
              <a:gd name="T22" fmla="*/ 705643643 w 2258"/>
              <a:gd name="T23" fmla="*/ 529232857 h 210"/>
              <a:gd name="T24" fmla="*/ 234373735 w 2258"/>
              <a:gd name="T25" fmla="*/ 509071613 h 210"/>
              <a:gd name="T26" fmla="*/ 118446548 w 2258"/>
              <a:gd name="T27" fmla="*/ 451108830 h 210"/>
              <a:gd name="T28" fmla="*/ 0 w 2258"/>
              <a:gd name="T29" fmla="*/ 413305604 h 210"/>
              <a:gd name="T30" fmla="*/ 40322495 w 2258"/>
              <a:gd name="T31" fmla="*/ 352821872 h 210"/>
              <a:gd name="T32" fmla="*/ 78124041 w 2258"/>
              <a:gd name="T33" fmla="*/ 234375356 h 210"/>
              <a:gd name="T34" fmla="*/ 393144304 w 2258"/>
              <a:gd name="T35" fmla="*/ 57964395 h 210"/>
              <a:gd name="T36" fmla="*/ 2147483647 w 2258"/>
              <a:gd name="T37" fmla="*/ 57964395 h 2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58"/>
              <a:gd name="T58" fmla="*/ 0 h 210"/>
              <a:gd name="T59" fmla="*/ 2258 w 2258"/>
              <a:gd name="T60" fmla="*/ 210 h 2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58" h="210">
                <a:moveTo>
                  <a:pt x="1175" y="23"/>
                </a:moveTo>
                <a:cubicBezTo>
                  <a:pt x="1259" y="29"/>
                  <a:pt x="1341" y="38"/>
                  <a:pt x="1424" y="47"/>
                </a:cubicBezTo>
                <a:cubicBezTo>
                  <a:pt x="1499" y="46"/>
                  <a:pt x="2126" y="0"/>
                  <a:pt x="2234" y="70"/>
                </a:cubicBezTo>
                <a:cubicBezTo>
                  <a:pt x="2239" y="78"/>
                  <a:pt x="2246" y="85"/>
                  <a:pt x="2250" y="93"/>
                </a:cubicBezTo>
                <a:cubicBezTo>
                  <a:pt x="2254" y="100"/>
                  <a:pt x="2258" y="109"/>
                  <a:pt x="2257" y="117"/>
                </a:cubicBezTo>
                <a:cubicBezTo>
                  <a:pt x="2250" y="179"/>
                  <a:pt x="2224" y="169"/>
                  <a:pt x="2172" y="187"/>
                </a:cubicBezTo>
                <a:cubicBezTo>
                  <a:pt x="2146" y="196"/>
                  <a:pt x="2120" y="203"/>
                  <a:pt x="2094" y="210"/>
                </a:cubicBezTo>
                <a:cubicBezTo>
                  <a:pt x="1908" y="199"/>
                  <a:pt x="1751" y="191"/>
                  <a:pt x="1557" y="187"/>
                </a:cubicBezTo>
                <a:cubicBezTo>
                  <a:pt x="1450" y="177"/>
                  <a:pt x="1371" y="173"/>
                  <a:pt x="1261" y="179"/>
                </a:cubicBezTo>
                <a:cubicBezTo>
                  <a:pt x="1217" y="190"/>
                  <a:pt x="1173" y="199"/>
                  <a:pt x="1129" y="210"/>
                </a:cubicBezTo>
                <a:cubicBezTo>
                  <a:pt x="931" y="204"/>
                  <a:pt x="789" y="196"/>
                  <a:pt x="592" y="202"/>
                </a:cubicBezTo>
                <a:cubicBezTo>
                  <a:pt x="482" y="198"/>
                  <a:pt x="387" y="192"/>
                  <a:pt x="280" y="210"/>
                </a:cubicBezTo>
                <a:cubicBezTo>
                  <a:pt x="218" y="207"/>
                  <a:pt x="155" y="206"/>
                  <a:pt x="93" y="202"/>
                </a:cubicBezTo>
                <a:cubicBezTo>
                  <a:pt x="64" y="200"/>
                  <a:pt x="73" y="191"/>
                  <a:pt x="47" y="179"/>
                </a:cubicBezTo>
                <a:cubicBezTo>
                  <a:pt x="32" y="172"/>
                  <a:pt x="0" y="164"/>
                  <a:pt x="0" y="164"/>
                </a:cubicBezTo>
                <a:cubicBezTo>
                  <a:pt x="5" y="156"/>
                  <a:pt x="12" y="149"/>
                  <a:pt x="16" y="140"/>
                </a:cubicBezTo>
                <a:cubicBezTo>
                  <a:pt x="23" y="125"/>
                  <a:pt x="17" y="102"/>
                  <a:pt x="31" y="93"/>
                </a:cubicBezTo>
                <a:cubicBezTo>
                  <a:pt x="73" y="67"/>
                  <a:pt x="108" y="35"/>
                  <a:pt x="156" y="23"/>
                </a:cubicBezTo>
                <a:cubicBezTo>
                  <a:pt x="708" y="37"/>
                  <a:pt x="369" y="32"/>
                  <a:pt x="1175" y="23"/>
                </a:cubicBezTo>
                <a:close/>
              </a:path>
            </a:pathLst>
          </a:custGeom>
          <a:noFill/>
          <a:ln w="38100">
            <a:solidFill>
              <a:schemeClr val="accent2"/>
            </a:solidFill>
            <a:round/>
            <a:headEnd/>
            <a:tailEnd/>
          </a:ln>
        </p:spPr>
        <p:txBody>
          <a:bodyPr wrap="none" anchor="ctr">
            <a:spAutoFit/>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228600" y="228600"/>
            <a:ext cx="2971800" cy="2133600"/>
          </a:xfrm>
        </p:spPr>
        <p:txBody>
          <a:bodyPr/>
          <a:lstStyle/>
          <a:p>
            <a:pPr eaLnBrk="1" hangingPunct="1"/>
            <a:r>
              <a:rPr lang="en-US" smtClean="0"/>
              <a:t>Using the Joint</a:t>
            </a:r>
          </a:p>
        </p:txBody>
      </p:sp>
      <p:pic>
        <p:nvPicPr>
          <p:cNvPr id="22532" name="Picture 3" descr="joint"/>
          <p:cNvPicPr>
            <a:picLocks noChangeAspect="1" noChangeArrowheads="1"/>
          </p:cNvPicPr>
          <p:nvPr/>
        </p:nvPicPr>
        <p:blipFill>
          <a:blip r:embed="rId4"/>
          <a:srcRect/>
          <a:stretch>
            <a:fillRect/>
          </a:stretch>
        </p:blipFill>
        <p:spPr bwMode="auto">
          <a:xfrm>
            <a:off x="3352800" y="304800"/>
            <a:ext cx="5564188" cy="3033713"/>
          </a:xfrm>
          <a:prstGeom prst="rect">
            <a:avLst/>
          </a:prstGeom>
          <a:noFill/>
          <a:ln w="9525">
            <a:noFill/>
            <a:miter lim="800000"/>
            <a:headEnd/>
            <a:tailEnd/>
          </a:ln>
        </p:spPr>
      </p:pic>
      <p:sp>
        <p:nvSpPr>
          <p:cNvPr id="22533" name="Text Box 4"/>
          <p:cNvSpPr txBox="1">
            <a:spLocks noChangeArrowheads="1"/>
          </p:cNvSpPr>
          <p:nvPr/>
        </p:nvSpPr>
        <p:spPr bwMode="auto">
          <a:xfrm>
            <a:off x="517525" y="3816350"/>
            <a:ext cx="3521075" cy="396875"/>
          </a:xfrm>
          <a:prstGeom prst="rect">
            <a:avLst/>
          </a:prstGeom>
          <a:noFill/>
          <a:ln w="3175">
            <a:noFill/>
            <a:miter lim="800000"/>
            <a:headEnd/>
            <a:tailEnd/>
          </a:ln>
        </p:spPr>
        <p:txBody>
          <a:bodyPr>
            <a:spAutoFit/>
          </a:bodyPr>
          <a:lstStyle/>
          <a:p>
            <a:pPr algn="l"/>
            <a:r>
              <a:rPr lang="en-US"/>
              <a:t>P(Poor) = 0.7604</a:t>
            </a:r>
          </a:p>
        </p:txBody>
      </p:sp>
      <p:graphicFrame>
        <p:nvGraphicFramePr>
          <p:cNvPr id="22530" name="Object 5"/>
          <p:cNvGraphicFramePr>
            <a:graphicFrameLocks noChangeAspect="1"/>
          </p:cNvGraphicFramePr>
          <p:nvPr/>
        </p:nvGraphicFramePr>
        <p:xfrm>
          <a:off x="4648200" y="3810000"/>
          <a:ext cx="3124200" cy="809625"/>
        </p:xfrm>
        <a:graphic>
          <a:graphicData uri="http://schemas.openxmlformats.org/presentationml/2006/ole">
            <mc:AlternateContent xmlns:mc="http://schemas.openxmlformats.org/markup-compatibility/2006">
              <mc:Choice xmlns:v="urn:schemas-microsoft-com:vml" Requires="v">
                <p:oleObj spid="_x0000_s26657" name="Equation" r:id="rId5" imgW="1371600" imgH="355320" progId="Equation.3">
                  <p:embed/>
                </p:oleObj>
              </mc:Choice>
              <mc:Fallback>
                <p:oleObj name="Equation" r:id="rId5" imgW="1371600" imgH="35532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8200" y="3810000"/>
                        <a:ext cx="3124200" cy="809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534" name="Freeform 6"/>
          <p:cNvSpPr>
            <a:spLocks/>
          </p:cNvSpPr>
          <p:nvPr/>
        </p:nvSpPr>
        <p:spPr bwMode="auto">
          <a:xfrm>
            <a:off x="3311525" y="2681288"/>
            <a:ext cx="3584575" cy="333375"/>
          </a:xfrm>
          <a:custGeom>
            <a:avLst/>
            <a:gdLst>
              <a:gd name="T0" fmla="*/ 2147483647 w 2258"/>
              <a:gd name="T1" fmla="*/ 57964395 h 210"/>
              <a:gd name="T2" fmla="*/ 2147483647 w 2258"/>
              <a:gd name="T3" fmla="*/ 118448153 h 210"/>
              <a:gd name="T4" fmla="*/ 2147483647 w 2258"/>
              <a:gd name="T5" fmla="*/ 176410936 h 210"/>
              <a:gd name="T6" fmla="*/ 2147483647 w 2258"/>
              <a:gd name="T7" fmla="*/ 234375356 h 210"/>
              <a:gd name="T8" fmla="*/ 2147483647 w 2258"/>
              <a:gd name="T9" fmla="*/ 294857501 h 210"/>
              <a:gd name="T10" fmla="*/ 2147483647 w 2258"/>
              <a:gd name="T11" fmla="*/ 471270074 h 210"/>
              <a:gd name="T12" fmla="*/ 2147483647 w 2258"/>
              <a:gd name="T13" fmla="*/ 529232857 h 210"/>
              <a:gd name="T14" fmla="*/ 2147483647 w 2258"/>
              <a:gd name="T15" fmla="*/ 471270074 h 210"/>
              <a:gd name="T16" fmla="*/ 2147483647 w 2258"/>
              <a:gd name="T17" fmla="*/ 451108830 h 210"/>
              <a:gd name="T18" fmla="*/ 2147483647 w 2258"/>
              <a:gd name="T19" fmla="*/ 529232857 h 210"/>
              <a:gd name="T20" fmla="*/ 1491932252 w 2258"/>
              <a:gd name="T21" fmla="*/ 509071613 h 210"/>
              <a:gd name="T22" fmla="*/ 705643643 w 2258"/>
              <a:gd name="T23" fmla="*/ 529232857 h 210"/>
              <a:gd name="T24" fmla="*/ 234373735 w 2258"/>
              <a:gd name="T25" fmla="*/ 509071613 h 210"/>
              <a:gd name="T26" fmla="*/ 118446548 w 2258"/>
              <a:gd name="T27" fmla="*/ 451108830 h 210"/>
              <a:gd name="T28" fmla="*/ 0 w 2258"/>
              <a:gd name="T29" fmla="*/ 413305604 h 210"/>
              <a:gd name="T30" fmla="*/ 40322495 w 2258"/>
              <a:gd name="T31" fmla="*/ 352821872 h 210"/>
              <a:gd name="T32" fmla="*/ 78124041 w 2258"/>
              <a:gd name="T33" fmla="*/ 234375356 h 210"/>
              <a:gd name="T34" fmla="*/ 393144304 w 2258"/>
              <a:gd name="T35" fmla="*/ 57964395 h 210"/>
              <a:gd name="T36" fmla="*/ 2147483647 w 2258"/>
              <a:gd name="T37" fmla="*/ 57964395 h 2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58"/>
              <a:gd name="T58" fmla="*/ 0 h 210"/>
              <a:gd name="T59" fmla="*/ 2258 w 2258"/>
              <a:gd name="T60" fmla="*/ 210 h 2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58" h="210">
                <a:moveTo>
                  <a:pt x="1175" y="23"/>
                </a:moveTo>
                <a:cubicBezTo>
                  <a:pt x="1259" y="29"/>
                  <a:pt x="1341" y="38"/>
                  <a:pt x="1424" y="47"/>
                </a:cubicBezTo>
                <a:cubicBezTo>
                  <a:pt x="1499" y="46"/>
                  <a:pt x="2126" y="0"/>
                  <a:pt x="2234" y="70"/>
                </a:cubicBezTo>
                <a:cubicBezTo>
                  <a:pt x="2239" y="78"/>
                  <a:pt x="2246" y="85"/>
                  <a:pt x="2250" y="93"/>
                </a:cubicBezTo>
                <a:cubicBezTo>
                  <a:pt x="2254" y="100"/>
                  <a:pt x="2258" y="109"/>
                  <a:pt x="2257" y="117"/>
                </a:cubicBezTo>
                <a:cubicBezTo>
                  <a:pt x="2250" y="179"/>
                  <a:pt x="2224" y="169"/>
                  <a:pt x="2172" y="187"/>
                </a:cubicBezTo>
                <a:cubicBezTo>
                  <a:pt x="2146" y="196"/>
                  <a:pt x="2120" y="203"/>
                  <a:pt x="2094" y="210"/>
                </a:cubicBezTo>
                <a:cubicBezTo>
                  <a:pt x="1908" y="199"/>
                  <a:pt x="1751" y="191"/>
                  <a:pt x="1557" y="187"/>
                </a:cubicBezTo>
                <a:cubicBezTo>
                  <a:pt x="1450" y="177"/>
                  <a:pt x="1371" y="173"/>
                  <a:pt x="1261" y="179"/>
                </a:cubicBezTo>
                <a:cubicBezTo>
                  <a:pt x="1217" y="190"/>
                  <a:pt x="1173" y="199"/>
                  <a:pt x="1129" y="210"/>
                </a:cubicBezTo>
                <a:cubicBezTo>
                  <a:pt x="931" y="204"/>
                  <a:pt x="789" y="196"/>
                  <a:pt x="592" y="202"/>
                </a:cubicBezTo>
                <a:cubicBezTo>
                  <a:pt x="482" y="198"/>
                  <a:pt x="387" y="192"/>
                  <a:pt x="280" y="210"/>
                </a:cubicBezTo>
                <a:cubicBezTo>
                  <a:pt x="218" y="207"/>
                  <a:pt x="155" y="206"/>
                  <a:pt x="93" y="202"/>
                </a:cubicBezTo>
                <a:cubicBezTo>
                  <a:pt x="64" y="200"/>
                  <a:pt x="73" y="191"/>
                  <a:pt x="47" y="179"/>
                </a:cubicBezTo>
                <a:cubicBezTo>
                  <a:pt x="32" y="172"/>
                  <a:pt x="0" y="164"/>
                  <a:pt x="0" y="164"/>
                </a:cubicBezTo>
                <a:cubicBezTo>
                  <a:pt x="5" y="156"/>
                  <a:pt x="12" y="149"/>
                  <a:pt x="16" y="140"/>
                </a:cubicBezTo>
                <a:cubicBezTo>
                  <a:pt x="23" y="125"/>
                  <a:pt x="17" y="102"/>
                  <a:pt x="31" y="93"/>
                </a:cubicBezTo>
                <a:cubicBezTo>
                  <a:pt x="73" y="67"/>
                  <a:pt x="108" y="35"/>
                  <a:pt x="156" y="23"/>
                </a:cubicBezTo>
                <a:cubicBezTo>
                  <a:pt x="708" y="37"/>
                  <a:pt x="369" y="32"/>
                  <a:pt x="1175" y="23"/>
                </a:cubicBezTo>
                <a:close/>
              </a:path>
            </a:pathLst>
          </a:custGeom>
          <a:noFill/>
          <a:ln w="38100">
            <a:solidFill>
              <a:schemeClr val="accent2"/>
            </a:solidFill>
            <a:round/>
            <a:headEnd/>
            <a:tailEnd/>
          </a:ln>
        </p:spPr>
        <p:txBody>
          <a:bodyPr wrap="none" anchor="ctr">
            <a:spAutoFit/>
          </a:bodyPr>
          <a:lstStyle/>
          <a:p>
            <a:endParaRPr lang="en-US"/>
          </a:p>
        </p:txBody>
      </p:sp>
      <p:sp>
        <p:nvSpPr>
          <p:cNvPr id="22535" name="Freeform 7"/>
          <p:cNvSpPr>
            <a:spLocks/>
          </p:cNvSpPr>
          <p:nvPr/>
        </p:nvSpPr>
        <p:spPr bwMode="auto">
          <a:xfrm>
            <a:off x="3352800" y="1981200"/>
            <a:ext cx="3584575" cy="333375"/>
          </a:xfrm>
          <a:custGeom>
            <a:avLst/>
            <a:gdLst>
              <a:gd name="T0" fmla="*/ 2147483647 w 2258"/>
              <a:gd name="T1" fmla="*/ 57964395 h 210"/>
              <a:gd name="T2" fmla="*/ 2147483647 w 2258"/>
              <a:gd name="T3" fmla="*/ 118448153 h 210"/>
              <a:gd name="T4" fmla="*/ 2147483647 w 2258"/>
              <a:gd name="T5" fmla="*/ 176410936 h 210"/>
              <a:gd name="T6" fmla="*/ 2147483647 w 2258"/>
              <a:gd name="T7" fmla="*/ 234375356 h 210"/>
              <a:gd name="T8" fmla="*/ 2147483647 w 2258"/>
              <a:gd name="T9" fmla="*/ 294857501 h 210"/>
              <a:gd name="T10" fmla="*/ 2147483647 w 2258"/>
              <a:gd name="T11" fmla="*/ 471270074 h 210"/>
              <a:gd name="T12" fmla="*/ 2147483647 w 2258"/>
              <a:gd name="T13" fmla="*/ 529232857 h 210"/>
              <a:gd name="T14" fmla="*/ 2147483647 w 2258"/>
              <a:gd name="T15" fmla="*/ 471270074 h 210"/>
              <a:gd name="T16" fmla="*/ 2147483647 w 2258"/>
              <a:gd name="T17" fmla="*/ 451108830 h 210"/>
              <a:gd name="T18" fmla="*/ 2147483647 w 2258"/>
              <a:gd name="T19" fmla="*/ 529232857 h 210"/>
              <a:gd name="T20" fmla="*/ 1491932252 w 2258"/>
              <a:gd name="T21" fmla="*/ 509071613 h 210"/>
              <a:gd name="T22" fmla="*/ 705643643 w 2258"/>
              <a:gd name="T23" fmla="*/ 529232857 h 210"/>
              <a:gd name="T24" fmla="*/ 234373735 w 2258"/>
              <a:gd name="T25" fmla="*/ 509071613 h 210"/>
              <a:gd name="T26" fmla="*/ 118446548 w 2258"/>
              <a:gd name="T27" fmla="*/ 451108830 h 210"/>
              <a:gd name="T28" fmla="*/ 0 w 2258"/>
              <a:gd name="T29" fmla="*/ 413305604 h 210"/>
              <a:gd name="T30" fmla="*/ 40322495 w 2258"/>
              <a:gd name="T31" fmla="*/ 352821872 h 210"/>
              <a:gd name="T32" fmla="*/ 78124041 w 2258"/>
              <a:gd name="T33" fmla="*/ 234375356 h 210"/>
              <a:gd name="T34" fmla="*/ 393144304 w 2258"/>
              <a:gd name="T35" fmla="*/ 57964395 h 210"/>
              <a:gd name="T36" fmla="*/ 2147483647 w 2258"/>
              <a:gd name="T37" fmla="*/ 57964395 h 2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58"/>
              <a:gd name="T58" fmla="*/ 0 h 210"/>
              <a:gd name="T59" fmla="*/ 2258 w 2258"/>
              <a:gd name="T60" fmla="*/ 210 h 2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58" h="210">
                <a:moveTo>
                  <a:pt x="1175" y="23"/>
                </a:moveTo>
                <a:cubicBezTo>
                  <a:pt x="1259" y="29"/>
                  <a:pt x="1341" y="38"/>
                  <a:pt x="1424" y="47"/>
                </a:cubicBezTo>
                <a:cubicBezTo>
                  <a:pt x="1499" y="46"/>
                  <a:pt x="2126" y="0"/>
                  <a:pt x="2234" y="70"/>
                </a:cubicBezTo>
                <a:cubicBezTo>
                  <a:pt x="2239" y="78"/>
                  <a:pt x="2246" y="85"/>
                  <a:pt x="2250" y="93"/>
                </a:cubicBezTo>
                <a:cubicBezTo>
                  <a:pt x="2254" y="100"/>
                  <a:pt x="2258" y="109"/>
                  <a:pt x="2257" y="117"/>
                </a:cubicBezTo>
                <a:cubicBezTo>
                  <a:pt x="2250" y="179"/>
                  <a:pt x="2224" y="169"/>
                  <a:pt x="2172" y="187"/>
                </a:cubicBezTo>
                <a:cubicBezTo>
                  <a:pt x="2146" y="196"/>
                  <a:pt x="2120" y="203"/>
                  <a:pt x="2094" y="210"/>
                </a:cubicBezTo>
                <a:cubicBezTo>
                  <a:pt x="1908" y="199"/>
                  <a:pt x="1751" y="191"/>
                  <a:pt x="1557" y="187"/>
                </a:cubicBezTo>
                <a:cubicBezTo>
                  <a:pt x="1450" y="177"/>
                  <a:pt x="1371" y="173"/>
                  <a:pt x="1261" y="179"/>
                </a:cubicBezTo>
                <a:cubicBezTo>
                  <a:pt x="1217" y="190"/>
                  <a:pt x="1173" y="199"/>
                  <a:pt x="1129" y="210"/>
                </a:cubicBezTo>
                <a:cubicBezTo>
                  <a:pt x="931" y="204"/>
                  <a:pt x="789" y="196"/>
                  <a:pt x="592" y="202"/>
                </a:cubicBezTo>
                <a:cubicBezTo>
                  <a:pt x="482" y="198"/>
                  <a:pt x="387" y="192"/>
                  <a:pt x="280" y="210"/>
                </a:cubicBezTo>
                <a:cubicBezTo>
                  <a:pt x="218" y="207"/>
                  <a:pt x="155" y="206"/>
                  <a:pt x="93" y="202"/>
                </a:cubicBezTo>
                <a:cubicBezTo>
                  <a:pt x="64" y="200"/>
                  <a:pt x="73" y="191"/>
                  <a:pt x="47" y="179"/>
                </a:cubicBezTo>
                <a:cubicBezTo>
                  <a:pt x="32" y="172"/>
                  <a:pt x="0" y="164"/>
                  <a:pt x="0" y="164"/>
                </a:cubicBezTo>
                <a:cubicBezTo>
                  <a:pt x="5" y="156"/>
                  <a:pt x="12" y="149"/>
                  <a:pt x="16" y="140"/>
                </a:cubicBezTo>
                <a:cubicBezTo>
                  <a:pt x="23" y="125"/>
                  <a:pt x="17" y="102"/>
                  <a:pt x="31" y="93"/>
                </a:cubicBezTo>
                <a:cubicBezTo>
                  <a:pt x="73" y="67"/>
                  <a:pt x="108" y="35"/>
                  <a:pt x="156" y="23"/>
                </a:cubicBezTo>
                <a:cubicBezTo>
                  <a:pt x="708" y="37"/>
                  <a:pt x="369" y="32"/>
                  <a:pt x="1175" y="23"/>
                </a:cubicBezTo>
                <a:close/>
              </a:path>
            </a:pathLst>
          </a:custGeom>
          <a:noFill/>
          <a:ln w="38100">
            <a:solidFill>
              <a:schemeClr val="accent2"/>
            </a:solidFill>
            <a:round/>
            <a:headEnd/>
            <a:tailEnd/>
          </a:ln>
        </p:spPr>
        <p:txBody>
          <a:bodyPr wrap="none" anchor="ctr">
            <a:spAutoFit/>
          </a:bodyPr>
          <a:lstStyle/>
          <a:p>
            <a:endParaRPr lang="en-US"/>
          </a:p>
        </p:txBody>
      </p:sp>
      <p:sp>
        <p:nvSpPr>
          <p:cNvPr id="22536" name="Freeform 8"/>
          <p:cNvSpPr>
            <a:spLocks/>
          </p:cNvSpPr>
          <p:nvPr/>
        </p:nvSpPr>
        <p:spPr bwMode="auto">
          <a:xfrm>
            <a:off x="3352800" y="609600"/>
            <a:ext cx="3584575" cy="333375"/>
          </a:xfrm>
          <a:custGeom>
            <a:avLst/>
            <a:gdLst>
              <a:gd name="T0" fmla="*/ 2147483647 w 2258"/>
              <a:gd name="T1" fmla="*/ 57964395 h 210"/>
              <a:gd name="T2" fmla="*/ 2147483647 w 2258"/>
              <a:gd name="T3" fmla="*/ 118448153 h 210"/>
              <a:gd name="T4" fmla="*/ 2147483647 w 2258"/>
              <a:gd name="T5" fmla="*/ 176410936 h 210"/>
              <a:gd name="T6" fmla="*/ 2147483647 w 2258"/>
              <a:gd name="T7" fmla="*/ 234375356 h 210"/>
              <a:gd name="T8" fmla="*/ 2147483647 w 2258"/>
              <a:gd name="T9" fmla="*/ 294857501 h 210"/>
              <a:gd name="T10" fmla="*/ 2147483647 w 2258"/>
              <a:gd name="T11" fmla="*/ 471270074 h 210"/>
              <a:gd name="T12" fmla="*/ 2147483647 w 2258"/>
              <a:gd name="T13" fmla="*/ 529232857 h 210"/>
              <a:gd name="T14" fmla="*/ 2147483647 w 2258"/>
              <a:gd name="T15" fmla="*/ 471270074 h 210"/>
              <a:gd name="T16" fmla="*/ 2147483647 w 2258"/>
              <a:gd name="T17" fmla="*/ 451108830 h 210"/>
              <a:gd name="T18" fmla="*/ 2147483647 w 2258"/>
              <a:gd name="T19" fmla="*/ 529232857 h 210"/>
              <a:gd name="T20" fmla="*/ 1491932252 w 2258"/>
              <a:gd name="T21" fmla="*/ 509071613 h 210"/>
              <a:gd name="T22" fmla="*/ 705643643 w 2258"/>
              <a:gd name="T23" fmla="*/ 529232857 h 210"/>
              <a:gd name="T24" fmla="*/ 234373735 w 2258"/>
              <a:gd name="T25" fmla="*/ 509071613 h 210"/>
              <a:gd name="T26" fmla="*/ 118446548 w 2258"/>
              <a:gd name="T27" fmla="*/ 451108830 h 210"/>
              <a:gd name="T28" fmla="*/ 0 w 2258"/>
              <a:gd name="T29" fmla="*/ 413305604 h 210"/>
              <a:gd name="T30" fmla="*/ 40322495 w 2258"/>
              <a:gd name="T31" fmla="*/ 352821872 h 210"/>
              <a:gd name="T32" fmla="*/ 78124041 w 2258"/>
              <a:gd name="T33" fmla="*/ 234375356 h 210"/>
              <a:gd name="T34" fmla="*/ 393144304 w 2258"/>
              <a:gd name="T35" fmla="*/ 57964395 h 210"/>
              <a:gd name="T36" fmla="*/ 2147483647 w 2258"/>
              <a:gd name="T37" fmla="*/ 57964395 h 2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58"/>
              <a:gd name="T58" fmla="*/ 0 h 210"/>
              <a:gd name="T59" fmla="*/ 2258 w 2258"/>
              <a:gd name="T60" fmla="*/ 210 h 2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58" h="210">
                <a:moveTo>
                  <a:pt x="1175" y="23"/>
                </a:moveTo>
                <a:cubicBezTo>
                  <a:pt x="1259" y="29"/>
                  <a:pt x="1341" y="38"/>
                  <a:pt x="1424" y="47"/>
                </a:cubicBezTo>
                <a:cubicBezTo>
                  <a:pt x="1499" y="46"/>
                  <a:pt x="2126" y="0"/>
                  <a:pt x="2234" y="70"/>
                </a:cubicBezTo>
                <a:cubicBezTo>
                  <a:pt x="2239" y="78"/>
                  <a:pt x="2246" y="85"/>
                  <a:pt x="2250" y="93"/>
                </a:cubicBezTo>
                <a:cubicBezTo>
                  <a:pt x="2254" y="100"/>
                  <a:pt x="2258" y="109"/>
                  <a:pt x="2257" y="117"/>
                </a:cubicBezTo>
                <a:cubicBezTo>
                  <a:pt x="2250" y="179"/>
                  <a:pt x="2224" y="169"/>
                  <a:pt x="2172" y="187"/>
                </a:cubicBezTo>
                <a:cubicBezTo>
                  <a:pt x="2146" y="196"/>
                  <a:pt x="2120" y="203"/>
                  <a:pt x="2094" y="210"/>
                </a:cubicBezTo>
                <a:cubicBezTo>
                  <a:pt x="1908" y="199"/>
                  <a:pt x="1751" y="191"/>
                  <a:pt x="1557" y="187"/>
                </a:cubicBezTo>
                <a:cubicBezTo>
                  <a:pt x="1450" y="177"/>
                  <a:pt x="1371" y="173"/>
                  <a:pt x="1261" y="179"/>
                </a:cubicBezTo>
                <a:cubicBezTo>
                  <a:pt x="1217" y="190"/>
                  <a:pt x="1173" y="199"/>
                  <a:pt x="1129" y="210"/>
                </a:cubicBezTo>
                <a:cubicBezTo>
                  <a:pt x="931" y="204"/>
                  <a:pt x="789" y="196"/>
                  <a:pt x="592" y="202"/>
                </a:cubicBezTo>
                <a:cubicBezTo>
                  <a:pt x="482" y="198"/>
                  <a:pt x="387" y="192"/>
                  <a:pt x="280" y="210"/>
                </a:cubicBezTo>
                <a:cubicBezTo>
                  <a:pt x="218" y="207"/>
                  <a:pt x="155" y="206"/>
                  <a:pt x="93" y="202"/>
                </a:cubicBezTo>
                <a:cubicBezTo>
                  <a:pt x="64" y="200"/>
                  <a:pt x="73" y="191"/>
                  <a:pt x="47" y="179"/>
                </a:cubicBezTo>
                <a:cubicBezTo>
                  <a:pt x="32" y="172"/>
                  <a:pt x="0" y="164"/>
                  <a:pt x="0" y="164"/>
                </a:cubicBezTo>
                <a:cubicBezTo>
                  <a:pt x="5" y="156"/>
                  <a:pt x="12" y="149"/>
                  <a:pt x="16" y="140"/>
                </a:cubicBezTo>
                <a:cubicBezTo>
                  <a:pt x="23" y="125"/>
                  <a:pt x="17" y="102"/>
                  <a:pt x="31" y="93"/>
                </a:cubicBezTo>
                <a:cubicBezTo>
                  <a:pt x="73" y="67"/>
                  <a:pt x="108" y="35"/>
                  <a:pt x="156" y="23"/>
                </a:cubicBezTo>
                <a:cubicBezTo>
                  <a:pt x="708" y="37"/>
                  <a:pt x="369" y="32"/>
                  <a:pt x="1175" y="23"/>
                </a:cubicBezTo>
                <a:close/>
              </a:path>
            </a:pathLst>
          </a:custGeom>
          <a:noFill/>
          <a:ln w="38100">
            <a:solidFill>
              <a:schemeClr val="accent2"/>
            </a:solidFill>
            <a:round/>
            <a:headEnd/>
            <a:tailEnd/>
          </a:ln>
        </p:spPr>
        <p:txBody>
          <a:bodyPr wrap="none" anchor="ctr">
            <a:spAutoFit/>
          </a:bodyPr>
          <a:lstStyle/>
          <a:p>
            <a:endParaRPr lang="en-US"/>
          </a:p>
        </p:txBody>
      </p:sp>
      <p:sp>
        <p:nvSpPr>
          <p:cNvPr id="22537" name="Freeform 9"/>
          <p:cNvSpPr>
            <a:spLocks/>
          </p:cNvSpPr>
          <p:nvPr/>
        </p:nvSpPr>
        <p:spPr bwMode="auto">
          <a:xfrm>
            <a:off x="3352800" y="1295400"/>
            <a:ext cx="3584575" cy="333375"/>
          </a:xfrm>
          <a:custGeom>
            <a:avLst/>
            <a:gdLst>
              <a:gd name="T0" fmla="*/ 2147483647 w 2258"/>
              <a:gd name="T1" fmla="*/ 57964395 h 210"/>
              <a:gd name="T2" fmla="*/ 2147483647 w 2258"/>
              <a:gd name="T3" fmla="*/ 118448153 h 210"/>
              <a:gd name="T4" fmla="*/ 2147483647 w 2258"/>
              <a:gd name="T5" fmla="*/ 176410936 h 210"/>
              <a:gd name="T6" fmla="*/ 2147483647 w 2258"/>
              <a:gd name="T7" fmla="*/ 234375356 h 210"/>
              <a:gd name="T8" fmla="*/ 2147483647 w 2258"/>
              <a:gd name="T9" fmla="*/ 294857501 h 210"/>
              <a:gd name="T10" fmla="*/ 2147483647 w 2258"/>
              <a:gd name="T11" fmla="*/ 471270074 h 210"/>
              <a:gd name="T12" fmla="*/ 2147483647 w 2258"/>
              <a:gd name="T13" fmla="*/ 529232857 h 210"/>
              <a:gd name="T14" fmla="*/ 2147483647 w 2258"/>
              <a:gd name="T15" fmla="*/ 471270074 h 210"/>
              <a:gd name="T16" fmla="*/ 2147483647 w 2258"/>
              <a:gd name="T17" fmla="*/ 451108830 h 210"/>
              <a:gd name="T18" fmla="*/ 2147483647 w 2258"/>
              <a:gd name="T19" fmla="*/ 529232857 h 210"/>
              <a:gd name="T20" fmla="*/ 1491932252 w 2258"/>
              <a:gd name="T21" fmla="*/ 509071613 h 210"/>
              <a:gd name="T22" fmla="*/ 705643643 w 2258"/>
              <a:gd name="T23" fmla="*/ 529232857 h 210"/>
              <a:gd name="T24" fmla="*/ 234373735 w 2258"/>
              <a:gd name="T25" fmla="*/ 509071613 h 210"/>
              <a:gd name="T26" fmla="*/ 118446548 w 2258"/>
              <a:gd name="T27" fmla="*/ 451108830 h 210"/>
              <a:gd name="T28" fmla="*/ 0 w 2258"/>
              <a:gd name="T29" fmla="*/ 413305604 h 210"/>
              <a:gd name="T30" fmla="*/ 40322495 w 2258"/>
              <a:gd name="T31" fmla="*/ 352821872 h 210"/>
              <a:gd name="T32" fmla="*/ 78124041 w 2258"/>
              <a:gd name="T33" fmla="*/ 234375356 h 210"/>
              <a:gd name="T34" fmla="*/ 393144304 w 2258"/>
              <a:gd name="T35" fmla="*/ 57964395 h 210"/>
              <a:gd name="T36" fmla="*/ 2147483647 w 2258"/>
              <a:gd name="T37" fmla="*/ 57964395 h 2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58"/>
              <a:gd name="T58" fmla="*/ 0 h 210"/>
              <a:gd name="T59" fmla="*/ 2258 w 2258"/>
              <a:gd name="T60" fmla="*/ 210 h 2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58" h="210">
                <a:moveTo>
                  <a:pt x="1175" y="23"/>
                </a:moveTo>
                <a:cubicBezTo>
                  <a:pt x="1259" y="29"/>
                  <a:pt x="1341" y="38"/>
                  <a:pt x="1424" y="47"/>
                </a:cubicBezTo>
                <a:cubicBezTo>
                  <a:pt x="1499" y="46"/>
                  <a:pt x="2126" y="0"/>
                  <a:pt x="2234" y="70"/>
                </a:cubicBezTo>
                <a:cubicBezTo>
                  <a:pt x="2239" y="78"/>
                  <a:pt x="2246" y="85"/>
                  <a:pt x="2250" y="93"/>
                </a:cubicBezTo>
                <a:cubicBezTo>
                  <a:pt x="2254" y="100"/>
                  <a:pt x="2258" y="109"/>
                  <a:pt x="2257" y="117"/>
                </a:cubicBezTo>
                <a:cubicBezTo>
                  <a:pt x="2250" y="179"/>
                  <a:pt x="2224" y="169"/>
                  <a:pt x="2172" y="187"/>
                </a:cubicBezTo>
                <a:cubicBezTo>
                  <a:pt x="2146" y="196"/>
                  <a:pt x="2120" y="203"/>
                  <a:pt x="2094" y="210"/>
                </a:cubicBezTo>
                <a:cubicBezTo>
                  <a:pt x="1908" y="199"/>
                  <a:pt x="1751" y="191"/>
                  <a:pt x="1557" y="187"/>
                </a:cubicBezTo>
                <a:cubicBezTo>
                  <a:pt x="1450" y="177"/>
                  <a:pt x="1371" y="173"/>
                  <a:pt x="1261" y="179"/>
                </a:cubicBezTo>
                <a:cubicBezTo>
                  <a:pt x="1217" y="190"/>
                  <a:pt x="1173" y="199"/>
                  <a:pt x="1129" y="210"/>
                </a:cubicBezTo>
                <a:cubicBezTo>
                  <a:pt x="931" y="204"/>
                  <a:pt x="789" y="196"/>
                  <a:pt x="592" y="202"/>
                </a:cubicBezTo>
                <a:cubicBezTo>
                  <a:pt x="482" y="198"/>
                  <a:pt x="387" y="192"/>
                  <a:pt x="280" y="210"/>
                </a:cubicBezTo>
                <a:cubicBezTo>
                  <a:pt x="218" y="207"/>
                  <a:pt x="155" y="206"/>
                  <a:pt x="93" y="202"/>
                </a:cubicBezTo>
                <a:cubicBezTo>
                  <a:pt x="64" y="200"/>
                  <a:pt x="73" y="191"/>
                  <a:pt x="47" y="179"/>
                </a:cubicBezTo>
                <a:cubicBezTo>
                  <a:pt x="32" y="172"/>
                  <a:pt x="0" y="164"/>
                  <a:pt x="0" y="164"/>
                </a:cubicBezTo>
                <a:cubicBezTo>
                  <a:pt x="5" y="156"/>
                  <a:pt x="12" y="149"/>
                  <a:pt x="16" y="140"/>
                </a:cubicBezTo>
                <a:cubicBezTo>
                  <a:pt x="23" y="125"/>
                  <a:pt x="17" y="102"/>
                  <a:pt x="31" y="93"/>
                </a:cubicBezTo>
                <a:cubicBezTo>
                  <a:pt x="73" y="67"/>
                  <a:pt x="108" y="35"/>
                  <a:pt x="156" y="23"/>
                </a:cubicBezTo>
                <a:cubicBezTo>
                  <a:pt x="708" y="37"/>
                  <a:pt x="369" y="32"/>
                  <a:pt x="1175" y="23"/>
                </a:cubicBezTo>
                <a:close/>
              </a:path>
            </a:pathLst>
          </a:custGeom>
          <a:noFill/>
          <a:ln w="38100">
            <a:solidFill>
              <a:schemeClr val="accent2"/>
            </a:solidFill>
            <a:round/>
            <a:headEnd/>
            <a:tailEnd/>
          </a:ln>
        </p:spPr>
        <p:txBody>
          <a:bodyPr wrap="none" anchor="ctr">
            <a:spAutoFit/>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Probability - what you need to really, really know</a:t>
            </a:r>
            <a:endParaRPr lang="en-US" dirty="0"/>
          </a:p>
        </p:txBody>
      </p:sp>
      <p:sp>
        <p:nvSpPr>
          <p:cNvPr id="2" name="Content Placeholder 1"/>
          <p:cNvSpPr>
            <a:spLocks noGrp="1"/>
          </p:cNvSpPr>
          <p:nvPr>
            <p:ph idx="1"/>
          </p:nvPr>
        </p:nvSpPr>
        <p:spPr/>
        <p:txBody>
          <a:bodyPr>
            <a:normAutofit fontScale="92500" lnSpcReduction="10000"/>
          </a:bodyPr>
          <a:lstStyle/>
          <a:p>
            <a:endParaRPr lang="en-US" dirty="0" smtClean="0"/>
          </a:p>
          <a:p>
            <a:r>
              <a:rPr lang="en-US" dirty="0" smtClean="0"/>
              <a:t>Probabilities are cool</a:t>
            </a:r>
          </a:p>
          <a:p>
            <a:r>
              <a:rPr lang="en-US" dirty="0" smtClean="0"/>
              <a:t>Random variables and events</a:t>
            </a:r>
          </a:p>
          <a:p>
            <a:r>
              <a:rPr lang="en-US" dirty="0" smtClean="0"/>
              <a:t>The Axioms of Probability</a:t>
            </a:r>
          </a:p>
          <a:p>
            <a:r>
              <a:rPr lang="en-US" dirty="0" smtClean="0"/>
              <a:t>Independence, binomials, </a:t>
            </a:r>
            <a:r>
              <a:rPr lang="en-US" dirty="0" err="1" smtClean="0"/>
              <a:t>multinomials</a:t>
            </a:r>
            <a:endParaRPr lang="en-US" dirty="0" smtClean="0"/>
          </a:p>
          <a:p>
            <a:r>
              <a:rPr lang="en-US" dirty="0" smtClean="0"/>
              <a:t>Conditional probabilities</a:t>
            </a:r>
          </a:p>
          <a:p>
            <a:r>
              <a:rPr lang="en-US" dirty="0" smtClean="0"/>
              <a:t>Bayes Rule</a:t>
            </a:r>
          </a:p>
          <a:p>
            <a:r>
              <a:rPr lang="en-US" dirty="0" smtClean="0"/>
              <a:t>MLE’s, smoothing, and MAPs</a:t>
            </a:r>
          </a:p>
          <a:p>
            <a:r>
              <a:rPr lang="en-US" dirty="0" smtClean="0"/>
              <a:t>The joint distribution</a:t>
            </a:r>
          </a:p>
          <a:p>
            <a:r>
              <a:rPr lang="en-US" dirty="0" smtClean="0"/>
              <a:t>Inference</a:t>
            </a:r>
            <a:endParaRPr lang="en-US" dirty="0"/>
          </a:p>
        </p:txBody>
      </p:sp>
    </p:spTree>
    <p:extLst>
      <p:ext uri="{BB962C8B-B14F-4D97-AF65-F5344CB8AC3E}">
        <p14:creationId xmlns:p14="http://schemas.microsoft.com/office/powerpoint/2010/main" val="656054994"/>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228600" y="228600"/>
            <a:ext cx="2971800" cy="2133600"/>
          </a:xfrm>
        </p:spPr>
        <p:txBody>
          <a:bodyPr/>
          <a:lstStyle/>
          <a:p>
            <a:pPr eaLnBrk="1" hangingPunct="1"/>
            <a:r>
              <a:rPr lang="en-US" smtClean="0"/>
              <a:t>Inference with the Joint</a:t>
            </a:r>
          </a:p>
        </p:txBody>
      </p:sp>
      <p:pic>
        <p:nvPicPr>
          <p:cNvPr id="23556" name="Picture 3" descr="joint"/>
          <p:cNvPicPr>
            <a:picLocks noChangeAspect="1" noChangeArrowheads="1"/>
          </p:cNvPicPr>
          <p:nvPr/>
        </p:nvPicPr>
        <p:blipFill>
          <a:blip r:embed="rId4"/>
          <a:srcRect/>
          <a:stretch>
            <a:fillRect/>
          </a:stretch>
        </p:blipFill>
        <p:spPr bwMode="auto">
          <a:xfrm>
            <a:off x="3352800" y="304800"/>
            <a:ext cx="5564188" cy="3033713"/>
          </a:xfrm>
          <a:prstGeom prst="rect">
            <a:avLst/>
          </a:prstGeom>
          <a:noFill/>
          <a:ln w="9525">
            <a:noFill/>
            <a:miter lim="800000"/>
            <a:headEnd/>
            <a:tailEnd/>
          </a:ln>
        </p:spPr>
      </p:pic>
      <p:graphicFrame>
        <p:nvGraphicFramePr>
          <p:cNvPr id="23554" name="Object 5"/>
          <p:cNvGraphicFramePr>
            <a:graphicFrameLocks noChangeAspect="1"/>
          </p:cNvGraphicFramePr>
          <p:nvPr/>
        </p:nvGraphicFramePr>
        <p:xfrm>
          <a:off x="1524000" y="3429000"/>
          <a:ext cx="6075363" cy="1619250"/>
        </p:xfrm>
        <a:graphic>
          <a:graphicData uri="http://schemas.openxmlformats.org/presentationml/2006/ole">
            <mc:AlternateContent xmlns:mc="http://schemas.openxmlformats.org/markup-compatibility/2006">
              <mc:Choice xmlns:v="urn:schemas-microsoft-com:vml" Requires="v">
                <p:oleObj spid="_x0000_s27681" name="Equation" r:id="rId5" imgW="2666880" imgH="711000" progId="Equation.3">
                  <p:embed/>
                </p:oleObj>
              </mc:Choice>
              <mc:Fallback>
                <p:oleObj name="Equation" r:id="rId5" imgW="2666880" imgH="711000" progId="Equation.3">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3429000"/>
                        <a:ext cx="6075363" cy="1619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a:xfrm>
            <a:off x="228600" y="228600"/>
            <a:ext cx="2971800" cy="2133600"/>
          </a:xfrm>
        </p:spPr>
        <p:txBody>
          <a:bodyPr/>
          <a:lstStyle/>
          <a:p>
            <a:pPr eaLnBrk="1" hangingPunct="1"/>
            <a:r>
              <a:rPr lang="en-US" smtClean="0"/>
              <a:t>Inference with the Joint</a:t>
            </a:r>
          </a:p>
        </p:txBody>
      </p:sp>
      <p:pic>
        <p:nvPicPr>
          <p:cNvPr id="24580" name="Picture 3" descr="joint"/>
          <p:cNvPicPr>
            <a:picLocks noChangeAspect="1" noChangeArrowheads="1"/>
          </p:cNvPicPr>
          <p:nvPr/>
        </p:nvPicPr>
        <p:blipFill>
          <a:blip r:embed="rId4"/>
          <a:srcRect/>
          <a:stretch>
            <a:fillRect/>
          </a:stretch>
        </p:blipFill>
        <p:spPr bwMode="auto">
          <a:xfrm>
            <a:off x="3352800" y="304800"/>
            <a:ext cx="5564188" cy="3033713"/>
          </a:xfrm>
          <a:prstGeom prst="rect">
            <a:avLst/>
          </a:prstGeom>
          <a:noFill/>
          <a:ln w="9525">
            <a:noFill/>
            <a:miter lim="800000"/>
            <a:headEnd/>
            <a:tailEnd/>
          </a:ln>
        </p:spPr>
      </p:pic>
      <p:graphicFrame>
        <p:nvGraphicFramePr>
          <p:cNvPr id="24578" name="Object 4"/>
          <p:cNvGraphicFramePr>
            <a:graphicFrameLocks noChangeAspect="1"/>
          </p:cNvGraphicFramePr>
          <p:nvPr/>
        </p:nvGraphicFramePr>
        <p:xfrm>
          <a:off x="1524000" y="3429000"/>
          <a:ext cx="6075363" cy="1619250"/>
        </p:xfrm>
        <a:graphic>
          <a:graphicData uri="http://schemas.openxmlformats.org/presentationml/2006/ole">
            <mc:AlternateContent xmlns:mc="http://schemas.openxmlformats.org/markup-compatibility/2006">
              <mc:Choice xmlns:v="urn:schemas-microsoft-com:vml" Requires="v">
                <p:oleObj spid="_x0000_s28705" name="Equation" r:id="rId5" imgW="2666880" imgH="711000" progId="Equation.3">
                  <p:embed/>
                </p:oleObj>
              </mc:Choice>
              <mc:Fallback>
                <p:oleObj name="Equation" r:id="rId5" imgW="2666880" imgH="711000" progId="Equation.3">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3429000"/>
                        <a:ext cx="6075363" cy="1619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581" name="Freeform 5"/>
          <p:cNvSpPr>
            <a:spLocks/>
          </p:cNvSpPr>
          <p:nvPr/>
        </p:nvSpPr>
        <p:spPr bwMode="auto">
          <a:xfrm>
            <a:off x="3311525" y="2681288"/>
            <a:ext cx="3584575" cy="333375"/>
          </a:xfrm>
          <a:custGeom>
            <a:avLst/>
            <a:gdLst>
              <a:gd name="T0" fmla="*/ 2147483647 w 2258"/>
              <a:gd name="T1" fmla="*/ 57964395 h 210"/>
              <a:gd name="T2" fmla="*/ 2147483647 w 2258"/>
              <a:gd name="T3" fmla="*/ 118448153 h 210"/>
              <a:gd name="T4" fmla="*/ 2147483647 w 2258"/>
              <a:gd name="T5" fmla="*/ 176410936 h 210"/>
              <a:gd name="T6" fmla="*/ 2147483647 w 2258"/>
              <a:gd name="T7" fmla="*/ 234375356 h 210"/>
              <a:gd name="T8" fmla="*/ 2147483647 w 2258"/>
              <a:gd name="T9" fmla="*/ 294857501 h 210"/>
              <a:gd name="T10" fmla="*/ 2147483647 w 2258"/>
              <a:gd name="T11" fmla="*/ 471270074 h 210"/>
              <a:gd name="T12" fmla="*/ 2147483647 w 2258"/>
              <a:gd name="T13" fmla="*/ 529232857 h 210"/>
              <a:gd name="T14" fmla="*/ 2147483647 w 2258"/>
              <a:gd name="T15" fmla="*/ 471270074 h 210"/>
              <a:gd name="T16" fmla="*/ 2147483647 w 2258"/>
              <a:gd name="T17" fmla="*/ 451108830 h 210"/>
              <a:gd name="T18" fmla="*/ 2147483647 w 2258"/>
              <a:gd name="T19" fmla="*/ 529232857 h 210"/>
              <a:gd name="T20" fmla="*/ 1491932252 w 2258"/>
              <a:gd name="T21" fmla="*/ 509071613 h 210"/>
              <a:gd name="T22" fmla="*/ 705643643 w 2258"/>
              <a:gd name="T23" fmla="*/ 529232857 h 210"/>
              <a:gd name="T24" fmla="*/ 234373735 w 2258"/>
              <a:gd name="T25" fmla="*/ 509071613 h 210"/>
              <a:gd name="T26" fmla="*/ 118446548 w 2258"/>
              <a:gd name="T27" fmla="*/ 451108830 h 210"/>
              <a:gd name="T28" fmla="*/ 0 w 2258"/>
              <a:gd name="T29" fmla="*/ 413305604 h 210"/>
              <a:gd name="T30" fmla="*/ 40322495 w 2258"/>
              <a:gd name="T31" fmla="*/ 352821872 h 210"/>
              <a:gd name="T32" fmla="*/ 78124041 w 2258"/>
              <a:gd name="T33" fmla="*/ 234375356 h 210"/>
              <a:gd name="T34" fmla="*/ 393144304 w 2258"/>
              <a:gd name="T35" fmla="*/ 57964395 h 210"/>
              <a:gd name="T36" fmla="*/ 2147483647 w 2258"/>
              <a:gd name="T37" fmla="*/ 57964395 h 2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58"/>
              <a:gd name="T58" fmla="*/ 0 h 210"/>
              <a:gd name="T59" fmla="*/ 2258 w 2258"/>
              <a:gd name="T60" fmla="*/ 210 h 2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58" h="210">
                <a:moveTo>
                  <a:pt x="1175" y="23"/>
                </a:moveTo>
                <a:cubicBezTo>
                  <a:pt x="1259" y="29"/>
                  <a:pt x="1341" y="38"/>
                  <a:pt x="1424" y="47"/>
                </a:cubicBezTo>
                <a:cubicBezTo>
                  <a:pt x="1499" y="46"/>
                  <a:pt x="2126" y="0"/>
                  <a:pt x="2234" y="70"/>
                </a:cubicBezTo>
                <a:cubicBezTo>
                  <a:pt x="2239" y="78"/>
                  <a:pt x="2246" y="85"/>
                  <a:pt x="2250" y="93"/>
                </a:cubicBezTo>
                <a:cubicBezTo>
                  <a:pt x="2254" y="100"/>
                  <a:pt x="2258" y="109"/>
                  <a:pt x="2257" y="117"/>
                </a:cubicBezTo>
                <a:cubicBezTo>
                  <a:pt x="2250" y="179"/>
                  <a:pt x="2224" y="169"/>
                  <a:pt x="2172" y="187"/>
                </a:cubicBezTo>
                <a:cubicBezTo>
                  <a:pt x="2146" y="196"/>
                  <a:pt x="2120" y="203"/>
                  <a:pt x="2094" y="210"/>
                </a:cubicBezTo>
                <a:cubicBezTo>
                  <a:pt x="1908" y="199"/>
                  <a:pt x="1751" y="191"/>
                  <a:pt x="1557" y="187"/>
                </a:cubicBezTo>
                <a:cubicBezTo>
                  <a:pt x="1450" y="177"/>
                  <a:pt x="1371" y="173"/>
                  <a:pt x="1261" y="179"/>
                </a:cubicBezTo>
                <a:cubicBezTo>
                  <a:pt x="1217" y="190"/>
                  <a:pt x="1173" y="199"/>
                  <a:pt x="1129" y="210"/>
                </a:cubicBezTo>
                <a:cubicBezTo>
                  <a:pt x="931" y="204"/>
                  <a:pt x="789" y="196"/>
                  <a:pt x="592" y="202"/>
                </a:cubicBezTo>
                <a:cubicBezTo>
                  <a:pt x="482" y="198"/>
                  <a:pt x="387" y="192"/>
                  <a:pt x="280" y="210"/>
                </a:cubicBezTo>
                <a:cubicBezTo>
                  <a:pt x="218" y="207"/>
                  <a:pt x="155" y="206"/>
                  <a:pt x="93" y="202"/>
                </a:cubicBezTo>
                <a:cubicBezTo>
                  <a:pt x="64" y="200"/>
                  <a:pt x="73" y="191"/>
                  <a:pt x="47" y="179"/>
                </a:cubicBezTo>
                <a:cubicBezTo>
                  <a:pt x="32" y="172"/>
                  <a:pt x="0" y="164"/>
                  <a:pt x="0" y="164"/>
                </a:cubicBezTo>
                <a:cubicBezTo>
                  <a:pt x="5" y="156"/>
                  <a:pt x="12" y="149"/>
                  <a:pt x="16" y="140"/>
                </a:cubicBezTo>
                <a:cubicBezTo>
                  <a:pt x="23" y="125"/>
                  <a:pt x="17" y="102"/>
                  <a:pt x="31" y="93"/>
                </a:cubicBezTo>
                <a:cubicBezTo>
                  <a:pt x="73" y="67"/>
                  <a:pt x="108" y="35"/>
                  <a:pt x="156" y="23"/>
                </a:cubicBezTo>
                <a:cubicBezTo>
                  <a:pt x="708" y="37"/>
                  <a:pt x="369" y="32"/>
                  <a:pt x="1175" y="23"/>
                </a:cubicBezTo>
                <a:close/>
              </a:path>
            </a:pathLst>
          </a:custGeom>
          <a:noFill/>
          <a:ln w="38100">
            <a:solidFill>
              <a:schemeClr val="accent2"/>
            </a:solidFill>
            <a:round/>
            <a:headEnd/>
            <a:tailEnd/>
          </a:ln>
        </p:spPr>
        <p:txBody>
          <a:bodyPr wrap="none" anchor="ctr">
            <a:spAutoFit/>
          </a:bodyPr>
          <a:lstStyle/>
          <a:p>
            <a:endParaRPr lang="en-US"/>
          </a:p>
        </p:txBody>
      </p:sp>
      <p:sp>
        <p:nvSpPr>
          <p:cNvPr id="24582" name="Freeform 6"/>
          <p:cNvSpPr>
            <a:spLocks/>
          </p:cNvSpPr>
          <p:nvPr/>
        </p:nvSpPr>
        <p:spPr bwMode="auto">
          <a:xfrm>
            <a:off x="3352800" y="1981200"/>
            <a:ext cx="3584575" cy="333375"/>
          </a:xfrm>
          <a:custGeom>
            <a:avLst/>
            <a:gdLst>
              <a:gd name="T0" fmla="*/ 2147483647 w 2258"/>
              <a:gd name="T1" fmla="*/ 57964395 h 210"/>
              <a:gd name="T2" fmla="*/ 2147483647 w 2258"/>
              <a:gd name="T3" fmla="*/ 118448153 h 210"/>
              <a:gd name="T4" fmla="*/ 2147483647 w 2258"/>
              <a:gd name="T5" fmla="*/ 176410936 h 210"/>
              <a:gd name="T6" fmla="*/ 2147483647 w 2258"/>
              <a:gd name="T7" fmla="*/ 234375356 h 210"/>
              <a:gd name="T8" fmla="*/ 2147483647 w 2258"/>
              <a:gd name="T9" fmla="*/ 294857501 h 210"/>
              <a:gd name="T10" fmla="*/ 2147483647 w 2258"/>
              <a:gd name="T11" fmla="*/ 471270074 h 210"/>
              <a:gd name="T12" fmla="*/ 2147483647 w 2258"/>
              <a:gd name="T13" fmla="*/ 529232857 h 210"/>
              <a:gd name="T14" fmla="*/ 2147483647 w 2258"/>
              <a:gd name="T15" fmla="*/ 471270074 h 210"/>
              <a:gd name="T16" fmla="*/ 2147483647 w 2258"/>
              <a:gd name="T17" fmla="*/ 451108830 h 210"/>
              <a:gd name="T18" fmla="*/ 2147483647 w 2258"/>
              <a:gd name="T19" fmla="*/ 529232857 h 210"/>
              <a:gd name="T20" fmla="*/ 1491932252 w 2258"/>
              <a:gd name="T21" fmla="*/ 509071613 h 210"/>
              <a:gd name="T22" fmla="*/ 705643643 w 2258"/>
              <a:gd name="T23" fmla="*/ 529232857 h 210"/>
              <a:gd name="T24" fmla="*/ 234373735 w 2258"/>
              <a:gd name="T25" fmla="*/ 509071613 h 210"/>
              <a:gd name="T26" fmla="*/ 118446548 w 2258"/>
              <a:gd name="T27" fmla="*/ 451108830 h 210"/>
              <a:gd name="T28" fmla="*/ 0 w 2258"/>
              <a:gd name="T29" fmla="*/ 413305604 h 210"/>
              <a:gd name="T30" fmla="*/ 40322495 w 2258"/>
              <a:gd name="T31" fmla="*/ 352821872 h 210"/>
              <a:gd name="T32" fmla="*/ 78124041 w 2258"/>
              <a:gd name="T33" fmla="*/ 234375356 h 210"/>
              <a:gd name="T34" fmla="*/ 393144304 w 2258"/>
              <a:gd name="T35" fmla="*/ 57964395 h 210"/>
              <a:gd name="T36" fmla="*/ 2147483647 w 2258"/>
              <a:gd name="T37" fmla="*/ 57964395 h 2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58"/>
              <a:gd name="T58" fmla="*/ 0 h 210"/>
              <a:gd name="T59" fmla="*/ 2258 w 2258"/>
              <a:gd name="T60" fmla="*/ 210 h 2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58" h="210">
                <a:moveTo>
                  <a:pt x="1175" y="23"/>
                </a:moveTo>
                <a:cubicBezTo>
                  <a:pt x="1259" y="29"/>
                  <a:pt x="1341" y="38"/>
                  <a:pt x="1424" y="47"/>
                </a:cubicBezTo>
                <a:cubicBezTo>
                  <a:pt x="1499" y="46"/>
                  <a:pt x="2126" y="0"/>
                  <a:pt x="2234" y="70"/>
                </a:cubicBezTo>
                <a:cubicBezTo>
                  <a:pt x="2239" y="78"/>
                  <a:pt x="2246" y="85"/>
                  <a:pt x="2250" y="93"/>
                </a:cubicBezTo>
                <a:cubicBezTo>
                  <a:pt x="2254" y="100"/>
                  <a:pt x="2258" y="109"/>
                  <a:pt x="2257" y="117"/>
                </a:cubicBezTo>
                <a:cubicBezTo>
                  <a:pt x="2250" y="179"/>
                  <a:pt x="2224" y="169"/>
                  <a:pt x="2172" y="187"/>
                </a:cubicBezTo>
                <a:cubicBezTo>
                  <a:pt x="2146" y="196"/>
                  <a:pt x="2120" y="203"/>
                  <a:pt x="2094" y="210"/>
                </a:cubicBezTo>
                <a:cubicBezTo>
                  <a:pt x="1908" y="199"/>
                  <a:pt x="1751" y="191"/>
                  <a:pt x="1557" y="187"/>
                </a:cubicBezTo>
                <a:cubicBezTo>
                  <a:pt x="1450" y="177"/>
                  <a:pt x="1371" y="173"/>
                  <a:pt x="1261" y="179"/>
                </a:cubicBezTo>
                <a:cubicBezTo>
                  <a:pt x="1217" y="190"/>
                  <a:pt x="1173" y="199"/>
                  <a:pt x="1129" y="210"/>
                </a:cubicBezTo>
                <a:cubicBezTo>
                  <a:pt x="931" y="204"/>
                  <a:pt x="789" y="196"/>
                  <a:pt x="592" y="202"/>
                </a:cubicBezTo>
                <a:cubicBezTo>
                  <a:pt x="482" y="198"/>
                  <a:pt x="387" y="192"/>
                  <a:pt x="280" y="210"/>
                </a:cubicBezTo>
                <a:cubicBezTo>
                  <a:pt x="218" y="207"/>
                  <a:pt x="155" y="206"/>
                  <a:pt x="93" y="202"/>
                </a:cubicBezTo>
                <a:cubicBezTo>
                  <a:pt x="64" y="200"/>
                  <a:pt x="73" y="191"/>
                  <a:pt x="47" y="179"/>
                </a:cubicBezTo>
                <a:cubicBezTo>
                  <a:pt x="32" y="172"/>
                  <a:pt x="0" y="164"/>
                  <a:pt x="0" y="164"/>
                </a:cubicBezTo>
                <a:cubicBezTo>
                  <a:pt x="5" y="156"/>
                  <a:pt x="12" y="149"/>
                  <a:pt x="16" y="140"/>
                </a:cubicBezTo>
                <a:cubicBezTo>
                  <a:pt x="23" y="125"/>
                  <a:pt x="17" y="102"/>
                  <a:pt x="31" y="93"/>
                </a:cubicBezTo>
                <a:cubicBezTo>
                  <a:pt x="73" y="67"/>
                  <a:pt x="108" y="35"/>
                  <a:pt x="156" y="23"/>
                </a:cubicBezTo>
                <a:cubicBezTo>
                  <a:pt x="708" y="37"/>
                  <a:pt x="369" y="32"/>
                  <a:pt x="1175" y="23"/>
                </a:cubicBezTo>
                <a:close/>
              </a:path>
            </a:pathLst>
          </a:custGeom>
          <a:noFill/>
          <a:ln w="38100">
            <a:solidFill>
              <a:schemeClr val="accent2"/>
            </a:solidFill>
            <a:round/>
            <a:headEnd/>
            <a:tailEnd/>
          </a:ln>
        </p:spPr>
        <p:txBody>
          <a:bodyPr wrap="none" anchor="ctr">
            <a:spAutoFit/>
          </a:bodyPr>
          <a:lstStyle/>
          <a:p>
            <a:endParaRPr lang="en-US"/>
          </a:p>
        </p:txBody>
      </p:sp>
      <p:sp>
        <p:nvSpPr>
          <p:cNvPr id="24583" name="Freeform 7"/>
          <p:cNvSpPr>
            <a:spLocks/>
          </p:cNvSpPr>
          <p:nvPr/>
        </p:nvSpPr>
        <p:spPr bwMode="auto">
          <a:xfrm>
            <a:off x="3352800" y="609600"/>
            <a:ext cx="3584575" cy="333375"/>
          </a:xfrm>
          <a:custGeom>
            <a:avLst/>
            <a:gdLst>
              <a:gd name="T0" fmla="*/ 2147483647 w 2258"/>
              <a:gd name="T1" fmla="*/ 57964395 h 210"/>
              <a:gd name="T2" fmla="*/ 2147483647 w 2258"/>
              <a:gd name="T3" fmla="*/ 118448153 h 210"/>
              <a:gd name="T4" fmla="*/ 2147483647 w 2258"/>
              <a:gd name="T5" fmla="*/ 176410936 h 210"/>
              <a:gd name="T6" fmla="*/ 2147483647 w 2258"/>
              <a:gd name="T7" fmla="*/ 234375356 h 210"/>
              <a:gd name="T8" fmla="*/ 2147483647 w 2258"/>
              <a:gd name="T9" fmla="*/ 294857501 h 210"/>
              <a:gd name="T10" fmla="*/ 2147483647 w 2258"/>
              <a:gd name="T11" fmla="*/ 471270074 h 210"/>
              <a:gd name="T12" fmla="*/ 2147483647 w 2258"/>
              <a:gd name="T13" fmla="*/ 529232857 h 210"/>
              <a:gd name="T14" fmla="*/ 2147483647 w 2258"/>
              <a:gd name="T15" fmla="*/ 471270074 h 210"/>
              <a:gd name="T16" fmla="*/ 2147483647 w 2258"/>
              <a:gd name="T17" fmla="*/ 451108830 h 210"/>
              <a:gd name="T18" fmla="*/ 2147483647 w 2258"/>
              <a:gd name="T19" fmla="*/ 529232857 h 210"/>
              <a:gd name="T20" fmla="*/ 1491932252 w 2258"/>
              <a:gd name="T21" fmla="*/ 509071613 h 210"/>
              <a:gd name="T22" fmla="*/ 705643643 w 2258"/>
              <a:gd name="T23" fmla="*/ 529232857 h 210"/>
              <a:gd name="T24" fmla="*/ 234373735 w 2258"/>
              <a:gd name="T25" fmla="*/ 509071613 h 210"/>
              <a:gd name="T26" fmla="*/ 118446548 w 2258"/>
              <a:gd name="T27" fmla="*/ 451108830 h 210"/>
              <a:gd name="T28" fmla="*/ 0 w 2258"/>
              <a:gd name="T29" fmla="*/ 413305604 h 210"/>
              <a:gd name="T30" fmla="*/ 40322495 w 2258"/>
              <a:gd name="T31" fmla="*/ 352821872 h 210"/>
              <a:gd name="T32" fmla="*/ 78124041 w 2258"/>
              <a:gd name="T33" fmla="*/ 234375356 h 210"/>
              <a:gd name="T34" fmla="*/ 393144304 w 2258"/>
              <a:gd name="T35" fmla="*/ 57964395 h 210"/>
              <a:gd name="T36" fmla="*/ 2147483647 w 2258"/>
              <a:gd name="T37" fmla="*/ 57964395 h 2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58"/>
              <a:gd name="T58" fmla="*/ 0 h 210"/>
              <a:gd name="T59" fmla="*/ 2258 w 2258"/>
              <a:gd name="T60" fmla="*/ 210 h 2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58" h="210">
                <a:moveTo>
                  <a:pt x="1175" y="23"/>
                </a:moveTo>
                <a:cubicBezTo>
                  <a:pt x="1259" y="29"/>
                  <a:pt x="1341" y="38"/>
                  <a:pt x="1424" y="47"/>
                </a:cubicBezTo>
                <a:cubicBezTo>
                  <a:pt x="1499" y="46"/>
                  <a:pt x="2126" y="0"/>
                  <a:pt x="2234" y="70"/>
                </a:cubicBezTo>
                <a:cubicBezTo>
                  <a:pt x="2239" y="78"/>
                  <a:pt x="2246" y="85"/>
                  <a:pt x="2250" y="93"/>
                </a:cubicBezTo>
                <a:cubicBezTo>
                  <a:pt x="2254" y="100"/>
                  <a:pt x="2258" y="109"/>
                  <a:pt x="2257" y="117"/>
                </a:cubicBezTo>
                <a:cubicBezTo>
                  <a:pt x="2250" y="179"/>
                  <a:pt x="2224" y="169"/>
                  <a:pt x="2172" y="187"/>
                </a:cubicBezTo>
                <a:cubicBezTo>
                  <a:pt x="2146" y="196"/>
                  <a:pt x="2120" y="203"/>
                  <a:pt x="2094" y="210"/>
                </a:cubicBezTo>
                <a:cubicBezTo>
                  <a:pt x="1908" y="199"/>
                  <a:pt x="1751" y="191"/>
                  <a:pt x="1557" y="187"/>
                </a:cubicBezTo>
                <a:cubicBezTo>
                  <a:pt x="1450" y="177"/>
                  <a:pt x="1371" y="173"/>
                  <a:pt x="1261" y="179"/>
                </a:cubicBezTo>
                <a:cubicBezTo>
                  <a:pt x="1217" y="190"/>
                  <a:pt x="1173" y="199"/>
                  <a:pt x="1129" y="210"/>
                </a:cubicBezTo>
                <a:cubicBezTo>
                  <a:pt x="931" y="204"/>
                  <a:pt x="789" y="196"/>
                  <a:pt x="592" y="202"/>
                </a:cubicBezTo>
                <a:cubicBezTo>
                  <a:pt x="482" y="198"/>
                  <a:pt x="387" y="192"/>
                  <a:pt x="280" y="210"/>
                </a:cubicBezTo>
                <a:cubicBezTo>
                  <a:pt x="218" y="207"/>
                  <a:pt x="155" y="206"/>
                  <a:pt x="93" y="202"/>
                </a:cubicBezTo>
                <a:cubicBezTo>
                  <a:pt x="64" y="200"/>
                  <a:pt x="73" y="191"/>
                  <a:pt x="47" y="179"/>
                </a:cubicBezTo>
                <a:cubicBezTo>
                  <a:pt x="32" y="172"/>
                  <a:pt x="0" y="164"/>
                  <a:pt x="0" y="164"/>
                </a:cubicBezTo>
                <a:cubicBezTo>
                  <a:pt x="5" y="156"/>
                  <a:pt x="12" y="149"/>
                  <a:pt x="16" y="140"/>
                </a:cubicBezTo>
                <a:cubicBezTo>
                  <a:pt x="23" y="125"/>
                  <a:pt x="17" y="102"/>
                  <a:pt x="31" y="93"/>
                </a:cubicBezTo>
                <a:cubicBezTo>
                  <a:pt x="73" y="67"/>
                  <a:pt x="108" y="35"/>
                  <a:pt x="156" y="23"/>
                </a:cubicBezTo>
                <a:cubicBezTo>
                  <a:pt x="708" y="37"/>
                  <a:pt x="369" y="32"/>
                  <a:pt x="1175" y="23"/>
                </a:cubicBezTo>
                <a:close/>
              </a:path>
            </a:pathLst>
          </a:custGeom>
          <a:noFill/>
          <a:ln w="38100">
            <a:solidFill>
              <a:schemeClr val="accent2"/>
            </a:solidFill>
            <a:round/>
            <a:headEnd/>
            <a:tailEnd/>
          </a:ln>
        </p:spPr>
        <p:txBody>
          <a:bodyPr wrap="none" anchor="ctr">
            <a:spAutoFit/>
          </a:bodyPr>
          <a:lstStyle/>
          <a:p>
            <a:endParaRPr lang="en-US"/>
          </a:p>
        </p:txBody>
      </p:sp>
      <p:sp>
        <p:nvSpPr>
          <p:cNvPr id="24584" name="Freeform 8"/>
          <p:cNvSpPr>
            <a:spLocks/>
          </p:cNvSpPr>
          <p:nvPr/>
        </p:nvSpPr>
        <p:spPr bwMode="auto">
          <a:xfrm>
            <a:off x="3352800" y="1295400"/>
            <a:ext cx="3584575" cy="333375"/>
          </a:xfrm>
          <a:custGeom>
            <a:avLst/>
            <a:gdLst>
              <a:gd name="T0" fmla="*/ 2147483647 w 2258"/>
              <a:gd name="T1" fmla="*/ 57964395 h 210"/>
              <a:gd name="T2" fmla="*/ 2147483647 w 2258"/>
              <a:gd name="T3" fmla="*/ 118448153 h 210"/>
              <a:gd name="T4" fmla="*/ 2147483647 w 2258"/>
              <a:gd name="T5" fmla="*/ 176410936 h 210"/>
              <a:gd name="T6" fmla="*/ 2147483647 w 2258"/>
              <a:gd name="T7" fmla="*/ 234375356 h 210"/>
              <a:gd name="T8" fmla="*/ 2147483647 w 2258"/>
              <a:gd name="T9" fmla="*/ 294857501 h 210"/>
              <a:gd name="T10" fmla="*/ 2147483647 w 2258"/>
              <a:gd name="T11" fmla="*/ 471270074 h 210"/>
              <a:gd name="T12" fmla="*/ 2147483647 w 2258"/>
              <a:gd name="T13" fmla="*/ 529232857 h 210"/>
              <a:gd name="T14" fmla="*/ 2147483647 w 2258"/>
              <a:gd name="T15" fmla="*/ 471270074 h 210"/>
              <a:gd name="T16" fmla="*/ 2147483647 w 2258"/>
              <a:gd name="T17" fmla="*/ 451108830 h 210"/>
              <a:gd name="T18" fmla="*/ 2147483647 w 2258"/>
              <a:gd name="T19" fmla="*/ 529232857 h 210"/>
              <a:gd name="T20" fmla="*/ 1491932252 w 2258"/>
              <a:gd name="T21" fmla="*/ 509071613 h 210"/>
              <a:gd name="T22" fmla="*/ 705643643 w 2258"/>
              <a:gd name="T23" fmla="*/ 529232857 h 210"/>
              <a:gd name="T24" fmla="*/ 234373735 w 2258"/>
              <a:gd name="T25" fmla="*/ 509071613 h 210"/>
              <a:gd name="T26" fmla="*/ 118446548 w 2258"/>
              <a:gd name="T27" fmla="*/ 451108830 h 210"/>
              <a:gd name="T28" fmla="*/ 0 w 2258"/>
              <a:gd name="T29" fmla="*/ 413305604 h 210"/>
              <a:gd name="T30" fmla="*/ 40322495 w 2258"/>
              <a:gd name="T31" fmla="*/ 352821872 h 210"/>
              <a:gd name="T32" fmla="*/ 78124041 w 2258"/>
              <a:gd name="T33" fmla="*/ 234375356 h 210"/>
              <a:gd name="T34" fmla="*/ 393144304 w 2258"/>
              <a:gd name="T35" fmla="*/ 57964395 h 210"/>
              <a:gd name="T36" fmla="*/ 2147483647 w 2258"/>
              <a:gd name="T37" fmla="*/ 57964395 h 2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58"/>
              <a:gd name="T58" fmla="*/ 0 h 210"/>
              <a:gd name="T59" fmla="*/ 2258 w 2258"/>
              <a:gd name="T60" fmla="*/ 210 h 2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58" h="210">
                <a:moveTo>
                  <a:pt x="1175" y="23"/>
                </a:moveTo>
                <a:cubicBezTo>
                  <a:pt x="1259" y="29"/>
                  <a:pt x="1341" y="38"/>
                  <a:pt x="1424" y="47"/>
                </a:cubicBezTo>
                <a:cubicBezTo>
                  <a:pt x="1499" y="46"/>
                  <a:pt x="2126" y="0"/>
                  <a:pt x="2234" y="70"/>
                </a:cubicBezTo>
                <a:cubicBezTo>
                  <a:pt x="2239" y="78"/>
                  <a:pt x="2246" y="85"/>
                  <a:pt x="2250" y="93"/>
                </a:cubicBezTo>
                <a:cubicBezTo>
                  <a:pt x="2254" y="100"/>
                  <a:pt x="2258" y="109"/>
                  <a:pt x="2257" y="117"/>
                </a:cubicBezTo>
                <a:cubicBezTo>
                  <a:pt x="2250" y="179"/>
                  <a:pt x="2224" y="169"/>
                  <a:pt x="2172" y="187"/>
                </a:cubicBezTo>
                <a:cubicBezTo>
                  <a:pt x="2146" y="196"/>
                  <a:pt x="2120" y="203"/>
                  <a:pt x="2094" y="210"/>
                </a:cubicBezTo>
                <a:cubicBezTo>
                  <a:pt x="1908" y="199"/>
                  <a:pt x="1751" y="191"/>
                  <a:pt x="1557" y="187"/>
                </a:cubicBezTo>
                <a:cubicBezTo>
                  <a:pt x="1450" y="177"/>
                  <a:pt x="1371" y="173"/>
                  <a:pt x="1261" y="179"/>
                </a:cubicBezTo>
                <a:cubicBezTo>
                  <a:pt x="1217" y="190"/>
                  <a:pt x="1173" y="199"/>
                  <a:pt x="1129" y="210"/>
                </a:cubicBezTo>
                <a:cubicBezTo>
                  <a:pt x="931" y="204"/>
                  <a:pt x="789" y="196"/>
                  <a:pt x="592" y="202"/>
                </a:cubicBezTo>
                <a:cubicBezTo>
                  <a:pt x="482" y="198"/>
                  <a:pt x="387" y="192"/>
                  <a:pt x="280" y="210"/>
                </a:cubicBezTo>
                <a:cubicBezTo>
                  <a:pt x="218" y="207"/>
                  <a:pt x="155" y="206"/>
                  <a:pt x="93" y="202"/>
                </a:cubicBezTo>
                <a:cubicBezTo>
                  <a:pt x="64" y="200"/>
                  <a:pt x="73" y="191"/>
                  <a:pt x="47" y="179"/>
                </a:cubicBezTo>
                <a:cubicBezTo>
                  <a:pt x="32" y="172"/>
                  <a:pt x="0" y="164"/>
                  <a:pt x="0" y="164"/>
                </a:cubicBezTo>
                <a:cubicBezTo>
                  <a:pt x="5" y="156"/>
                  <a:pt x="12" y="149"/>
                  <a:pt x="16" y="140"/>
                </a:cubicBezTo>
                <a:cubicBezTo>
                  <a:pt x="23" y="125"/>
                  <a:pt x="17" y="102"/>
                  <a:pt x="31" y="93"/>
                </a:cubicBezTo>
                <a:cubicBezTo>
                  <a:pt x="73" y="67"/>
                  <a:pt x="108" y="35"/>
                  <a:pt x="156" y="23"/>
                </a:cubicBezTo>
                <a:cubicBezTo>
                  <a:pt x="708" y="37"/>
                  <a:pt x="369" y="32"/>
                  <a:pt x="1175" y="23"/>
                </a:cubicBezTo>
                <a:close/>
              </a:path>
            </a:pathLst>
          </a:custGeom>
          <a:noFill/>
          <a:ln w="38100">
            <a:solidFill>
              <a:schemeClr val="accent2"/>
            </a:solidFill>
            <a:round/>
            <a:headEnd/>
            <a:tailEnd/>
          </a:ln>
        </p:spPr>
        <p:txBody>
          <a:bodyPr wrap="none" anchor="ctr">
            <a:spAutoFit/>
          </a:bodyPr>
          <a:lstStyle/>
          <a:p>
            <a:endParaRPr lang="en-US"/>
          </a:p>
        </p:txBody>
      </p:sp>
      <p:sp>
        <p:nvSpPr>
          <p:cNvPr id="24585" name="Text Box 9"/>
          <p:cNvSpPr txBox="1">
            <a:spLocks noChangeArrowheads="1"/>
          </p:cNvSpPr>
          <p:nvPr/>
        </p:nvSpPr>
        <p:spPr bwMode="auto">
          <a:xfrm>
            <a:off x="381000" y="5562600"/>
            <a:ext cx="5067300" cy="400050"/>
          </a:xfrm>
          <a:prstGeom prst="rect">
            <a:avLst/>
          </a:prstGeom>
          <a:noFill/>
          <a:ln w="3175">
            <a:solidFill>
              <a:schemeClr val="accent2"/>
            </a:solidFill>
            <a:miter lim="800000"/>
            <a:headEnd/>
            <a:tailEnd/>
          </a:ln>
        </p:spPr>
        <p:txBody>
          <a:bodyPr wrap="none">
            <a:spAutoFit/>
          </a:bodyPr>
          <a:lstStyle/>
          <a:p>
            <a:pPr algn="l"/>
            <a:r>
              <a:rPr lang="en-US"/>
              <a:t>P(</a:t>
            </a:r>
            <a:r>
              <a:rPr lang="en-US">
                <a:solidFill>
                  <a:srgbClr val="048C0A"/>
                </a:solidFill>
              </a:rPr>
              <a:t>Male</a:t>
            </a:r>
            <a:r>
              <a:rPr lang="en-US"/>
              <a:t> | </a:t>
            </a:r>
            <a:r>
              <a:rPr lang="en-US">
                <a:solidFill>
                  <a:schemeClr val="accent2"/>
                </a:solidFill>
              </a:rPr>
              <a:t>Poor</a:t>
            </a:r>
            <a:r>
              <a:rPr lang="en-US"/>
              <a:t>) = 0.4654 / 0.7604 = 0.612  </a:t>
            </a:r>
          </a:p>
        </p:txBody>
      </p:sp>
      <p:sp>
        <p:nvSpPr>
          <p:cNvPr id="24586" name="Freeform 10"/>
          <p:cNvSpPr>
            <a:spLocks/>
          </p:cNvSpPr>
          <p:nvPr/>
        </p:nvSpPr>
        <p:spPr bwMode="auto">
          <a:xfrm>
            <a:off x="3352800" y="1905000"/>
            <a:ext cx="3657600" cy="457200"/>
          </a:xfrm>
          <a:custGeom>
            <a:avLst/>
            <a:gdLst>
              <a:gd name="T0" fmla="*/ 2147483647 w 2258"/>
              <a:gd name="T1" fmla="*/ 109018254 h 210"/>
              <a:gd name="T2" fmla="*/ 2147483647 w 2258"/>
              <a:gd name="T3" fmla="*/ 222778323 h 210"/>
              <a:gd name="T4" fmla="*/ 2147483647 w 2258"/>
              <a:gd name="T5" fmla="*/ 331796611 h 210"/>
              <a:gd name="T6" fmla="*/ 2147483647 w 2258"/>
              <a:gd name="T7" fmla="*/ 440814831 h 210"/>
              <a:gd name="T8" fmla="*/ 2147483647 w 2258"/>
              <a:gd name="T9" fmla="*/ 554574866 h 210"/>
              <a:gd name="T10" fmla="*/ 2147483647 w 2258"/>
              <a:gd name="T11" fmla="*/ 886371477 h 210"/>
              <a:gd name="T12" fmla="*/ 2147483647 w 2258"/>
              <a:gd name="T13" fmla="*/ 995389697 h 210"/>
              <a:gd name="T14" fmla="*/ 2147483647 w 2258"/>
              <a:gd name="T15" fmla="*/ 886371477 h 210"/>
              <a:gd name="T16" fmla="*/ 2147483647 w 2258"/>
              <a:gd name="T17" fmla="*/ 848452191 h 210"/>
              <a:gd name="T18" fmla="*/ 2147483647 w 2258"/>
              <a:gd name="T19" fmla="*/ 995389697 h 210"/>
              <a:gd name="T20" fmla="*/ 1553339365 w 2258"/>
              <a:gd name="T21" fmla="*/ 957470411 h 210"/>
              <a:gd name="T22" fmla="*/ 734686673 w 2258"/>
              <a:gd name="T23" fmla="*/ 995389697 h 210"/>
              <a:gd name="T24" fmla="*/ 244020878 w 2258"/>
              <a:gd name="T25" fmla="*/ 957470411 h 210"/>
              <a:gd name="T26" fmla="*/ 123321699 w 2258"/>
              <a:gd name="T27" fmla="*/ 848452191 h 210"/>
              <a:gd name="T28" fmla="*/ 0 w 2258"/>
              <a:gd name="T29" fmla="*/ 777351080 h 210"/>
              <a:gd name="T30" fmla="*/ 41981402 w 2258"/>
              <a:gd name="T31" fmla="*/ 663593222 h 210"/>
              <a:gd name="T32" fmla="*/ 81340284 w 2258"/>
              <a:gd name="T33" fmla="*/ 440814831 h 210"/>
              <a:gd name="T34" fmla="*/ 409325536 w 2258"/>
              <a:gd name="T35" fmla="*/ 109018254 h 210"/>
              <a:gd name="T36" fmla="*/ 2147483647 w 2258"/>
              <a:gd name="T37" fmla="*/ 109018254 h 2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58"/>
              <a:gd name="T58" fmla="*/ 0 h 210"/>
              <a:gd name="T59" fmla="*/ 2258 w 2258"/>
              <a:gd name="T60" fmla="*/ 210 h 2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58" h="210">
                <a:moveTo>
                  <a:pt x="1175" y="23"/>
                </a:moveTo>
                <a:cubicBezTo>
                  <a:pt x="1259" y="29"/>
                  <a:pt x="1341" y="38"/>
                  <a:pt x="1424" y="47"/>
                </a:cubicBezTo>
                <a:cubicBezTo>
                  <a:pt x="1499" y="46"/>
                  <a:pt x="2126" y="0"/>
                  <a:pt x="2234" y="70"/>
                </a:cubicBezTo>
                <a:cubicBezTo>
                  <a:pt x="2239" y="78"/>
                  <a:pt x="2246" y="85"/>
                  <a:pt x="2250" y="93"/>
                </a:cubicBezTo>
                <a:cubicBezTo>
                  <a:pt x="2254" y="100"/>
                  <a:pt x="2258" y="109"/>
                  <a:pt x="2257" y="117"/>
                </a:cubicBezTo>
                <a:cubicBezTo>
                  <a:pt x="2250" y="179"/>
                  <a:pt x="2224" y="169"/>
                  <a:pt x="2172" y="187"/>
                </a:cubicBezTo>
                <a:cubicBezTo>
                  <a:pt x="2146" y="196"/>
                  <a:pt x="2120" y="203"/>
                  <a:pt x="2094" y="210"/>
                </a:cubicBezTo>
                <a:cubicBezTo>
                  <a:pt x="1908" y="199"/>
                  <a:pt x="1751" y="191"/>
                  <a:pt x="1557" y="187"/>
                </a:cubicBezTo>
                <a:cubicBezTo>
                  <a:pt x="1450" y="177"/>
                  <a:pt x="1371" y="173"/>
                  <a:pt x="1261" y="179"/>
                </a:cubicBezTo>
                <a:cubicBezTo>
                  <a:pt x="1217" y="190"/>
                  <a:pt x="1173" y="199"/>
                  <a:pt x="1129" y="210"/>
                </a:cubicBezTo>
                <a:cubicBezTo>
                  <a:pt x="931" y="204"/>
                  <a:pt x="789" y="196"/>
                  <a:pt x="592" y="202"/>
                </a:cubicBezTo>
                <a:cubicBezTo>
                  <a:pt x="482" y="198"/>
                  <a:pt x="387" y="192"/>
                  <a:pt x="280" y="210"/>
                </a:cubicBezTo>
                <a:cubicBezTo>
                  <a:pt x="218" y="207"/>
                  <a:pt x="155" y="206"/>
                  <a:pt x="93" y="202"/>
                </a:cubicBezTo>
                <a:cubicBezTo>
                  <a:pt x="64" y="200"/>
                  <a:pt x="73" y="191"/>
                  <a:pt x="47" y="179"/>
                </a:cubicBezTo>
                <a:cubicBezTo>
                  <a:pt x="32" y="172"/>
                  <a:pt x="0" y="164"/>
                  <a:pt x="0" y="164"/>
                </a:cubicBezTo>
                <a:cubicBezTo>
                  <a:pt x="5" y="156"/>
                  <a:pt x="12" y="149"/>
                  <a:pt x="16" y="140"/>
                </a:cubicBezTo>
                <a:cubicBezTo>
                  <a:pt x="23" y="125"/>
                  <a:pt x="17" y="102"/>
                  <a:pt x="31" y="93"/>
                </a:cubicBezTo>
                <a:cubicBezTo>
                  <a:pt x="73" y="67"/>
                  <a:pt x="108" y="35"/>
                  <a:pt x="156" y="23"/>
                </a:cubicBezTo>
                <a:cubicBezTo>
                  <a:pt x="708" y="37"/>
                  <a:pt x="369" y="32"/>
                  <a:pt x="1175" y="23"/>
                </a:cubicBezTo>
                <a:close/>
              </a:path>
            </a:pathLst>
          </a:custGeom>
          <a:noFill/>
          <a:ln w="38100">
            <a:solidFill>
              <a:srgbClr val="048C0A"/>
            </a:solidFill>
            <a:round/>
            <a:headEnd/>
            <a:tailEnd/>
          </a:ln>
        </p:spPr>
        <p:txBody>
          <a:bodyPr anchor="ctr">
            <a:spAutoFit/>
          </a:bodyPr>
          <a:lstStyle/>
          <a:p>
            <a:endParaRPr lang="en-US"/>
          </a:p>
        </p:txBody>
      </p:sp>
      <p:sp>
        <p:nvSpPr>
          <p:cNvPr id="24587" name="Freeform 11"/>
          <p:cNvSpPr>
            <a:spLocks/>
          </p:cNvSpPr>
          <p:nvPr/>
        </p:nvSpPr>
        <p:spPr bwMode="auto">
          <a:xfrm>
            <a:off x="3276600" y="2590800"/>
            <a:ext cx="3657600" cy="457200"/>
          </a:xfrm>
          <a:custGeom>
            <a:avLst/>
            <a:gdLst>
              <a:gd name="T0" fmla="*/ 2147483647 w 2258"/>
              <a:gd name="T1" fmla="*/ 109018254 h 210"/>
              <a:gd name="T2" fmla="*/ 2147483647 w 2258"/>
              <a:gd name="T3" fmla="*/ 222778323 h 210"/>
              <a:gd name="T4" fmla="*/ 2147483647 w 2258"/>
              <a:gd name="T5" fmla="*/ 331796611 h 210"/>
              <a:gd name="T6" fmla="*/ 2147483647 w 2258"/>
              <a:gd name="T7" fmla="*/ 440814831 h 210"/>
              <a:gd name="T8" fmla="*/ 2147483647 w 2258"/>
              <a:gd name="T9" fmla="*/ 554574866 h 210"/>
              <a:gd name="T10" fmla="*/ 2147483647 w 2258"/>
              <a:gd name="T11" fmla="*/ 886371477 h 210"/>
              <a:gd name="T12" fmla="*/ 2147483647 w 2258"/>
              <a:gd name="T13" fmla="*/ 995389697 h 210"/>
              <a:gd name="T14" fmla="*/ 2147483647 w 2258"/>
              <a:gd name="T15" fmla="*/ 886371477 h 210"/>
              <a:gd name="T16" fmla="*/ 2147483647 w 2258"/>
              <a:gd name="T17" fmla="*/ 848452191 h 210"/>
              <a:gd name="T18" fmla="*/ 2147483647 w 2258"/>
              <a:gd name="T19" fmla="*/ 995389697 h 210"/>
              <a:gd name="T20" fmla="*/ 1553339365 w 2258"/>
              <a:gd name="T21" fmla="*/ 957470411 h 210"/>
              <a:gd name="T22" fmla="*/ 734686673 w 2258"/>
              <a:gd name="T23" fmla="*/ 995389697 h 210"/>
              <a:gd name="T24" fmla="*/ 244020878 w 2258"/>
              <a:gd name="T25" fmla="*/ 957470411 h 210"/>
              <a:gd name="T26" fmla="*/ 123321699 w 2258"/>
              <a:gd name="T27" fmla="*/ 848452191 h 210"/>
              <a:gd name="T28" fmla="*/ 0 w 2258"/>
              <a:gd name="T29" fmla="*/ 777351080 h 210"/>
              <a:gd name="T30" fmla="*/ 41981402 w 2258"/>
              <a:gd name="T31" fmla="*/ 663593222 h 210"/>
              <a:gd name="T32" fmla="*/ 81340284 w 2258"/>
              <a:gd name="T33" fmla="*/ 440814831 h 210"/>
              <a:gd name="T34" fmla="*/ 409325536 w 2258"/>
              <a:gd name="T35" fmla="*/ 109018254 h 210"/>
              <a:gd name="T36" fmla="*/ 2147483647 w 2258"/>
              <a:gd name="T37" fmla="*/ 109018254 h 2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258"/>
              <a:gd name="T58" fmla="*/ 0 h 210"/>
              <a:gd name="T59" fmla="*/ 2258 w 2258"/>
              <a:gd name="T60" fmla="*/ 210 h 2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258" h="210">
                <a:moveTo>
                  <a:pt x="1175" y="23"/>
                </a:moveTo>
                <a:cubicBezTo>
                  <a:pt x="1259" y="29"/>
                  <a:pt x="1341" y="38"/>
                  <a:pt x="1424" y="47"/>
                </a:cubicBezTo>
                <a:cubicBezTo>
                  <a:pt x="1499" y="46"/>
                  <a:pt x="2126" y="0"/>
                  <a:pt x="2234" y="70"/>
                </a:cubicBezTo>
                <a:cubicBezTo>
                  <a:pt x="2239" y="78"/>
                  <a:pt x="2246" y="85"/>
                  <a:pt x="2250" y="93"/>
                </a:cubicBezTo>
                <a:cubicBezTo>
                  <a:pt x="2254" y="100"/>
                  <a:pt x="2258" y="109"/>
                  <a:pt x="2257" y="117"/>
                </a:cubicBezTo>
                <a:cubicBezTo>
                  <a:pt x="2250" y="179"/>
                  <a:pt x="2224" y="169"/>
                  <a:pt x="2172" y="187"/>
                </a:cubicBezTo>
                <a:cubicBezTo>
                  <a:pt x="2146" y="196"/>
                  <a:pt x="2120" y="203"/>
                  <a:pt x="2094" y="210"/>
                </a:cubicBezTo>
                <a:cubicBezTo>
                  <a:pt x="1908" y="199"/>
                  <a:pt x="1751" y="191"/>
                  <a:pt x="1557" y="187"/>
                </a:cubicBezTo>
                <a:cubicBezTo>
                  <a:pt x="1450" y="177"/>
                  <a:pt x="1371" y="173"/>
                  <a:pt x="1261" y="179"/>
                </a:cubicBezTo>
                <a:cubicBezTo>
                  <a:pt x="1217" y="190"/>
                  <a:pt x="1173" y="199"/>
                  <a:pt x="1129" y="210"/>
                </a:cubicBezTo>
                <a:cubicBezTo>
                  <a:pt x="931" y="204"/>
                  <a:pt x="789" y="196"/>
                  <a:pt x="592" y="202"/>
                </a:cubicBezTo>
                <a:cubicBezTo>
                  <a:pt x="482" y="198"/>
                  <a:pt x="387" y="192"/>
                  <a:pt x="280" y="210"/>
                </a:cubicBezTo>
                <a:cubicBezTo>
                  <a:pt x="218" y="207"/>
                  <a:pt x="155" y="206"/>
                  <a:pt x="93" y="202"/>
                </a:cubicBezTo>
                <a:cubicBezTo>
                  <a:pt x="64" y="200"/>
                  <a:pt x="73" y="191"/>
                  <a:pt x="47" y="179"/>
                </a:cubicBezTo>
                <a:cubicBezTo>
                  <a:pt x="32" y="172"/>
                  <a:pt x="0" y="164"/>
                  <a:pt x="0" y="164"/>
                </a:cubicBezTo>
                <a:cubicBezTo>
                  <a:pt x="5" y="156"/>
                  <a:pt x="12" y="149"/>
                  <a:pt x="16" y="140"/>
                </a:cubicBezTo>
                <a:cubicBezTo>
                  <a:pt x="23" y="125"/>
                  <a:pt x="17" y="102"/>
                  <a:pt x="31" y="93"/>
                </a:cubicBezTo>
                <a:cubicBezTo>
                  <a:pt x="73" y="67"/>
                  <a:pt x="108" y="35"/>
                  <a:pt x="156" y="23"/>
                </a:cubicBezTo>
                <a:cubicBezTo>
                  <a:pt x="708" y="37"/>
                  <a:pt x="369" y="32"/>
                  <a:pt x="1175" y="23"/>
                </a:cubicBezTo>
                <a:close/>
              </a:path>
            </a:pathLst>
          </a:custGeom>
          <a:noFill/>
          <a:ln w="38100">
            <a:solidFill>
              <a:srgbClr val="048C0A"/>
            </a:solidFill>
            <a:round/>
            <a:headEnd/>
            <a:tailEnd/>
          </a:ln>
        </p:spPr>
        <p:txBody>
          <a:bodyPr anchor="ctr">
            <a:spAutoFit/>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mtClean="0"/>
              <a:t>Discrete Random Variables</a:t>
            </a:r>
          </a:p>
        </p:txBody>
      </p:sp>
      <p:sp>
        <p:nvSpPr>
          <p:cNvPr id="35843" name="Rectangle 3"/>
          <p:cNvSpPr>
            <a:spLocks noGrp="1" noChangeArrowheads="1"/>
          </p:cNvSpPr>
          <p:nvPr>
            <p:ph type="body" idx="1"/>
          </p:nvPr>
        </p:nvSpPr>
        <p:spPr/>
        <p:txBody>
          <a:bodyPr/>
          <a:lstStyle/>
          <a:p>
            <a:pPr eaLnBrk="1" hangingPunct="1"/>
            <a:r>
              <a:rPr lang="en-US" sz="2000" dirty="0" smtClean="0"/>
              <a:t>A is a Boolean-valued random variable if</a:t>
            </a:r>
          </a:p>
          <a:p>
            <a:pPr lvl="1" eaLnBrk="1" hangingPunct="1"/>
            <a:r>
              <a:rPr lang="en-US" sz="1800" dirty="0" smtClean="0"/>
              <a:t>A denotes an event, </a:t>
            </a:r>
          </a:p>
          <a:p>
            <a:pPr lvl="1" eaLnBrk="1" hangingPunct="1"/>
            <a:r>
              <a:rPr lang="en-US" sz="1800" dirty="0" smtClean="0"/>
              <a:t>there is uncertainty as to whether A occurs.</a:t>
            </a:r>
          </a:p>
          <a:p>
            <a:pPr eaLnBrk="1" hangingPunct="1"/>
            <a:endParaRPr lang="en-US" sz="2000" dirty="0" smtClean="0"/>
          </a:p>
          <a:p>
            <a:pPr eaLnBrk="1" hangingPunct="1"/>
            <a:endParaRPr lang="en-US" sz="2000" dirty="0" smtClean="0"/>
          </a:p>
          <a:p>
            <a:pPr eaLnBrk="1" hangingPunct="1"/>
            <a:r>
              <a:rPr lang="en-US" sz="2000" dirty="0" smtClean="0"/>
              <a:t>Define P(A) as “the fraction of experiments in which A is true”</a:t>
            </a:r>
          </a:p>
          <a:p>
            <a:pPr lvl="1" eaLnBrk="1" hangingPunct="1"/>
            <a:r>
              <a:rPr lang="en-US" sz="1800" dirty="0" smtClean="0"/>
              <a:t>We’re assuming all possible outcomes are </a:t>
            </a:r>
            <a:r>
              <a:rPr lang="en-US" sz="1800" dirty="0" err="1" smtClean="0"/>
              <a:t>equiprobable</a:t>
            </a:r>
            <a:endParaRPr lang="en-US" sz="1800" dirty="0" smtClean="0"/>
          </a:p>
          <a:p>
            <a:pPr eaLnBrk="1" hangingPunct="1"/>
            <a:r>
              <a:rPr lang="en-US" sz="2000" dirty="0" smtClean="0"/>
              <a:t>Examples</a:t>
            </a:r>
          </a:p>
          <a:p>
            <a:pPr lvl="1" eaLnBrk="1" hangingPunct="1"/>
            <a:r>
              <a:rPr lang="en-US" sz="1800" dirty="0" smtClean="0"/>
              <a:t>You roll two 6-sided die (the experiment) and get doubles (A=doubles, the outcome)</a:t>
            </a:r>
          </a:p>
          <a:p>
            <a:pPr lvl="1" eaLnBrk="1" hangingPunct="1"/>
            <a:r>
              <a:rPr lang="en-US" sz="1800" dirty="0" smtClean="0"/>
              <a:t>I pick two students in the class (the experiment) and they have the same birthday (A=same birthday, the outcome)</a:t>
            </a:r>
          </a:p>
        </p:txBody>
      </p:sp>
      <p:sp>
        <p:nvSpPr>
          <p:cNvPr id="35845" name="Text Box 5"/>
          <p:cNvSpPr txBox="1">
            <a:spLocks noChangeArrowheads="1"/>
          </p:cNvSpPr>
          <p:nvPr/>
        </p:nvSpPr>
        <p:spPr bwMode="auto">
          <a:xfrm>
            <a:off x="4025900" y="1676400"/>
            <a:ext cx="4106863" cy="396875"/>
          </a:xfrm>
          <a:prstGeom prst="rect">
            <a:avLst/>
          </a:prstGeom>
          <a:noFill/>
          <a:ln w="38100" algn="ctr">
            <a:noFill/>
            <a:miter lim="800000"/>
            <a:headEnd/>
            <a:tailEnd/>
          </a:ln>
        </p:spPr>
        <p:txBody>
          <a:bodyPr wrap="none">
            <a:spAutoFit/>
          </a:bodyPr>
          <a:lstStyle/>
          <a:p>
            <a:pPr algn="l"/>
            <a:r>
              <a:rPr lang="en-US" sz="1800" dirty="0"/>
              <a:t>a possible outcome of an “experiment</a:t>
            </a:r>
            <a:r>
              <a:rPr lang="en-US" dirty="0"/>
              <a:t>”</a:t>
            </a:r>
          </a:p>
        </p:txBody>
      </p:sp>
      <p:sp>
        <p:nvSpPr>
          <p:cNvPr id="35846" name="Line 6"/>
          <p:cNvSpPr>
            <a:spLocks noChangeShapeType="1"/>
          </p:cNvSpPr>
          <p:nvPr/>
        </p:nvSpPr>
        <p:spPr bwMode="auto">
          <a:xfrm flipH="1">
            <a:off x="1143000" y="2286000"/>
            <a:ext cx="4343400" cy="0"/>
          </a:xfrm>
          <a:prstGeom prst="line">
            <a:avLst/>
          </a:prstGeom>
          <a:noFill/>
          <a:ln w="38100">
            <a:solidFill>
              <a:schemeClr val="hlink"/>
            </a:solidFill>
            <a:round/>
            <a:headEnd/>
            <a:tailEnd/>
          </a:ln>
        </p:spPr>
        <p:txBody>
          <a:bodyPr anchor="ctr">
            <a:spAutoFit/>
          </a:bodyPr>
          <a:lstStyle/>
          <a:p>
            <a:endParaRPr lang="en-US"/>
          </a:p>
        </p:txBody>
      </p:sp>
      <p:sp>
        <p:nvSpPr>
          <p:cNvPr id="35847" name="Text Box 7"/>
          <p:cNvSpPr txBox="1">
            <a:spLocks noChangeArrowheads="1"/>
          </p:cNvSpPr>
          <p:nvPr/>
        </p:nvSpPr>
        <p:spPr bwMode="auto">
          <a:xfrm>
            <a:off x="4635500" y="2349500"/>
            <a:ext cx="3692525" cy="366713"/>
          </a:xfrm>
          <a:prstGeom prst="rect">
            <a:avLst/>
          </a:prstGeom>
          <a:solidFill>
            <a:schemeClr val="bg1"/>
          </a:solidFill>
          <a:ln w="38100" algn="ctr">
            <a:noFill/>
            <a:miter lim="800000"/>
            <a:headEnd/>
            <a:tailEnd/>
          </a:ln>
        </p:spPr>
        <p:txBody>
          <a:bodyPr wrap="none">
            <a:spAutoFit/>
          </a:bodyPr>
          <a:lstStyle/>
          <a:p>
            <a:pPr algn="l"/>
            <a:r>
              <a:rPr lang="en-US" sz="1800" dirty="0"/>
              <a:t>the experiment is not deterministic</a:t>
            </a:r>
          </a:p>
        </p:txBody>
      </p:sp>
      <p:sp>
        <p:nvSpPr>
          <p:cNvPr id="8" name="Line 6"/>
          <p:cNvSpPr>
            <a:spLocks noChangeShapeType="1"/>
          </p:cNvSpPr>
          <p:nvPr/>
        </p:nvSpPr>
        <p:spPr bwMode="auto">
          <a:xfrm flipH="1">
            <a:off x="2197100" y="1917700"/>
            <a:ext cx="876300" cy="0"/>
          </a:xfrm>
          <a:prstGeom prst="line">
            <a:avLst/>
          </a:prstGeom>
          <a:noFill/>
          <a:ln w="38100">
            <a:solidFill>
              <a:schemeClr val="hlink"/>
            </a:solidFill>
            <a:round/>
            <a:headEnd/>
            <a:tailEnd/>
          </a:ln>
        </p:spPr>
        <p:txBody>
          <a:bodyPr wrap="square" anchor="ctr">
            <a:spAutoFit/>
          </a:bodyPr>
          <a:lstStyle/>
          <a:p>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84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7"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Estimating the joint distribution</a:t>
            </a:r>
            <a:endParaRPr lang="en-US" dirty="0"/>
          </a:p>
        </p:txBody>
      </p:sp>
      <p:sp>
        <p:nvSpPr>
          <p:cNvPr id="3" name="Content Placeholder 2"/>
          <p:cNvSpPr>
            <a:spLocks noGrp="1"/>
          </p:cNvSpPr>
          <p:nvPr>
            <p:ph idx="1"/>
          </p:nvPr>
        </p:nvSpPr>
        <p:spPr/>
        <p:txBody>
          <a:bodyPr/>
          <a:lstStyle/>
          <a:p>
            <a:r>
              <a:rPr lang="en-US" sz="2800" dirty="0" smtClean="0"/>
              <a:t>Collect some data points</a:t>
            </a:r>
          </a:p>
          <a:p>
            <a:r>
              <a:rPr lang="en-US" sz="2800" dirty="0" smtClean="0"/>
              <a:t>Estimate the probability P(E1=e1 ^ … ^ En=en) as  #(that row appears)/#(any row appears)</a:t>
            </a:r>
          </a:p>
          <a:p>
            <a:r>
              <a:rPr lang="en-US" dirty="0" smtClean="0"/>
              <a:t>….</a:t>
            </a:r>
            <a:endParaRPr lang="en-US" dirty="0"/>
          </a:p>
        </p:txBody>
      </p:sp>
      <p:pic>
        <p:nvPicPr>
          <p:cNvPr id="4" name="Picture 4" descr="joint"/>
          <p:cNvPicPr>
            <a:picLocks noChangeAspect="1" noChangeArrowheads="1"/>
          </p:cNvPicPr>
          <p:nvPr/>
        </p:nvPicPr>
        <p:blipFill>
          <a:blip r:embed="rId2"/>
          <a:srcRect/>
          <a:stretch>
            <a:fillRect/>
          </a:stretch>
        </p:blipFill>
        <p:spPr bwMode="auto">
          <a:xfrm>
            <a:off x="3363912" y="3557587"/>
            <a:ext cx="5564188" cy="3033713"/>
          </a:xfrm>
          <a:prstGeom prst="rect">
            <a:avLst/>
          </a:prstGeom>
          <a:noFill/>
          <a:ln w="9525">
            <a:noFill/>
            <a:miter lim="800000"/>
            <a:headEnd/>
            <a:tailEnd/>
          </a:ln>
        </p:spPr>
      </p:pic>
      <p:sp>
        <p:nvSpPr>
          <p:cNvPr id="6" name="Right Arrow 5"/>
          <p:cNvSpPr/>
          <p:nvPr/>
        </p:nvSpPr>
        <p:spPr>
          <a:xfrm>
            <a:off x="2640012" y="4590534"/>
            <a:ext cx="723900" cy="3693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7" name="Table 6"/>
          <p:cNvGraphicFramePr>
            <a:graphicFrameLocks noGrp="1"/>
          </p:cNvGraphicFramePr>
          <p:nvPr/>
        </p:nvGraphicFramePr>
        <p:xfrm>
          <a:off x="279400" y="3936076"/>
          <a:ext cx="2178048" cy="2047580"/>
        </p:xfrm>
        <a:graphic>
          <a:graphicData uri="http://schemas.openxmlformats.org/drawingml/2006/table">
            <a:tbl>
              <a:tblPr firstRow="1" bandRow="1">
                <a:tableStyleId>{5C22544A-7EE6-4342-B048-85BDC9FD1C3A}</a:tableStyleId>
              </a:tblPr>
              <a:tblGrid>
                <a:gridCol w="726016"/>
                <a:gridCol w="726016"/>
                <a:gridCol w="726016"/>
              </a:tblGrid>
              <a:tr h="409516">
                <a:tc>
                  <a:txBody>
                    <a:bodyPr/>
                    <a:lstStyle/>
                    <a:p>
                      <a:r>
                        <a:rPr lang="en-US" sz="1050" dirty="0" smtClean="0"/>
                        <a:t>Gender</a:t>
                      </a:r>
                      <a:endParaRPr lang="en-US" sz="1050" dirty="0"/>
                    </a:p>
                  </a:txBody>
                  <a:tcPr/>
                </a:tc>
                <a:tc>
                  <a:txBody>
                    <a:bodyPr/>
                    <a:lstStyle/>
                    <a:p>
                      <a:r>
                        <a:rPr lang="en-US" sz="1050" dirty="0" smtClean="0"/>
                        <a:t>Hours</a:t>
                      </a:r>
                      <a:endParaRPr lang="en-US" sz="1050" dirty="0"/>
                    </a:p>
                  </a:txBody>
                  <a:tcPr/>
                </a:tc>
                <a:tc>
                  <a:txBody>
                    <a:bodyPr/>
                    <a:lstStyle/>
                    <a:p>
                      <a:r>
                        <a:rPr lang="en-US" sz="1050" dirty="0" smtClean="0"/>
                        <a:t>Wealth</a:t>
                      </a:r>
                      <a:endParaRPr lang="en-US" sz="1050" dirty="0"/>
                    </a:p>
                  </a:txBody>
                  <a:tcPr/>
                </a:tc>
              </a:tr>
              <a:tr h="409516">
                <a:tc>
                  <a:txBody>
                    <a:bodyPr/>
                    <a:lstStyle/>
                    <a:p>
                      <a:r>
                        <a:rPr lang="en-US" sz="1050" dirty="0" smtClean="0"/>
                        <a:t>g1</a:t>
                      </a:r>
                      <a:endParaRPr lang="en-US" sz="1050" dirty="0"/>
                    </a:p>
                  </a:txBody>
                  <a:tcPr/>
                </a:tc>
                <a:tc>
                  <a:txBody>
                    <a:bodyPr/>
                    <a:lstStyle/>
                    <a:p>
                      <a:r>
                        <a:rPr lang="en-US" sz="1050" dirty="0" smtClean="0"/>
                        <a:t>h1</a:t>
                      </a:r>
                      <a:endParaRPr lang="en-US" sz="1050" dirty="0"/>
                    </a:p>
                  </a:txBody>
                  <a:tcPr/>
                </a:tc>
                <a:tc>
                  <a:txBody>
                    <a:bodyPr/>
                    <a:lstStyle/>
                    <a:p>
                      <a:r>
                        <a:rPr lang="en-US" sz="1050" dirty="0" smtClean="0"/>
                        <a:t>w1</a:t>
                      </a:r>
                      <a:endParaRPr lang="en-US" sz="1050" dirty="0"/>
                    </a:p>
                  </a:txBody>
                  <a:tcPr/>
                </a:tc>
              </a:tr>
              <a:tr h="409516">
                <a:tc>
                  <a:txBody>
                    <a:bodyPr/>
                    <a:lstStyle/>
                    <a:p>
                      <a:r>
                        <a:rPr lang="en-US" sz="1050" dirty="0" smtClean="0"/>
                        <a:t>g2</a:t>
                      </a:r>
                      <a:endParaRPr lang="en-US" sz="1050" dirty="0"/>
                    </a:p>
                  </a:txBody>
                  <a:tcPr/>
                </a:tc>
                <a:tc>
                  <a:txBody>
                    <a:bodyPr/>
                    <a:lstStyle/>
                    <a:p>
                      <a:r>
                        <a:rPr lang="en-US" sz="1050" dirty="0" smtClean="0"/>
                        <a:t>h2</a:t>
                      </a:r>
                      <a:endParaRPr lang="en-US" sz="1050" dirty="0"/>
                    </a:p>
                  </a:txBody>
                  <a:tcPr/>
                </a:tc>
                <a:tc>
                  <a:txBody>
                    <a:bodyPr/>
                    <a:lstStyle/>
                    <a:p>
                      <a:r>
                        <a:rPr lang="en-US" sz="1050" dirty="0" smtClean="0"/>
                        <a:t>w2</a:t>
                      </a:r>
                      <a:endParaRPr lang="en-US" sz="1050" dirty="0"/>
                    </a:p>
                  </a:txBody>
                  <a:tcPr/>
                </a:tc>
              </a:tr>
              <a:tr h="409516">
                <a:tc>
                  <a:txBody>
                    <a:bodyPr/>
                    <a:lstStyle/>
                    <a:p>
                      <a:r>
                        <a:rPr lang="en-US" sz="1050" dirty="0" smtClean="0"/>
                        <a:t>..</a:t>
                      </a:r>
                      <a:endParaRPr lang="en-US" sz="1050" dirty="0"/>
                    </a:p>
                  </a:txBody>
                  <a:tcPr/>
                </a:tc>
                <a:tc>
                  <a:txBody>
                    <a:bodyPr/>
                    <a:lstStyle/>
                    <a:p>
                      <a:r>
                        <a:rPr lang="en-US" sz="1050" dirty="0" smtClean="0"/>
                        <a:t>…</a:t>
                      </a:r>
                      <a:endParaRPr lang="en-US" sz="1050" dirty="0"/>
                    </a:p>
                  </a:txBody>
                  <a:tcPr/>
                </a:tc>
                <a:tc>
                  <a:txBody>
                    <a:bodyPr/>
                    <a:lstStyle/>
                    <a:p>
                      <a:r>
                        <a:rPr lang="en-US" sz="1050" dirty="0" smtClean="0"/>
                        <a:t>…</a:t>
                      </a:r>
                      <a:endParaRPr lang="en-US" sz="1050" dirty="0"/>
                    </a:p>
                  </a:txBody>
                  <a:tcPr/>
                </a:tc>
              </a:tr>
              <a:tr h="409516">
                <a:tc>
                  <a:txBody>
                    <a:bodyPr/>
                    <a:lstStyle/>
                    <a:p>
                      <a:r>
                        <a:rPr lang="en-US" sz="1050" dirty="0" err="1" smtClean="0"/>
                        <a:t>gN</a:t>
                      </a:r>
                      <a:endParaRPr lang="en-US" sz="1050" dirty="0"/>
                    </a:p>
                  </a:txBody>
                  <a:tcPr/>
                </a:tc>
                <a:tc>
                  <a:txBody>
                    <a:bodyPr/>
                    <a:lstStyle/>
                    <a:p>
                      <a:r>
                        <a:rPr lang="en-US" sz="1050" dirty="0" err="1" smtClean="0"/>
                        <a:t>hN</a:t>
                      </a:r>
                      <a:endParaRPr lang="en-US" sz="1050" dirty="0"/>
                    </a:p>
                  </a:txBody>
                  <a:tcPr/>
                </a:tc>
                <a:tc>
                  <a:txBody>
                    <a:bodyPr/>
                    <a:lstStyle/>
                    <a:p>
                      <a:r>
                        <a:rPr lang="en-US" sz="1050" dirty="0" err="1" smtClean="0"/>
                        <a:t>wN</a:t>
                      </a:r>
                      <a:endParaRPr lang="en-US" sz="1050" dirty="0"/>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Estimating the joint distribution</a:t>
            </a:r>
            <a:endParaRPr lang="en-US" dirty="0"/>
          </a:p>
        </p:txBody>
      </p:sp>
      <p:sp>
        <p:nvSpPr>
          <p:cNvPr id="3" name="Content Placeholder 2"/>
          <p:cNvSpPr>
            <a:spLocks noGrp="1"/>
          </p:cNvSpPr>
          <p:nvPr>
            <p:ph idx="1"/>
          </p:nvPr>
        </p:nvSpPr>
        <p:spPr/>
        <p:txBody>
          <a:bodyPr>
            <a:normAutofit/>
          </a:bodyPr>
          <a:lstStyle/>
          <a:p>
            <a:r>
              <a:rPr lang="en-US" sz="2800" dirty="0" smtClean="0"/>
              <a:t>For each combination of values </a:t>
            </a:r>
            <a:r>
              <a:rPr lang="en-US" sz="2800" b="1" dirty="0" smtClean="0"/>
              <a:t>r:</a:t>
            </a:r>
            <a:endParaRPr lang="en-US" sz="2800" dirty="0" smtClean="0"/>
          </a:p>
          <a:p>
            <a:pPr lvl="1"/>
            <a:r>
              <a:rPr lang="en-US" sz="2800" dirty="0" smtClean="0"/>
              <a:t>Total = C[</a:t>
            </a:r>
            <a:r>
              <a:rPr lang="en-US" sz="2800" b="1" dirty="0" smtClean="0"/>
              <a:t>r</a:t>
            </a:r>
            <a:r>
              <a:rPr lang="en-US" sz="2800" dirty="0" smtClean="0"/>
              <a:t>] = 0</a:t>
            </a:r>
          </a:p>
          <a:p>
            <a:r>
              <a:rPr lang="en-US" sz="2800" dirty="0" smtClean="0"/>
              <a:t>For each data row </a:t>
            </a:r>
            <a:r>
              <a:rPr lang="en-US" sz="2800" b="1" dirty="0" err="1" smtClean="0"/>
              <a:t>r</a:t>
            </a:r>
            <a:r>
              <a:rPr lang="en-US" sz="2800" b="1" baseline="-25000" dirty="0" err="1" smtClean="0"/>
              <a:t>i</a:t>
            </a:r>
            <a:endParaRPr lang="en-US" sz="2800" b="1" baseline="-25000" dirty="0" smtClean="0"/>
          </a:p>
          <a:p>
            <a:pPr lvl="1"/>
            <a:r>
              <a:rPr lang="en-US" sz="2800" dirty="0" smtClean="0"/>
              <a:t>C[</a:t>
            </a:r>
            <a:r>
              <a:rPr lang="en-US" sz="2800" b="1" dirty="0" err="1" smtClean="0"/>
              <a:t>r</a:t>
            </a:r>
            <a:r>
              <a:rPr lang="en-US" sz="2800" b="1" baseline="-25000" dirty="0" err="1" smtClean="0"/>
              <a:t>i</a:t>
            </a:r>
            <a:r>
              <a:rPr lang="en-US" sz="2800" dirty="0" smtClean="0"/>
              <a:t>] ++</a:t>
            </a:r>
          </a:p>
          <a:p>
            <a:pPr lvl="1"/>
            <a:r>
              <a:rPr lang="en-US" sz="2800" dirty="0" smtClean="0"/>
              <a:t>Total ++</a:t>
            </a:r>
          </a:p>
        </p:txBody>
      </p:sp>
      <p:pic>
        <p:nvPicPr>
          <p:cNvPr id="4" name="Picture 4" descr="joint"/>
          <p:cNvPicPr>
            <a:picLocks noChangeAspect="1" noChangeArrowheads="1"/>
          </p:cNvPicPr>
          <p:nvPr/>
        </p:nvPicPr>
        <p:blipFill>
          <a:blip r:embed="rId2"/>
          <a:srcRect/>
          <a:stretch>
            <a:fillRect/>
          </a:stretch>
        </p:blipFill>
        <p:spPr bwMode="auto">
          <a:xfrm>
            <a:off x="3363912" y="3557587"/>
            <a:ext cx="5564188" cy="3033713"/>
          </a:xfrm>
          <a:prstGeom prst="rect">
            <a:avLst/>
          </a:prstGeom>
          <a:noFill/>
          <a:ln w="9525">
            <a:noFill/>
            <a:miter lim="800000"/>
            <a:headEnd/>
            <a:tailEnd/>
          </a:ln>
        </p:spPr>
      </p:pic>
      <p:sp>
        <p:nvSpPr>
          <p:cNvPr id="6" name="Right Arrow 5"/>
          <p:cNvSpPr/>
          <p:nvPr/>
        </p:nvSpPr>
        <p:spPr>
          <a:xfrm>
            <a:off x="2640012" y="4590534"/>
            <a:ext cx="723900" cy="3693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7" name="Table 6"/>
          <p:cNvGraphicFramePr>
            <a:graphicFrameLocks noGrp="1"/>
          </p:cNvGraphicFramePr>
          <p:nvPr/>
        </p:nvGraphicFramePr>
        <p:xfrm>
          <a:off x="279400" y="4137320"/>
          <a:ext cx="2178048" cy="2047580"/>
        </p:xfrm>
        <a:graphic>
          <a:graphicData uri="http://schemas.openxmlformats.org/drawingml/2006/table">
            <a:tbl>
              <a:tblPr firstRow="1" bandRow="1">
                <a:tableStyleId>{5C22544A-7EE6-4342-B048-85BDC9FD1C3A}</a:tableStyleId>
              </a:tblPr>
              <a:tblGrid>
                <a:gridCol w="726016"/>
                <a:gridCol w="726016"/>
                <a:gridCol w="726016"/>
              </a:tblGrid>
              <a:tr h="409516">
                <a:tc>
                  <a:txBody>
                    <a:bodyPr/>
                    <a:lstStyle/>
                    <a:p>
                      <a:r>
                        <a:rPr lang="en-US" sz="1050" dirty="0" smtClean="0"/>
                        <a:t>Gender</a:t>
                      </a:r>
                      <a:endParaRPr lang="en-US" sz="1050" dirty="0"/>
                    </a:p>
                  </a:txBody>
                  <a:tcPr/>
                </a:tc>
                <a:tc>
                  <a:txBody>
                    <a:bodyPr/>
                    <a:lstStyle/>
                    <a:p>
                      <a:r>
                        <a:rPr lang="en-US" sz="1050" dirty="0" smtClean="0"/>
                        <a:t>Hours</a:t>
                      </a:r>
                      <a:endParaRPr lang="en-US" sz="1050" dirty="0"/>
                    </a:p>
                  </a:txBody>
                  <a:tcPr/>
                </a:tc>
                <a:tc>
                  <a:txBody>
                    <a:bodyPr/>
                    <a:lstStyle/>
                    <a:p>
                      <a:r>
                        <a:rPr lang="en-US" sz="1050" dirty="0" smtClean="0"/>
                        <a:t>Wealth</a:t>
                      </a:r>
                      <a:endParaRPr lang="en-US" sz="1050" dirty="0"/>
                    </a:p>
                  </a:txBody>
                  <a:tcPr/>
                </a:tc>
              </a:tr>
              <a:tr h="409516">
                <a:tc>
                  <a:txBody>
                    <a:bodyPr/>
                    <a:lstStyle/>
                    <a:p>
                      <a:r>
                        <a:rPr lang="en-US" sz="1050" dirty="0" smtClean="0"/>
                        <a:t>g1</a:t>
                      </a:r>
                      <a:endParaRPr lang="en-US" sz="1050" dirty="0"/>
                    </a:p>
                  </a:txBody>
                  <a:tcPr/>
                </a:tc>
                <a:tc>
                  <a:txBody>
                    <a:bodyPr/>
                    <a:lstStyle/>
                    <a:p>
                      <a:r>
                        <a:rPr lang="en-US" sz="1050" dirty="0" smtClean="0"/>
                        <a:t>h1</a:t>
                      </a:r>
                      <a:endParaRPr lang="en-US" sz="1050" dirty="0"/>
                    </a:p>
                  </a:txBody>
                  <a:tcPr/>
                </a:tc>
                <a:tc>
                  <a:txBody>
                    <a:bodyPr/>
                    <a:lstStyle/>
                    <a:p>
                      <a:r>
                        <a:rPr lang="en-US" sz="1050" dirty="0" smtClean="0"/>
                        <a:t>w1</a:t>
                      </a:r>
                      <a:endParaRPr lang="en-US" sz="1050" dirty="0"/>
                    </a:p>
                  </a:txBody>
                  <a:tcPr/>
                </a:tc>
              </a:tr>
              <a:tr h="409516">
                <a:tc>
                  <a:txBody>
                    <a:bodyPr/>
                    <a:lstStyle/>
                    <a:p>
                      <a:r>
                        <a:rPr lang="en-US" sz="1050" dirty="0" smtClean="0"/>
                        <a:t>g2</a:t>
                      </a:r>
                      <a:endParaRPr lang="en-US" sz="1050" dirty="0"/>
                    </a:p>
                  </a:txBody>
                  <a:tcPr/>
                </a:tc>
                <a:tc>
                  <a:txBody>
                    <a:bodyPr/>
                    <a:lstStyle/>
                    <a:p>
                      <a:r>
                        <a:rPr lang="en-US" sz="1050" dirty="0" smtClean="0"/>
                        <a:t>h2</a:t>
                      </a:r>
                      <a:endParaRPr lang="en-US" sz="1050" dirty="0"/>
                    </a:p>
                  </a:txBody>
                  <a:tcPr/>
                </a:tc>
                <a:tc>
                  <a:txBody>
                    <a:bodyPr/>
                    <a:lstStyle/>
                    <a:p>
                      <a:r>
                        <a:rPr lang="en-US" sz="1050" dirty="0" smtClean="0"/>
                        <a:t>w2</a:t>
                      </a:r>
                      <a:endParaRPr lang="en-US" sz="1050" dirty="0"/>
                    </a:p>
                  </a:txBody>
                  <a:tcPr/>
                </a:tc>
              </a:tr>
              <a:tr h="409516">
                <a:tc>
                  <a:txBody>
                    <a:bodyPr/>
                    <a:lstStyle/>
                    <a:p>
                      <a:r>
                        <a:rPr lang="en-US" sz="1050" dirty="0" smtClean="0"/>
                        <a:t>..</a:t>
                      </a:r>
                      <a:endParaRPr lang="en-US" sz="1050" dirty="0"/>
                    </a:p>
                  </a:txBody>
                  <a:tcPr/>
                </a:tc>
                <a:tc>
                  <a:txBody>
                    <a:bodyPr/>
                    <a:lstStyle/>
                    <a:p>
                      <a:r>
                        <a:rPr lang="en-US" sz="1050" dirty="0" smtClean="0"/>
                        <a:t>…</a:t>
                      </a:r>
                      <a:endParaRPr lang="en-US" sz="1050" dirty="0"/>
                    </a:p>
                  </a:txBody>
                  <a:tcPr/>
                </a:tc>
                <a:tc>
                  <a:txBody>
                    <a:bodyPr/>
                    <a:lstStyle/>
                    <a:p>
                      <a:r>
                        <a:rPr lang="en-US" sz="1050" dirty="0" smtClean="0"/>
                        <a:t>…</a:t>
                      </a:r>
                      <a:endParaRPr lang="en-US" sz="1050" dirty="0"/>
                    </a:p>
                  </a:txBody>
                  <a:tcPr/>
                </a:tc>
              </a:tr>
              <a:tr h="409516">
                <a:tc>
                  <a:txBody>
                    <a:bodyPr/>
                    <a:lstStyle/>
                    <a:p>
                      <a:r>
                        <a:rPr lang="en-US" sz="1050" dirty="0" err="1" smtClean="0"/>
                        <a:t>gN</a:t>
                      </a:r>
                      <a:endParaRPr lang="en-US" sz="1050" dirty="0"/>
                    </a:p>
                  </a:txBody>
                  <a:tcPr/>
                </a:tc>
                <a:tc>
                  <a:txBody>
                    <a:bodyPr/>
                    <a:lstStyle/>
                    <a:p>
                      <a:r>
                        <a:rPr lang="en-US" sz="1050" dirty="0" err="1" smtClean="0"/>
                        <a:t>hN</a:t>
                      </a:r>
                      <a:endParaRPr lang="en-US" sz="1050" dirty="0"/>
                    </a:p>
                  </a:txBody>
                  <a:tcPr/>
                </a:tc>
                <a:tc>
                  <a:txBody>
                    <a:bodyPr/>
                    <a:lstStyle/>
                    <a:p>
                      <a:r>
                        <a:rPr lang="en-US" sz="1050" dirty="0" err="1" smtClean="0"/>
                        <a:t>wN</a:t>
                      </a:r>
                      <a:endParaRPr lang="en-US" sz="1050" dirty="0"/>
                    </a:p>
                  </a:txBody>
                  <a:tcPr/>
                </a:tc>
              </a:tr>
            </a:tbl>
          </a:graphicData>
        </a:graphic>
      </p:graphicFrame>
      <p:sp>
        <p:nvSpPr>
          <p:cNvPr id="9" name="TextBox 8"/>
          <p:cNvSpPr txBox="1"/>
          <p:nvPr/>
        </p:nvSpPr>
        <p:spPr>
          <a:xfrm>
            <a:off x="6083300" y="1257300"/>
            <a:ext cx="1371600" cy="338554"/>
          </a:xfrm>
          <a:prstGeom prst="rect">
            <a:avLst/>
          </a:prstGeom>
          <a:solidFill>
            <a:srgbClr val="FFFF00"/>
          </a:solidFill>
        </p:spPr>
        <p:txBody>
          <a:bodyPr wrap="square" rtlCol="0">
            <a:spAutoFit/>
          </a:bodyPr>
          <a:lstStyle/>
          <a:p>
            <a:r>
              <a:rPr lang="en-US" sz="1600" dirty="0" smtClean="0"/>
              <a:t>Complexity?</a:t>
            </a:r>
            <a:endParaRPr lang="en-US" sz="1600" dirty="0"/>
          </a:p>
        </p:txBody>
      </p:sp>
      <p:sp>
        <p:nvSpPr>
          <p:cNvPr id="10" name="TextBox 9"/>
          <p:cNvSpPr txBox="1"/>
          <p:nvPr/>
        </p:nvSpPr>
        <p:spPr>
          <a:xfrm>
            <a:off x="6121400" y="2374900"/>
            <a:ext cx="1371600" cy="369332"/>
          </a:xfrm>
          <a:prstGeom prst="rect">
            <a:avLst/>
          </a:prstGeom>
          <a:solidFill>
            <a:srgbClr val="FFFF00"/>
          </a:solidFill>
        </p:spPr>
        <p:txBody>
          <a:bodyPr wrap="square" rtlCol="0">
            <a:spAutoFit/>
          </a:bodyPr>
          <a:lstStyle/>
          <a:p>
            <a:r>
              <a:rPr lang="en-US" sz="1600" dirty="0" smtClean="0"/>
              <a:t>Complexity</a:t>
            </a:r>
            <a:r>
              <a:rPr lang="en-US" dirty="0" smtClean="0"/>
              <a:t>?</a:t>
            </a:r>
            <a:endParaRPr lang="en-US" dirty="0"/>
          </a:p>
        </p:txBody>
      </p:sp>
      <p:sp>
        <p:nvSpPr>
          <p:cNvPr id="12" name="TextBox 11"/>
          <p:cNvSpPr txBox="1"/>
          <p:nvPr/>
        </p:nvSpPr>
        <p:spPr>
          <a:xfrm>
            <a:off x="7607300" y="2374900"/>
            <a:ext cx="838200" cy="369332"/>
          </a:xfrm>
          <a:prstGeom prst="rect">
            <a:avLst/>
          </a:prstGeom>
          <a:solidFill>
            <a:srgbClr val="92D050"/>
          </a:solidFill>
        </p:spPr>
        <p:txBody>
          <a:bodyPr wrap="square" rtlCol="0">
            <a:spAutoFit/>
          </a:bodyPr>
          <a:lstStyle/>
          <a:p>
            <a:r>
              <a:rPr lang="en-US" dirty="0" smtClean="0"/>
              <a:t>O(n)</a:t>
            </a:r>
            <a:endParaRPr lang="en-US" dirty="0"/>
          </a:p>
        </p:txBody>
      </p:sp>
      <p:sp>
        <p:nvSpPr>
          <p:cNvPr id="13" name="TextBox 12"/>
          <p:cNvSpPr txBox="1"/>
          <p:nvPr/>
        </p:nvSpPr>
        <p:spPr>
          <a:xfrm>
            <a:off x="5801828" y="3028434"/>
            <a:ext cx="2643672" cy="369332"/>
          </a:xfrm>
          <a:prstGeom prst="rect">
            <a:avLst/>
          </a:prstGeom>
          <a:noFill/>
        </p:spPr>
        <p:txBody>
          <a:bodyPr wrap="none" rtlCol="0">
            <a:spAutoFit/>
          </a:bodyPr>
          <a:lstStyle/>
          <a:p>
            <a:r>
              <a:rPr lang="en-US" dirty="0" smtClean="0"/>
              <a:t>n = total size of input data</a:t>
            </a:r>
            <a:endParaRPr lang="en-US" dirty="0"/>
          </a:p>
        </p:txBody>
      </p:sp>
      <p:sp>
        <p:nvSpPr>
          <p:cNvPr id="14" name="TextBox 13"/>
          <p:cNvSpPr txBox="1"/>
          <p:nvPr/>
        </p:nvSpPr>
        <p:spPr>
          <a:xfrm>
            <a:off x="7607300" y="1257300"/>
            <a:ext cx="838200" cy="369332"/>
          </a:xfrm>
          <a:prstGeom prst="rect">
            <a:avLst/>
          </a:prstGeom>
          <a:solidFill>
            <a:srgbClr val="92D050"/>
          </a:solidFill>
        </p:spPr>
        <p:txBody>
          <a:bodyPr wrap="square" rtlCol="0">
            <a:spAutoFit/>
          </a:bodyPr>
          <a:lstStyle/>
          <a:p>
            <a:r>
              <a:rPr lang="en-US" dirty="0" smtClean="0"/>
              <a:t>O(2</a:t>
            </a:r>
            <a:r>
              <a:rPr lang="en-US" baseline="30000" dirty="0" smtClean="0"/>
              <a:t>d</a:t>
            </a:r>
            <a:r>
              <a:rPr lang="en-US" dirty="0" smtClean="0"/>
              <a:t>)</a:t>
            </a:r>
            <a:endParaRPr lang="en-US" dirty="0"/>
          </a:p>
        </p:txBody>
      </p:sp>
      <p:sp>
        <p:nvSpPr>
          <p:cNvPr id="15" name="TextBox 14"/>
          <p:cNvSpPr txBox="1"/>
          <p:nvPr/>
        </p:nvSpPr>
        <p:spPr>
          <a:xfrm>
            <a:off x="5801828" y="1790700"/>
            <a:ext cx="2658548" cy="369332"/>
          </a:xfrm>
          <a:prstGeom prst="rect">
            <a:avLst/>
          </a:prstGeom>
          <a:noFill/>
        </p:spPr>
        <p:txBody>
          <a:bodyPr wrap="none" rtlCol="0">
            <a:spAutoFit/>
          </a:bodyPr>
          <a:lstStyle/>
          <a:p>
            <a:r>
              <a:rPr lang="en-US" dirty="0" smtClean="0"/>
              <a:t>d = #attributes (all binary)</a:t>
            </a:r>
            <a:endParaRPr lang="en-US" dirty="0"/>
          </a:p>
        </p:txBody>
      </p:sp>
      <p:sp>
        <p:nvSpPr>
          <p:cNvPr id="16" name="TextBox 15"/>
          <p:cNvSpPr txBox="1"/>
          <p:nvPr/>
        </p:nvSpPr>
        <p:spPr>
          <a:xfrm>
            <a:off x="7086600" y="4577834"/>
            <a:ext cx="1549400" cy="369332"/>
          </a:xfrm>
          <a:prstGeom prst="rect">
            <a:avLst/>
          </a:prstGeom>
          <a:noFill/>
        </p:spPr>
        <p:txBody>
          <a:bodyPr wrap="square" rtlCol="0">
            <a:spAutoFit/>
          </a:bodyPr>
          <a:lstStyle/>
          <a:p>
            <a:r>
              <a:rPr lang="en-US" dirty="0" smtClean="0"/>
              <a:t>= C[</a:t>
            </a:r>
            <a:r>
              <a:rPr lang="en-US" b="1" dirty="0" err="1" smtClean="0"/>
              <a:t>r</a:t>
            </a:r>
            <a:r>
              <a:rPr lang="en-US" b="1" baseline="-25000" dirty="0" err="1" smtClean="0"/>
              <a:t>i</a:t>
            </a:r>
            <a:r>
              <a:rPr lang="en-US" b="1" dirty="0" smtClean="0"/>
              <a:t>]/</a:t>
            </a:r>
            <a:r>
              <a:rPr lang="en-US" dirty="0" smtClean="0"/>
              <a:t>Total</a:t>
            </a:r>
            <a:endParaRPr lang="en-US" dirty="0"/>
          </a:p>
        </p:txBody>
      </p:sp>
      <p:sp>
        <p:nvSpPr>
          <p:cNvPr id="18" name="TextBox 17"/>
          <p:cNvSpPr txBox="1"/>
          <p:nvPr/>
        </p:nvSpPr>
        <p:spPr>
          <a:xfrm>
            <a:off x="5433528" y="5329198"/>
            <a:ext cx="2796072" cy="369332"/>
          </a:xfrm>
          <a:prstGeom prst="rect">
            <a:avLst/>
          </a:prstGeom>
          <a:solidFill>
            <a:schemeClr val="tx2">
              <a:lumMod val="40000"/>
              <a:lumOff val="60000"/>
            </a:schemeClr>
          </a:solidFill>
        </p:spPr>
        <p:txBody>
          <a:bodyPr wrap="square" rtlCol="0">
            <a:spAutoFit/>
          </a:bodyPr>
          <a:lstStyle/>
          <a:p>
            <a:r>
              <a:rPr lang="en-US" b="1" dirty="0" err="1" smtClean="0"/>
              <a:t>r</a:t>
            </a:r>
            <a:r>
              <a:rPr lang="en-US" b="1" baseline="-25000" dirty="0" err="1" smtClean="0"/>
              <a:t>i</a:t>
            </a:r>
            <a:r>
              <a:rPr lang="en-US" b="1" dirty="0" smtClean="0"/>
              <a:t> </a:t>
            </a:r>
            <a:r>
              <a:rPr lang="en-US" dirty="0" smtClean="0"/>
              <a:t>is “female,40.5+, poor”</a:t>
            </a:r>
            <a:endParaRPr lang="en-US" dirty="0"/>
          </a:p>
        </p:txBody>
      </p:sp>
      <p:cxnSp>
        <p:nvCxnSpPr>
          <p:cNvPr id="20" name="Straight Arrow Connector 19"/>
          <p:cNvCxnSpPr/>
          <p:nvPr/>
        </p:nvCxnSpPr>
        <p:spPr>
          <a:xfrm rot="5400000">
            <a:off x="7359134" y="5081032"/>
            <a:ext cx="382032" cy="1143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2" grpId="0" animBg="1"/>
      <p:bldP spid="13" grpId="0"/>
      <p:bldP spid="14" grpId="0" animBg="1"/>
      <p:bldP spid="15" grpId="0"/>
      <p:bldP spid="16" grpId="0"/>
      <p:bldP spid="18"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Estimating the joint distribution</a:t>
            </a:r>
            <a:endParaRPr lang="en-US" dirty="0"/>
          </a:p>
        </p:txBody>
      </p:sp>
      <p:sp>
        <p:nvSpPr>
          <p:cNvPr id="3" name="Content Placeholder 2"/>
          <p:cNvSpPr>
            <a:spLocks noGrp="1"/>
          </p:cNvSpPr>
          <p:nvPr>
            <p:ph idx="1"/>
          </p:nvPr>
        </p:nvSpPr>
        <p:spPr/>
        <p:txBody>
          <a:bodyPr>
            <a:normAutofit/>
          </a:bodyPr>
          <a:lstStyle/>
          <a:p>
            <a:r>
              <a:rPr lang="en-US" sz="2800" dirty="0" smtClean="0"/>
              <a:t>For each combination of values </a:t>
            </a:r>
            <a:r>
              <a:rPr lang="en-US" sz="2800" b="1" dirty="0" smtClean="0"/>
              <a:t>r:</a:t>
            </a:r>
            <a:endParaRPr lang="en-US" sz="2800" dirty="0" smtClean="0"/>
          </a:p>
          <a:p>
            <a:pPr lvl="1"/>
            <a:r>
              <a:rPr lang="en-US" sz="2800" dirty="0" smtClean="0"/>
              <a:t>Total = C[</a:t>
            </a:r>
            <a:r>
              <a:rPr lang="en-US" sz="2800" b="1" dirty="0" smtClean="0"/>
              <a:t>r</a:t>
            </a:r>
            <a:r>
              <a:rPr lang="en-US" sz="2800" dirty="0" smtClean="0"/>
              <a:t>] = 0</a:t>
            </a:r>
          </a:p>
          <a:p>
            <a:r>
              <a:rPr lang="en-US" sz="2800" dirty="0" smtClean="0"/>
              <a:t>For each data row </a:t>
            </a:r>
            <a:r>
              <a:rPr lang="en-US" sz="2800" b="1" dirty="0" err="1" smtClean="0"/>
              <a:t>r</a:t>
            </a:r>
            <a:r>
              <a:rPr lang="en-US" sz="2800" b="1" baseline="-25000" dirty="0" err="1" smtClean="0"/>
              <a:t>i</a:t>
            </a:r>
            <a:endParaRPr lang="en-US" sz="2800" b="1" baseline="-25000" dirty="0" smtClean="0"/>
          </a:p>
          <a:p>
            <a:pPr lvl="1"/>
            <a:r>
              <a:rPr lang="en-US" sz="2800" dirty="0" smtClean="0"/>
              <a:t>C[</a:t>
            </a:r>
            <a:r>
              <a:rPr lang="en-US" sz="2800" b="1" dirty="0" err="1" smtClean="0"/>
              <a:t>r</a:t>
            </a:r>
            <a:r>
              <a:rPr lang="en-US" sz="2800" b="1" baseline="-25000" dirty="0" err="1" smtClean="0"/>
              <a:t>i</a:t>
            </a:r>
            <a:r>
              <a:rPr lang="en-US" sz="2800" dirty="0" smtClean="0"/>
              <a:t>] ++</a:t>
            </a:r>
          </a:p>
          <a:p>
            <a:pPr lvl="1"/>
            <a:r>
              <a:rPr lang="en-US" sz="2800" dirty="0" smtClean="0"/>
              <a:t>Total ++</a:t>
            </a:r>
          </a:p>
        </p:txBody>
      </p:sp>
      <p:pic>
        <p:nvPicPr>
          <p:cNvPr id="4" name="Picture 4" descr="joint"/>
          <p:cNvPicPr>
            <a:picLocks noChangeAspect="1" noChangeArrowheads="1"/>
          </p:cNvPicPr>
          <p:nvPr/>
        </p:nvPicPr>
        <p:blipFill>
          <a:blip r:embed="rId3"/>
          <a:srcRect/>
          <a:stretch>
            <a:fillRect/>
          </a:stretch>
        </p:blipFill>
        <p:spPr bwMode="auto">
          <a:xfrm>
            <a:off x="3363912" y="3557587"/>
            <a:ext cx="5564188" cy="3033713"/>
          </a:xfrm>
          <a:prstGeom prst="rect">
            <a:avLst/>
          </a:prstGeom>
          <a:noFill/>
          <a:ln w="9525">
            <a:noFill/>
            <a:miter lim="800000"/>
            <a:headEnd/>
            <a:tailEnd/>
          </a:ln>
        </p:spPr>
      </p:pic>
      <p:sp>
        <p:nvSpPr>
          <p:cNvPr id="6" name="Right Arrow 5"/>
          <p:cNvSpPr/>
          <p:nvPr/>
        </p:nvSpPr>
        <p:spPr>
          <a:xfrm>
            <a:off x="2640012" y="4590534"/>
            <a:ext cx="723900" cy="3693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7" name="Table 6"/>
          <p:cNvGraphicFramePr>
            <a:graphicFrameLocks noGrp="1"/>
          </p:cNvGraphicFramePr>
          <p:nvPr/>
        </p:nvGraphicFramePr>
        <p:xfrm>
          <a:off x="279400" y="4137320"/>
          <a:ext cx="2178048" cy="2047580"/>
        </p:xfrm>
        <a:graphic>
          <a:graphicData uri="http://schemas.openxmlformats.org/drawingml/2006/table">
            <a:tbl>
              <a:tblPr firstRow="1" bandRow="1">
                <a:tableStyleId>{5C22544A-7EE6-4342-B048-85BDC9FD1C3A}</a:tableStyleId>
              </a:tblPr>
              <a:tblGrid>
                <a:gridCol w="726016"/>
                <a:gridCol w="726016"/>
                <a:gridCol w="726016"/>
              </a:tblGrid>
              <a:tr h="409516">
                <a:tc>
                  <a:txBody>
                    <a:bodyPr/>
                    <a:lstStyle/>
                    <a:p>
                      <a:r>
                        <a:rPr lang="en-US" sz="1050" dirty="0" smtClean="0"/>
                        <a:t>Gender</a:t>
                      </a:r>
                      <a:endParaRPr lang="en-US" sz="1050" dirty="0"/>
                    </a:p>
                  </a:txBody>
                  <a:tcPr/>
                </a:tc>
                <a:tc>
                  <a:txBody>
                    <a:bodyPr/>
                    <a:lstStyle/>
                    <a:p>
                      <a:r>
                        <a:rPr lang="en-US" sz="1050" dirty="0" smtClean="0"/>
                        <a:t>Hours</a:t>
                      </a:r>
                      <a:endParaRPr lang="en-US" sz="1050" dirty="0"/>
                    </a:p>
                  </a:txBody>
                  <a:tcPr/>
                </a:tc>
                <a:tc>
                  <a:txBody>
                    <a:bodyPr/>
                    <a:lstStyle/>
                    <a:p>
                      <a:r>
                        <a:rPr lang="en-US" sz="1050" dirty="0" smtClean="0"/>
                        <a:t>Wealth</a:t>
                      </a:r>
                      <a:endParaRPr lang="en-US" sz="1050" dirty="0"/>
                    </a:p>
                  </a:txBody>
                  <a:tcPr/>
                </a:tc>
              </a:tr>
              <a:tr h="409516">
                <a:tc>
                  <a:txBody>
                    <a:bodyPr/>
                    <a:lstStyle/>
                    <a:p>
                      <a:r>
                        <a:rPr lang="en-US" sz="1050" dirty="0" smtClean="0"/>
                        <a:t>g1</a:t>
                      </a:r>
                      <a:endParaRPr lang="en-US" sz="1050" dirty="0"/>
                    </a:p>
                  </a:txBody>
                  <a:tcPr/>
                </a:tc>
                <a:tc>
                  <a:txBody>
                    <a:bodyPr/>
                    <a:lstStyle/>
                    <a:p>
                      <a:r>
                        <a:rPr lang="en-US" sz="1050" dirty="0" smtClean="0"/>
                        <a:t>h1</a:t>
                      </a:r>
                      <a:endParaRPr lang="en-US" sz="1050" dirty="0"/>
                    </a:p>
                  </a:txBody>
                  <a:tcPr/>
                </a:tc>
                <a:tc>
                  <a:txBody>
                    <a:bodyPr/>
                    <a:lstStyle/>
                    <a:p>
                      <a:r>
                        <a:rPr lang="en-US" sz="1050" dirty="0" smtClean="0"/>
                        <a:t>w1</a:t>
                      </a:r>
                      <a:endParaRPr lang="en-US" sz="1050" dirty="0"/>
                    </a:p>
                  </a:txBody>
                  <a:tcPr/>
                </a:tc>
              </a:tr>
              <a:tr h="409516">
                <a:tc>
                  <a:txBody>
                    <a:bodyPr/>
                    <a:lstStyle/>
                    <a:p>
                      <a:r>
                        <a:rPr lang="en-US" sz="1050" dirty="0" smtClean="0"/>
                        <a:t>g2</a:t>
                      </a:r>
                      <a:endParaRPr lang="en-US" sz="1050" dirty="0"/>
                    </a:p>
                  </a:txBody>
                  <a:tcPr/>
                </a:tc>
                <a:tc>
                  <a:txBody>
                    <a:bodyPr/>
                    <a:lstStyle/>
                    <a:p>
                      <a:r>
                        <a:rPr lang="en-US" sz="1050" dirty="0" smtClean="0"/>
                        <a:t>h2</a:t>
                      </a:r>
                      <a:endParaRPr lang="en-US" sz="1050" dirty="0"/>
                    </a:p>
                  </a:txBody>
                  <a:tcPr/>
                </a:tc>
                <a:tc>
                  <a:txBody>
                    <a:bodyPr/>
                    <a:lstStyle/>
                    <a:p>
                      <a:r>
                        <a:rPr lang="en-US" sz="1050" dirty="0" smtClean="0"/>
                        <a:t>w2</a:t>
                      </a:r>
                      <a:endParaRPr lang="en-US" sz="1050" dirty="0"/>
                    </a:p>
                  </a:txBody>
                  <a:tcPr/>
                </a:tc>
              </a:tr>
              <a:tr h="409516">
                <a:tc>
                  <a:txBody>
                    <a:bodyPr/>
                    <a:lstStyle/>
                    <a:p>
                      <a:r>
                        <a:rPr lang="en-US" sz="1050" dirty="0" smtClean="0"/>
                        <a:t>..</a:t>
                      </a:r>
                      <a:endParaRPr lang="en-US" sz="1050" dirty="0"/>
                    </a:p>
                  </a:txBody>
                  <a:tcPr/>
                </a:tc>
                <a:tc>
                  <a:txBody>
                    <a:bodyPr/>
                    <a:lstStyle/>
                    <a:p>
                      <a:r>
                        <a:rPr lang="en-US" sz="1050" dirty="0" smtClean="0"/>
                        <a:t>…</a:t>
                      </a:r>
                      <a:endParaRPr lang="en-US" sz="1050" dirty="0"/>
                    </a:p>
                  </a:txBody>
                  <a:tcPr/>
                </a:tc>
                <a:tc>
                  <a:txBody>
                    <a:bodyPr/>
                    <a:lstStyle/>
                    <a:p>
                      <a:r>
                        <a:rPr lang="en-US" sz="1050" dirty="0" smtClean="0"/>
                        <a:t>…</a:t>
                      </a:r>
                      <a:endParaRPr lang="en-US" sz="1050" dirty="0"/>
                    </a:p>
                  </a:txBody>
                  <a:tcPr/>
                </a:tc>
              </a:tr>
              <a:tr h="409516">
                <a:tc>
                  <a:txBody>
                    <a:bodyPr/>
                    <a:lstStyle/>
                    <a:p>
                      <a:r>
                        <a:rPr lang="en-US" sz="1050" dirty="0" err="1" smtClean="0"/>
                        <a:t>gN</a:t>
                      </a:r>
                      <a:endParaRPr lang="en-US" sz="1050" dirty="0"/>
                    </a:p>
                  </a:txBody>
                  <a:tcPr/>
                </a:tc>
                <a:tc>
                  <a:txBody>
                    <a:bodyPr/>
                    <a:lstStyle/>
                    <a:p>
                      <a:r>
                        <a:rPr lang="en-US" sz="1050" dirty="0" err="1" smtClean="0"/>
                        <a:t>hN</a:t>
                      </a:r>
                      <a:endParaRPr lang="en-US" sz="1050" dirty="0"/>
                    </a:p>
                  </a:txBody>
                  <a:tcPr/>
                </a:tc>
                <a:tc>
                  <a:txBody>
                    <a:bodyPr/>
                    <a:lstStyle/>
                    <a:p>
                      <a:r>
                        <a:rPr lang="en-US" sz="1050" dirty="0" err="1" smtClean="0"/>
                        <a:t>wN</a:t>
                      </a:r>
                      <a:endParaRPr lang="en-US" sz="1050" dirty="0"/>
                    </a:p>
                  </a:txBody>
                  <a:tcPr/>
                </a:tc>
              </a:tr>
            </a:tbl>
          </a:graphicData>
        </a:graphic>
      </p:graphicFrame>
      <p:sp>
        <p:nvSpPr>
          <p:cNvPr id="9" name="TextBox 8"/>
          <p:cNvSpPr txBox="1"/>
          <p:nvPr/>
        </p:nvSpPr>
        <p:spPr>
          <a:xfrm>
            <a:off x="6083300" y="1257300"/>
            <a:ext cx="1371600" cy="369332"/>
          </a:xfrm>
          <a:prstGeom prst="rect">
            <a:avLst/>
          </a:prstGeom>
          <a:solidFill>
            <a:srgbClr val="FFFF00"/>
          </a:solidFill>
        </p:spPr>
        <p:txBody>
          <a:bodyPr wrap="square" rtlCol="0">
            <a:spAutoFit/>
          </a:bodyPr>
          <a:lstStyle/>
          <a:p>
            <a:r>
              <a:rPr lang="en-US" sz="1600" dirty="0" smtClean="0"/>
              <a:t>Complexity</a:t>
            </a:r>
            <a:r>
              <a:rPr lang="en-US" dirty="0" smtClean="0"/>
              <a:t>?</a:t>
            </a:r>
            <a:endParaRPr lang="en-US" dirty="0"/>
          </a:p>
        </p:txBody>
      </p:sp>
      <p:sp>
        <p:nvSpPr>
          <p:cNvPr id="10" name="TextBox 9"/>
          <p:cNvSpPr txBox="1"/>
          <p:nvPr/>
        </p:nvSpPr>
        <p:spPr>
          <a:xfrm>
            <a:off x="6121400" y="2374900"/>
            <a:ext cx="1371600" cy="369332"/>
          </a:xfrm>
          <a:prstGeom prst="rect">
            <a:avLst/>
          </a:prstGeom>
          <a:solidFill>
            <a:srgbClr val="FFFF00"/>
          </a:solidFill>
        </p:spPr>
        <p:txBody>
          <a:bodyPr wrap="square" rtlCol="0">
            <a:spAutoFit/>
          </a:bodyPr>
          <a:lstStyle/>
          <a:p>
            <a:r>
              <a:rPr lang="en-US" sz="1600" dirty="0" smtClean="0"/>
              <a:t>Complexity</a:t>
            </a:r>
            <a:r>
              <a:rPr lang="en-US" dirty="0" smtClean="0"/>
              <a:t>?</a:t>
            </a:r>
            <a:endParaRPr lang="en-US" dirty="0"/>
          </a:p>
        </p:txBody>
      </p:sp>
      <p:sp>
        <p:nvSpPr>
          <p:cNvPr id="12" name="TextBox 11"/>
          <p:cNvSpPr txBox="1"/>
          <p:nvPr/>
        </p:nvSpPr>
        <p:spPr>
          <a:xfrm>
            <a:off x="7607300" y="2374900"/>
            <a:ext cx="838200" cy="369332"/>
          </a:xfrm>
          <a:prstGeom prst="rect">
            <a:avLst/>
          </a:prstGeom>
          <a:solidFill>
            <a:srgbClr val="92D050"/>
          </a:solidFill>
        </p:spPr>
        <p:txBody>
          <a:bodyPr wrap="square" rtlCol="0">
            <a:spAutoFit/>
          </a:bodyPr>
          <a:lstStyle/>
          <a:p>
            <a:r>
              <a:rPr lang="en-US" dirty="0" smtClean="0"/>
              <a:t>O(n)</a:t>
            </a:r>
            <a:endParaRPr lang="en-US" dirty="0"/>
          </a:p>
        </p:txBody>
      </p:sp>
      <p:sp>
        <p:nvSpPr>
          <p:cNvPr id="13" name="TextBox 12"/>
          <p:cNvSpPr txBox="1"/>
          <p:nvPr/>
        </p:nvSpPr>
        <p:spPr>
          <a:xfrm>
            <a:off x="5801828" y="3028434"/>
            <a:ext cx="2643672" cy="369332"/>
          </a:xfrm>
          <a:prstGeom prst="rect">
            <a:avLst/>
          </a:prstGeom>
          <a:noFill/>
        </p:spPr>
        <p:txBody>
          <a:bodyPr wrap="none" rtlCol="0">
            <a:spAutoFit/>
          </a:bodyPr>
          <a:lstStyle/>
          <a:p>
            <a:r>
              <a:rPr lang="en-US" dirty="0" smtClean="0"/>
              <a:t>n = total size of input data</a:t>
            </a:r>
            <a:endParaRPr lang="en-US" dirty="0"/>
          </a:p>
        </p:txBody>
      </p:sp>
      <p:sp>
        <p:nvSpPr>
          <p:cNvPr id="15" name="TextBox 14"/>
          <p:cNvSpPr txBox="1"/>
          <p:nvPr/>
        </p:nvSpPr>
        <p:spPr>
          <a:xfrm>
            <a:off x="5801828" y="1790700"/>
            <a:ext cx="2250937" cy="369332"/>
          </a:xfrm>
          <a:prstGeom prst="rect">
            <a:avLst/>
          </a:prstGeom>
          <a:noFill/>
        </p:spPr>
        <p:txBody>
          <a:bodyPr wrap="none" rtlCol="0">
            <a:spAutoFit/>
          </a:bodyPr>
          <a:lstStyle/>
          <a:p>
            <a:r>
              <a:rPr lang="en-US" dirty="0" err="1" smtClean="0"/>
              <a:t>k</a:t>
            </a:r>
            <a:r>
              <a:rPr lang="en-US" baseline="-25000" dirty="0" err="1" smtClean="0"/>
              <a:t>i</a:t>
            </a:r>
            <a:r>
              <a:rPr lang="en-US" dirty="0" smtClean="0"/>
              <a:t> = </a:t>
            </a:r>
            <a:r>
              <a:rPr lang="en-US" dirty="0" err="1" smtClean="0"/>
              <a:t>arity</a:t>
            </a:r>
            <a:r>
              <a:rPr lang="en-US" dirty="0" smtClean="0"/>
              <a:t> of attribute </a:t>
            </a:r>
            <a:r>
              <a:rPr lang="en-US" i="1" dirty="0" err="1" smtClean="0"/>
              <a:t>i</a:t>
            </a:r>
            <a:endParaRPr lang="en-US" dirty="0"/>
          </a:p>
        </p:txBody>
      </p:sp>
      <p:graphicFrame>
        <p:nvGraphicFramePr>
          <p:cNvPr id="16" name="Object 15"/>
          <p:cNvGraphicFramePr>
            <a:graphicFrameLocks noChangeAspect="1"/>
          </p:cNvGraphicFramePr>
          <p:nvPr/>
        </p:nvGraphicFramePr>
        <p:xfrm>
          <a:off x="7607299" y="1041400"/>
          <a:ext cx="1013759" cy="749300"/>
        </p:xfrm>
        <a:graphic>
          <a:graphicData uri="http://schemas.openxmlformats.org/presentationml/2006/ole">
            <mc:AlternateContent xmlns:mc="http://schemas.openxmlformats.org/markup-compatibility/2006">
              <mc:Choice xmlns:v="urn:schemas-microsoft-com:vml" Requires="v">
                <p:oleObj spid="_x0000_s178209" name="Equation" r:id="rId4" imgW="583920" imgH="431640" progId="Equation.3">
                  <p:embed/>
                </p:oleObj>
              </mc:Choice>
              <mc:Fallback>
                <p:oleObj name="Equation" r:id="rId4" imgW="583920" imgH="43164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07299" y="1041400"/>
                        <a:ext cx="1013759" cy="7493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Estimating the joint distribution</a:t>
            </a:r>
            <a:endParaRPr lang="en-US" dirty="0"/>
          </a:p>
        </p:txBody>
      </p:sp>
      <p:pic>
        <p:nvPicPr>
          <p:cNvPr id="4" name="Picture 4" descr="joint"/>
          <p:cNvPicPr>
            <a:picLocks noChangeAspect="1" noChangeArrowheads="1"/>
          </p:cNvPicPr>
          <p:nvPr/>
        </p:nvPicPr>
        <p:blipFill>
          <a:blip r:embed="rId3"/>
          <a:srcRect/>
          <a:stretch>
            <a:fillRect/>
          </a:stretch>
        </p:blipFill>
        <p:spPr bwMode="auto">
          <a:xfrm>
            <a:off x="3363912" y="3557587"/>
            <a:ext cx="5564188" cy="3033713"/>
          </a:xfrm>
          <a:prstGeom prst="rect">
            <a:avLst/>
          </a:prstGeom>
          <a:noFill/>
          <a:ln w="9525">
            <a:noFill/>
            <a:miter lim="800000"/>
            <a:headEnd/>
            <a:tailEnd/>
          </a:ln>
        </p:spPr>
      </p:pic>
      <p:sp>
        <p:nvSpPr>
          <p:cNvPr id="6" name="Right Arrow 5"/>
          <p:cNvSpPr/>
          <p:nvPr/>
        </p:nvSpPr>
        <p:spPr>
          <a:xfrm>
            <a:off x="2640012" y="4590534"/>
            <a:ext cx="723900" cy="3693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7" name="Table 6"/>
          <p:cNvGraphicFramePr>
            <a:graphicFrameLocks noGrp="1"/>
          </p:cNvGraphicFramePr>
          <p:nvPr/>
        </p:nvGraphicFramePr>
        <p:xfrm>
          <a:off x="279400" y="4213520"/>
          <a:ext cx="2178048" cy="2047580"/>
        </p:xfrm>
        <a:graphic>
          <a:graphicData uri="http://schemas.openxmlformats.org/drawingml/2006/table">
            <a:tbl>
              <a:tblPr firstRow="1" bandRow="1">
                <a:tableStyleId>{5C22544A-7EE6-4342-B048-85BDC9FD1C3A}</a:tableStyleId>
              </a:tblPr>
              <a:tblGrid>
                <a:gridCol w="726016"/>
                <a:gridCol w="726016"/>
                <a:gridCol w="726016"/>
              </a:tblGrid>
              <a:tr h="409516">
                <a:tc>
                  <a:txBody>
                    <a:bodyPr/>
                    <a:lstStyle/>
                    <a:p>
                      <a:r>
                        <a:rPr lang="en-US" sz="1050" dirty="0" smtClean="0"/>
                        <a:t>Gender</a:t>
                      </a:r>
                      <a:endParaRPr lang="en-US" sz="1050" dirty="0"/>
                    </a:p>
                  </a:txBody>
                  <a:tcPr/>
                </a:tc>
                <a:tc>
                  <a:txBody>
                    <a:bodyPr/>
                    <a:lstStyle/>
                    <a:p>
                      <a:r>
                        <a:rPr lang="en-US" sz="1050" dirty="0" smtClean="0"/>
                        <a:t>Hours</a:t>
                      </a:r>
                      <a:endParaRPr lang="en-US" sz="1050" dirty="0"/>
                    </a:p>
                  </a:txBody>
                  <a:tcPr/>
                </a:tc>
                <a:tc>
                  <a:txBody>
                    <a:bodyPr/>
                    <a:lstStyle/>
                    <a:p>
                      <a:r>
                        <a:rPr lang="en-US" sz="1050" dirty="0" smtClean="0"/>
                        <a:t>Wealth</a:t>
                      </a:r>
                      <a:endParaRPr lang="en-US" sz="1050" dirty="0"/>
                    </a:p>
                  </a:txBody>
                  <a:tcPr/>
                </a:tc>
              </a:tr>
              <a:tr h="409516">
                <a:tc>
                  <a:txBody>
                    <a:bodyPr/>
                    <a:lstStyle/>
                    <a:p>
                      <a:r>
                        <a:rPr lang="en-US" sz="1050" dirty="0" smtClean="0"/>
                        <a:t>g1</a:t>
                      </a:r>
                      <a:endParaRPr lang="en-US" sz="1050" dirty="0"/>
                    </a:p>
                  </a:txBody>
                  <a:tcPr/>
                </a:tc>
                <a:tc>
                  <a:txBody>
                    <a:bodyPr/>
                    <a:lstStyle/>
                    <a:p>
                      <a:r>
                        <a:rPr lang="en-US" sz="1050" dirty="0" smtClean="0"/>
                        <a:t>h1</a:t>
                      </a:r>
                      <a:endParaRPr lang="en-US" sz="1050" dirty="0"/>
                    </a:p>
                  </a:txBody>
                  <a:tcPr/>
                </a:tc>
                <a:tc>
                  <a:txBody>
                    <a:bodyPr/>
                    <a:lstStyle/>
                    <a:p>
                      <a:r>
                        <a:rPr lang="en-US" sz="1050" dirty="0" smtClean="0"/>
                        <a:t>w1</a:t>
                      </a:r>
                      <a:endParaRPr lang="en-US" sz="1050" dirty="0"/>
                    </a:p>
                  </a:txBody>
                  <a:tcPr/>
                </a:tc>
              </a:tr>
              <a:tr h="409516">
                <a:tc>
                  <a:txBody>
                    <a:bodyPr/>
                    <a:lstStyle/>
                    <a:p>
                      <a:r>
                        <a:rPr lang="en-US" sz="1050" dirty="0" smtClean="0"/>
                        <a:t>g2</a:t>
                      </a:r>
                      <a:endParaRPr lang="en-US" sz="1050" dirty="0"/>
                    </a:p>
                  </a:txBody>
                  <a:tcPr/>
                </a:tc>
                <a:tc>
                  <a:txBody>
                    <a:bodyPr/>
                    <a:lstStyle/>
                    <a:p>
                      <a:r>
                        <a:rPr lang="en-US" sz="1050" dirty="0" smtClean="0"/>
                        <a:t>h2</a:t>
                      </a:r>
                      <a:endParaRPr lang="en-US" sz="1050" dirty="0"/>
                    </a:p>
                  </a:txBody>
                  <a:tcPr/>
                </a:tc>
                <a:tc>
                  <a:txBody>
                    <a:bodyPr/>
                    <a:lstStyle/>
                    <a:p>
                      <a:r>
                        <a:rPr lang="en-US" sz="1050" dirty="0" smtClean="0"/>
                        <a:t>w2</a:t>
                      </a:r>
                      <a:endParaRPr lang="en-US" sz="1050" dirty="0"/>
                    </a:p>
                  </a:txBody>
                  <a:tcPr/>
                </a:tc>
              </a:tr>
              <a:tr h="409516">
                <a:tc>
                  <a:txBody>
                    <a:bodyPr/>
                    <a:lstStyle/>
                    <a:p>
                      <a:r>
                        <a:rPr lang="en-US" sz="1050" dirty="0" smtClean="0"/>
                        <a:t>..</a:t>
                      </a:r>
                      <a:endParaRPr lang="en-US" sz="1050" dirty="0"/>
                    </a:p>
                  </a:txBody>
                  <a:tcPr/>
                </a:tc>
                <a:tc>
                  <a:txBody>
                    <a:bodyPr/>
                    <a:lstStyle/>
                    <a:p>
                      <a:r>
                        <a:rPr lang="en-US" sz="1050" dirty="0" smtClean="0"/>
                        <a:t>…</a:t>
                      </a:r>
                      <a:endParaRPr lang="en-US" sz="1050" dirty="0"/>
                    </a:p>
                  </a:txBody>
                  <a:tcPr/>
                </a:tc>
                <a:tc>
                  <a:txBody>
                    <a:bodyPr/>
                    <a:lstStyle/>
                    <a:p>
                      <a:r>
                        <a:rPr lang="en-US" sz="1050" dirty="0" smtClean="0"/>
                        <a:t>…</a:t>
                      </a:r>
                      <a:endParaRPr lang="en-US" sz="1050" dirty="0"/>
                    </a:p>
                  </a:txBody>
                  <a:tcPr/>
                </a:tc>
              </a:tr>
              <a:tr h="409516">
                <a:tc>
                  <a:txBody>
                    <a:bodyPr/>
                    <a:lstStyle/>
                    <a:p>
                      <a:r>
                        <a:rPr lang="en-US" sz="1050" dirty="0" err="1" smtClean="0"/>
                        <a:t>gN</a:t>
                      </a:r>
                      <a:endParaRPr lang="en-US" sz="1050" dirty="0"/>
                    </a:p>
                  </a:txBody>
                  <a:tcPr/>
                </a:tc>
                <a:tc>
                  <a:txBody>
                    <a:bodyPr/>
                    <a:lstStyle/>
                    <a:p>
                      <a:r>
                        <a:rPr lang="en-US" sz="1050" dirty="0" err="1" smtClean="0"/>
                        <a:t>hN</a:t>
                      </a:r>
                      <a:endParaRPr lang="en-US" sz="1050" dirty="0"/>
                    </a:p>
                  </a:txBody>
                  <a:tcPr/>
                </a:tc>
                <a:tc>
                  <a:txBody>
                    <a:bodyPr/>
                    <a:lstStyle/>
                    <a:p>
                      <a:r>
                        <a:rPr lang="en-US" sz="1050" dirty="0" err="1" smtClean="0"/>
                        <a:t>wN</a:t>
                      </a:r>
                      <a:endParaRPr lang="en-US" sz="1050" dirty="0"/>
                    </a:p>
                  </a:txBody>
                  <a:tcPr/>
                </a:tc>
              </a:tr>
            </a:tbl>
          </a:graphicData>
        </a:graphic>
      </p:graphicFrame>
      <p:sp>
        <p:nvSpPr>
          <p:cNvPr id="9" name="TextBox 8"/>
          <p:cNvSpPr txBox="1"/>
          <p:nvPr/>
        </p:nvSpPr>
        <p:spPr>
          <a:xfrm>
            <a:off x="6083300" y="1257300"/>
            <a:ext cx="1371600" cy="338554"/>
          </a:xfrm>
          <a:prstGeom prst="rect">
            <a:avLst/>
          </a:prstGeom>
          <a:solidFill>
            <a:srgbClr val="FFFF00"/>
          </a:solidFill>
        </p:spPr>
        <p:txBody>
          <a:bodyPr wrap="square" rtlCol="0">
            <a:spAutoFit/>
          </a:bodyPr>
          <a:lstStyle/>
          <a:p>
            <a:r>
              <a:rPr lang="en-US" sz="1600" dirty="0" smtClean="0"/>
              <a:t>Complexity?</a:t>
            </a:r>
            <a:endParaRPr lang="en-US" sz="1600" dirty="0"/>
          </a:p>
        </p:txBody>
      </p:sp>
      <p:sp>
        <p:nvSpPr>
          <p:cNvPr id="10" name="TextBox 9"/>
          <p:cNvSpPr txBox="1"/>
          <p:nvPr/>
        </p:nvSpPr>
        <p:spPr>
          <a:xfrm>
            <a:off x="6121400" y="2374900"/>
            <a:ext cx="1371600" cy="338554"/>
          </a:xfrm>
          <a:prstGeom prst="rect">
            <a:avLst/>
          </a:prstGeom>
          <a:solidFill>
            <a:srgbClr val="FFFF00"/>
          </a:solidFill>
        </p:spPr>
        <p:txBody>
          <a:bodyPr wrap="square" rtlCol="0">
            <a:spAutoFit/>
          </a:bodyPr>
          <a:lstStyle/>
          <a:p>
            <a:r>
              <a:rPr lang="en-US" sz="1600" dirty="0" smtClean="0"/>
              <a:t>Complexity?</a:t>
            </a:r>
            <a:endParaRPr lang="en-US" sz="1600" dirty="0"/>
          </a:p>
        </p:txBody>
      </p:sp>
      <p:sp>
        <p:nvSpPr>
          <p:cNvPr id="12" name="TextBox 11"/>
          <p:cNvSpPr txBox="1"/>
          <p:nvPr/>
        </p:nvSpPr>
        <p:spPr>
          <a:xfrm>
            <a:off x="7607300" y="2374900"/>
            <a:ext cx="838200" cy="369332"/>
          </a:xfrm>
          <a:prstGeom prst="rect">
            <a:avLst/>
          </a:prstGeom>
          <a:solidFill>
            <a:srgbClr val="92D050"/>
          </a:solidFill>
        </p:spPr>
        <p:txBody>
          <a:bodyPr wrap="square" rtlCol="0">
            <a:spAutoFit/>
          </a:bodyPr>
          <a:lstStyle/>
          <a:p>
            <a:r>
              <a:rPr lang="en-US" dirty="0" smtClean="0"/>
              <a:t>O(n)</a:t>
            </a:r>
            <a:endParaRPr lang="en-US" dirty="0"/>
          </a:p>
        </p:txBody>
      </p:sp>
      <p:sp>
        <p:nvSpPr>
          <p:cNvPr id="13" name="TextBox 12"/>
          <p:cNvSpPr txBox="1"/>
          <p:nvPr/>
        </p:nvSpPr>
        <p:spPr>
          <a:xfrm>
            <a:off x="5801828" y="3028434"/>
            <a:ext cx="2643672" cy="369332"/>
          </a:xfrm>
          <a:prstGeom prst="rect">
            <a:avLst/>
          </a:prstGeom>
          <a:noFill/>
        </p:spPr>
        <p:txBody>
          <a:bodyPr wrap="none" rtlCol="0">
            <a:spAutoFit/>
          </a:bodyPr>
          <a:lstStyle/>
          <a:p>
            <a:r>
              <a:rPr lang="en-US" dirty="0" smtClean="0"/>
              <a:t>n = total size of input data</a:t>
            </a:r>
            <a:endParaRPr lang="en-US" dirty="0"/>
          </a:p>
        </p:txBody>
      </p:sp>
      <p:sp>
        <p:nvSpPr>
          <p:cNvPr id="15" name="TextBox 14"/>
          <p:cNvSpPr txBox="1"/>
          <p:nvPr/>
        </p:nvSpPr>
        <p:spPr>
          <a:xfrm>
            <a:off x="5801828" y="1790700"/>
            <a:ext cx="2250937" cy="369332"/>
          </a:xfrm>
          <a:prstGeom prst="rect">
            <a:avLst/>
          </a:prstGeom>
          <a:noFill/>
        </p:spPr>
        <p:txBody>
          <a:bodyPr wrap="none" rtlCol="0">
            <a:spAutoFit/>
          </a:bodyPr>
          <a:lstStyle/>
          <a:p>
            <a:r>
              <a:rPr lang="en-US" dirty="0" err="1" smtClean="0"/>
              <a:t>k</a:t>
            </a:r>
            <a:r>
              <a:rPr lang="en-US" baseline="-25000" dirty="0" err="1" smtClean="0"/>
              <a:t>i</a:t>
            </a:r>
            <a:r>
              <a:rPr lang="en-US" dirty="0" smtClean="0"/>
              <a:t> = </a:t>
            </a:r>
            <a:r>
              <a:rPr lang="en-US" dirty="0" err="1" smtClean="0"/>
              <a:t>arity</a:t>
            </a:r>
            <a:r>
              <a:rPr lang="en-US" dirty="0" smtClean="0"/>
              <a:t> of attribute </a:t>
            </a:r>
            <a:r>
              <a:rPr lang="en-US" i="1" dirty="0" err="1" smtClean="0"/>
              <a:t>i</a:t>
            </a:r>
            <a:endParaRPr lang="en-US" dirty="0"/>
          </a:p>
        </p:txBody>
      </p:sp>
      <p:graphicFrame>
        <p:nvGraphicFramePr>
          <p:cNvPr id="16" name="Object 15"/>
          <p:cNvGraphicFramePr>
            <a:graphicFrameLocks noChangeAspect="1"/>
          </p:cNvGraphicFramePr>
          <p:nvPr/>
        </p:nvGraphicFramePr>
        <p:xfrm>
          <a:off x="7607299" y="1041400"/>
          <a:ext cx="1013759" cy="749300"/>
        </p:xfrm>
        <a:graphic>
          <a:graphicData uri="http://schemas.openxmlformats.org/presentationml/2006/ole">
            <mc:AlternateContent xmlns:mc="http://schemas.openxmlformats.org/markup-compatibility/2006">
              <mc:Choice xmlns:v="urn:schemas-microsoft-com:vml" Requires="v">
                <p:oleObj spid="_x0000_s179233" name="Equation" r:id="rId4" imgW="583920" imgH="431640" progId="Equation.3">
                  <p:embed/>
                </p:oleObj>
              </mc:Choice>
              <mc:Fallback>
                <p:oleObj name="Equation" r:id="rId4" imgW="583920" imgH="43164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07299" y="1041400"/>
                        <a:ext cx="1013759" cy="7493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 name="Content Placeholder 2"/>
          <p:cNvSpPr>
            <a:spLocks noGrp="1"/>
          </p:cNvSpPr>
          <p:nvPr>
            <p:ph idx="1"/>
          </p:nvPr>
        </p:nvSpPr>
        <p:spPr>
          <a:xfrm>
            <a:off x="279400" y="1257300"/>
            <a:ext cx="6680200" cy="5099050"/>
          </a:xfrm>
        </p:spPr>
        <p:txBody>
          <a:bodyPr>
            <a:normAutofit/>
          </a:bodyPr>
          <a:lstStyle/>
          <a:p>
            <a:r>
              <a:rPr lang="en-US" sz="2400" dirty="0" smtClean="0"/>
              <a:t>For each combination of values </a:t>
            </a:r>
            <a:r>
              <a:rPr lang="en-US" sz="2400" b="1" dirty="0" smtClean="0"/>
              <a:t>r:</a:t>
            </a:r>
            <a:endParaRPr lang="en-US" sz="2400" dirty="0" smtClean="0"/>
          </a:p>
          <a:p>
            <a:pPr lvl="1"/>
            <a:r>
              <a:rPr lang="en-US" sz="2400" dirty="0" smtClean="0"/>
              <a:t>Total = C[</a:t>
            </a:r>
            <a:r>
              <a:rPr lang="en-US" sz="2400" b="1" dirty="0" smtClean="0"/>
              <a:t>r</a:t>
            </a:r>
            <a:r>
              <a:rPr lang="en-US" sz="2400" dirty="0" smtClean="0"/>
              <a:t>] = 0</a:t>
            </a:r>
          </a:p>
          <a:p>
            <a:r>
              <a:rPr lang="en-US" sz="2400" dirty="0" smtClean="0"/>
              <a:t>For each data row </a:t>
            </a:r>
            <a:r>
              <a:rPr lang="en-US" sz="2400" b="1" dirty="0" err="1" smtClean="0"/>
              <a:t>r</a:t>
            </a:r>
            <a:r>
              <a:rPr lang="en-US" sz="2400" b="1" baseline="-25000" dirty="0" err="1" smtClean="0"/>
              <a:t>i</a:t>
            </a:r>
            <a:endParaRPr lang="en-US" sz="2400" b="1" baseline="-25000" dirty="0" smtClean="0"/>
          </a:p>
          <a:p>
            <a:pPr lvl="1"/>
            <a:r>
              <a:rPr lang="en-US" sz="2400" dirty="0" smtClean="0"/>
              <a:t>C[</a:t>
            </a:r>
            <a:r>
              <a:rPr lang="en-US" sz="2400" b="1" dirty="0" err="1" smtClean="0"/>
              <a:t>r</a:t>
            </a:r>
            <a:r>
              <a:rPr lang="en-US" sz="2400" b="1" baseline="-25000" dirty="0" err="1" smtClean="0"/>
              <a:t>i</a:t>
            </a:r>
            <a:r>
              <a:rPr lang="en-US" sz="2400" dirty="0" smtClean="0"/>
              <a:t>] ++</a:t>
            </a:r>
          </a:p>
          <a:p>
            <a:pPr lvl="1"/>
            <a:r>
              <a:rPr lang="en-US" sz="2400" dirty="0" smtClean="0"/>
              <a:t>Total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Estimating the joint distribution</a:t>
            </a:r>
            <a:endParaRPr lang="en-US" dirty="0"/>
          </a:p>
        </p:txBody>
      </p:sp>
      <p:sp>
        <p:nvSpPr>
          <p:cNvPr id="3" name="Content Placeholder 2"/>
          <p:cNvSpPr>
            <a:spLocks noGrp="1"/>
          </p:cNvSpPr>
          <p:nvPr>
            <p:ph idx="1"/>
          </p:nvPr>
        </p:nvSpPr>
        <p:spPr/>
        <p:txBody>
          <a:bodyPr>
            <a:normAutofit/>
          </a:bodyPr>
          <a:lstStyle/>
          <a:p>
            <a:r>
              <a:rPr lang="en-US" sz="2800" dirty="0" smtClean="0"/>
              <a:t>For each data row </a:t>
            </a:r>
            <a:r>
              <a:rPr lang="en-US" sz="2800" b="1" dirty="0" err="1" smtClean="0"/>
              <a:t>r</a:t>
            </a:r>
            <a:r>
              <a:rPr lang="en-US" sz="2800" b="1" baseline="-25000" dirty="0" err="1" smtClean="0"/>
              <a:t>i</a:t>
            </a:r>
            <a:endParaRPr lang="en-US" sz="2800" b="1" baseline="-25000" dirty="0" smtClean="0"/>
          </a:p>
          <a:p>
            <a:pPr lvl="1"/>
            <a:r>
              <a:rPr lang="en-US" sz="2800" dirty="0" smtClean="0"/>
              <a:t>If </a:t>
            </a:r>
            <a:r>
              <a:rPr lang="en-US" sz="2800" b="1" dirty="0" err="1" smtClean="0"/>
              <a:t>r</a:t>
            </a:r>
            <a:r>
              <a:rPr lang="en-US" sz="2800" b="1" baseline="-25000" dirty="0" err="1" smtClean="0"/>
              <a:t>i</a:t>
            </a:r>
            <a:r>
              <a:rPr lang="en-US" sz="2800" dirty="0" smtClean="0"/>
              <a:t> not in hash tables </a:t>
            </a:r>
            <a:r>
              <a:rPr lang="en-US" sz="2800" dirty="0" err="1" smtClean="0"/>
              <a:t>C,Total</a:t>
            </a:r>
            <a:r>
              <a:rPr lang="en-US" sz="2800" dirty="0" smtClean="0"/>
              <a:t>:</a:t>
            </a:r>
          </a:p>
          <a:p>
            <a:pPr lvl="2"/>
            <a:r>
              <a:rPr lang="en-US" dirty="0" smtClean="0"/>
              <a:t> </a:t>
            </a:r>
            <a:r>
              <a:rPr lang="en-US" b="1" dirty="0" smtClean="0">
                <a:solidFill>
                  <a:srgbClr val="00B050"/>
                </a:solidFill>
              </a:rPr>
              <a:t>Insert</a:t>
            </a:r>
            <a:r>
              <a:rPr lang="en-US" dirty="0" smtClean="0"/>
              <a:t> C[</a:t>
            </a:r>
            <a:r>
              <a:rPr lang="en-US" b="1" dirty="0" err="1" smtClean="0"/>
              <a:t>r</a:t>
            </a:r>
            <a:r>
              <a:rPr lang="en-US" b="1" baseline="-25000" dirty="0" err="1" smtClean="0"/>
              <a:t>i</a:t>
            </a:r>
            <a:r>
              <a:rPr lang="en-US" dirty="0" smtClean="0"/>
              <a:t>] = 0</a:t>
            </a:r>
          </a:p>
          <a:p>
            <a:pPr lvl="1"/>
            <a:r>
              <a:rPr lang="en-US" sz="2800" dirty="0" smtClean="0"/>
              <a:t>C[</a:t>
            </a:r>
            <a:r>
              <a:rPr lang="en-US" sz="2800" b="1" dirty="0" err="1" smtClean="0"/>
              <a:t>r</a:t>
            </a:r>
            <a:r>
              <a:rPr lang="en-US" sz="2800" b="1" baseline="-25000" dirty="0" err="1" smtClean="0"/>
              <a:t>i</a:t>
            </a:r>
            <a:r>
              <a:rPr lang="en-US" sz="2800" dirty="0" smtClean="0"/>
              <a:t>] </a:t>
            </a:r>
            <a:r>
              <a:rPr lang="en-US" sz="2800" b="1" dirty="0" smtClean="0">
                <a:solidFill>
                  <a:srgbClr val="00B0F0"/>
                </a:solidFill>
              </a:rPr>
              <a:t>++</a:t>
            </a:r>
          </a:p>
          <a:p>
            <a:pPr lvl="1"/>
            <a:r>
              <a:rPr lang="en-US" sz="2800" dirty="0" smtClean="0"/>
              <a:t>Total </a:t>
            </a:r>
            <a:r>
              <a:rPr lang="en-US" sz="2800" b="1" dirty="0" smtClean="0">
                <a:solidFill>
                  <a:srgbClr val="00B0F0"/>
                </a:solidFill>
              </a:rPr>
              <a:t>++</a:t>
            </a:r>
          </a:p>
        </p:txBody>
      </p:sp>
      <p:pic>
        <p:nvPicPr>
          <p:cNvPr id="4" name="Picture 4" descr="joint"/>
          <p:cNvPicPr>
            <a:picLocks noChangeAspect="1" noChangeArrowheads="1"/>
          </p:cNvPicPr>
          <p:nvPr/>
        </p:nvPicPr>
        <p:blipFill>
          <a:blip r:embed="rId2"/>
          <a:srcRect/>
          <a:stretch>
            <a:fillRect/>
          </a:stretch>
        </p:blipFill>
        <p:spPr bwMode="auto">
          <a:xfrm>
            <a:off x="3363912" y="3557587"/>
            <a:ext cx="5564188" cy="3033713"/>
          </a:xfrm>
          <a:prstGeom prst="rect">
            <a:avLst/>
          </a:prstGeom>
          <a:noFill/>
          <a:ln w="9525">
            <a:noFill/>
            <a:miter lim="800000"/>
            <a:headEnd/>
            <a:tailEnd/>
          </a:ln>
        </p:spPr>
      </p:pic>
      <p:sp>
        <p:nvSpPr>
          <p:cNvPr id="6" name="Right Arrow 5"/>
          <p:cNvSpPr/>
          <p:nvPr/>
        </p:nvSpPr>
        <p:spPr>
          <a:xfrm>
            <a:off x="2640012" y="4590534"/>
            <a:ext cx="723900" cy="3693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7" name="Table 6"/>
          <p:cNvGraphicFramePr>
            <a:graphicFrameLocks noGrp="1"/>
          </p:cNvGraphicFramePr>
          <p:nvPr/>
        </p:nvGraphicFramePr>
        <p:xfrm>
          <a:off x="279400" y="4226220"/>
          <a:ext cx="2178048" cy="2047580"/>
        </p:xfrm>
        <a:graphic>
          <a:graphicData uri="http://schemas.openxmlformats.org/drawingml/2006/table">
            <a:tbl>
              <a:tblPr firstRow="1" bandRow="1">
                <a:tableStyleId>{5C22544A-7EE6-4342-B048-85BDC9FD1C3A}</a:tableStyleId>
              </a:tblPr>
              <a:tblGrid>
                <a:gridCol w="726016"/>
                <a:gridCol w="726016"/>
                <a:gridCol w="726016"/>
              </a:tblGrid>
              <a:tr h="409516">
                <a:tc>
                  <a:txBody>
                    <a:bodyPr/>
                    <a:lstStyle/>
                    <a:p>
                      <a:r>
                        <a:rPr lang="en-US" sz="1050" dirty="0" smtClean="0"/>
                        <a:t>Gender</a:t>
                      </a:r>
                      <a:endParaRPr lang="en-US" sz="1050" dirty="0"/>
                    </a:p>
                  </a:txBody>
                  <a:tcPr/>
                </a:tc>
                <a:tc>
                  <a:txBody>
                    <a:bodyPr/>
                    <a:lstStyle/>
                    <a:p>
                      <a:r>
                        <a:rPr lang="en-US" sz="1050" dirty="0" smtClean="0"/>
                        <a:t>Hours</a:t>
                      </a:r>
                      <a:endParaRPr lang="en-US" sz="1050" dirty="0"/>
                    </a:p>
                  </a:txBody>
                  <a:tcPr/>
                </a:tc>
                <a:tc>
                  <a:txBody>
                    <a:bodyPr/>
                    <a:lstStyle/>
                    <a:p>
                      <a:r>
                        <a:rPr lang="en-US" sz="1050" dirty="0" smtClean="0"/>
                        <a:t>Wealth</a:t>
                      </a:r>
                      <a:endParaRPr lang="en-US" sz="1050" dirty="0"/>
                    </a:p>
                  </a:txBody>
                  <a:tcPr/>
                </a:tc>
              </a:tr>
              <a:tr h="409516">
                <a:tc>
                  <a:txBody>
                    <a:bodyPr/>
                    <a:lstStyle/>
                    <a:p>
                      <a:r>
                        <a:rPr lang="en-US" sz="1050" dirty="0" smtClean="0"/>
                        <a:t>g1</a:t>
                      </a:r>
                      <a:endParaRPr lang="en-US" sz="1050" dirty="0"/>
                    </a:p>
                  </a:txBody>
                  <a:tcPr/>
                </a:tc>
                <a:tc>
                  <a:txBody>
                    <a:bodyPr/>
                    <a:lstStyle/>
                    <a:p>
                      <a:r>
                        <a:rPr lang="en-US" sz="1050" dirty="0" smtClean="0"/>
                        <a:t>h1</a:t>
                      </a:r>
                      <a:endParaRPr lang="en-US" sz="1050" dirty="0"/>
                    </a:p>
                  </a:txBody>
                  <a:tcPr/>
                </a:tc>
                <a:tc>
                  <a:txBody>
                    <a:bodyPr/>
                    <a:lstStyle/>
                    <a:p>
                      <a:r>
                        <a:rPr lang="en-US" sz="1050" dirty="0" smtClean="0"/>
                        <a:t>w1</a:t>
                      </a:r>
                      <a:endParaRPr lang="en-US" sz="1050" dirty="0"/>
                    </a:p>
                  </a:txBody>
                  <a:tcPr/>
                </a:tc>
              </a:tr>
              <a:tr h="409516">
                <a:tc>
                  <a:txBody>
                    <a:bodyPr/>
                    <a:lstStyle/>
                    <a:p>
                      <a:r>
                        <a:rPr lang="en-US" sz="1050" dirty="0" smtClean="0"/>
                        <a:t>g2</a:t>
                      </a:r>
                      <a:endParaRPr lang="en-US" sz="1050" dirty="0"/>
                    </a:p>
                  </a:txBody>
                  <a:tcPr/>
                </a:tc>
                <a:tc>
                  <a:txBody>
                    <a:bodyPr/>
                    <a:lstStyle/>
                    <a:p>
                      <a:r>
                        <a:rPr lang="en-US" sz="1050" dirty="0" smtClean="0"/>
                        <a:t>h2</a:t>
                      </a:r>
                      <a:endParaRPr lang="en-US" sz="1050" dirty="0"/>
                    </a:p>
                  </a:txBody>
                  <a:tcPr/>
                </a:tc>
                <a:tc>
                  <a:txBody>
                    <a:bodyPr/>
                    <a:lstStyle/>
                    <a:p>
                      <a:r>
                        <a:rPr lang="en-US" sz="1050" dirty="0" smtClean="0"/>
                        <a:t>w2</a:t>
                      </a:r>
                      <a:endParaRPr lang="en-US" sz="1050" dirty="0"/>
                    </a:p>
                  </a:txBody>
                  <a:tcPr/>
                </a:tc>
              </a:tr>
              <a:tr h="409516">
                <a:tc>
                  <a:txBody>
                    <a:bodyPr/>
                    <a:lstStyle/>
                    <a:p>
                      <a:r>
                        <a:rPr lang="en-US" sz="1050" dirty="0" smtClean="0"/>
                        <a:t>..</a:t>
                      </a:r>
                      <a:endParaRPr lang="en-US" sz="1050" dirty="0"/>
                    </a:p>
                  </a:txBody>
                  <a:tcPr/>
                </a:tc>
                <a:tc>
                  <a:txBody>
                    <a:bodyPr/>
                    <a:lstStyle/>
                    <a:p>
                      <a:r>
                        <a:rPr lang="en-US" sz="1050" dirty="0" smtClean="0"/>
                        <a:t>…</a:t>
                      </a:r>
                      <a:endParaRPr lang="en-US" sz="1050" dirty="0"/>
                    </a:p>
                  </a:txBody>
                  <a:tcPr/>
                </a:tc>
                <a:tc>
                  <a:txBody>
                    <a:bodyPr/>
                    <a:lstStyle/>
                    <a:p>
                      <a:r>
                        <a:rPr lang="en-US" sz="1050" dirty="0" smtClean="0"/>
                        <a:t>…</a:t>
                      </a:r>
                      <a:endParaRPr lang="en-US" sz="1050" dirty="0"/>
                    </a:p>
                  </a:txBody>
                  <a:tcPr/>
                </a:tc>
              </a:tr>
              <a:tr h="409516">
                <a:tc>
                  <a:txBody>
                    <a:bodyPr/>
                    <a:lstStyle/>
                    <a:p>
                      <a:r>
                        <a:rPr lang="en-US" sz="1050" dirty="0" err="1" smtClean="0"/>
                        <a:t>gN</a:t>
                      </a:r>
                      <a:endParaRPr lang="en-US" sz="1050" dirty="0"/>
                    </a:p>
                  </a:txBody>
                  <a:tcPr/>
                </a:tc>
                <a:tc>
                  <a:txBody>
                    <a:bodyPr/>
                    <a:lstStyle/>
                    <a:p>
                      <a:r>
                        <a:rPr lang="en-US" sz="1050" dirty="0" err="1" smtClean="0"/>
                        <a:t>hN</a:t>
                      </a:r>
                      <a:endParaRPr lang="en-US" sz="1050" dirty="0"/>
                    </a:p>
                  </a:txBody>
                  <a:tcPr/>
                </a:tc>
                <a:tc>
                  <a:txBody>
                    <a:bodyPr/>
                    <a:lstStyle/>
                    <a:p>
                      <a:r>
                        <a:rPr lang="en-US" sz="1050" dirty="0" err="1" smtClean="0"/>
                        <a:t>wN</a:t>
                      </a:r>
                      <a:endParaRPr lang="en-US" sz="1050" dirty="0"/>
                    </a:p>
                  </a:txBody>
                  <a:tcPr/>
                </a:tc>
              </a:tr>
            </a:tbl>
          </a:graphicData>
        </a:graphic>
      </p:graphicFrame>
      <p:sp>
        <p:nvSpPr>
          <p:cNvPr id="9" name="TextBox 8"/>
          <p:cNvSpPr txBox="1"/>
          <p:nvPr/>
        </p:nvSpPr>
        <p:spPr>
          <a:xfrm>
            <a:off x="6083300" y="1257300"/>
            <a:ext cx="1371600" cy="338554"/>
          </a:xfrm>
          <a:prstGeom prst="rect">
            <a:avLst/>
          </a:prstGeom>
          <a:solidFill>
            <a:srgbClr val="FFFF00"/>
          </a:solidFill>
        </p:spPr>
        <p:txBody>
          <a:bodyPr wrap="square" rtlCol="0">
            <a:spAutoFit/>
          </a:bodyPr>
          <a:lstStyle/>
          <a:p>
            <a:r>
              <a:rPr lang="en-US" sz="1600" dirty="0" smtClean="0"/>
              <a:t>Complexity?</a:t>
            </a:r>
            <a:endParaRPr lang="en-US" sz="1600" dirty="0"/>
          </a:p>
        </p:txBody>
      </p:sp>
      <p:sp>
        <p:nvSpPr>
          <p:cNvPr id="10" name="TextBox 9"/>
          <p:cNvSpPr txBox="1"/>
          <p:nvPr/>
        </p:nvSpPr>
        <p:spPr>
          <a:xfrm>
            <a:off x="6121400" y="2374900"/>
            <a:ext cx="1371600" cy="338554"/>
          </a:xfrm>
          <a:prstGeom prst="rect">
            <a:avLst/>
          </a:prstGeom>
          <a:solidFill>
            <a:srgbClr val="FFFF00"/>
          </a:solidFill>
        </p:spPr>
        <p:txBody>
          <a:bodyPr wrap="square" rtlCol="0">
            <a:spAutoFit/>
          </a:bodyPr>
          <a:lstStyle/>
          <a:p>
            <a:r>
              <a:rPr lang="en-US" sz="1600" dirty="0" smtClean="0"/>
              <a:t>Complexity?</a:t>
            </a:r>
            <a:endParaRPr lang="en-US" sz="1600" dirty="0"/>
          </a:p>
        </p:txBody>
      </p:sp>
      <p:sp>
        <p:nvSpPr>
          <p:cNvPr id="12" name="TextBox 11"/>
          <p:cNvSpPr txBox="1"/>
          <p:nvPr/>
        </p:nvSpPr>
        <p:spPr>
          <a:xfrm>
            <a:off x="7607300" y="2374900"/>
            <a:ext cx="838200" cy="369332"/>
          </a:xfrm>
          <a:prstGeom prst="rect">
            <a:avLst/>
          </a:prstGeom>
          <a:solidFill>
            <a:srgbClr val="00B0F0"/>
          </a:solidFill>
        </p:spPr>
        <p:txBody>
          <a:bodyPr wrap="square" rtlCol="0">
            <a:spAutoFit/>
          </a:bodyPr>
          <a:lstStyle/>
          <a:p>
            <a:r>
              <a:rPr lang="en-US" dirty="0" smtClean="0"/>
              <a:t>O(n)</a:t>
            </a:r>
            <a:endParaRPr lang="en-US" dirty="0"/>
          </a:p>
        </p:txBody>
      </p:sp>
      <p:sp>
        <p:nvSpPr>
          <p:cNvPr id="13" name="TextBox 12"/>
          <p:cNvSpPr txBox="1"/>
          <p:nvPr/>
        </p:nvSpPr>
        <p:spPr>
          <a:xfrm>
            <a:off x="5801828" y="3028434"/>
            <a:ext cx="2643672" cy="369332"/>
          </a:xfrm>
          <a:prstGeom prst="rect">
            <a:avLst/>
          </a:prstGeom>
          <a:noFill/>
        </p:spPr>
        <p:txBody>
          <a:bodyPr wrap="none" rtlCol="0">
            <a:spAutoFit/>
          </a:bodyPr>
          <a:lstStyle/>
          <a:p>
            <a:r>
              <a:rPr lang="en-US" dirty="0" smtClean="0"/>
              <a:t>n = total size of input data</a:t>
            </a:r>
            <a:endParaRPr lang="en-US" dirty="0"/>
          </a:p>
        </p:txBody>
      </p:sp>
      <p:sp>
        <p:nvSpPr>
          <p:cNvPr id="15" name="TextBox 14"/>
          <p:cNvSpPr txBox="1"/>
          <p:nvPr/>
        </p:nvSpPr>
        <p:spPr>
          <a:xfrm>
            <a:off x="6375546" y="1790700"/>
            <a:ext cx="2234907" cy="369332"/>
          </a:xfrm>
          <a:prstGeom prst="rect">
            <a:avLst/>
          </a:prstGeom>
          <a:noFill/>
        </p:spPr>
        <p:txBody>
          <a:bodyPr wrap="none" rtlCol="0">
            <a:spAutoFit/>
          </a:bodyPr>
          <a:lstStyle/>
          <a:p>
            <a:r>
              <a:rPr lang="en-US" dirty="0" smtClean="0"/>
              <a:t>m = size of the model</a:t>
            </a:r>
            <a:endParaRPr lang="en-US" dirty="0"/>
          </a:p>
        </p:txBody>
      </p:sp>
      <p:sp>
        <p:nvSpPr>
          <p:cNvPr id="14" name="TextBox 13"/>
          <p:cNvSpPr txBox="1"/>
          <p:nvPr/>
        </p:nvSpPr>
        <p:spPr>
          <a:xfrm>
            <a:off x="7607300" y="1257300"/>
            <a:ext cx="838200" cy="369332"/>
          </a:xfrm>
          <a:prstGeom prst="rect">
            <a:avLst/>
          </a:prstGeom>
          <a:solidFill>
            <a:srgbClr val="92D050"/>
          </a:solidFill>
        </p:spPr>
        <p:txBody>
          <a:bodyPr wrap="square" rtlCol="0">
            <a:spAutoFit/>
          </a:bodyPr>
          <a:lstStyle/>
          <a:p>
            <a:r>
              <a:rPr lang="en-US" dirty="0" smtClean="0"/>
              <a:t>O(m)</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4"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Probability - what you need to really, really know</a:t>
            </a:r>
            <a:endParaRPr lang="en-US" dirty="0"/>
          </a:p>
        </p:txBody>
      </p:sp>
      <p:sp>
        <p:nvSpPr>
          <p:cNvPr id="2" name="Content Placeholder 1"/>
          <p:cNvSpPr>
            <a:spLocks noGrp="1"/>
          </p:cNvSpPr>
          <p:nvPr>
            <p:ph idx="1"/>
          </p:nvPr>
        </p:nvSpPr>
        <p:spPr/>
        <p:txBody>
          <a:bodyPr>
            <a:normAutofit fontScale="92500" lnSpcReduction="20000"/>
          </a:bodyPr>
          <a:lstStyle/>
          <a:p>
            <a:endParaRPr lang="en-US" dirty="0" smtClean="0"/>
          </a:p>
          <a:p>
            <a:r>
              <a:rPr lang="en-US" dirty="0" smtClean="0"/>
              <a:t>Probabilities are cool</a:t>
            </a:r>
          </a:p>
          <a:p>
            <a:r>
              <a:rPr lang="en-US" dirty="0" smtClean="0"/>
              <a:t>Random variables and events</a:t>
            </a:r>
          </a:p>
          <a:p>
            <a:r>
              <a:rPr lang="en-US" dirty="0" smtClean="0"/>
              <a:t>The Axioms of Probability</a:t>
            </a:r>
          </a:p>
          <a:p>
            <a:r>
              <a:rPr lang="en-US" dirty="0" smtClean="0"/>
              <a:t>Independence, binomials, </a:t>
            </a:r>
            <a:r>
              <a:rPr lang="en-US" dirty="0" err="1" smtClean="0"/>
              <a:t>multinomials</a:t>
            </a:r>
            <a:endParaRPr lang="en-US" dirty="0" smtClean="0"/>
          </a:p>
          <a:p>
            <a:r>
              <a:rPr lang="en-US" dirty="0" smtClean="0"/>
              <a:t>Conditional probabilities</a:t>
            </a:r>
          </a:p>
          <a:p>
            <a:r>
              <a:rPr lang="en-US" dirty="0" smtClean="0"/>
              <a:t>Bayes Rule</a:t>
            </a:r>
          </a:p>
          <a:p>
            <a:r>
              <a:rPr lang="en-US" dirty="0" smtClean="0"/>
              <a:t>MLE’s, smoothing, and MAPs</a:t>
            </a:r>
          </a:p>
          <a:p>
            <a:r>
              <a:rPr lang="en-US" dirty="0" smtClean="0"/>
              <a:t>The joint distribution</a:t>
            </a:r>
          </a:p>
          <a:p>
            <a:r>
              <a:rPr lang="en-US" dirty="0" smtClean="0"/>
              <a:t>Inference</a:t>
            </a:r>
          </a:p>
          <a:p>
            <a:r>
              <a:rPr lang="en-US" dirty="0" smtClean="0"/>
              <a:t>Density estimation and classification</a:t>
            </a:r>
            <a:endParaRPr lang="en-US" dirty="0"/>
          </a:p>
        </p:txBody>
      </p:sp>
    </p:spTree>
    <p:extLst>
      <p:ext uri="{BB962C8B-B14F-4D97-AF65-F5344CB8AC3E}">
        <p14:creationId xmlns:p14="http://schemas.microsoft.com/office/powerpoint/2010/main" val="314940739"/>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3"/>
          <p:cNvSpPr>
            <a:spLocks noGrp="1"/>
          </p:cNvSpPr>
          <p:nvPr>
            <p:ph type="ftr" sz="quarter" idx="10"/>
          </p:nvPr>
        </p:nvSpPr>
        <p:spPr>
          <a:noFill/>
        </p:spPr>
        <p:txBody>
          <a:bodyPr/>
          <a:lstStyle/>
          <a:p>
            <a:r>
              <a:rPr lang="en-US" smtClean="0"/>
              <a:t>Copyright © Andrew W. Moore</a:t>
            </a:r>
          </a:p>
        </p:txBody>
      </p:sp>
      <p:sp>
        <p:nvSpPr>
          <p:cNvPr id="30723" name="Rectangle 2"/>
          <p:cNvSpPr>
            <a:spLocks noGrp="1" noChangeArrowheads="1"/>
          </p:cNvSpPr>
          <p:nvPr>
            <p:ph type="title"/>
          </p:nvPr>
        </p:nvSpPr>
        <p:spPr/>
        <p:txBody>
          <a:bodyPr/>
          <a:lstStyle/>
          <a:p>
            <a:pPr eaLnBrk="1" hangingPunct="1"/>
            <a:r>
              <a:rPr lang="en-US" smtClean="0"/>
              <a:t>Density Estimation</a:t>
            </a:r>
          </a:p>
        </p:txBody>
      </p:sp>
      <p:sp>
        <p:nvSpPr>
          <p:cNvPr id="30724" name="Rectangle 3"/>
          <p:cNvSpPr>
            <a:spLocks noGrp="1" noChangeArrowheads="1"/>
          </p:cNvSpPr>
          <p:nvPr>
            <p:ph type="body" idx="1"/>
          </p:nvPr>
        </p:nvSpPr>
        <p:spPr/>
        <p:txBody>
          <a:bodyPr/>
          <a:lstStyle/>
          <a:p>
            <a:pPr eaLnBrk="1" hangingPunct="1"/>
            <a:r>
              <a:rPr lang="en-US" dirty="0" smtClean="0"/>
              <a:t>Our Joint Distribution learner is our first example of something called </a:t>
            </a:r>
            <a:r>
              <a:rPr lang="en-US" u="sng" dirty="0" smtClean="0"/>
              <a:t>Density Estimation</a:t>
            </a:r>
          </a:p>
          <a:p>
            <a:pPr eaLnBrk="1" hangingPunct="1"/>
            <a:r>
              <a:rPr lang="en-US" dirty="0" smtClean="0"/>
              <a:t>A Density Estimator learns a mapping from a set of attributes values to a Probability</a:t>
            </a:r>
          </a:p>
        </p:txBody>
      </p:sp>
      <p:sp>
        <p:nvSpPr>
          <p:cNvPr id="30725" name="Rectangle 4"/>
          <p:cNvSpPr>
            <a:spLocks noChangeArrowheads="1"/>
          </p:cNvSpPr>
          <p:nvPr/>
        </p:nvSpPr>
        <p:spPr bwMode="auto">
          <a:xfrm>
            <a:off x="3646488" y="4600575"/>
            <a:ext cx="1249362" cy="704850"/>
          </a:xfrm>
          <a:prstGeom prst="rect">
            <a:avLst/>
          </a:prstGeom>
          <a:solidFill>
            <a:schemeClr val="accent2"/>
          </a:solidFill>
          <a:ln w="3175">
            <a:solidFill>
              <a:schemeClr val="tx1"/>
            </a:solidFill>
            <a:miter lim="800000"/>
            <a:headEnd/>
            <a:tailEnd/>
          </a:ln>
        </p:spPr>
        <p:txBody>
          <a:bodyPr wrap="none" anchor="ctr">
            <a:spAutoFit/>
          </a:bodyPr>
          <a:lstStyle/>
          <a:p>
            <a:r>
              <a:rPr lang="en-US"/>
              <a:t>Density</a:t>
            </a:r>
          </a:p>
          <a:p>
            <a:r>
              <a:rPr lang="en-US"/>
              <a:t>Estimator</a:t>
            </a:r>
          </a:p>
        </p:txBody>
      </p:sp>
      <p:sp>
        <p:nvSpPr>
          <p:cNvPr id="30726" name="Text Box 5"/>
          <p:cNvSpPr txBox="1">
            <a:spLocks noChangeArrowheads="1"/>
          </p:cNvSpPr>
          <p:nvPr/>
        </p:nvSpPr>
        <p:spPr bwMode="auto">
          <a:xfrm>
            <a:off x="6019800" y="4724400"/>
            <a:ext cx="1355725" cy="396875"/>
          </a:xfrm>
          <a:prstGeom prst="rect">
            <a:avLst/>
          </a:prstGeom>
          <a:noFill/>
          <a:ln w="3175">
            <a:noFill/>
            <a:miter lim="800000"/>
            <a:headEnd/>
            <a:tailEnd/>
          </a:ln>
        </p:spPr>
        <p:txBody>
          <a:bodyPr wrap="none">
            <a:spAutoFit/>
          </a:bodyPr>
          <a:lstStyle/>
          <a:p>
            <a:r>
              <a:rPr lang="en-US">
                <a:solidFill>
                  <a:schemeClr val="folHlink"/>
                </a:solidFill>
              </a:rPr>
              <a:t>Probability</a:t>
            </a:r>
          </a:p>
        </p:txBody>
      </p:sp>
      <p:sp>
        <p:nvSpPr>
          <p:cNvPr id="30727" name="Text Box 6"/>
          <p:cNvSpPr txBox="1">
            <a:spLocks noChangeArrowheads="1"/>
          </p:cNvSpPr>
          <p:nvPr/>
        </p:nvSpPr>
        <p:spPr bwMode="auto">
          <a:xfrm>
            <a:off x="914400" y="4572000"/>
            <a:ext cx="1271588" cy="701675"/>
          </a:xfrm>
          <a:prstGeom prst="rect">
            <a:avLst/>
          </a:prstGeom>
          <a:noFill/>
          <a:ln w="3175">
            <a:noFill/>
            <a:miter lim="800000"/>
            <a:headEnd/>
            <a:tailEnd/>
          </a:ln>
        </p:spPr>
        <p:txBody>
          <a:bodyPr wrap="none">
            <a:spAutoFit/>
          </a:bodyPr>
          <a:lstStyle/>
          <a:p>
            <a:r>
              <a:rPr lang="en-US">
                <a:solidFill>
                  <a:srgbClr val="048C0A"/>
                </a:solidFill>
              </a:rPr>
              <a:t>Input</a:t>
            </a:r>
          </a:p>
          <a:p>
            <a:r>
              <a:rPr lang="en-US">
                <a:solidFill>
                  <a:srgbClr val="048C0A"/>
                </a:solidFill>
              </a:rPr>
              <a:t>Attributes</a:t>
            </a:r>
          </a:p>
        </p:txBody>
      </p:sp>
      <p:sp>
        <p:nvSpPr>
          <p:cNvPr id="30728" name="Line 7"/>
          <p:cNvSpPr>
            <a:spLocks noChangeShapeType="1"/>
          </p:cNvSpPr>
          <p:nvPr/>
        </p:nvSpPr>
        <p:spPr bwMode="auto">
          <a:xfrm>
            <a:off x="2209800" y="4648200"/>
            <a:ext cx="1447800" cy="0"/>
          </a:xfrm>
          <a:prstGeom prst="line">
            <a:avLst/>
          </a:prstGeom>
          <a:noFill/>
          <a:ln w="3175">
            <a:solidFill>
              <a:schemeClr val="tx1"/>
            </a:solidFill>
            <a:round/>
            <a:headEnd/>
            <a:tailEnd type="triangle" w="med" len="med"/>
          </a:ln>
        </p:spPr>
        <p:txBody>
          <a:bodyPr wrap="none" anchor="ctr">
            <a:spAutoFit/>
          </a:bodyPr>
          <a:lstStyle/>
          <a:p>
            <a:endParaRPr lang="en-US"/>
          </a:p>
        </p:txBody>
      </p:sp>
      <p:sp>
        <p:nvSpPr>
          <p:cNvPr id="30729" name="Line 8"/>
          <p:cNvSpPr>
            <a:spLocks noChangeShapeType="1"/>
          </p:cNvSpPr>
          <p:nvPr/>
        </p:nvSpPr>
        <p:spPr bwMode="auto">
          <a:xfrm>
            <a:off x="2209800" y="4800600"/>
            <a:ext cx="1447800" cy="0"/>
          </a:xfrm>
          <a:prstGeom prst="line">
            <a:avLst/>
          </a:prstGeom>
          <a:noFill/>
          <a:ln w="3175">
            <a:solidFill>
              <a:schemeClr val="tx1"/>
            </a:solidFill>
            <a:round/>
            <a:headEnd/>
            <a:tailEnd type="triangle" w="med" len="med"/>
          </a:ln>
        </p:spPr>
        <p:txBody>
          <a:bodyPr wrap="none" anchor="ctr">
            <a:spAutoFit/>
          </a:bodyPr>
          <a:lstStyle/>
          <a:p>
            <a:endParaRPr lang="en-US"/>
          </a:p>
        </p:txBody>
      </p:sp>
      <p:sp>
        <p:nvSpPr>
          <p:cNvPr id="30730" name="Line 9"/>
          <p:cNvSpPr>
            <a:spLocks noChangeShapeType="1"/>
          </p:cNvSpPr>
          <p:nvPr/>
        </p:nvSpPr>
        <p:spPr bwMode="auto">
          <a:xfrm>
            <a:off x="2209800" y="4953000"/>
            <a:ext cx="1447800" cy="0"/>
          </a:xfrm>
          <a:prstGeom prst="line">
            <a:avLst/>
          </a:prstGeom>
          <a:noFill/>
          <a:ln w="3175">
            <a:solidFill>
              <a:schemeClr val="tx1"/>
            </a:solidFill>
            <a:round/>
            <a:headEnd/>
            <a:tailEnd type="triangle" w="med" len="med"/>
          </a:ln>
        </p:spPr>
        <p:txBody>
          <a:bodyPr wrap="none" anchor="ctr">
            <a:spAutoFit/>
          </a:bodyPr>
          <a:lstStyle/>
          <a:p>
            <a:endParaRPr lang="en-US"/>
          </a:p>
        </p:txBody>
      </p:sp>
      <p:sp>
        <p:nvSpPr>
          <p:cNvPr id="30731" name="Line 10"/>
          <p:cNvSpPr>
            <a:spLocks noChangeShapeType="1"/>
          </p:cNvSpPr>
          <p:nvPr/>
        </p:nvSpPr>
        <p:spPr bwMode="auto">
          <a:xfrm>
            <a:off x="2209800" y="5105400"/>
            <a:ext cx="1447800" cy="0"/>
          </a:xfrm>
          <a:prstGeom prst="line">
            <a:avLst/>
          </a:prstGeom>
          <a:noFill/>
          <a:ln w="3175">
            <a:solidFill>
              <a:schemeClr val="tx1"/>
            </a:solidFill>
            <a:round/>
            <a:headEnd/>
            <a:tailEnd type="triangle" w="med" len="med"/>
          </a:ln>
        </p:spPr>
        <p:txBody>
          <a:bodyPr wrap="none" anchor="ctr">
            <a:spAutoFit/>
          </a:bodyPr>
          <a:lstStyle/>
          <a:p>
            <a:endParaRPr lang="en-US"/>
          </a:p>
        </p:txBody>
      </p:sp>
      <p:sp>
        <p:nvSpPr>
          <p:cNvPr id="30732" name="Line 11"/>
          <p:cNvSpPr>
            <a:spLocks noChangeShapeType="1"/>
          </p:cNvSpPr>
          <p:nvPr/>
        </p:nvSpPr>
        <p:spPr bwMode="auto">
          <a:xfrm>
            <a:off x="2209800" y="5257800"/>
            <a:ext cx="1447800" cy="0"/>
          </a:xfrm>
          <a:prstGeom prst="line">
            <a:avLst/>
          </a:prstGeom>
          <a:noFill/>
          <a:ln w="3175">
            <a:solidFill>
              <a:schemeClr val="tx1"/>
            </a:solidFill>
            <a:round/>
            <a:headEnd/>
            <a:tailEnd type="triangle" w="med" len="med"/>
          </a:ln>
        </p:spPr>
        <p:txBody>
          <a:bodyPr wrap="none" anchor="ctr">
            <a:spAutoFit/>
          </a:bodyPr>
          <a:lstStyle/>
          <a:p>
            <a:endParaRPr lang="en-US"/>
          </a:p>
        </p:txBody>
      </p:sp>
      <p:sp>
        <p:nvSpPr>
          <p:cNvPr id="30733" name="Line 12"/>
          <p:cNvSpPr>
            <a:spLocks noChangeShapeType="1"/>
          </p:cNvSpPr>
          <p:nvPr/>
        </p:nvSpPr>
        <p:spPr bwMode="auto">
          <a:xfrm>
            <a:off x="4876800" y="4953000"/>
            <a:ext cx="1143000" cy="0"/>
          </a:xfrm>
          <a:prstGeom prst="line">
            <a:avLst/>
          </a:prstGeom>
          <a:noFill/>
          <a:ln w="3175">
            <a:solidFill>
              <a:schemeClr val="tx1"/>
            </a:solidFill>
            <a:round/>
            <a:headEnd/>
            <a:tailEnd type="triangle" w="med" len="med"/>
          </a:ln>
        </p:spPr>
        <p:txBody>
          <a:bodyPr anchor="ctr">
            <a:spAutoFit/>
          </a:bodyPr>
          <a:lstStyle/>
          <a:p>
            <a:endParaRPr lang="en-US"/>
          </a:p>
        </p:txBody>
      </p:sp>
    </p:spTree>
    <p:extLst>
      <p:ext uri="{BB962C8B-B14F-4D97-AF65-F5344CB8AC3E}">
        <p14:creationId xmlns:p14="http://schemas.microsoft.com/office/powerpoint/2010/main" val="632335884"/>
      </p:ext>
    </p:extLst>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3"/>
          <p:cNvSpPr>
            <a:spLocks noGrp="1"/>
          </p:cNvSpPr>
          <p:nvPr>
            <p:ph type="ftr" sz="quarter" idx="10"/>
          </p:nvPr>
        </p:nvSpPr>
        <p:spPr>
          <a:noFill/>
        </p:spPr>
        <p:txBody>
          <a:bodyPr/>
          <a:lstStyle/>
          <a:p>
            <a:r>
              <a:rPr lang="en-US" smtClean="0"/>
              <a:t>Copyright © Andrew W. Moore</a:t>
            </a:r>
          </a:p>
        </p:txBody>
      </p:sp>
      <p:sp>
        <p:nvSpPr>
          <p:cNvPr id="31747" name="Rectangle 2"/>
          <p:cNvSpPr>
            <a:spLocks noGrp="1" noChangeArrowheads="1"/>
          </p:cNvSpPr>
          <p:nvPr>
            <p:ph type="title"/>
          </p:nvPr>
        </p:nvSpPr>
        <p:spPr/>
        <p:txBody>
          <a:bodyPr/>
          <a:lstStyle/>
          <a:p>
            <a:pPr eaLnBrk="1" hangingPunct="1"/>
            <a:r>
              <a:rPr lang="en-US" smtClean="0"/>
              <a:t>Density Estimation</a:t>
            </a:r>
          </a:p>
        </p:txBody>
      </p:sp>
      <p:sp>
        <p:nvSpPr>
          <p:cNvPr id="31748" name="Rectangle 3"/>
          <p:cNvSpPr>
            <a:spLocks noGrp="1" noChangeArrowheads="1"/>
          </p:cNvSpPr>
          <p:nvPr>
            <p:ph type="body" idx="1"/>
          </p:nvPr>
        </p:nvSpPr>
        <p:spPr>
          <a:xfrm>
            <a:off x="228600" y="1371600"/>
            <a:ext cx="8574088" cy="1143000"/>
          </a:xfrm>
        </p:spPr>
        <p:txBody>
          <a:bodyPr/>
          <a:lstStyle/>
          <a:p>
            <a:pPr eaLnBrk="1" hangingPunct="1"/>
            <a:r>
              <a:rPr lang="en-US" smtClean="0"/>
              <a:t>Compare it against the two other major kinds of models:</a:t>
            </a:r>
          </a:p>
        </p:txBody>
      </p:sp>
      <p:grpSp>
        <p:nvGrpSpPr>
          <p:cNvPr id="2" name="Group 13"/>
          <p:cNvGrpSpPr>
            <a:grpSpLocks/>
          </p:cNvGrpSpPr>
          <p:nvPr/>
        </p:nvGrpSpPr>
        <p:grpSpPr bwMode="auto">
          <a:xfrm>
            <a:off x="1066800" y="4552955"/>
            <a:ext cx="6561138" cy="923926"/>
            <a:chOff x="576" y="2868"/>
            <a:chExt cx="4133" cy="582"/>
          </a:xfrm>
        </p:grpSpPr>
        <p:sp>
          <p:nvSpPr>
            <p:cNvPr id="31770" name="Rectangle 4"/>
            <p:cNvSpPr>
              <a:spLocks noChangeArrowheads="1"/>
            </p:cNvSpPr>
            <p:nvPr/>
          </p:nvSpPr>
          <p:spPr bwMode="auto">
            <a:xfrm>
              <a:off x="2321" y="2868"/>
              <a:ext cx="751" cy="582"/>
            </a:xfrm>
            <a:prstGeom prst="rect">
              <a:avLst/>
            </a:prstGeom>
            <a:solidFill>
              <a:schemeClr val="accent2"/>
            </a:solidFill>
            <a:ln w="3175">
              <a:solidFill>
                <a:schemeClr val="tx1"/>
              </a:solidFill>
              <a:miter lim="800000"/>
              <a:headEnd/>
              <a:tailEnd/>
            </a:ln>
          </p:spPr>
          <p:txBody>
            <a:bodyPr wrap="square" anchor="ctr">
              <a:spAutoFit/>
            </a:bodyPr>
            <a:lstStyle/>
            <a:p>
              <a:endParaRPr lang="en-US" dirty="0" smtClean="0"/>
            </a:p>
            <a:p>
              <a:r>
                <a:rPr lang="en-US" dirty="0" err="1" smtClean="0"/>
                <a:t>Regressor</a:t>
              </a:r>
              <a:endParaRPr lang="en-US" dirty="0" smtClean="0"/>
            </a:p>
            <a:p>
              <a:endParaRPr lang="en-US" dirty="0"/>
            </a:p>
          </p:txBody>
        </p:sp>
        <p:sp>
          <p:nvSpPr>
            <p:cNvPr id="31771" name="Text Box 5"/>
            <p:cNvSpPr txBox="1">
              <a:spLocks noChangeArrowheads="1"/>
            </p:cNvSpPr>
            <p:nvPr/>
          </p:nvSpPr>
          <p:spPr bwMode="auto">
            <a:xfrm>
              <a:off x="3518" y="2976"/>
              <a:ext cx="1191" cy="407"/>
            </a:xfrm>
            <a:prstGeom prst="rect">
              <a:avLst/>
            </a:prstGeom>
            <a:noFill/>
            <a:ln w="3175">
              <a:noFill/>
              <a:miter lim="800000"/>
              <a:headEnd/>
              <a:tailEnd/>
            </a:ln>
          </p:spPr>
          <p:txBody>
            <a:bodyPr wrap="none">
              <a:spAutoFit/>
            </a:bodyPr>
            <a:lstStyle/>
            <a:p>
              <a:r>
                <a:rPr lang="en-US" dirty="0">
                  <a:solidFill>
                    <a:schemeClr val="folHlink"/>
                  </a:solidFill>
                </a:rPr>
                <a:t>Prediction of</a:t>
              </a:r>
            </a:p>
            <a:p>
              <a:r>
                <a:rPr lang="en-US" dirty="0">
                  <a:solidFill>
                    <a:schemeClr val="folHlink"/>
                  </a:solidFill>
                </a:rPr>
                <a:t>real-valued output</a:t>
              </a:r>
            </a:p>
          </p:txBody>
        </p:sp>
        <p:sp>
          <p:nvSpPr>
            <p:cNvPr id="31772" name="Text Box 6"/>
            <p:cNvSpPr txBox="1">
              <a:spLocks noChangeArrowheads="1"/>
            </p:cNvSpPr>
            <p:nvPr/>
          </p:nvSpPr>
          <p:spPr bwMode="auto">
            <a:xfrm>
              <a:off x="576" y="2880"/>
              <a:ext cx="801" cy="442"/>
            </a:xfrm>
            <a:prstGeom prst="rect">
              <a:avLst/>
            </a:prstGeom>
            <a:noFill/>
            <a:ln w="3175">
              <a:noFill/>
              <a:miter lim="800000"/>
              <a:headEnd/>
              <a:tailEnd/>
            </a:ln>
          </p:spPr>
          <p:txBody>
            <a:bodyPr wrap="none">
              <a:spAutoFit/>
            </a:bodyPr>
            <a:lstStyle/>
            <a:p>
              <a:r>
                <a:rPr lang="en-US">
                  <a:solidFill>
                    <a:srgbClr val="048C0A"/>
                  </a:solidFill>
                </a:rPr>
                <a:t>Input</a:t>
              </a:r>
            </a:p>
            <a:p>
              <a:r>
                <a:rPr lang="en-US">
                  <a:solidFill>
                    <a:srgbClr val="048C0A"/>
                  </a:solidFill>
                </a:rPr>
                <a:t>Attributes</a:t>
              </a:r>
            </a:p>
          </p:txBody>
        </p:sp>
        <p:sp>
          <p:nvSpPr>
            <p:cNvPr id="31773" name="Line 7"/>
            <p:cNvSpPr>
              <a:spLocks noChangeShapeType="1"/>
            </p:cNvSpPr>
            <p:nvPr/>
          </p:nvSpPr>
          <p:spPr bwMode="auto">
            <a:xfrm>
              <a:off x="1392" y="2928"/>
              <a:ext cx="912" cy="0"/>
            </a:xfrm>
            <a:prstGeom prst="line">
              <a:avLst/>
            </a:prstGeom>
            <a:noFill/>
            <a:ln w="3175">
              <a:solidFill>
                <a:schemeClr val="tx1"/>
              </a:solidFill>
              <a:round/>
              <a:headEnd/>
              <a:tailEnd type="triangle" w="med" len="med"/>
            </a:ln>
          </p:spPr>
          <p:txBody>
            <a:bodyPr wrap="none" anchor="ctr">
              <a:spAutoFit/>
            </a:bodyPr>
            <a:lstStyle/>
            <a:p>
              <a:endParaRPr lang="en-US"/>
            </a:p>
          </p:txBody>
        </p:sp>
        <p:sp>
          <p:nvSpPr>
            <p:cNvPr id="31774" name="Line 8"/>
            <p:cNvSpPr>
              <a:spLocks noChangeShapeType="1"/>
            </p:cNvSpPr>
            <p:nvPr/>
          </p:nvSpPr>
          <p:spPr bwMode="auto">
            <a:xfrm>
              <a:off x="1392" y="3024"/>
              <a:ext cx="912" cy="0"/>
            </a:xfrm>
            <a:prstGeom prst="line">
              <a:avLst/>
            </a:prstGeom>
            <a:noFill/>
            <a:ln w="3175">
              <a:solidFill>
                <a:schemeClr val="tx1"/>
              </a:solidFill>
              <a:round/>
              <a:headEnd/>
              <a:tailEnd type="triangle" w="med" len="med"/>
            </a:ln>
          </p:spPr>
          <p:txBody>
            <a:bodyPr wrap="none" anchor="ctr">
              <a:spAutoFit/>
            </a:bodyPr>
            <a:lstStyle/>
            <a:p>
              <a:endParaRPr lang="en-US"/>
            </a:p>
          </p:txBody>
        </p:sp>
        <p:sp>
          <p:nvSpPr>
            <p:cNvPr id="31775" name="Line 9"/>
            <p:cNvSpPr>
              <a:spLocks noChangeShapeType="1"/>
            </p:cNvSpPr>
            <p:nvPr/>
          </p:nvSpPr>
          <p:spPr bwMode="auto">
            <a:xfrm>
              <a:off x="1392" y="3120"/>
              <a:ext cx="912" cy="0"/>
            </a:xfrm>
            <a:prstGeom prst="line">
              <a:avLst/>
            </a:prstGeom>
            <a:noFill/>
            <a:ln w="3175">
              <a:solidFill>
                <a:schemeClr val="tx1"/>
              </a:solidFill>
              <a:round/>
              <a:headEnd/>
              <a:tailEnd type="triangle" w="med" len="med"/>
            </a:ln>
          </p:spPr>
          <p:txBody>
            <a:bodyPr wrap="none" anchor="ctr">
              <a:spAutoFit/>
            </a:bodyPr>
            <a:lstStyle/>
            <a:p>
              <a:endParaRPr lang="en-US"/>
            </a:p>
          </p:txBody>
        </p:sp>
        <p:sp>
          <p:nvSpPr>
            <p:cNvPr id="31776" name="Line 10"/>
            <p:cNvSpPr>
              <a:spLocks noChangeShapeType="1"/>
            </p:cNvSpPr>
            <p:nvPr/>
          </p:nvSpPr>
          <p:spPr bwMode="auto">
            <a:xfrm>
              <a:off x="1392" y="3216"/>
              <a:ext cx="912" cy="0"/>
            </a:xfrm>
            <a:prstGeom prst="line">
              <a:avLst/>
            </a:prstGeom>
            <a:noFill/>
            <a:ln w="3175">
              <a:solidFill>
                <a:schemeClr val="tx1"/>
              </a:solidFill>
              <a:round/>
              <a:headEnd/>
              <a:tailEnd type="triangle" w="med" len="med"/>
            </a:ln>
          </p:spPr>
          <p:txBody>
            <a:bodyPr wrap="none" anchor="ctr">
              <a:spAutoFit/>
            </a:bodyPr>
            <a:lstStyle/>
            <a:p>
              <a:endParaRPr lang="en-US"/>
            </a:p>
          </p:txBody>
        </p:sp>
        <p:sp>
          <p:nvSpPr>
            <p:cNvPr id="31777" name="Line 11"/>
            <p:cNvSpPr>
              <a:spLocks noChangeShapeType="1"/>
            </p:cNvSpPr>
            <p:nvPr/>
          </p:nvSpPr>
          <p:spPr bwMode="auto">
            <a:xfrm>
              <a:off x="1392" y="3312"/>
              <a:ext cx="912" cy="0"/>
            </a:xfrm>
            <a:prstGeom prst="line">
              <a:avLst/>
            </a:prstGeom>
            <a:noFill/>
            <a:ln w="3175">
              <a:solidFill>
                <a:schemeClr val="tx1"/>
              </a:solidFill>
              <a:round/>
              <a:headEnd/>
              <a:tailEnd type="triangle" w="med" len="med"/>
            </a:ln>
          </p:spPr>
          <p:txBody>
            <a:bodyPr wrap="none" anchor="ctr">
              <a:spAutoFit/>
            </a:bodyPr>
            <a:lstStyle/>
            <a:p>
              <a:endParaRPr lang="en-US"/>
            </a:p>
          </p:txBody>
        </p:sp>
        <p:sp>
          <p:nvSpPr>
            <p:cNvPr id="31778" name="Line 12"/>
            <p:cNvSpPr>
              <a:spLocks noChangeShapeType="1"/>
            </p:cNvSpPr>
            <p:nvPr/>
          </p:nvSpPr>
          <p:spPr bwMode="auto">
            <a:xfrm>
              <a:off x="3072" y="3120"/>
              <a:ext cx="446" cy="0"/>
            </a:xfrm>
            <a:prstGeom prst="line">
              <a:avLst/>
            </a:prstGeom>
            <a:noFill/>
            <a:ln w="3175">
              <a:solidFill>
                <a:schemeClr val="tx1"/>
              </a:solidFill>
              <a:round/>
              <a:headEnd/>
              <a:tailEnd type="triangle" w="med" len="med"/>
            </a:ln>
          </p:spPr>
          <p:txBody>
            <a:bodyPr wrap="square" anchor="ctr">
              <a:spAutoFit/>
            </a:bodyPr>
            <a:lstStyle/>
            <a:p>
              <a:endParaRPr lang="en-US"/>
            </a:p>
          </p:txBody>
        </p:sp>
      </p:grpSp>
      <p:grpSp>
        <p:nvGrpSpPr>
          <p:cNvPr id="3" name="Group 14"/>
          <p:cNvGrpSpPr>
            <a:grpSpLocks/>
          </p:cNvGrpSpPr>
          <p:nvPr/>
        </p:nvGrpSpPr>
        <p:grpSpPr bwMode="auto">
          <a:xfrm>
            <a:off x="1066800" y="3505200"/>
            <a:ext cx="6461125" cy="733425"/>
            <a:chOff x="576" y="2880"/>
            <a:chExt cx="4070" cy="462"/>
          </a:xfrm>
        </p:grpSpPr>
        <p:sp>
          <p:nvSpPr>
            <p:cNvPr id="31761" name="Rectangle 15"/>
            <p:cNvSpPr>
              <a:spLocks noChangeArrowheads="1"/>
            </p:cNvSpPr>
            <p:nvPr/>
          </p:nvSpPr>
          <p:spPr bwMode="auto">
            <a:xfrm>
              <a:off x="2297" y="2898"/>
              <a:ext cx="787" cy="444"/>
            </a:xfrm>
            <a:prstGeom prst="rect">
              <a:avLst/>
            </a:prstGeom>
            <a:solidFill>
              <a:schemeClr val="accent2"/>
            </a:solidFill>
            <a:ln w="3175">
              <a:solidFill>
                <a:schemeClr val="tx1"/>
              </a:solidFill>
              <a:miter lim="800000"/>
              <a:headEnd/>
              <a:tailEnd/>
            </a:ln>
          </p:spPr>
          <p:txBody>
            <a:bodyPr wrap="none" anchor="ctr">
              <a:spAutoFit/>
            </a:bodyPr>
            <a:lstStyle/>
            <a:p>
              <a:r>
                <a:rPr lang="en-US"/>
                <a:t>Density</a:t>
              </a:r>
            </a:p>
            <a:p>
              <a:r>
                <a:rPr lang="en-US"/>
                <a:t>Estimator</a:t>
              </a:r>
            </a:p>
          </p:txBody>
        </p:sp>
        <p:sp>
          <p:nvSpPr>
            <p:cNvPr id="31762" name="Text Box 16"/>
            <p:cNvSpPr txBox="1">
              <a:spLocks noChangeArrowheads="1"/>
            </p:cNvSpPr>
            <p:nvPr/>
          </p:nvSpPr>
          <p:spPr bwMode="auto">
            <a:xfrm>
              <a:off x="3792" y="2976"/>
              <a:ext cx="854" cy="250"/>
            </a:xfrm>
            <a:prstGeom prst="rect">
              <a:avLst/>
            </a:prstGeom>
            <a:noFill/>
            <a:ln w="3175">
              <a:noFill/>
              <a:miter lim="800000"/>
              <a:headEnd/>
              <a:tailEnd/>
            </a:ln>
          </p:spPr>
          <p:txBody>
            <a:bodyPr wrap="none">
              <a:spAutoFit/>
            </a:bodyPr>
            <a:lstStyle/>
            <a:p>
              <a:r>
                <a:rPr lang="en-US">
                  <a:solidFill>
                    <a:schemeClr val="folHlink"/>
                  </a:solidFill>
                </a:rPr>
                <a:t>Probability</a:t>
              </a:r>
            </a:p>
          </p:txBody>
        </p:sp>
        <p:sp>
          <p:nvSpPr>
            <p:cNvPr id="31763" name="Text Box 17"/>
            <p:cNvSpPr txBox="1">
              <a:spLocks noChangeArrowheads="1"/>
            </p:cNvSpPr>
            <p:nvPr/>
          </p:nvSpPr>
          <p:spPr bwMode="auto">
            <a:xfrm>
              <a:off x="576" y="2880"/>
              <a:ext cx="801" cy="442"/>
            </a:xfrm>
            <a:prstGeom prst="rect">
              <a:avLst/>
            </a:prstGeom>
            <a:noFill/>
            <a:ln w="3175">
              <a:noFill/>
              <a:miter lim="800000"/>
              <a:headEnd/>
              <a:tailEnd/>
            </a:ln>
          </p:spPr>
          <p:txBody>
            <a:bodyPr wrap="none">
              <a:spAutoFit/>
            </a:bodyPr>
            <a:lstStyle/>
            <a:p>
              <a:r>
                <a:rPr lang="en-US">
                  <a:solidFill>
                    <a:srgbClr val="048C0A"/>
                  </a:solidFill>
                </a:rPr>
                <a:t>Input</a:t>
              </a:r>
            </a:p>
            <a:p>
              <a:r>
                <a:rPr lang="en-US">
                  <a:solidFill>
                    <a:srgbClr val="048C0A"/>
                  </a:solidFill>
                </a:rPr>
                <a:t>Attributes</a:t>
              </a:r>
            </a:p>
          </p:txBody>
        </p:sp>
        <p:sp>
          <p:nvSpPr>
            <p:cNvPr id="31764" name="Line 18"/>
            <p:cNvSpPr>
              <a:spLocks noChangeShapeType="1"/>
            </p:cNvSpPr>
            <p:nvPr/>
          </p:nvSpPr>
          <p:spPr bwMode="auto">
            <a:xfrm>
              <a:off x="1392" y="2928"/>
              <a:ext cx="912" cy="0"/>
            </a:xfrm>
            <a:prstGeom prst="line">
              <a:avLst/>
            </a:prstGeom>
            <a:noFill/>
            <a:ln w="3175">
              <a:solidFill>
                <a:schemeClr val="tx1"/>
              </a:solidFill>
              <a:round/>
              <a:headEnd/>
              <a:tailEnd type="triangle" w="med" len="med"/>
            </a:ln>
          </p:spPr>
          <p:txBody>
            <a:bodyPr wrap="none" anchor="ctr">
              <a:spAutoFit/>
            </a:bodyPr>
            <a:lstStyle/>
            <a:p>
              <a:endParaRPr lang="en-US"/>
            </a:p>
          </p:txBody>
        </p:sp>
        <p:sp>
          <p:nvSpPr>
            <p:cNvPr id="31765" name="Line 19"/>
            <p:cNvSpPr>
              <a:spLocks noChangeShapeType="1"/>
            </p:cNvSpPr>
            <p:nvPr/>
          </p:nvSpPr>
          <p:spPr bwMode="auto">
            <a:xfrm>
              <a:off x="1392" y="3024"/>
              <a:ext cx="912" cy="0"/>
            </a:xfrm>
            <a:prstGeom prst="line">
              <a:avLst/>
            </a:prstGeom>
            <a:noFill/>
            <a:ln w="3175">
              <a:solidFill>
                <a:schemeClr val="tx1"/>
              </a:solidFill>
              <a:round/>
              <a:headEnd/>
              <a:tailEnd type="triangle" w="med" len="med"/>
            </a:ln>
          </p:spPr>
          <p:txBody>
            <a:bodyPr wrap="none" anchor="ctr">
              <a:spAutoFit/>
            </a:bodyPr>
            <a:lstStyle/>
            <a:p>
              <a:endParaRPr lang="en-US"/>
            </a:p>
          </p:txBody>
        </p:sp>
        <p:sp>
          <p:nvSpPr>
            <p:cNvPr id="31766" name="Line 20"/>
            <p:cNvSpPr>
              <a:spLocks noChangeShapeType="1"/>
            </p:cNvSpPr>
            <p:nvPr/>
          </p:nvSpPr>
          <p:spPr bwMode="auto">
            <a:xfrm>
              <a:off x="1392" y="3120"/>
              <a:ext cx="912" cy="0"/>
            </a:xfrm>
            <a:prstGeom prst="line">
              <a:avLst/>
            </a:prstGeom>
            <a:noFill/>
            <a:ln w="3175">
              <a:solidFill>
                <a:schemeClr val="tx1"/>
              </a:solidFill>
              <a:round/>
              <a:headEnd/>
              <a:tailEnd type="triangle" w="med" len="med"/>
            </a:ln>
          </p:spPr>
          <p:txBody>
            <a:bodyPr wrap="none" anchor="ctr">
              <a:spAutoFit/>
            </a:bodyPr>
            <a:lstStyle/>
            <a:p>
              <a:endParaRPr lang="en-US"/>
            </a:p>
          </p:txBody>
        </p:sp>
        <p:sp>
          <p:nvSpPr>
            <p:cNvPr id="31767" name="Line 21"/>
            <p:cNvSpPr>
              <a:spLocks noChangeShapeType="1"/>
            </p:cNvSpPr>
            <p:nvPr/>
          </p:nvSpPr>
          <p:spPr bwMode="auto">
            <a:xfrm>
              <a:off x="1392" y="3216"/>
              <a:ext cx="912" cy="0"/>
            </a:xfrm>
            <a:prstGeom prst="line">
              <a:avLst/>
            </a:prstGeom>
            <a:noFill/>
            <a:ln w="3175">
              <a:solidFill>
                <a:schemeClr val="tx1"/>
              </a:solidFill>
              <a:round/>
              <a:headEnd/>
              <a:tailEnd type="triangle" w="med" len="med"/>
            </a:ln>
          </p:spPr>
          <p:txBody>
            <a:bodyPr wrap="none" anchor="ctr">
              <a:spAutoFit/>
            </a:bodyPr>
            <a:lstStyle/>
            <a:p>
              <a:endParaRPr lang="en-US"/>
            </a:p>
          </p:txBody>
        </p:sp>
        <p:sp>
          <p:nvSpPr>
            <p:cNvPr id="31768" name="Line 22"/>
            <p:cNvSpPr>
              <a:spLocks noChangeShapeType="1"/>
            </p:cNvSpPr>
            <p:nvPr/>
          </p:nvSpPr>
          <p:spPr bwMode="auto">
            <a:xfrm>
              <a:off x="1392" y="3312"/>
              <a:ext cx="912" cy="0"/>
            </a:xfrm>
            <a:prstGeom prst="line">
              <a:avLst/>
            </a:prstGeom>
            <a:noFill/>
            <a:ln w="3175">
              <a:solidFill>
                <a:schemeClr val="tx1"/>
              </a:solidFill>
              <a:round/>
              <a:headEnd/>
              <a:tailEnd type="triangle" w="med" len="med"/>
            </a:ln>
          </p:spPr>
          <p:txBody>
            <a:bodyPr wrap="none" anchor="ctr">
              <a:spAutoFit/>
            </a:bodyPr>
            <a:lstStyle/>
            <a:p>
              <a:endParaRPr lang="en-US"/>
            </a:p>
          </p:txBody>
        </p:sp>
        <p:sp>
          <p:nvSpPr>
            <p:cNvPr id="31769" name="Line 23"/>
            <p:cNvSpPr>
              <a:spLocks noChangeShapeType="1"/>
            </p:cNvSpPr>
            <p:nvPr/>
          </p:nvSpPr>
          <p:spPr bwMode="auto">
            <a:xfrm>
              <a:off x="3072" y="3120"/>
              <a:ext cx="720" cy="0"/>
            </a:xfrm>
            <a:prstGeom prst="line">
              <a:avLst/>
            </a:prstGeom>
            <a:noFill/>
            <a:ln w="3175">
              <a:solidFill>
                <a:schemeClr val="tx1"/>
              </a:solidFill>
              <a:round/>
              <a:headEnd/>
              <a:tailEnd type="triangle" w="med" len="med"/>
            </a:ln>
          </p:spPr>
          <p:txBody>
            <a:bodyPr anchor="ctr">
              <a:spAutoFit/>
            </a:bodyPr>
            <a:lstStyle/>
            <a:p>
              <a:endParaRPr lang="en-US"/>
            </a:p>
          </p:txBody>
        </p:sp>
      </p:grpSp>
      <p:grpSp>
        <p:nvGrpSpPr>
          <p:cNvPr id="4" name="Group 24"/>
          <p:cNvGrpSpPr>
            <a:grpSpLocks/>
          </p:cNvGrpSpPr>
          <p:nvPr/>
        </p:nvGrpSpPr>
        <p:grpSpPr bwMode="auto">
          <a:xfrm>
            <a:off x="1066800" y="2368550"/>
            <a:ext cx="7337427" cy="923925"/>
            <a:chOff x="576" y="2836"/>
            <a:chExt cx="4622" cy="582"/>
          </a:xfrm>
        </p:grpSpPr>
        <p:sp>
          <p:nvSpPr>
            <p:cNvPr id="31752" name="Rectangle 25"/>
            <p:cNvSpPr>
              <a:spLocks noChangeArrowheads="1"/>
            </p:cNvSpPr>
            <p:nvPr/>
          </p:nvSpPr>
          <p:spPr bwMode="auto">
            <a:xfrm>
              <a:off x="2304" y="2836"/>
              <a:ext cx="768" cy="582"/>
            </a:xfrm>
            <a:prstGeom prst="rect">
              <a:avLst/>
            </a:prstGeom>
            <a:solidFill>
              <a:schemeClr val="accent2"/>
            </a:solidFill>
            <a:ln w="3175">
              <a:solidFill>
                <a:schemeClr val="tx1"/>
              </a:solidFill>
              <a:miter lim="800000"/>
              <a:headEnd/>
              <a:tailEnd/>
            </a:ln>
          </p:spPr>
          <p:txBody>
            <a:bodyPr wrap="square" anchor="ctr">
              <a:spAutoFit/>
            </a:bodyPr>
            <a:lstStyle/>
            <a:p>
              <a:endParaRPr lang="en-US" dirty="0" smtClean="0"/>
            </a:p>
            <a:p>
              <a:r>
                <a:rPr lang="en-US" dirty="0" smtClean="0"/>
                <a:t>Classifier</a:t>
              </a:r>
            </a:p>
            <a:p>
              <a:endParaRPr lang="en-US" dirty="0"/>
            </a:p>
          </p:txBody>
        </p:sp>
        <p:sp>
          <p:nvSpPr>
            <p:cNvPr id="31753" name="Text Box 26"/>
            <p:cNvSpPr txBox="1">
              <a:spLocks noChangeArrowheads="1"/>
            </p:cNvSpPr>
            <p:nvPr/>
          </p:nvSpPr>
          <p:spPr bwMode="auto">
            <a:xfrm>
              <a:off x="3529" y="2976"/>
              <a:ext cx="1669" cy="407"/>
            </a:xfrm>
            <a:prstGeom prst="rect">
              <a:avLst/>
            </a:prstGeom>
            <a:noFill/>
            <a:ln w="3175">
              <a:noFill/>
              <a:miter lim="800000"/>
              <a:headEnd/>
              <a:tailEnd/>
            </a:ln>
          </p:spPr>
          <p:txBody>
            <a:bodyPr wrap="none">
              <a:spAutoFit/>
            </a:bodyPr>
            <a:lstStyle/>
            <a:p>
              <a:r>
                <a:rPr lang="en-US" dirty="0">
                  <a:solidFill>
                    <a:schemeClr val="folHlink"/>
                  </a:solidFill>
                </a:rPr>
                <a:t>Prediction of</a:t>
              </a:r>
            </a:p>
            <a:p>
              <a:r>
                <a:rPr lang="en-US" u="sng" dirty="0">
                  <a:solidFill>
                    <a:schemeClr val="folHlink"/>
                  </a:solidFill>
                </a:rPr>
                <a:t>categorical</a:t>
              </a:r>
              <a:r>
                <a:rPr lang="en-US" dirty="0">
                  <a:solidFill>
                    <a:schemeClr val="folHlink"/>
                  </a:solidFill>
                </a:rPr>
                <a:t> </a:t>
              </a:r>
              <a:r>
                <a:rPr lang="en-US" dirty="0" smtClean="0">
                  <a:solidFill>
                    <a:schemeClr val="folHlink"/>
                  </a:solidFill>
                </a:rPr>
                <a:t>output or class</a:t>
              </a:r>
              <a:endParaRPr lang="en-US" dirty="0">
                <a:solidFill>
                  <a:schemeClr val="folHlink"/>
                </a:solidFill>
              </a:endParaRPr>
            </a:p>
          </p:txBody>
        </p:sp>
        <p:sp>
          <p:nvSpPr>
            <p:cNvPr id="31754" name="Text Box 27"/>
            <p:cNvSpPr txBox="1">
              <a:spLocks noChangeArrowheads="1"/>
            </p:cNvSpPr>
            <p:nvPr/>
          </p:nvSpPr>
          <p:spPr bwMode="auto">
            <a:xfrm>
              <a:off x="576" y="2880"/>
              <a:ext cx="801" cy="442"/>
            </a:xfrm>
            <a:prstGeom prst="rect">
              <a:avLst/>
            </a:prstGeom>
            <a:noFill/>
            <a:ln w="3175">
              <a:noFill/>
              <a:miter lim="800000"/>
              <a:headEnd/>
              <a:tailEnd/>
            </a:ln>
          </p:spPr>
          <p:txBody>
            <a:bodyPr wrap="none">
              <a:spAutoFit/>
            </a:bodyPr>
            <a:lstStyle/>
            <a:p>
              <a:r>
                <a:rPr lang="en-US">
                  <a:solidFill>
                    <a:srgbClr val="048C0A"/>
                  </a:solidFill>
                </a:rPr>
                <a:t>Input</a:t>
              </a:r>
            </a:p>
            <a:p>
              <a:r>
                <a:rPr lang="en-US">
                  <a:solidFill>
                    <a:srgbClr val="048C0A"/>
                  </a:solidFill>
                </a:rPr>
                <a:t>Attributes</a:t>
              </a:r>
            </a:p>
          </p:txBody>
        </p:sp>
        <p:sp>
          <p:nvSpPr>
            <p:cNvPr id="31755" name="Line 28"/>
            <p:cNvSpPr>
              <a:spLocks noChangeShapeType="1"/>
            </p:cNvSpPr>
            <p:nvPr/>
          </p:nvSpPr>
          <p:spPr bwMode="auto">
            <a:xfrm>
              <a:off x="1392" y="2928"/>
              <a:ext cx="912" cy="0"/>
            </a:xfrm>
            <a:prstGeom prst="line">
              <a:avLst/>
            </a:prstGeom>
            <a:noFill/>
            <a:ln w="3175">
              <a:solidFill>
                <a:schemeClr val="tx1"/>
              </a:solidFill>
              <a:round/>
              <a:headEnd/>
              <a:tailEnd type="triangle" w="med" len="med"/>
            </a:ln>
          </p:spPr>
          <p:txBody>
            <a:bodyPr wrap="none" anchor="ctr">
              <a:spAutoFit/>
            </a:bodyPr>
            <a:lstStyle/>
            <a:p>
              <a:endParaRPr lang="en-US"/>
            </a:p>
          </p:txBody>
        </p:sp>
        <p:sp>
          <p:nvSpPr>
            <p:cNvPr id="31756" name="Line 29"/>
            <p:cNvSpPr>
              <a:spLocks noChangeShapeType="1"/>
            </p:cNvSpPr>
            <p:nvPr/>
          </p:nvSpPr>
          <p:spPr bwMode="auto">
            <a:xfrm>
              <a:off x="1392" y="3024"/>
              <a:ext cx="912" cy="0"/>
            </a:xfrm>
            <a:prstGeom prst="line">
              <a:avLst/>
            </a:prstGeom>
            <a:noFill/>
            <a:ln w="3175">
              <a:solidFill>
                <a:schemeClr val="tx1"/>
              </a:solidFill>
              <a:round/>
              <a:headEnd/>
              <a:tailEnd type="triangle" w="med" len="med"/>
            </a:ln>
          </p:spPr>
          <p:txBody>
            <a:bodyPr wrap="none" anchor="ctr">
              <a:spAutoFit/>
            </a:bodyPr>
            <a:lstStyle/>
            <a:p>
              <a:endParaRPr lang="en-US"/>
            </a:p>
          </p:txBody>
        </p:sp>
        <p:sp>
          <p:nvSpPr>
            <p:cNvPr id="31757" name="Line 30"/>
            <p:cNvSpPr>
              <a:spLocks noChangeShapeType="1"/>
            </p:cNvSpPr>
            <p:nvPr/>
          </p:nvSpPr>
          <p:spPr bwMode="auto">
            <a:xfrm>
              <a:off x="1392" y="3120"/>
              <a:ext cx="912" cy="0"/>
            </a:xfrm>
            <a:prstGeom prst="line">
              <a:avLst/>
            </a:prstGeom>
            <a:noFill/>
            <a:ln w="3175">
              <a:solidFill>
                <a:schemeClr val="tx1"/>
              </a:solidFill>
              <a:round/>
              <a:headEnd/>
              <a:tailEnd type="triangle" w="med" len="med"/>
            </a:ln>
          </p:spPr>
          <p:txBody>
            <a:bodyPr wrap="none" anchor="ctr">
              <a:spAutoFit/>
            </a:bodyPr>
            <a:lstStyle/>
            <a:p>
              <a:endParaRPr lang="en-US"/>
            </a:p>
          </p:txBody>
        </p:sp>
        <p:sp>
          <p:nvSpPr>
            <p:cNvPr id="31758" name="Line 31"/>
            <p:cNvSpPr>
              <a:spLocks noChangeShapeType="1"/>
            </p:cNvSpPr>
            <p:nvPr/>
          </p:nvSpPr>
          <p:spPr bwMode="auto">
            <a:xfrm>
              <a:off x="1392" y="3216"/>
              <a:ext cx="912" cy="0"/>
            </a:xfrm>
            <a:prstGeom prst="line">
              <a:avLst/>
            </a:prstGeom>
            <a:noFill/>
            <a:ln w="3175">
              <a:solidFill>
                <a:schemeClr val="tx1"/>
              </a:solidFill>
              <a:round/>
              <a:headEnd/>
              <a:tailEnd type="triangle" w="med" len="med"/>
            </a:ln>
          </p:spPr>
          <p:txBody>
            <a:bodyPr wrap="none" anchor="ctr">
              <a:spAutoFit/>
            </a:bodyPr>
            <a:lstStyle/>
            <a:p>
              <a:endParaRPr lang="en-US"/>
            </a:p>
          </p:txBody>
        </p:sp>
        <p:sp>
          <p:nvSpPr>
            <p:cNvPr id="31759" name="Line 32"/>
            <p:cNvSpPr>
              <a:spLocks noChangeShapeType="1"/>
            </p:cNvSpPr>
            <p:nvPr/>
          </p:nvSpPr>
          <p:spPr bwMode="auto">
            <a:xfrm>
              <a:off x="1392" y="3312"/>
              <a:ext cx="912" cy="0"/>
            </a:xfrm>
            <a:prstGeom prst="line">
              <a:avLst/>
            </a:prstGeom>
            <a:noFill/>
            <a:ln w="3175">
              <a:solidFill>
                <a:schemeClr val="tx1"/>
              </a:solidFill>
              <a:round/>
              <a:headEnd/>
              <a:tailEnd type="triangle" w="med" len="med"/>
            </a:ln>
          </p:spPr>
          <p:txBody>
            <a:bodyPr wrap="none" anchor="ctr">
              <a:spAutoFit/>
            </a:bodyPr>
            <a:lstStyle/>
            <a:p>
              <a:endParaRPr lang="en-US"/>
            </a:p>
          </p:txBody>
        </p:sp>
        <p:sp>
          <p:nvSpPr>
            <p:cNvPr id="31760" name="Line 33"/>
            <p:cNvSpPr>
              <a:spLocks noChangeShapeType="1"/>
            </p:cNvSpPr>
            <p:nvPr/>
          </p:nvSpPr>
          <p:spPr bwMode="auto">
            <a:xfrm>
              <a:off x="3072" y="3120"/>
              <a:ext cx="457" cy="0"/>
            </a:xfrm>
            <a:prstGeom prst="line">
              <a:avLst/>
            </a:prstGeom>
            <a:noFill/>
            <a:ln w="3175">
              <a:solidFill>
                <a:schemeClr val="tx1"/>
              </a:solidFill>
              <a:round/>
              <a:headEnd/>
              <a:tailEnd type="triangle" w="med" len="med"/>
            </a:ln>
          </p:spPr>
          <p:txBody>
            <a:bodyPr wrap="square" anchor="ctr">
              <a:spAutoFit/>
            </a:bodyPr>
            <a:lstStyle/>
            <a:p>
              <a:endParaRPr lang="en-US"/>
            </a:p>
          </p:txBody>
        </p:sp>
      </p:grpSp>
      <p:sp>
        <p:nvSpPr>
          <p:cNvPr id="35" name="TextBox 34"/>
          <p:cNvSpPr txBox="1"/>
          <p:nvPr/>
        </p:nvSpPr>
        <p:spPr>
          <a:xfrm>
            <a:off x="5962552" y="3212068"/>
            <a:ext cx="2840136" cy="369332"/>
          </a:xfrm>
          <a:prstGeom prst="rect">
            <a:avLst/>
          </a:prstGeom>
          <a:noFill/>
        </p:spPr>
        <p:txBody>
          <a:bodyPr wrap="none" rtlCol="0">
            <a:spAutoFit/>
          </a:bodyPr>
          <a:lstStyle/>
          <a:p>
            <a:r>
              <a:rPr lang="en-US" dirty="0" smtClean="0"/>
              <a:t>One of a few discrete values</a:t>
            </a:r>
            <a:endParaRPr lang="en-US" dirty="0"/>
          </a:p>
        </p:txBody>
      </p:sp>
    </p:spTree>
    <p:extLst>
      <p:ext uri="{BB962C8B-B14F-4D97-AF65-F5344CB8AC3E}">
        <p14:creationId xmlns:p14="http://schemas.microsoft.com/office/powerpoint/2010/main" val="9032821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3"/>
          <p:cNvSpPr>
            <a:spLocks noGrp="1"/>
          </p:cNvSpPr>
          <p:nvPr>
            <p:ph type="ftr" sz="quarter" idx="10"/>
          </p:nvPr>
        </p:nvSpPr>
        <p:spPr>
          <a:xfrm>
            <a:off x="0" y="6445250"/>
            <a:ext cx="2133600" cy="365125"/>
          </a:xfrm>
          <a:noFill/>
        </p:spPr>
        <p:txBody>
          <a:bodyPr/>
          <a:lstStyle/>
          <a:p>
            <a:r>
              <a:rPr lang="en-US" smtClean="0"/>
              <a:t>Copyright © Andrew W. Moore</a:t>
            </a:r>
          </a:p>
        </p:txBody>
      </p:sp>
      <p:sp>
        <p:nvSpPr>
          <p:cNvPr id="31747" name="Rectangle 2"/>
          <p:cNvSpPr>
            <a:spLocks noGrp="1" noChangeArrowheads="1"/>
          </p:cNvSpPr>
          <p:nvPr>
            <p:ph type="title"/>
          </p:nvPr>
        </p:nvSpPr>
        <p:spPr/>
        <p:txBody>
          <a:bodyPr>
            <a:normAutofit fontScale="90000"/>
          </a:bodyPr>
          <a:lstStyle/>
          <a:p>
            <a:pPr eaLnBrk="1" hangingPunct="1"/>
            <a:r>
              <a:rPr lang="en-US" dirty="0" smtClean="0"/>
              <a:t>Density Estimation </a:t>
            </a:r>
            <a:r>
              <a:rPr lang="en-US" dirty="0" smtClean="0">
                <a:sym typeface="Wingdings" pitchFamily="2" charset="2"/>
              </a:rPr>
              <a:t> Classification</a:t>
            </a:r>
            <a:endParaRPr lang="en-US" dirty="0" smtClean="0"/>
          </a:p>
        </p:txBody>
      </p:sp>
      <p:grpSp>
        <p:nvGrpSpPr>
          <p:cNvPr id="3" name="Group 14"/>
          <p:cNvGrpSpPr>
            <a:grpSpLocks/>
          </p:cNvGrpSpPr>
          <p:nvPr/>
        </p:nvGrpSpPr>
        <p:grpSpPr bwMode="auto">
          <a:xfrm>
            <a:off x="904875" y="3409950"/>
            <a:ext cx="6056313" cy="828675"/>
            <a:chOff x="474" y="2820"/>
            <a:chExt cx="3815" cy="522"/>
          </a:xfrm>
        </p:grpSpPr>
        <p:sp>
          <p:nvSpPr>
            <p:cNvPr id="31761" name="Rectangle 15"/>
            <p:cNvSpPr>
              <a:spLocks noChangeArrowheads="1"/>
            </p:cNvSpPr>
            <p:nvPr/>
          </p:nvSpPr>
          <p:spPr bwMode="auto">
            <a:xfrm>
              <a:off x="2297" y="2898"/>
              <a:ext cx="787" cy="444"/>
            </a:xfrm>
            <a:prstGeom prst="rect">
              <a:avLst/>
            </a:prstGeom>
            <a:solidFill>
              <a:schemeClr val="accent2"/>
            </a:solidFill>
            <a:ln w="3175">
              <a:solidFill>
                <a:schemeClr val="tx1"/>
              </a:solidFill>
              <a:miter lim="800000"/>
              <a:headEnd/>
              <a:tailEnd/>
            </a:ln>
          </p:spPr>
          <p:txBody>
            <a:bodyPr wrap="none" anchor="ctr">
              <a:spAutoFit/>
            </a:bodyPr>
            <a:lstStyle/>
            <a:p>
              <a:r>
                <a:rPr lang="en-US"/>
                <a:t>Density</a:t>
              </a:r>
            </a:p>
            <a:p>
              <a:r>
                <a:rPr lang="en-US"/>
                <a:t>Estimator</a:t>
              </a:r>
            </a:p>
          </p:txBody>
        </p:sp>
        <p:sp>
          <p:nvSpPr>
            <p:cNvPr id="31762" name="Text Box 16"/>
            <p:cNvSpPr txBox="1">
              <a:spLocks noChangeArrowheads="1"/>
            </p:cNvSpPr>
            <p:nvPr/>
          </p:nvSpPr>
          <p:spPr bwMode="auto">
            <a:xfrm>
              <a:off x="3798" y="2995"/>
              <a:ext cx="491" cy="233"/>
            </a:xfrm>
            <a:prstGeom prst="rect">
              <a:avLst/>
            </a:prstGeom>
            <a:noFill/>
            <a:ln w="3175">
              <a:noFill/>
              <a:miter lim="800000"/>
              <a:headEnd/>
              <a:tailEnd/>
            </a:ln>
          </p:spPr>
          <p:txBody>
            <a:bodyPr wrap="none">
              <a:spAutoFit/>
            </a:bodyPr>
            <a:lstStyle/>
            <a:p>
              <a:r>
                <a:rPr lang="en-US" dirty="0" smtClean="0">
                  <a:solidFill>
                    <a:schemeClr val="folHlink"/>
                  </a:solidFill>
                </a:rPr>
                <a:t>P(</a:t>
              </a:r>
              <a:r>
                <a:rPr lang="en-US" b="1" dirty="0" err="1" smtClean="0">
                  <a:solidFill>
                    <a:schemeClr val="folHlink"/>
                  </a:solidFill>
                </a:rPr>
                <a:t>x</a:t>
              </a:r>
              <a:r>
                <a:rPr lang="en-US" dirty="0" err="1" smtClean="0">
                  <a:solidFill>
                    <a:schemeClr val="folHlink"/>
                  </a:solidFill>
                </a:rPr>
                <a:t>,y</a:t>
              </a:r>
              <a:r>
                <a:rPr lang="en-US" dirty="0" smtClean="0">
                  <a:solidFill>
                    <a:schemeClr val="folHlink"/>
                  </a:solidFill>
                </a:rPr>
                <a:t>)</a:t>
              </a:r>
              <a:endParaRPr lang="en-US" dirty="0">
                <a:solidFill>
                  <a:schemeClr val="folHlink"/>
                </a:solidFill>
              </a:endParaRPr>
            </a:p>
          </p:txBody>
        </p:sp>
        <p:sp>
          <p:nvSpPr>
            <p:cNvPr id="31763" name="Text Box 17"/>
            <p:cNvSpPr txBox="1">
              <a:spLocks noChangeArrowheads="1"/>
            </p:cNvSpPr>
            <p:nvPr/>
          </p:nvSpPr>
          <p:spPr bwMode="auto">
            <a:xfrm>
              <a:off x="474" y="2820"/>
              <a:ext cx="719" cy="407"/>
            </a:xfrm>
            <a:prstGeom prst="rect">
              <a:avLst/>
            </a:prstGeom>
            <a:noFill/>
            <a:ln w="3175">
              <a:noFill/>
              <a:miter lim="800000"/>
              <a:headEnd/>
              <a:tailEnd/>
            </a:ln>
          </p:spPr>
          <p:txBody>
            <a:bodyPr wrap="none">
              <a:spAutoFit/>
            </a:bodyPr>
            <a:lstStyle/>
            <a:p>
              <a:r>
                <a:rPr lang="en-US" dirty="0" smtClean="0">
                  <a:solidFill>
                    <a:srgbClr val="048C0A"/>
                  </a:solidFill>
                </a:rPr>
                <a:t>Input </a:t>
              </a:r>
            </a:p>
            <a:p>
              <a:r>
                <a:rPr lang="en-US" dirty="0" smtClean="0">
                  <a:solidFill>
                    <a:srgbClr val="048C0A"/>
                  </a:solidFill>
                </a:rPr>
                <a:t>Attributes</a:t>
              </a:r>
              <a:endParaRPr lang="en-US" dirty="0">
                <a:solidFill>
                  <a:srgbClr val="048C0A"/>
                </a:solidFill>
              </a:endParaRPr>
            </a:p>
          </p:txBody>
        </p:sp>
        <p:sp>
          <p:nvSpPr>
            <p:cNvPr id="31764" name="Line 18"/>
            <p:cNvSpPr>
              <a:spLocks noChangeShapeType="1"/>
            </p:cNvSpPr>
            <p:nvPr/>
          </p:nvSpPr>
          <p:spPr bwMode="auto">
            <a:xfrm>
              <a:off x="1392" y="2928"/>
              <a:ext cx="912" cy="0"/>
            </a:xfrm>
            <a:prstGeom prst="line">
              <a:avLst/>
            </a:prstGeom>
            <a:noFill/>
            <a:ln w="3175">
              <a:solidFill>
                <a:schemeClr val="tx1"/>
              </a:solidFill>
              <a:round/>
              <a:headEnd/>
              <a:tailEnd type="triangle" w="med" len="med"/>
            </a:ln>
          </p:spPr>
          <p:txBody>
            <a:bodyPr wrap="none" anchor="ctr">
              <a:spAutoFit/>
            </a:bodyPr>
            <a:lstStyle/>
            <a:p>
              <a:endParaRPr lang="en-US"/>
            </a:p>
          </p:txBody>
        </p:sp>
        <p:sp>
          <p:nvSpPr>
            <p:cNvPr id="31765" name="Line 19"/>
            <p:cNvSpPr>
              <a:spLocks noChangeShapeType="1"/>
            </p:cNvSpPr>
            <p:nvPr/>
          </p:nvSpPr>
          <p:spPr bwMode="auto">
            <a:xfrm>
              <a:off x="1392" y="3024"/>
              <a:ext cx="912" cy="0"/>
            </a:xfrm>
            <a:prstGeom prst="line">
              <a:avLst/>
            </a:prstGeom>
            <a:noFill/>
            <a:ln w="3175">
              <a:solidFill>
                <a:schemeClr val="tx1"/>
              </a:solidFill>
              <a:round/>
              <a:headEnd/>
              <a:tailEnd type="triangle" w="med" len="med"/>
            </a:ln>
          </p:spPr>
          <p:txBody>
            <a:bodyPr wrap="none" anchor="ctr">
              <a:spAutoFit/>
            </a:bodyPr>
            <a:lstStyle/>
            <a:p>
              <a:endParaRPr lang="en-US"/>
            </a:p>
          </p:txBody>
        </p:sp>
        <p:sp>
          <p:nvSpPr>
            <p:cNvPr id="31766" name="Line 20"/>
            <p:cNvSpPr>
              <a:spLocks noChangeShapeType="1"/>
            </p:cNvSpPr>
            <p:nvPr/>
          </p:nvSpPr>
          <p:spPr bwMode="auto">
            <a:xfrm>
              <a:off x="1392" y="3120"/>
              <a:ext cx="912" cy="0"/>
            </a:xfrm>
            <a:prstGeom prst="line">
              <a:avLst/>
            </a:prstGeom>
            <a:noFill/>
            <a:ln w="3175">
              <a:solidFill>
                <a:schemeClr val="tx1"/>
              </a:solidFill>
              <a:round/>
              <a:headEnd/>
              <a:tailEnd type="triangle" w="med" len="med"/>
            </a:ln>
          </p:spPr>
          <p:txBody>
            <a:bodyPr wrap="none" anchor="ctr">
              <a:spAutoFit/>
            </a:bodyPr>
            <a:lstStyle/>
            <a:p>
              <a:endParaRPr lang="en-US"/>
            </a:p>
          </p:txBody>
        </p:sp>
        <p:sp>
          <p:nvSpPr>
            <p:cNvPr id="31767" name="Line 21"/>
            <p:cNvSpPr>
              <a:spLocks noChangeShapeType="1"/>
            </p:cNvSpPr>
            <p:nvPr/>
          </p:nvSpPr>
          <p:spPr bwMode="auto">
            <a:xfrm>
              <a:off x="1392" y="3216"/>
              <a:ext cx="912" cy="0"/>
            </a:xfrm>
            <a:prstGeom prst="line">
              <a:avLst/>
            </a:prstGeom>
            <a:noFill/>
            <a:ln w="3175">
              <a:solidFill>
                <a:schemeClr val="tx1"/>
              </a:solidFill>
              <a:round/>
              <a:headEnd/>
              <a:tailEnd type="triangle" w="med" len="med"/>
            </a:ln>
          </p:spPr>
          <p:txBody>
            <a:bodyPr wrap="none" anchor="ctr">
              <a:spAutoFit/>
            </a:bodyPr>
            <a:lstStyle/>
            <a:p>
              <a:endParaRPr lang="en-US"/>
            </a:p>
          </p:txBody>
        </p:sp>
        <p:sp>
          <p:nvSpPr>
            <p:cNvPr id="31768" name="Line 22"/>
            <p:cNvSpPr>
              <a:spLocks noChangeShapeType="1"/>
            </p:cNvSpPr>
            <p:nvPr/>
          </p:nvSpPr>
          <p:spPr bwMode="auto">
            <a:xfrm>
              <a:off x="1392" y="3312"/>
              <a:ext cx="912" cy="0"/>
            </a:xfrm>
            <a:prstGeom prst="line">
              <a:avLst/>
            </a:prstGeom>
            <a:noFill/>
            <a:ln w="28575">
              <a:solidFill>
                <a:srgbClr val="7030A0"/>
              </a:solidFill>
              <a:round/>
              <a:headEnd/>
              <a:tailEnd type="triangle" w="med" len="med"/>
            </a:ln>
          </p:spPr>
          <p:txBody>
            <a:bodyPr wrap="none" anchor="ctr">
              <a:spAutoFit/>
            </a:bodyPr>
            <a:lstStyle/>
            <a:p>
              <a:endParaRPr lang="en-US"/>
            </a:p>
          </p:txBody>
        </p:sp>
        <p:sp>
          <p:nvSpPr>
            <p:cNvPr id="31769" name="Line 23"/>
            <p:cNvSpPr>
              <a:spLocks noChangeShapeType="1"/>
            </p:cNvSpPr>
            <p:nvPr/>
          </p:nvSpPr>
          <p:spPr bwMode="auto">
            <a:xfrm>
              <a:off x="3072" y="3120"/>
              <a:ext cx="720" cy="0"/>
            </a:xfrm>
            <a:prstGeom prst="line">
              <a:avLst/>
            </a:prstGeom>
            <a:noFill/>
            <a:ln w="3175">
              <a:solidFill>
                <a:schemeClr val="tx1"/>
              </a:solidFill>
              <a:round/>
              <a:headEnd/>
              <a:tailEnd type="triangle" w="med" len="med"/>
            </a:ln>
          </p:spPr>
          <p:txBody>
            <a:bodyPr anchor="ctr">
              <a:spAutoFit/>
            </a:bodyPr>
            <a:lstStyle/>
            <a:p>
              <a:endParaRPr lang="en-US"/>
            </a:p>
          </p:txBody>
        </p:sp>
      </p:grpSp>
      <p:grpSp>
        <p:nvGrpSpPr>
          <p:cNvPr id="4" name="Group 24"/>
          <p:cNvGrpSpPr>
            <a:grpSpLocks/>
          </p:cNvGrpSpPr>
          <p:nvPr/>
        </p:nvGrpSpPr>
        <p:grpSpPr bwMode="auto">
          <a:xfrm>
            <a:off x="1066800" y="1931670"/>
            <a:ext cx="6564313" cy="993775"/>
            <a:chOff x="576" y="2836"/>
            <a:chExt cx="4135" cy="626"/>
          </a:xfrm>
        </p:grpSpPr>
        <p:sp>
          <p:nvSpPr>
            <p:cNvPr id="31752" name="Rectangle 25"/>
            <p:cNvSpPr>
              <a:spLocks noChangeArrowheads="1"/>
            </p:cNvSpPr>
            <p:nvPr/>
          </p:nvSpPr>
          <p:spPr bwMode="auto">
            <a:xfrm>
              <a:off x="2304" y="2836"/>
              <a:ext cx="768" cy="582"/>
            </a:xfrm>
            <a:prstGeom prst="rect">
              <a:avLst/>
            </a:prstGeom>
            <a:solidFill>
              <a:schemeClr val="accent2"/>
            </a:solidFill>
            <a:ln w="3175">
              <a:solidFill>
                <a:schemeClr val="tx1"/>
              </a:solidFill>
              <a:miter lim="800000"/>
              <a:headEnd/>
              <a:tailEnd/>
            </a:ln>
          </p:spPr>
          <p:txBody>
            <a:bodyPr wrap="square" anchor="ctr">
              <a:spAutoFit/>
            </a:bodyPr>
            <a:lstStyle/>
            <a:p>
              <a:endParaRPr lang="en-US" dirty="0" smtClean="0"/>
            </a:p>
            <a:p>
              <a:r>
                <a:rPr lang="en-US" dirty="0" smtClean="0"/>
                <a:t>Classifier</a:t>
              </a:r>
            </a:p>
            <a:p>
              <a:endParaRPr lang="en-US" dirty="0"/>
            </a:p>
          </p:txBody>
        </p:sp>
        <p:sp>
          <p:nvSpPr>
            <p:cNvPr id="31753" name="Text Box 26"/>
            <p:cNvSpPr txBox="1">
              <a:spLocks noChangeArrowheads="1"/>
            </p:cNvSpPr>
            <p:nvPr/>
          </p:nvSpPr>
          <p:spPr bwMode="auto">
            <a:xfrm>
              <a:off x="3529" y="2976"/>
              <a:ext cx="1182" cy="407"/>
            </a:xfrm>
            <a:prstGeom prst="rect">
              <a:avLst/>
            </a:prstGeom>
            <a:noFill/>
            <a:ln w="3175">
              <a:noFill/>
              <a:miter lim="800000"/>
              <a:headEnd/>
              <a:tailEnd/>
            </a:ln>
          </p:spPr>
          <p:txBody>
            <a:bodyPr wrap="none">
              <a:spAutoFit/>
            </a:bodyPr>
            <a:lstStyle/>
            <a:p>
              <a:r>
                <a:rPr lang="en-US" dirty="0">
                  <a:solidFill>
                    <a:schemeClr val="folHlink"/>
                  </a:solidFill>
                </a:rPr>
                <a:t>Prediction of</a:t>
              </a:r>
            </a:p>
            <a:p>
              <a:r>
                <a:rPr lang="en-US" u="sng" dirty="0">
                  <a:solidFill>
                    <a:schemeClr val="folHlink"/>
                  </a:solidFill>
                </a:rPr>
                <a:t>categorical</a:t>
              </a:r>
              <a:r>
                <a:rPr lang="en-US" dirty="0">
                  <a:solidFill>
                    <a:schemeClr val="folHlink"/>
                  </a:solidFill>
                </a:rPr>
                <a:t> output</a:t>
              </a:r>
            </a:p>
          </p:txBody>
        </p:sp>
        <p:sp>
          <p:nvSpPr>
            <p:cNvPr id="31754" name="Text Box 27"/>
            <p:cNvSpPr txBox="1">
              <a:spLocks noChangeArrowheads="1"/>
            </p:cNvSpPr>
            <p:nvPr/>
          </p:nvSpPr>
          <p:spPr bwMode="auto">
            <a:xfrm>
              <a:off x="576" y="2880"/>
              <a:ext cx="772" cy="582"/>
            </a:xfrm>
            <a:prstGeom prst="rect">
              <a:avLst/>
            </a:prstGeom>
            <a:noFill/>
            <a:ln w="3175">
              <a:noFill/>
              <a:miter lim="800000"/>
              <a:headEnd/>
              <a:tailEnd/>
            </a:ln>
          </p:spPr>
          <p:txBody>
            <a:bodyPr wrap="none">
              <a:spAutoFit/>
            </a:bodyPr>
            <a:lstStyle/>
            <a:p>
              <a:r>
                <a:rPr lang="en-US" dirty="0">
                  <a:solidFill>
                    <a:srgbClr val="048C0A"/>
                  </a:solidFill>
                </a:rPr>
                <a:t>Input</a:t>
              </a:r>
            </a:p>
            <a:p>
              <a:r>
                <a:rPr lang="en-US" dirty="0" smtClean="0">
                  <a:solidFill>
                    <a:srgbClr val="048C0A"/>
                  </a:solidFill>
                </a:rPr>
                <a:t>Attributes</a:t>
              </a:r>
            </a:p>
            <a:p>
              <a:r>
                <a:rPr lang="en-US" b="1" dirty="0" smtClean="0">
                  <a:solidFill>
                    <a:srgbClr val="048C0A"/>
                  </a:solidFill>
                </a:rPr>
                <a:t>x</a:t>
              </a:r>
              <a:endParaRPr lang="en-US" b="1" dirty="0">
                <a:solidFill>
                  <a:srgbClr val="048C0A"/>
                </a:solidFill>
              </a:endParaRPr>
            </a:p>
          </p:txBody>
        </p:sp>
        <p:sp>
          <p:nvSpPr>
            <p:cNvPr id="31755" name="Line 28"/>
            <p:cNvSpPr>
              <a:spLocks noChangeShapeType="1"/>
            </p:cNvSpPr>
            <p:nvPr/>
          </p:nvSpPr>
          <p:spPr bwMode="auto">
            <a:xfrm>
              <a:off x="1392" y="2928"/>
              <a:ext cx="912" cy="0"/>
            </a:xfrm>
            <a:prstGeom prst="line">
              <a:avLst/>
            </a:prstGeom>
            <a:noFill/>
            <a:ln w="3175">
              <a:solidFill>
                <a:schemeClr val="tx1"/>
              </a:solidFill>
              <a:round/>
              <a:headEnd/>
              <a:tailEnd type="triangle" w="med" len="med"/>
            </a:ln>
          </p:spPr>
          <p:txBody>
            <a:bodyPr wrap="none" anchor="ctr">
              <a:spAutoFit/>
            </a:bodyPr>
            <a:lstStyle/>
            <a:p>
              <a:endParaRPr lang="en-US"/>
            </a:p>
          </p:txBody>
        </p:sp>
        <p:sp>
          <p:nvSpPr>
            <p:cNvPr id="31756" name="Line 29"/>
            <p:cNvSpPr>
              <a:spLocks noChangeShapeType="1"/>
            </p:cNvSpPr>
            <p:nvPr/>
          </p:nvSpPr>
          <p:spPr bwMode="auto">
            <a:xfrm>
              <a:off x="1392" y="3024"/>
              <a:ext cx="912" cy="0"/>
            </a:xfrm>
            <a:prstGeom prst="line">
              <a:avLst/>
            </a:prstGeom>
            <a:noFill/>
            <a:ln w="3175">
              <a:solidFill>
                <a:schemeClr val="tx1"/>
              </a:solidFill>
              <a:round/>
              <a:headEnd/>
              <a:tailEnd type="triangle" w="med" len="med"/>
            </a:ln>
          </p:spPr>
          <p:txBody>
            <a:bodyPr wrap="none" anchor="ctr">
              <a:spAutoFit/>
            </a:bodyPr>
            <a:lstStyle/>
            <a:p>
              <a:endParaRPr lang="en-US"/>
            </a:p>
          </p:txBody>
        </p:sp>
        <p:sp>
          <p:nvSpPr>
            <p:cNvPr id="31757" name="Line 30"/>
            <p:cNvSpPr>
              <a:spLocks noChangeShapeType="1"/>
            </p:cNvSpPr>
            <p:nvPr/>
          </p:nvSpPr>
          <p:spPr bwMode="auto">
            <a:xfrm>
              <a:off x="1392" y="3120"/>
              <a:ext cx="912" cy="0"/>
            </a:xfrm>
            <a:prstGeom prst="line">
              <a:avLst/>
            </a:prstGeom>
            <a:noFill/>
            <a:ln w="3175">
              <a:solidFill>
                <a:schemeClr val="tx1"/>
              </a:solidFill>
              <a:round/>
              <a:headEnd/>
              <a:tailEnd type="triangle" w="med" len="med"/>
            </a:ln>
          </p:spPr>
          <p:txBody>
            <a:bodyPr wrap="none" anchor="ctr">
              <a:spAutoFit/>
            </a:bodyPr>
            <a:lstStyle/>
            <a:p>
              <a:endParaRPr lang="en-US"/>
            </a:p>
          </p:txBody>
        </p:sp>
        <p:sp>
          <p:nvSpPr>
            <p:cNvPr id="31758" name="Line 31"/>
            <p:cNvSpPr>
              <a:spLocks noChangeShapeType="1"/>
            </p:cNvSpPr>
            <p:nvPr/>
          </p:nvSpPr>
          <p:spPr bwMode="auto">
            <a:xfrm>
              <a:off x="1392" y="3216"/>
              <a:ext cx="912" cy="0"/>
            </a:xfrm>
            <a:prstGeom prst="line">
              <a:avLst/>
            </a:prstGeom>
            <a:noFill/>
            <a:ln w="3175">
              <a:solidFill>
                <a:schemeClr val="tx1"/>
              </a:solidFill>
              <a:round/>
              <a:headEnd/>
              <a:tailEnd type="triangle" w="med" len="med"/>
            </a:ln>
          </p:spPr>
          <p:txBody>
            <a:bodyPr wrap="none" anchor="ctr">
              <a:spAutoFit/>
            </a:bodyPr>
            <a:lstStyle/>
            <a:p>
              <a:endParaRPr lang="en-US"/>
            </a:p>
          </p:txBody>
        </p:sp>
        <p:sp>
          <p:nvSpPr>
            <p:cNvPr id="31759" name="Line 32"/>
            <p:cNvSpPr>
              <a:spLocks noChangeShapeType="1"/>
            </p:cNvSpPr>
            <p:nvPr/>
          </p:nvSpPr>
          <p:spPr bwMode="auto">
            <a:xfrm>
              <a:off x="1392" y="3312"/>
              <a:ext cx="912" cy="0"/>
            </a:xfrm>
            <a:prstGeom prst="line">
              <a:avLst/>
            </a:prstGeom>
            <a:noFill/>
            <a:ln w="3175">
              <a:solidFill>
                <a:schemeClr val="tx1"/>
              </a:solidFill>
              <a:round/>
              <a:headEnd/>
              <a:tailEnd type="triangle" w="med" len="med"/>
            </a:ln>
          </p:spPr>
          <p:txBody>
            <a:bodyPr wrap="none" anchor="ctr">
              <a:spAutoFit/>
            </a:bodyPr>
            <a:lstStyle/>
            <a:p>
              <a:endParaRPr lang="en-US"/>
            </a:p>
          </p:txBody>
        </p:sp>
        <p:sp>
          <p:nvSpPr>
            <p:cNvPr id="31760" name="Line 33"/>
            <p:cNvSpPr>
              <a:spLocks noChangeShapeType="1"/>
            </p:cNvSpPr>
            <p:nvPr/>
          </p:nvSpPr>
          <p:spPr bwMode="auto">
            <a:xfrm>
              <a:off x="3072" y="3120"/>
              <a:ext cx="457" cy="0"/>
            </a:xfrm>
            <a:prstGeom prst="line">
              <a:avLst/>
            </a:prstGeom>
            <a:noFill/>
            <a:ln w="3175">
              <a:solidFill>
                <a:schemeClr val="tx1"/>
              </a:solidFill>
              <a:round/>
              <a:headEnd/>
              <a:tailEnd type="triangle" w="med" len="med"/>
            </a:ln>
          </p:spPr>
          <p:txBody>
            <a:bodyPr wrap="square" anchor="ctr">
              <a:spAutoFit/>
            </a:bodyPr>
            <a:lstStyle/>
            <a:p>
              <a:endParaRPr lang="en-US"/>
            </a:p>
          </p:txBody>
        </p:sp>
      </p:grpSp>
      <p:sp>
        <p:nvSpPr>
          <p:cNvPr id="35" name="TextBox 34"/>
          <p:cNvSpPr txBox="1"/>
          <p:nvPr/>
        </p:nvSpPr>
        <p:spPr>
          <a:xfrm>
            <a:off x="6572152" y="2775188"/>
            <a:ext cx="1967205" cy="369332"/>
          </a:xfrm>
          <a:prstGeom prst="rect">
            <a:avLst/>
          </a:prstGeom>
          <a:noFill/>
        </p:spPr>
        <p:txBody>
          <a:bodyPr wrap="none" rtlCol="0">
            <a:spAutoFit/>
          </a:bodyPr>
          <a:lstStyle/>
          <a:p>
            <a:r>
              <a:rPr lang="en-US" dirty="0" smtClean="0">
                <a:latin typeface="Arial" pitchFamily="34" charset="0"/>
                <a:cs typeface="Arial" pitchFamily="34" charset="0"/>
              </a:rPr>
              <a:t>One of y1, …., </a:t>
            </a:r>
            <a:r>
              <a:rPr lang="en-US" dirty="0" err="1" smtClean="0">
                <a:latin typeface="Arial" pitchFamily="34" charset="0"/>
                <a:cs typeface="Arial" pitchFamily="34" charset="0"/>
              </a:rPr>
              <a:t>yk</a:t>
            </a:r>
            <a:endParaRPr lang="en-US" dirty="0">
              <a:latin typeface="Arial" pitchFamily="34" charset="0"/>
              <a:cs typeface="Arial" pitchFamily="34" charset="0"/>
            </a:endParaRPr>
          </a:p>
        </p:txBody>
      </p:sp>
      <p:sp>
        <p:nvSpPr>
          <p:cNvPr id="36" name="Text Box 17"/>
          <p:cNvSpPr txBox="1">
            <a:spLocks noChangeArrowheads="1"/>
          </p:cNvSpPr>
          <p:nvPr/>
        </p:nvSpPr>
        <p:spPr bwMode="auto">
          <a:xfrm>
            <a:off x="1664806" y="4006334"/>
            <a:ext cx="673582" cy="369332"/>
          </a:xfrm>
          <a:prstGeom prst="rect">
            <a:avLst/>
          </a:prstGeom>
          <a:noFill/>
          <a:ln w="3175">
            <a:noFill/>
            <a:miter lim="800000"/>
            <a:headEnd/>
            <a:tailEnd/>
          </a:ln>
        </p:spPr>
        <p:txBody>
          <a:bodyPr wrap="none">
            <a:spAutoFit/>
          </a:bodyPr>
          <a:lstStyle/>
          <a:p>
            <a:r>
              <a:rPr lang="en-US" dirty="0" smtClean="0">
                <a:solidFill>
                  <a:srgbClr val="7030A0"/>
                </a:solidFill>
              </a:rPr>
              <a:t>Class</a:t>
            </a:r>
            <a:endParaRPr lang="en-US" dirty="0">
              <a:solidFill>
                <a:srgbClr val="7030A0"/>
              </a:solidFill>
            </a:endParaRPr>
          </a:p>
        </p:txBody>
      </p:sp>
      <p:sp>
        <p:nvSpPr>
          <p:cNvPr id="37" name="TextBox 36"/>
          <p:cNvSpPr txBox="1"/>
          <p:nvPr/>
        </p:nvSpPr>
        <p:spPr>
          <a:xfrm>
            <a:off x="762000" y="4612640"/>
            <a:ext cx="6939280" cy="923330"/>
          </a:xfrm>
          <a:prstGeom prst="rect">
            <a:avLst/>
          </a:prstGeom>
          <a:noFill/>
        </p:spPr>
        <p:txBody>
          <a:bodyPr wrap="square" rtlCol="0">
            <a:spAutoFit/>
          </a:bodyPr>
          <a:lstStyle/>
          <a:p>
            <a:r>
              <a:rPr lang="en-US" dirty="0" smtClean="0"/>
              <a:t>To classify </a:t>
            </a:r>
            <a:r>
              <a:rPr lang="en-US" b="1" dirty="0" smtClean="0"/>
              <a:t>x </a:t>
            </a:r>
          </a:p>
          <a:p>
            <a:pPr marL="342900" indent="-342900">
              <a:buAutoNum type="arabicPeriod"/>
            </a:pPr>
            <a:r>
              <a:rPr lang="en-US" dirty="0" smtClean="0"/>
              <a:t>Use your estimator to compute P(</a:t>
            </a:r>
            <a:r>
              <a:rPr lang="en-US" b="1" dirty="0" smtClean="0"/>
              <a:t>x,</a:t>
            </a:r>
            <a:r>
              <a:rPr lang="en-US" dirty="0" smtClean="0"/>
              <a:t>y1), …., P(</a:t>
            </a:r>
            <a:r>
              <a:rPr lang="en-US" b="1" dirty="0" err="1" smtClean="0"/>
              <a:t>x,</a:t>
            </a:r>
            <a:r>
              <a:rPr lang="en-US" dirty="0" err="1" smtClean="0"/>
              <a:t>yk</a:t>
            </a:r>
            <a:r>
              <a:rPr lang="en-US" dirty="0" smtClean="0"/>
              <a:t>)</a:t>
            </a:r>
          </a:p>
          <a:p>
            <a:pPr marL="342900" indent="-342900">
              <a:buAutoNum type="arabicPeriod"/>
            </a:pPr>
            <a:r>
              <a:rPr lang="en-US" dirty="0" smtClean="0"/>
              <a:t>Return the class y* with the highest predicted probability</a:t>
            </a:r>
            <a:endParaRPr lang="en-US" dirty="0"/>
          </a:p>
        </p:txBody>
      </p:sp>
      <p:sp>
        <p:nvSpPr>
          <p:cNvPr id="38" name="TextBox 37"/>
          <p:cNvSpPr txBox="1"/>
          <p:nvPr/>
        </p:nvSpPr>
        <p:spPr>
          <a:xfrm>
            <a:off x="487680" y="5720636"/>
            <a:ext cx="6939280" cy="369332"/>
          </a:xfrm>
          <a:prstGeom prst="rect">
            <a:avLst/>
          </a:prstGeom>
          <a:noFill/>
        </p:spPr>
        <p:txBody>
          <a:bodyPr wrap="square" rtlCol="0">
            <a:spAutoFit/>
          </a:bodyPr>
          <a:lstStyle/>
          <a:p>
            <a:r>
              <a:rPr lang="en-US" dirty="0" smtClean="0"/>
              <a:t>Ideally is correct with P(</a:t>
            </a:r>
            <a:r>
              <a:rPr lang="en-US" dirty="0" err="1" smtClean="0"/>
              <a:t>x,y</a:t>
            </a:r>
            <a:r>
              <a:rPr lang="en-US" dirty="0" smtClean="0"/>
              <a:t>*)  =  P(</a:t>
            </a:r>
            <a:r>
              <a:rPr lang="en-US" dirty="0" err="1" smtClean="0"/>
              <a:t>x,y</a:t>
            </a:r>
            <a:r>
              <a:rPr lang="en-US" b="1" dirty="0" smtClean="0"/>
              <a:t>*)/</a:t>
            </a:r>
            <a:r>
              <a:rPr lang="en-US" dirty="0" smtClean="0"/>
              <a:t>(P(</a:t>
            </a:r>
            <a:r>
              <a:rPr lang="en-US" b="1" dirty="0" smtClean="0"/>
              <a:t>x</a:t>
            </a:r>
            <a:r>
              <a:rPr lang="en-US" dirty="0" smtClean="0"/>
              <a:t>,y1) + …. + P(</a:t>
            </a:r>
            <a:r>
              <a:rPr lang="en-US" b="1" dirty="0" err="1" smtClean="0"/>
              <a:t>x</a:t>
            </a:r>
            <a:r>
              <a:rPr lang="en-US" dirty="0" err="1" smtClean="0"/>
              <a:t>,yk</a:t>
            </a:r>
            <a:r>
              <a:rPr lang="en-US" dirty="0" smtClean="0"/>
              <a:t>))</a:t>
            </a:r>
            <a:endParaRPr lang="en-US" dirty="0"/>
          </a:p>
        </p:txBody>
      </p:sp>
      <p:sp>
        <p:nvSpPr>
          <p:cNvPr id="39" name="TextBox 38"/>
          <p:cNvSpPr txBox="1"/>
          <p:nvPr/>
        </p:nvSpPr>
        <p:spPr>
          <a:xfrm>
            <a:off x="4334556" y="4744720"/>
            <a:ext cx="796244" cy="369332"/>
          </a:xfrm>
          <a:prstGeom prst="rect">
            <a:avLst/>
          </a:prstGeom>
          <a:noFill/>
        </p:spPr>
        <p:txBody>
          <a:bodyPr wrap="square" rtlCol="0">
            <a:spAutoFit/>
          </a:bodyPr>
          <a:lstStyle/>
          <a:p>
            <a:r>
              <a:rPr lang="en-US" dirty="0" smtClean="0"/>
              <a:t>^</a:t>
            </a:r>
            <a:endParaRPr lang="en-US" dirty="0"/>
          </a:p>
        </p:txBody>
      </p:sp>
      <p:sp>
        <p:nvSpPr>
          <p:cNvPr id="40" name="TextBox 39"/>
          <p:cNvSpPr txBox="1"/>
          <p:nvPr/>
        </p:nvSpPr>
        <p:spPr>
          <a:xfrm>
            <a:off x="5536490" y="4756666"/>
            <a:ext cx="1339804" cy="369332"/>
          </a:xfrm>
          <a:prstGeom prst="rect">
            <a:avLst/>
          </a:prstGeom>
          <a:noFill/>
        </p:spPr>
        <p:txBody>
          <a:bodyPr wrap="square" rtlCol="0">
            <a:spAutoFit/>
          </a:bodyPr>
          <a:lstStyle/>
          <a:p>
            <a:r>
              <a:rPr lang="en-US" dirty="0" smtClean="0"/>
              <a:t>^</a:t>
            </a:r>
            <a:endParaRPr lang="en-US" dirty="0"/>
          </a:p>
        </p:txBody>
      </p:sp>
      <p:sp>
        <p:nvSpPr>
          <p:cNvPr id="41" name="TextBox 40"/>
          <p:cNvSpPr txBox="1"/>
          <p:nvPr/>
        </p:nvSpPr>
        <p:spPr>
          <a:xfrm>
            <a:off x="2729276" y="5566450"/>
            <a:ext cx="796244" cy="369332"/>
          </a:xfrm>
          <a:prstGeom prst="rect">
            <a:avLst/>
          </a:prstGeom>
          <a:noFill/>
        </p:spPr>
        <p:txBody>
          <a:bodyPr wrap="square" rtlCol="0">
            <a:spAutoFit/>
          </a:bodyPr>
          <a:lstStyle/>
          <a:p>
            <a:r>
              <a:rPr lang="en-US" dirty="0" smtClean="0"/>
              <a:t>^</a:t>
            </a:r>
            <a:endParaRPr lang="en-US" dirty="0"/>
          </a:p>
        </p:txBody>
      </p:sp>
      <p:sp>
        <p:nvSpPr>
          <p:cNvPr id="42" name="TextBox 41"/>
          <p:cNvSpPr txBox="1"/>
          <p:nvPr/>
        </p:nvSpPr>
        <p:spPr>
          <a:xfrm>
            <a:off x="3765596" y="5566450"/>
            <a:ext cx="796244" cy="369332"/>
          </a:xfrm>
          <a:prstGeom prst="rect">
            <a:avLst/>
          </a:prstGeom>
          <a:noFill/>
        </p:spPr>
        <p:txBody>
          <a:bodyPr wrap="square" rtlCol="0">
            <a:spAutoFit/>
          </a:bodyPr>
          <a:lstStyle/>
          <a:p>
            <a:r>
              <a:rPr lang="en-US" dirty="0" smtClean="0"/>
              <a:t>^</a:t>
            </a:r>
            <a:endParaRPr lang="en-US" dirty="0"/>
          </a:p>
        </p:txBody>
      </p:sp>
      <p:sp>
        <p:nvSpPr>
          <p:cNvPr id="43" name="TextBox 42"/>
          <p:cNvSpPr txBox="1"/>
          <p:nvPr/>
        </p:nvSpPr>
        <p:spPr>
          <a:xfrm>
            <a:off x="4629196" y="5556290"/>
            <a:ext cx="796244" cy="369332"/>
          </a:xfrm>
          <a:prstGeom prst="rect">
            <a:avLst/>
          </a:prstGeom>
          <a:noFill/>
        </p:spPr>
        <p:txBody>
          <a:bodyPr wrap="square" rtlCol="0">
            <a:spAutoFit/>
          </a:bodyPr>
          <a:lstStyle/>
          <a:p>
            <a:r>
              <a:rPr lang="en-US" dirty="0" smtClean="0"/>
              <a:t>^</a:t>
            </a:r>
            <a:endParaRPr lang="en-US" dirty="0"/>
          </a:p>
        </p:txBody>
      </p:sp>
      <p:sp>
        <p:nvSpPr>
          <p:cNvPr id="44" name="TextBox 43"/>
          <p:cNvSpPr txBox="1"/>
          <p:nvPr/>
        </p:nvSpPr>
        <p:spPr>
          <a:xfrm>
            <a:off x="6061756" y="5556290"/>
            <a:ext cx="796244" cy="369332"/>
          </a:xfrm>
          <a:prstGeom prst="rect">
            <a:avLst/>
          </a:prstGeom>
          <a:noFill/>
        </p:spPr>
        <p:txBody>
          <a:bodyPr wrap="square" rtlCol="0">
            <a:spAutoFit/>
          </a:bodyPr>
          <a:lstStyle/>
          <a:p>
            <a:r>
              <a:rPr lang="en-US" dirty="0" smtClean="0"/>
              <a:t>^</a:t>
            </a:r>
            <a:endParaRPr lang="en-US" dirty="0"/>
          </a:p>
        </p:txBody>
      </p:sp>
      <p:sp>
        <p:nvSpPr>
          <p:cNvPr id="45" name="TextBox 44"/>
          <p:cNvSpPr txBox="1"/>
          <p:nvPr/>
        </p:nvSpPr>
        <p:spPr>
          <a:xfrm>
            <a:off x="6172200" y="3533775"/>
            <a:ext cx="1339804" cy="369332"/>
          </a:xfrm>
          <a:prstGeom prst="rect">
            <a:avLst/>
          </a:prstGeom>
          <a:noFill/>
        </p:spPr>
        <p:txBody>
          <a:bodyPr wrap="square" rtlCol="0">
            <a:spAutoFit/>
          </a:bodyPr>
          <a:lstStyle/>
          <a:p>
            <a:r>
              <a:rPr lang="en-US" dirty="0" smtClean="0"/>
              <a:t>^</a:t>
            </a:r>
            <a:endParaRPr lang="en-US" dirty="0"/>
          </a:p>
        </p:txBody>
      </p:sp>
      <p:grpSp>
        <p:nvGrpSpPr>
          <p:cNvPr id="48" name="Group 47"/>
          <p:cNvGrpSpPr/>
          <p:nvPr/>
        </p:nvGrpSpPr>
        <p:grpSpPr>
          <a:xfrm>
            <a:off x="7512004" y="4797306"/>
            <a:ext cx="1519873" cy="923330"/>
            <a:chOff x="7512004" y="4797306"/>
            <a:chExt cx="1519873" cy="923330"/>
          </a:xfrm>
        </p:grpSpPr>
        <p:sp>
          <p:nvSpPr>
            <p:cNvPr id="46" name="TextBox 45"/>
            <p:cNvSpPr txBox="1"/>
            <p:nvPr/>
          </p:nvSpPr>
          <p:spPr>
            <a:xfrm>
              <a:off x="7512004" y="4797306"/>
              <a:ext cx="1416096" cy="923330"/>
            </a:xfrm>
            <a:prstGeom prst="rect">
              <a:avLst/>
            </a:prstGeom>
            <a:noFill/>
          </p:spPr>
          <p:txBody>
            <a:bodyPr wrap="square" rtlCol="0">
              <a:spAutoFit/>
            </a:bodyPr>
            <a:lstStyle/>
            <a:p>
              <a:r>
                <a:rPr lang="en-US" dirty="0" smtClean="0"/>
                <a:t>Binary case: predict POS if P(</a:t>
              </a:r>
              <a:r>
                <a:rPr lang="en-US" b="1" dirty="0" smtClean="0"/>
                <a:t>x</a:t>
              </a:r>
              <a:r>
                <a:rPr lang="en-US" dirty="0" smtClean="0"/>
                <a:t>)&gt;0.5</a:t>
              </a:r>
              <a:endParaRPr lang="en-US" dirty="0"/>
            </a:p>
          </p:txBody>
        </p:sp>
        <p:sp>
          <p:nvSpPr>
            <p:cNvPr id="47" name="TextBox 46"/>
            <p:cNvSpPr txBox="1"/>
            <p:nvPr/>
          </p:nvSpPr>
          <p:spPr>
            <a:xfrm>
              <a:off x="7692073" y="5247918"/>
              <a:ext cx="1339804" cy="369332"/>
            </a:xfrm>
            <a:prstGeom prst="rect">
              <a:avLst/>
            </a:prstGeom>
            <a:noFill/>
          </p:spPr>
          <p:txBody>
            <a:bodyPr wrap="square" rtlCol="0">
              <a:spAutoFit/>
            </a:bodyPr>
            <a:lstStyle/>
            <a:p>
              <a:r>
                <a:rPr lang="en-US" dirty="0" smtClean="0"/>
                <a:t>^</a:t>
              </a:r>
              <a:endParaRPr lang="en-US" dirty="0"/>
            </a:p>
          </p:txBody>
        </p:sp>
      </p:grpSp>
    </p:spTree>
    <p:extLst>
      <p:ext uri="{BB962C8B-B14F-4D97-AF65-F5344CB8AC3E}">
        <p14:creationId xmlns:p14="http://schemas.microsoft.com/office/powerpoint/2010/main" val="3939017467"/>
      </p:ext>
    </p:extLst>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fontScale="90000"/>
          </a:bodyPr>
          <a:lstStyle/>
          <a:p>
            <a:r>
              <a:rPr lang="en-US" dirty="0" smtClean="0"/>
              <a:t>Classification </a:t>
            </a:r>
            <a:r>
              <a:rPr lang="en-US" dirty="0" err="1" smtClean="0"/>
              <a:t>vs</a:t>
            </a:r>
            <a:r>
              <a:rPr lang="en-US" dirty="0" smtClean="0"/>
              <a:t> Density Estimation</a:t>
            </a:r>
            <a:endParaRPr lang="en-US" dirty="0"/>
          </a:p>
        </p:txBody>
      </p:sp>
      <p:sp>
        <p:nvSpPr>
          <p:cNvPr id="11" name="Text Placeholder 10"/>
          <p:cNvSpPr>
            <a:spLocks noGrp="1"/>
          </p:cNvSpPr>
          <p:nvPr>
            <p:ph type="body" idx="1"/>
          </p:nvPr>
        </p:nvSpPr>
        <p:spPr/>
        <p:txBody>
          <a:bodyPr/>
          <a:lstStyle/>
          <a:p>
            <a:r>
              <a:rPr lang="en-US" dirty="0" smtClean="0"/>
              <a:t>Classification</a:t>
            </a:r>
            <a:endParaRPr lang="en-US" dirty="0"/>
          </a:p>
        </p:txBody>
      </p:sp>
      <p:sp>
        <p:nvSpPr>
          <p:cNvPr id="13" name="Text Placeholder 12"/>
          <p:cNvSpPr>
            <a:spLocks noGrp="1"/>
          </p:cNvSpPr>
          <p:nvPr>
            <p:ph type="body" sz="quarter" idx="3"/>
          </p:nvPr>
        </p:nvSpPr>
        <p:spPr/>
        <p:txBody>
          <a:bodyPr/>
          <a:lstStyle/>
          <a:p>
            <a:r>
              <a:rPr lang="en-US" dirty="0" smtClean="0"/>
              <a:t>Density Estimation</a:t>
            </a:r>
            <a:endParaRPr lang="en-US" dirty="0"/>
          </a:p>
        </p:txBody>
      </p:sp>
      <p:pic>
        <p:nvPicPr>
          <p:cNvPr id="294914" name="Picture 2"/>
          <p:cNvPicPr>
            <a:picLocks noChangeAspect="1" noChangeArrowheads="1"/>
          </p:cNvPicPr>
          <p:nvPr/>
        </p:nvPicPr>
        <p:blipFill>
          <a:blip r:embed="rId2"/>
          <a:srcRect l="4000" t="19524" r="5270" b="4508"/>
          <a:stretch>
            <a:fillRect/>
          </a:stretch>
        </p:blipFill>
        <p:spPr bwMode="auto">
          <a:xfrm>
            <a:off x="457202" y="1988457"/>
            <a:ext cx="2658000" cy="1669142"/>
          </a:xfrm>
          <a:prstGeom prst="rect">
            <a:avLst/>
          </a:prstGeom>
          <a:noFill/>
          <a:ln w="9525">
            <a:noFill/>
            <a:miter lim="800000"/>
            <a:headEnd/>
            <a:tailEnd/>
          </a:ln>
          <a:effectLst/>
        </p:spPr>
      </p:pic>
      <p:pic>
        <p:nvPicPr>
          <p:cNvPr id="295938" name="Picture 2"/>
          <p:cNvPicPr>
            <a:picLocks noChangeAspect="1" noChangeArrowheads="1"/>
          </p:cNvPicPr>
          <p:nvPr/>
        </p:nvPicPr>
        <p:blipFill>
          <a:blip r:embed="rId3"/>
          <a:srcRect/>
          <a:stretch>
            <a:fillRect/>
          </a:stretch>
        </p:blipFill>
        <p:spPr bwMode="auto">
          <a:xfrm>
            <a:off x="3976914" y="2049840"/>
            <a:ext cx="4709886" cy="4517646"/>
          </a:xfrm>
          <a:prstGeom prst="rect">
            <a:avLst/>
          </a:prstGeom>
          <a:noFill/>
          <a:ln w="9525">
            <a:noFill/>
            <a:miter lim="800000"/>
            <a:headEnd/>
            <a:tailEnd/>
          </a:ln>
          <a:effectLst/>
        </p:spPr>
      </p:pic>
    </p:spTree>
    <p:extLst>
      <p:ext uri="{BB962C8B-B14F-4D97-AF65-F5344CB8AC3E}">
        <p14:creationId xmlns:p14="http://schemas.microsoft.com/office/powerpoint/2010/main" val="17348791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mtClean="0"/>
              <a:t>Visualizing A</a:t>
            </a:r>
          </a:p>
        </p:txBody>
      </p:sp>
      <p:sp>
        <p:nvSpPr>
          <p:cNvPr id="36867" name="Text Box 6"/>
          <p:cNvSpPr txBox="1">
            <a:spLocks noChangeArrowheads="1"/>
          </p:cNvSpPr>
          <p:nvPr/>
        </p:nvSpPr>
        <p:spPr bwMode="auto">
          <a:xfrm>
            <a:off x="457200" y="1600200"/>
            <a:ext cx="2130425" cy="1006475"/>
          </a:xfrm>
          <a:prstGeom prst="rect">
            <a:avLst/>
          </a:prstGeom>
          <a:noFill/>
          <a:ln w="3175">
            <a:noFill/>
            <a:miter lim="800000"/>
            <a:headEnd/>
            <a:tailEnd/>
          </a:ln>
        </p:spPr>
        <p:txBody>
          <a:bodyPr>
            <a:spAutoFit/>
          </a:bodyPr>
          <a:lstStyle/>
          <a:p>
            <a:pPr algn="l"/>
            <a:r>
              <a:rPr lang="en-US"/>
              <a:t>Event space of all possible worlds</a:t>
            </a:r>
          </a:p>
        </p:txBody>
      </p:sp>
      <p:sp>
        <p:nvSpPr>
          <p:cNvPr id="36868" name="Text Box 7"/>
          <p:cNvSpPr txBox="1">
            <a:spLocks noChangeArrowheads="1"/>
          </p:cNvSpPr>
          <p:nvPr/>
        </p:nvSpPr>
        <p:spPr bwMode="auto">
          <a:xfrm>
            <a:off x="746125" y="3130550"/>
            <a:ext cx="1517650" cy="396875"/>
          </a:xfrm>
          <a:prstGeom prst="rect">
            <a:avLst/>
          </a:prstGeom>
          <a:noFill/>
          <a:ln w="3175">
            <a:noFill/>
            <a:miter lim="800000"/>
            <a:headEnd/>
            <a:tailEnd/>
          </a:ln>
        </p:spPr>
        <p:txBody>
          <a:bodyPr wrap="none">
            <a:spAutoFit/>
          </a:bodyPr>
          <a:lstStyle/>
          <a:p>
            <a:pPr algn="l"/>
            <a:r>
              <a:rPr lang="en-US"/>
              <a:t>Its area is 1</a:t>
            </a:r>
          </a:p>
        </p:txBody>
      </p:sp>
      <p:sp>
        <p:nvSpPr>
          <p:cNvPr id="36869" name="Rectangle 4"/>
          <p:cNvSpPr>
            <a:spLocks noChangeArrowheads="1"/>
          </p:cNvSpPr>
          <p:nvPr/>
        </p:nvSpPr>
        <p:spPr bwMode="auto">
          <a:xfrm>
            <a:off x="2819400" y="1371600"/>
            <a:ext cx="3810000" cy="2533650"/>
          </a:xfrm>
          <a:prstGeom prst="rect">
            <a:avLst/>
          </a:prstGeom>
          <a:solidFill>
            <a:srgbClr val="ADC6C7"/>
          </a:solidFill>
          <a:ln w="3175">
            <a:solidFill>
              <a:schemeClr val="tx1"/>
            </a:solidFill>
            <a:miter lim="800000"/>
            <a:headEnd/>
            <a:tailEnd/>
          </a:ln>
        </p:spPr>
        <p:txBody>
          <a:bodyPr anchor="ctr">
            <a:spAutoFit/>
          </a:bodyPr>
          <a:lstStyle/>
          <a:p>
            <a:endParaRPr lang="en-US"/>
          </a:p>
          <a:p>
            <a:endParaRPr lang="en-US"/>
          </a:p>
          <a:p>
            <a:endParaRPr lang="en-US"/>
          </a:p>
          <a:p>
            <a:endParaRPr lang="en-US"/>
          </a:p>
          <a:p>
            <a:endParaRPr lang="en-US"/>
          </a:p>
          <a:p>
            <a:endParaRPr lang="en-US"/>
          </a:p>
          <a:p>
            <a:endParaRPr lang="en-US"/>
          </a:p>
          <a:p>
            <a:endParaRPr lang="en-US"/>
          </a:p>
        </p:txBody>
      </p:sp>
      <p:sp>
        <p:nvSpPr>
          <p:cNvPr id="36870" name="Oval 5"/>
          <p:cNvSpPr>
            <a:spLocks noChangeArrowheads="1"/>
          </p:cNvSpPr>
          <p:nvPr/>
        </p:nvSpPr>
        <p:spPr bwMode="auto">
          <a:xfrm>
            <a:off x="4343400" y="1466850"/>
            <a:ext cx="1905000" cy="1822450"/>
          </a:xfrm>
          <a:prstGeom prst="ellipse">
            <a:avLst/>
          </a:prstGeom>
          <a:solidFill>
            <a:srgbClr val="C2A398"/>
          </a:solidFill>
          <a:ln w="3175">
            <a:solidFill>
              <a:schemeClr val="tx1"/>
            </a:solidFill>
            <a:round/>
            <a:headEnd/>
            <a:tailEnd/>
          </a:ln>
        </p:spPr>
        <p:txBody>
          <a:bodyPr anchor="ctr">
            <a:spAutoFit/>
          </a:bodyPr>
          <a:lstStyle/>
          <a:p>
            <a:endParaRPr lang="en-US"/>
          </a:p>
          <a:p>
            <a:endParaRPr lang="en-US"/>
          </a:p>
          <a:p>
            <a:endParaRPr lang="en-US"/>
          </a:p>
          <a:p>
            <a:endParaRPr lang="en-US"/>
          </a:p>
        </p:txBody>
      </p:sp>
      <p:sp>
        <p:nvSpPr>
          <p:cNvPr id="36871" name="Text Box 10"/>
          <p:cNvSpPr txBox="1">
            <a:spLocks noChangeArrowheads="1"/>
          </p:cNvSpPr>
          <p:nvPr/>
        </p:nvSpPr>
        <p:spPr bwMode="auto">
          <a:xfrm>
            <a:off x="2971800" y="3371850"/>
            <a:ext cx="2506663" cy="336550"/>
          </a:xfrm>
          <a:prstGeom prst="rect">
            <a:avLst/>
          </a:prstGeom>
          <a:noFill/>
          <a:ln w="3175">
            <a:noFill/>
            <a:miter lim="800000"/>
            <a:headEnd/>
            <a:tailEnd/>
          </a:ln>
        </p:spPr>
        <p:txBody>
          <a:bodyPr wrap="none">
            <a:spAutoFit/>
          </a:bodyPr>
          <a:lstStyle/>
          <a:p>
            <a:pPr algn="l"/>
            <a:r>
              <a:rPr lang="en-US" sz="1600"/>
              <a:t>Worlds in which A is False</a:t>
            </a:r>
          </a:p>
        </p:txBody>
      </p:sp>
      <p:sp>
        <p:nvSpPr>
          <p:cNvPr id="36872" name="Text Box 12"/>
          <p:cNvSpPr txBox="1">
            <a:spLocks noChangeArrowheads="1"/>
          </p:cNvSpPr>
          <p:nvPr/>
        </p:nvSpPr>
        <p:spPr bwMode="auto">
          <a:xfrm>
            <a:off x="4495800" y="2076450"/>
            <a:ext cx="1692275" cy="581025"/>
          </a:xfrm>
          <a:prstGeom prst="rect">
            <a:avLst/>
          </a:prstGeom>
          <a:noFill/>
          <a:ln w="3175">
            <a:noFill/>
            <a:miter lim="800000"/>
            <a:headEnd/>
            <a:tailEnd/>
          </a:ln>
        </p:spPr>
        <p:txBody>
          <a:bodyPr>
            <a:spAutoFit/>
          </a:bodyPr>
          <a:lstStyle/>
          <a:p>
            <a:pPr algn="l"/>
            <a:r>
              <a:rPr lang="en-US" sz="1600"/>
              <a:t>Worlds in which A is true</a:t>
            </a:r>
          </a:p>
        </p:txBody>
      </p:sp>
      <p:sp>
        <p:nvSpPr>
          <p:cNvPr id="36873" name="Text Box 13"/>
          <p:cNvSpPr txBox="1">
            <a:spLocks noChangeArrowheads="1"/>
          </p:cNvSpPr>
          <p:nvPr/>
        </p:nvSpPr>
        <p:spPr bwMode="auto">
          <a:xfrm>
            <a:off x="6765925" y="2006600"/>
            <a:ext cx="1822450" cy="701675"/>
          </a:xfrm>
          <a:prstGeom prst="rect">
            <a:avLst/>
          </a:prstGeom>
          <a:noFill/>
          <a:ln w="3175">
            <a:noFill/>
            <a:miter lim="800000"/>
            <a:headEnd/>
            <a:tailEnd/>
          </a:ln>
        </p:spPr>
        <p:txBody>
          <a:bodyPr wrap="none">
            <a:spAutoFit/>
          </a:bodyPr>
          <a:lstStyle/>
          <a:p>
            <a:pPr algn="l"/>
            <a:r>
              <a:rPr lang="en-US"/>
              <a:t>P(A) = Area of</a:t>
            </a:r>
          </a:p>
          <a:p>
            <a:pPr algn="l"/>
            <a:r>
              <a:rPr lang="en-US"/>
              <a:t>reddish oval</a:t>
            </a:r>
          </a:p>
        </p:txBody>
      </p:sp>
      <p:sp>
        <p:nvSpPr>
          <p:cNvPr id="36874" name="Line 14"/>
          <p:cNvSpPr>
            <a:spLocks noChangeShapeType="1"/>
          </p:cNvSpPr>
          <p:nvPr/>
        </p:nvSpPr>
        <p:spPr bwMode="auto">
          <a:xfrm>
            <a:off x="1905000" y="2209800"/>
            <a:ext cx="838200" cy="76200"/>
          </a:xfrm>
          <a:prstGeom prst="line">
            <a:avLst/>
          </a:prstGeom>
          <a:noFill/>
          <a:ln w="28575">
            <a:solidFill>
              <a:schemeClr val="tx1"/>
            </a:solidFill>
            <a:round/>
            <a:headEnd/>
            <a:tailEnd type="triangle" w="med" len="med"/>
          </a:ln>
        </p:spPr>
        <p:txBody>
          <a:bodyPr wrap="square">
            <a:spAutoFit/>
          </a:bodyPr>
          <a:lstStyle/>
          <a:p>
            <a:endParaRPr lang="en-US"/>
          </a:p>
        </p:txBody>
      </p:sp>
      <p:sp>
        <p:nvSpPr>
          <p:cNvPr id="36875" name="Line 15"/>
          <p:cNvSpPr>
            <a:spLocks noChangeShapeType="1"/>
          </p:cNvSpPr>
          <p:nvPr/>
        </p:nvSpPr>
        <p:spPr bwMode="auto">
          <a:xfrm flipV="1">
            <a:off x="2209800" y="3124200"/>
            <a:ext cx="533400" cy="228600"/>
          </a:xfrm>
          <a:prstGeom prst="line">
            <a:avLst/>
          </a:prstGeom>
          <a:noFill/>
          <a:ln w="28575">
            <a:solidFill>
              <a:schemeClr val="tx1"/>
            </a:solidFill>
            <a:round/>
            <a:headEnd/>
            <a:tailEnd type="triangle" w="med" len="med"/>
          </a:ln>
        </p:spPr>
        <p:txBody>
          <a:bodyPr wrap="none">
            <a:spAutoFit/>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Bayes</a:t>
            </a:r>
            <a:r>
              <a:rPr lang="en-US" dirty="0" smtClean="0"/>
              <a:t> Classifiers</a:t>
            </a:r>
            <a:endParaRPr lang="en-US" dirty="0"/>
          </a:p>
        </p:txBody>
      </p:sp>
      <p:sp>
        <p:nvSpPr>
          <p:cNvPr id="3" name="Content Placeholder 2"/>
          <p:cNvSpPr>
            <a:spLocks noGrp="1"/>
          </p:cNvSpPr>
          <p:nvPr>
            <p:ph idx="1"/>
          </p:nvPr>
        </p:nvSpPr>
        <p:spPr/>
        <p:txBody>
          <a:bodyPr>
            <a:normAutofit/>
          </a:bodyPr>
          <a:lstStyle/>
          <a:p>
            <a:r>
              <a:rPr lang="en-US" sz="2600" dirty="0" smtClean="0"/>
              <a:t>If we can do inference over Pr(X</a:t>
            </a:r>
            <a:r>
              <a:rPr lang="en-US" sz="2600" baseline="-25000" dirty="0" smtClean="0"/>
              <a:t>1</a:t>
            </a:r>
            <a:r>
              <a:rPr lang="en-US" sz="2600" dirty="0" smtClean="0"/>
              <a:t>…,</a:t>
            </a:r>
            <a:r>
              <a:rPr lang="en-US" sz="2600" dirty="0" err="1" smtClean="0"/>
              <a:t>X</a:t>
            </a:r>
            <a:r>
              <a:rPr lang="en-US" sz="2600" baseline="-25000" dirty="0" err="1" smtClean="0"/>
              <a:t>d</a:t>
            </a:r>
            <a:r>
              <a:rPr lang="en-US" sz="2600" dirty="0" err="1" smtClean="0"/>
              <a:t>,Y</a:t>
            </a:r>
            <a:r>
              <a:rPr lang="en-US" sz="2600" dirty="0" smtClean="0"/>
              <a:t>)…</a:t>
            </a:r>
          </a:p>
          <a:p>
            <a:r>
              <a:rPr lang="en-US" sz="2600" dirty="0" smtClean="0"/>
              <a:t>… in particular compute Pr(X</a:t>
            </a:r>
            <a:r>
              <a:rPr lang="en-US" sz="2600" baseline="-25000" dirty="0" smtClean="0"/>
              <a:t>1</a:t>
            </a:r>
            <a:r>
              <a:rPr lang="en-US" sz="2600" dirty="0" smtClean="0"/>
              <a:t>…</a:t>
            </a:r>
            <a:r>
              <a:rPr lang="en-US" sz="2600" dirty="0" err="1" smtClean="0"/>
              <a:t>X</a:t>
            </a:r>
            <a:r>
              <a:rPr lang="en-US" sz="2600" baseline="-25000" dirty="0" err="1" smtClean="0"/>
              <a:t>d</a:t>
            </a:r>
            <a:r>
              <a:rPr lang="en-US" sz="2600" dirty="0" err="1" smtClean="0"/>
              <a:t>|Y</a:t>
            </a:r>
            <a:r>
              <a:rPr lang="en-US" sz="2600" dirty="0" smtClean="0"/>
              <a:t>) and Pr(Y).</a:t>
            </a:r>
          </a:p>
          <a:p>
            <a:pPr lvl="1"/>
            <a:r>
              <a:rPr lang="en-US" sz="2600" dirty="0" smtClean="0"/>
              <a:t>And then we can use </a:t>
            </a:r>
            <a:r>
              <a:rPr lang="en-US" sz="2600" dirty="0" err="1" smtClean="0"/>
              <a:t>Bayes</a:t>
            </a:r>
            <a:r>
              <a:rPr lang="en-US" sz="2600" dirty="0" smtClean="0"/>
              <a:t>’ rule to compute</a:t>
            </a:r>
            <a:endParaRPr lang="en-US" sz="2600" dirty="0"/>
          </a:p>
        </p:txBody>
      </p:sp>
      <p:graphicFrame>
        <p:nvGraphicFramePr>
          <p:cNvPr id="327683" name="Object 3"/>
          <p:cNvGraphicFramePr>
            <a:graphicFrameLocks noChangeAspect="1"/>
          </p:cNvGraphicFramePr>
          <p:nvPr/>
        </p:nvGraphicFramePr>
        <p:xfrm>
          <a:off x="1849438" y="3213100"/>
          <a:ext cx="5237162" cy="881063"/>
        </p:xfrm>
        <a:graphic>
          <a:graphicData uri="http://schemas.openxmlformats.org/presentationml/2006/ole">
            <mc:AlternateContent xmlns:mc="http://schemas.openxmlformats.org/markup-compatibility/2006">
              <mc:Choice xmlns:v="urn:schemas-microsoft-com:vml" Requires="v">
                <p:oleObj spid="_x0000_s331792" name="Equation" r:id="rId3" imgW="2565360" imgH="431640" progId="Equation.3">
                  <p:embed/>
                </p:oleObj>
              </mc:Choice>
              <mc:Fallback>
                <p:oleObj name="Equation" r:id="rId3" imgW="2565360" imgH="431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9438" y="3213100"/>
                        <a:ext cx="5237162" cy="881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931878867"/>
      </p:ext>
    </p:extLst>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3"/>
          <p:cNvSpPr>
            <a:spLocks noGrp="1"/>
          </p:cNvSpPr>
          <p:nvPr>
            <p:ph type="ftr" sz="quarter" idx="10"/>
          </p:nvPr>
        </p:nvSpPr>
        <p:spPr>
          <a:noFill/>
        </p:spPr>
        <p:txBody>
          <a:bodyPr/>
          <a:lstStyle/>
          <a:p>
            <a:r>
              <a:rPr lang="en-US" smtClean="0"/>
              <a:t>Copyright © Andrew W. Moore</a:t>
            </a:r>
          </a:p>
        </p:txBody>
      </p:sp>
      <p:sp>
        <p:nvSpPr>
          <p:cNvPr id="34819" name="Rectangle 2"/>
          <p:cNvSpPr>
            <a:spLocks noGrp="1" noChangeArrowheads="1"/>
          </p:cNvSpPr>
          <p:nvPr>
            <p:ph type="title"/>
          </p:nvPr>
        </p:nvSpPr>
        <p:spPr/>
        <p:txBody>
          <a:bodyPr/>
          <a:lstStyle/>
          <a:p>
            <a:pPr eaLnBrk="1" hangingPunct="1"/>
            <a:r>
              <a:rPr lang="en-US" smtClean="0"/>
              <a:t>Summary: The Bad News</a:t>
            </a:r>
          </a:p>
        </p:txBody>
      </p:sp>
      <p:sp>
        <p:nvSpPr>
          <p:cNvPr id="34820" name="Rectangle 3"/>
          <p:cNvSpPr>
            <a:spLocks noGrp="1" noChangeArrowheads="1"/>
          </p:cNvSpPr>
          <p:nvPr>
            <p:ph type="body" idx="1"/>
          </p:nvPr>
        </p:nvSpPr>
        <p:spPr>
          <a:xfrm>
            <a:off x="279400" y="1257300"/>
            <a:ext cx="8648700" cy="1871980"/>
          </a:xfrm>
        </p:spPr>
        <p:txBody>
          <a:bodyPr/>
          <a:lstStyle/>
          <a:p>
            <a:pPr eaLnBrk="1" hangingPunct="1"/>
            <a:r>
              <a:rPr lang="en-US" dirty="0" smtClean="0"/>
              <a:t>Density estimation by directly learning the joint is trivial, mindless and dangerous </a:t>
            </a:r>
          </a:p>
        </p:txBody>
      </p:sp>
      <p:sp>
        <p:nvSpPr>
          <p:cNvPr id="5" name="TextBox 4"/>
          <p:cNvSpPr txBox="1"/>
          <p:nvPr/>
        </p:nvSpPr>
        <p:spPr>
          <a:xfrm>
            <a:off x="3972560" y="2600960"/>
            <a:ext cx="4460240" cy="369332"/>
          </a:xfrm>
          <a:prstGeom prst="rect">
            <a:avLst/>
          </a:prstGeom>
          <a:noFill/>
        </p:spPr>
        <p:txBody>
          <a:bodyPr wrap="square" rtlCol="0">
            <a:spAutoFit/>
          </a:bodyPr>
          <a:lstStyle/>
          <a:p>
            <a:r>
              <a:rPr lang="en-US" dirty="0" smtClean="0"/>
              <a:t>Andrew’s joke</a:t>
            </a:r>
            <a:endParaRPr lang="en-US" dirty="0"/>
          </a:p>
        </p:txBody>
      </p:sp>
      <p:sp>
        <p:nvSpPr>
          <p:cNvPr id="6" name="Rectangle 3"/>
          <p:cNvSpPr txBox="1">
            <a:spLocks noChangeArrowheads="1"/>
          </p:cNvSpPr>
          <p:nvPr/>
        </p:nvSpPr>
        <p:spPr>
          <a:xfrm>
            <a:off x="309880" y="3177540"/>
            <a:ext cx="8648700" cy="2308860"/>
          </a:xfrm>
          <a:prstGeom prst="rect">
            <a:avLst/>
          </a:prstGeom>
        </p:spPr>
        <p:txBody>
          <a:bodyPr vert="horz" lIns="91440" tIns="45720" rIns="91440" bIns="45720" rtlCol="0">
            <a:normAutofit fontScale="77500" lnSpcReduction="20000"/>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Density estimation by directly learning the joint is hopeless unless you have some combination of</a:t>
            </a:r>
            <a:endParaRPr lang="en-US" sz="3200" baseline="0" dirty="0" smtClean="0"/>
          </a:p>
          <a:p>
            <a:pPr marL="800100" lvl="1" indent="-342900">
              <a:spcBef>
                <a:spcPct val="20000"/>
              </a:spcBef>
              <a:buFont typeface="Arial"/>
              <a:buChar char="•"/>
            </a:pPr>
            <a:r>
              <a:rPr kumimoji="0" lang="en-US" sz="3200" b="0" i="0" u="none" strike="noStrike" kern="1200" cap="none" spc="0" normalizeH="0" noProof="0" dirty="0" smtClean="0">
                <a:ln>
                  <a:noFill/>
                </a:ln>
                <a:solidFill>
                  <a:schemeClr val="tx1"/>
                </a:solidFill>
                <a:effectLst/>
                <a:uLnTx/>
                <a:uFillTx/>
                <a:latin typeface="+mn-lt"/>
                <a:ea typeface="+mn-ea"/>
                <a:cs typeface="+mn-cs"/>
              </a:rPr>
              <a:t>Very few attributes</a:t>
            </a:r>
          </a:p>
          <a:p>
            <a:pPr marL="800100" lvl="1" indent="-342900">
              <a:spcBef>
                <a:spcPct val="20000"/>
              </a:spcBef>
              <a:buFont typeface="Arial"/>
              <a:buChar char="•"/>
            </a:pPr>
            <a:r>
              <a:rPr lang="en-US" sz="3200" dirty="0" smtClean="0"/>
              <a:t>Attributes with low “</a:t>
            </a:r>
            <a:r>
              <a:rPr lang="en-US" sz="3200" dirty="0" err="1" smtClean="0"/>
              <a:t>arity</a:t>
            </a:r>
            <a:r>
              <a:rPr lang="en-US" sz="3200" dirty="0" smtClean="0"/>
              <a:t>”</a:t>
            </a:r>
          </a:p>
          <a:p>
            <a:pPr marL="800100" lvl="1" indent="-342900">
              <a:spcBef>
                <a:spcPct val="20000"/>
              </a:spcBef>
              <a:buFont typeface="Arial"/>
              <a:buChar char="•"/>
            </a:pPr>
            <a:r>
              <a:rPr kumimoji="0" lang="en-US" sz="3200" b="0" i="0" u="none" strike="noStrike" kern="1200" cap="none" spc="0" normalizeH="0" noProof="0" dirty="0" smtClean="0">
                <a:ln>
                  <a:noFill/>
                </a:ln>
                <a:solidFill>
                  <a:schemeClr val="tx1"/>
                </a:solidFill>
                <a:effectLst/>
                <a:uLnTx/>
                <a:uFillTx/>
                <a:latin typeface="+mn-lt"/>
                <a:ea typeface="+mn-ea"/>
                <a:cs typeface="+mn-cs"/>
              </a:rPr>
              <a:t>Lots and lots of data</a:t>
            </a:r>
          </a:p>
          <a:p>
            <a:pPr marL="342900" indent="-342900">
              <a:spcBef>
                <a:spcPct val="20000"/>
              </a:spcBef>
              <a:buFont typeface="Arial"/>
              <a:buChar char="•"/>
            </a:pPr>
            <a:r>
              <a:rPr lang="en-US" sz="3200" dirty="0" smtClean="0"/>
              <a:t>Otherwise you can’t estimate all the row frequencies</a:t>
            </a:r>
            <a:endParaRPr kumimoji="0" lang="en-US" sz="3200" b="0" i="0" u="none" strike="noStrike" kern="1200" cap="none" spc="0" normalizeH="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6804021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Probability - what you need to really, really know</a:t>
            </a:r>
            <a:endParaRPr lang="en-US" dirty="0"/>
          </a:p>
        </p:txBody>
      </p:sp>
      <p:sp>
        <p:nvSpPr>
          <p:cNvPr id="2" name="Content Placeholder 1"/>
          <p:cNvSpPr>
            <a:spLocks noGrp="1"/>
          </p:cNvSpPr>
          <p:nvPr>
            <p:ph idx="1"/>
          </p:nvPr>
        </p:nvSpPr>
        <p:spPr/>
        <p:txBody>
          <a:bodyPr>
            <a:normAutofit fontScale="85000" lnSpcReduction="20000"/>
          </a:bodyPr>
          <a:lstStyle/>
          <a:p>
            <a:endParaRPr lang="en-US" dirty="0" smtClean="0"/>
          </a:p>
          <a:p>
            <a:r>
              <a:rPr lang="en-US" dirty="0" smtClean="0"/>
              <a:t>Probabilities are cool</a:t>
            </a:r>
          </a:p>
          <a:p>
            <a:r>
              <a:rPr lang="en-US" dirty="0" smtClean="0"/>
              <a:t>Random variables and events</a:t>
            </a:r>
          </a:p>
          <a:p>
            <a:r>
              <a:rPr lang="en-US" dirty="0" smtClean="0"/>
              <a:t>The Axioms of Probability</a:t>
            </a:r>
          </a:p>
          <a:p>
            <a:r>
              <a:rPr lang="en-US" dirty="0" smtClean="0"/>
              <a:t>Independence, binomials, </a:t>
            </a:r>
            <a:r>
              <a:rPr lang="en-US" dirty="0" err="1" smtClean="0"/>
              <a:t>multinomials</a:t>
            </a:r>
            <a:endParaRPr lang="en-US" dirty="0" smtClean="0"/>
          </a:p>
          <a:p>
            <a:r>
              <a:rPr lang="en-US" dirty="0" smtClean="0"/>
              <a:t>Conditional probabilities</a:t>
            </a:r>
          </a:p>
          <a:p>
            <a:r>
              <a:rPr lang="en-US" dirty="0" smtClean="0"/>
              <a:t>Bayes Rule</a:t>
            </a:r>
          </a:p>
          <a:p>
            <a:r>
              <a:rPr lang="en-US" dirty="0" smtClean="0"/>
              <a:t>MLE’s, smoothing, and MAPs</a:t>
            </a:r>
          </a:p>
          <a:p>
            <a:r>
              <a:rPr lang="en-US" dirty="0" smtClean="0"/>
              <a:t>The joint distribution</a:t>
            </a:r>
          </a:p>
          <a:p>
            <a:r>
              <a:rPr lang="en-US" dirty="0" smtClean="0"/>
              <a:t>Inference</a:t>
            </a:r>
          </a:p>
          <a:p>
            <a:r>
              <a:rPr lang="en-US" dirty="0" smtClean="0"/>
              <a:t>Density estimation and classification</a:t>
            </a:r>
          </a:p>
          <a:p>
            <a:r>
              <a:rPr lang="en-US" dirty="0" smtClean="0"/>
              <a:t>Naïve Bayes density estimators and classifiers</a:t>
            </a:r>
            <a:endParaRPr lang="en-US" dirty="0"/>
          </a:p>
        </p:txBody>
      </p:sp>
    </p:spTree>
    <p:extLst>
      <p:ext uri="{BB962C8B-B14F-4D97-AF65-F5344CB8AC3E}">
        <p14:creationId xmlns:p14="http://schemas.microsoft.com/office/powerpoint/2010/main" val="3867874724"/>
      </p:ext>
    </p:extLst>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2"/>
          <p:cNvSpPr>
            <a:spLocks noGrp="1"/>
          </p:cNvSpPr>
          <p:nvPr>
            <p:ph type="ftr" sz="quarter" idx="10"/>
          </p:nvPr>
        </p:nvSpPr>
        <p:spPr>
          <a:noFill/>
        </p:spPr>
        <p:txBody>
          <a:bodyPr/>
          <a:lstStyle/>
          <a:p>
            <a:r>
              <a:rPr lang="en-US" smtClean="0"/>
              <a:t>Copyright © Andrew W. Moore</a:t>
            </a:r>
          </a:p>
        </p:txBody>
      </p:sp>
      <p:sp>
        <p:nvSpPr>
          <p:cNvPr id="37891" name="Rectangle 2"/>
          <p:cNvSpPr>
            <a:spLocks noGrp="1" noChangeArrowheads="1"/>
          </p:cNvSpPr>
          <p:nvPr>
            <p:ph type="title"/>
          </p:nvPr>
        </p:nvSpPr>
        <p:spPr/>
        <p:txBody>
          <a:bodyPr/>
          <a:lstStyle/>
          <a:p>
            <a:pPr eaLnBrk="1" hangingPunct="1"/>
            <a:r>
              <a:rPr lang="en-US" smtClean="0"/>
              <a:t>Naïve Density Estimation</a:t>
            </a:r>
          </a:p>
        </p:txBody>
      </p:sp>
      <p:sp>
        <p:nvSpPr>
          <p:cNvPr id="37892" name="Text Box 3"/>
          <p:cNvSpPr txBox="1">
            <a:spLocks noChangeArrowheads="1"/>
          </p:cNvSpPr>
          <p:nvPr/>
        </p:nvSpPr>
        <p:spPr bwMode="auto">
          <a:xfrm>
            <a:off x="152400" y="1676400"/>
            <a:ext cx="8686800" cy="4579938"/>
          </a:xfrm>
          <a:prstGeom prst="rect">
            <a:avLst/>
          </a:prstGeom>
          <a:noFill/>
          <a:ln w="3175">
            <a:noFill/>
            <a:miter lim="800000"/>
            <a:headEnd/>
            <a:tailEnd/>
          </a:ln>
        </p:spPr>
        <p:txBody>
          <a:bodyPr>
            <a:spAutoFit/>
          </a:bodyPr>
          <a:lstStyle/>
          <a:p>
            <a:pPr algn="l">
              <a:spcBef>
                <a:spcPct val="50000"/>
              </a:spcBef>
            </a:pPr>
            <a:r>
              <a:rPr lang="en-US" sz="2800" dirty="0"/>
              <a:t>The problem with the Joint Estimator is that it just mirrors the training data.</a:t>
            </a:r>
          </a:p>
          <a:p>
            <a:pPr algn="l">
              <a:spcBef>
                <a:spcPct val="50000"/>
              </a:spcBef>
            </a:pPr>
            <a:r>
              <a:rPr lang="en-US" sz="2800" dirty="0"/>
              <a:t>We need something which generalizes more usefully.</a:t>
            </a:r>
          </a:p>
          <a:p>
            <a:pPr algn="l">
              <a:spcBef>
                <a:spcPct val="50000"/>
              </a:spcBef>
            </a:pPr>
            <a:endParaRPr lang="en-US" sz="2800" dirty="0"/>
          </a:p>
          <a:p>
            <a:pPr algn="l">
              <a:spcBef>
                <a:spcPct val="50000"/>
              </a:spcBef>
            </a:pPr>
            <a:endParaRPr lang="en-US" sz="2800" dirty="0"/>
          </a:p>
          <a:p>
            <a:pPr algn="ctr">
              <a:spcBef>
                <a:spcPct val="50000"/>
              </a:spcBef>
            </a:pPr>
            <a:r>
              <a:rPr lang="en-US" sz="2800" dirty="0"/>
              <a:t>The </a:t>
            </a:r>
            <a:r>
              <a:rPr lang="en-US" sz="2800" dirty="0">
                <a:solidFill>
                  <a:schemeClr val="hlink"/>
                </a:solidFill>
              </a:rPr>
              <a:t>naïve model</a:t>
            </a:r>
            <a:r>
              <a:rPr lang="en-US" sz="2800" dirty="0"/>
              <a:t> generalizes strongly:</a:t>
            </a:r>
          </a:p>
          <a:p>
            <a:pPr algn="ctr">
              <a:spcBef>
                <a:spcPct val="50000"/>
              </a:spcBef>
            </a:pPr>
            <a:r>
              <a:rPr lang="en-US" sz="2800" dirty="0">
                <a:solidFill>
                  <a:schemeClr val="hlink"/>
                </a:solidFill>
              </a:rPr>
              <a:t>Assume that each attribute is distributed independently of any of the other attributes.</a:t>
            </a:r>
          </a:p>
        </p:txBody>
      </p:sp>
    </p:spTree>
    <p:extLst>
      <p:ext uri="{BB962C8B-B14F-4D97-AF65-F5344CB8AC3E}">
        <p14:creationId xmlns:p14="http://schemas.microsoft.com/office/powerpoint/2010/main" val="290480084"/>
      </p:ext>
    </p:extLst>
  </p:cSld>
  <p:clrMapOvr>
    <a:masterClrMapping/>
  </p:clrMapOvr>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Footer Placeholder 3"/>
          <p:cNvSpPr>
            <a:spLocks noGrp="1"/>
          </p:cNvSpPr>
          <p:nvPr>
            <p:ph type="ftr" sz="quarter" idx="10"/>
          </p:nvPr>
        </p:nvSpPr>
        <p:spPr>
          <a:noFill/>
        </p:spPr>
        <p:txBody>
          <a:bodyPr/>
          <a:lstStyle/>
          <a:p>
            <a:r>
              <a:rPr lang="en-US" smtClean="0"/>
              <a:t>Copyright © Andrew W. Moore</a:t>
            </a:r>
          </a:p>
        </p:txBody>
      </p:sp>
      <p:sp>
        <p:nvSpPr>
          <p:cNvPr id="11268" name="Rectangle 2"/>
          <p:cNvSpPr>
            <a:spLocks noGrp="1" noChangeArrowheads="1"/>
          </p:cNvSpPr>
          <p:nvPr>
            <p:ph type="title"/>
          </p:nvPr>
        </p:nvSpPr>
        <p:spPr/>
        <p:txBody>
          <a:bodyPr/>
          <a:lstStyle/>
          <a:p>
            <a:pPr eaLnBrk="1" hangingPunct="1"/>
            <a:r>
              <a:rPr lang="en-US" smtClean="0"/>
              <a:t>Naïve Distribution General Case</a:t>
            </a:r>
          </a:p>
        </p:txBody>
      </p:sp>
      <p:sp>
        <p:nvSpPr>
          <p:cNvPr id="11269" name="Rectangle 3"/>
          <p:cNvSpPr>
            <a:spLocks noGrp="1" noChangeArrowheads="1"/>
          </p:cNvSpPr>
          <p:nvPr>
            <p:ph type="body" idx="1"/>
          </p:nvPr>
        </p:nvSpPr>
        <p:spPr>
          <a:xfrm>
            <a:off x="228600" y="1371600"/>
            <a:ext cx="8574088" cy="1066800"/>
          </a:xfrm>
        </p:spPr>
        <p:txBody>
          <a:bodyPr/>
          <a:lstStyle/>
          <a:p>
            <a:pPr eaLnBrk="1" hangingPunct="1"/>
            <a:r>
              <a:rPr lang="en-US" sz="2800" dirty="0" smtClean="0"/>
              <a:t>Suppose X</a:t>
            </a:r>
            <a:r>
              <a:rPr lang="en-US" sz="2800" baseline="-25000" dirty="0" smtClean="0"/>
              <a:t>1</a:t>
            </a:r>
            <a:r>
              <a:rPr lang="en-US" sz="2800" dirty="0" smtClean="0"/>
              <a:t>,X</a:t>
            </a:r>
            <a:r>
              <a:rPr lang="en-US" sz="2800" baseline="-25000" dirty="0" smtClean="0"/>
              <a:t>2</a:t>
            </a:r>
            <a:r>
              <a:rPr lang="en-US" sz="2800" dirty="0" smtClean="0"/>
              <a:t>,…,</a:t>
            </a:r>
            <a:r>
              <a:rPr lang="en-US" sz="2800" dirty="0" err="1" smtClean="0"/>
              <a:t>X</a:t>
            </a:r>
            <a:r>
              <a:rPr lang="en-US" sz="2800" baseline="-25000" dirty="0" err="1" smtClean="0"/>
              <a:t>d</a:t>
            </a:r>
            <a:r>
              <a:rPr lang="en-US" sz="2800" dirty="0" smtClean="0"/>
              <a:t> are independently distributed.</a:t>
            </a:r>
          </a:p>
        </p:txBody>
      </p:sp>
      <p:sp>
        <p:nvSpPr>
          <p:cNvPr id="11270" name="Rectangle 5"/>
          <p:cNvSpPr>
            <a:spLocks noChangeArrowheads="1"/>
          </p:cNvSpPr>
          <p:nvPr/>
        </p:nvSpPr>
        <p:spPr bwMode="auto">
          <a:xfrm>
            <a:off x="304800" y="3352800"/>
            <a:ext cx="8574088" cy="2895600"/>
          </a:xfrm>
          <a:prstGeom prst="rect">
            <a:avLst/>
          </a:prstGeom>
          <a:noFill/>
          <a:ln w="9525">
            <a:noFill/>
            <a:miter lim="800000"/>
            <a:headEnd/>
            <a:tailEnd/>
          </a:ln>
        </p:spPr>
        <p:txBody>
          <a:bodyPr/>
          <a:lstStyle/>
          <a:p>
            <a:pPr marL="342900" indent="-342900" algn="l">
              <a:spcBef>
                <a:spcPct val="20000"/>
              </a:spcBef>
              <a:buClr>
                <a:schemeClr val="tx1"/>
              </a:buClr>
              <a:buFontTx/>
              <a:buChar char="•"/>
            </a:pPr>
            <a:r>
              <a:rPr lang="en-US" sz="2800" dirty="0"/>
              <a:t>So if we have a Naïve Distribution we can construct any row of the implied Joint Distribution on demand</a:t>
            </a:r>
            <a:r>
              <a:rPr lang="en-US" sz="2800" dirty="0" smtClean="0"/>
              <a:t>.</a:t>
            </a:r>
          </a:p>
          <a:p>
            <a:pPr marL="342900" indent="-342900" algn="l">
              <a:spcBef>
                <a:spcPct val="20000"/>
              </a:spcBef>
              <a:buClr>
                <a:schemeClr val="tx1"/>
              </a:buClr>
              <a:buFontTx/>
              <a:buChar char="•"/>
            </a:pPr>
            <a:endParaRPr lang="en-US" sz="2800" dirty="0" smtClean="0"/>
          </a:p>
          <a:p>
            <a:pPr marL="342900" indent="-342900" algn="l">
              <a:spcBef>
                <a:spcPct val="20000"/>
              </a:spcBef>
              <a:buClr>
                <a:schemeClr val="tx1"/>
              </a:buClr>
              <a:buFontTx/>
              <a:buChar char="•"/>
            </a:pPr>
            <a:r>
              <a:rPr lang="en-US" sz="2800" dirty="0" smtClean="0"/>
              <a:t>How do we learn this?</a:t>
            </a:r>
            <a:endParaRPr lang="en-US" sz="2800" dirty="0"/>
          </a:p>
        </p:txBody>
      </p:sp>
      <p:graphicFrame>
        <p:nvGraphicFramePr>
          <p:cNvPr id="7" name="Object 6"/>
          <p:cNvGraphicFramePr>
            <a:graphicFrameLocks noChangeAspect="1"/>
          </p:cNvGraphicFramePr>
          <p:nvPr/>
        </p:nvGraphicFramePr>
        <p:xfrm>
          <a:off x="1323094" y="2197100"/>
          <a:ext cx="6863644" cy="482600"/>
        </p:xfrm>
        <a:graphic>
          <a:graphicData uri="http://schemas.openxmlformats.org/presentationml/2006/ole">
            <mc:AlternateContent xmlns:mc="http://schemas.openxmlformats.org/markup-compatibility/2006">
              <mc:Choice xmlns:v="urn:schemas-microsoft-com:vml" Requires="v">
                <p:oleObj spid="_x0000_s334864" name="Equation" r:id="rId3" imgW="3251160" imgH="228600" progId="Equation.3">
                  <p:embed/>
                </p:oleObj>
              </mc:Choice>
              <mc:Fallback>
                <p:oleObj name="Equation" r:id="rId3" imgW="325116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23094" y="2197100"/>
                        <a:ext cx="6863644" cy="48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931214405"/>
      </p:ext>
    </p:extLst>
  </p:cSld>
  <p:clrMapOvr>
    <a:masterClrMapping/>
  </p:clrMapOvr>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Footer Placeholder 2"/>
          <p:cNvSpPr>
            <a:spLocks noGrp="1"/>
          </p:cNvSpPr>
          <p:nvPr>
            <p:ph type="ftr" sz="quarter" idx="10"/>
          </p:nvPr>
        </p:nvSpPr>
        <p:spPr>
          <a:noFill/>
        </p:spPr>
        <p:txBody>
          <a:bodyPr/>
          <a:lstStyle/>
          <a:p>
            <a:r>
              <a:rPr lang="en-US" smtClean="0"/>
              <a:t>Copyright © Andrew W. Moore</a:t>
            </a:r>
          </a:p>
        </p:txBody>
      </p:sp>
      <p:sp>
        <p:nvSpPr>
          <p:cNvPr id="12292" name="Rectangle 2"/>
          <p:cNvSpPr>
            <a:spLocks noGrp="1" noChangeArrowheads="1"/>
          </p:cNvSpPr>
          <p:nvPr>
            <p:ph type="title"/>
          </p:nvPr>
        </p:nvSpPr>
        <p:spPr/>
        <p:txBody>
          <a:bodyPr>
            <a:normAutofit fontScale="90000"/>
          </a:bodyPr>
          <a:lstStyle/>
          <a:p>
            <a:pPr eaLnBrk="1" hangingPunct="1"/>
            <a:r>
              <a:rPr lang="en-US" smtClean="0"/>
              <a:t>Learning a Naïve Density Estimator</a:t>
            </a:r>
          </a:p>
        </p:txBody>
      </p:sp>
      <p:sp>
        <p:nvSpPr>
          <p:cNvPr id="12293" name="Text Box 4"/>
          <p:cNvSpPr txBox="1">
            <a:spLocks noChangeArrowheads="1"/>
          </p:cNvSpPr>
          <p:nvPr/>
        </p:nvSpPr>
        <p:spPr bwMode="auto">
          <a:xfrm>
            <a:off x="762000" y="4191000"/>
            <a:ext cx="7391400" cy="641350"/>
          </a:xfrm>
          <a:prstGeom prst="rect">
            <a:avLst/>
          </a:prstGeom>
          <a:noFill/>
          <a:ln w="3175">
            <a:noFill/>
            <a:miter lim="800000"/>
            <a:headEnd/>
            <a:tailEnd/>
          </a:ln>
        </p:spPr>
        <p:txBody>
          <a:bodyPr>
            <a:spAutoFit/>
          </a:bodyPr>
          <a:lstStyle/>
          <a:p>
            <a:pPr algn="l">
              <a:spcBef>
                <a:spcPct val="50000"/>
              </a:spcBef>
            </a:pPr>
            <a:r>
              <a:rPr lang="en-US" sz="3600" dirty="0"/>
              <a:t>Another trivial learning algorithm!</a:t>
            </a:r>
          </a:p>
        </p:txBody>
      </p:sp>
      <p:sp>
        <p:nvSpPr>
          <p:cNvPr id="10" name="TextBox 9"/>
          <p:cNvSpPr txBox="1"/>
          <p:nvPr/>
        </p:nvSpPr>
        <p:spPr>
          <a:xfrm>
            <a:off x="6474933" y="1973199"/>
            <a:ext cx="2007116" cy="369332"/>
          </a:xfrm>
          <a:prstGeom prst="rect">
            <a:avLst/>
          </a:prstGeom>
          <a:noFill/>
        </p:spPr>
        <p:txBody>
          <a:bodyPr wrap="square" rtlCol="0">
            <a:spAutoFit/>
          </a:bodyPr>
          <a:lstStyle/>
          <a:p>
            <a:r>
              <a:rPr lang="en-US" dirty="0" smtClean="0"/>
              <a:t>MLE</a:t>
            </a:r>
            <a:endParaRPr lang="en-US" dirty="0"/>
          </a:p>
        </p:txBody>
      </p:sp>
      <p:sp>
        <p:nvSpPr>
          <p:cNvPr id="11" name="TextBox 10"/>
          <p:cNvSpPr txBox="1"/>
          <p:nvPr/>
        </p:nvSpPr>
        <p:spPr>
          <a:xfrm>
            <a:off x="6679684" y="3146137"/>
            <a:ext cx="2007116" cy="369332"/>
          </a:xfrm>
          <a:prstGeom prst="rect">
            <a:avLst/>
          </a:prstGeom>
          <a:noFill/>
        </p:spPr>
        <p:txBody>
          <a:bodyPr wrap="square" rtlCol="0">
            <a:spAutoFit/>
          </a:bodyPr>
          <a:lstStyle/>
          <a:p>
            <a:r>
              <a:rPr lang="en-US" dirty="0" err="1" smtClean="0"/>
              <a:t>Dirichlet</a:t>
            </a:r>
            <a:r>
              <a:rPr lang="en-US" dirty="0" smtClean="0"/>
              <a:t> (MAP)</a:t>
            </a:r>
            <a:endParaRPr lang="en-US" dirty="0"/>
          </a:p>
        </p:txBody>
      </p:sp>
      <p:graphicFrame>
        <p:nvGraphicFramePr>
          <p:cNvPr id="12" name="Object 11"/>
          <p:cNvGraphicFramePr>
            <a:graphicFrameLocks noChangeAspect="1"/>
          </p:cNvGraphicFramePr>
          <p:nvPr/>
        </p:nvGraphicFramePr>
        <p:xfrm>
          <a:off x="1728839" y="1850390"/>
          <a:ext cx="4108081" cy="740410"/>
        </p:xfrm>
        <a:graphic>
          <a:graphicData uri="http://schemas.openxmlformats.org/presentationml/2006/ole">
            <mc:AlternateContent xmlns:mc="http://schemas.openxmlformats.org/markup-compatibility/2006">
              <mc:Choice xmlns:v="urn:schemas-microsoft-com:vml" Requires="v">
                <p:oleObj spid="_x0000_s335899" name="Equation" r:id="rId3" imgW="2184120" imgH="393480" progId="Equation.3">
                  <p:embed/>
                </p:oleObj>
              </mc:Choice>
              <mc:Fallback>
                <p:oleObj name="Equation" r:id="rId3" imgW="218412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8839" y="1850390"/>
                        <a:ext cx="4108081" cy="74041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5354" name="Object 10"/>
          <p:cNvGraphicFramePr>
            <a:graphicFrameLocks noChangeAspect="1"/>
          </p:cNvGraphicFramePr>
          <p:nvPr/>
        </p:nvGraphicFramePr>
        <p:xfrm>
          <a:off x="1419225" y="2927350"/>
          <a:ext cx="4729163" cy="739775"/>
        </p:xfrm>
        <a:graphic>
          <a:graphicData uri="http://schemas.openxmlformats.org/presentationml/2006/ole">
            <mc:AlternateContent xmlns:mc="http://schemas.openxmlformats.org/markup-compatibility/2006">
              <mc:Choice xmlns:v="urn:schemas-microsoft-com:vml" Requires="v">
                <p:oleObj spid="_x0000_s335900" name="Equation" r:id="rId5" imgW="2514600" imgH="393480" progId="Equation.3">
                  <p:embed/>
                </p:oleObj>
              </mc:Choice>
              <mc:Fallback>
                <p:oleObj name="Equation" r:id="rId5" imgW="2514600" imgH="393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19225" y="2927350"/>
                        <a:ext cx="4729163" cy="739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712194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535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Probability - what you need to really, really know</a:t>
            </a:r>
            <a:endParaRPr lang="en-US" dirty="0"/>
          </a:p>
        </p:txBody>
      </p:sp>
      <p:sp>
        <p:nvSpPr>
          <p:cNvPr id="2" name="Content Placeholder 1"/>
          <p:cNvSpPr>
            <a:spLocks noGrp="1"/>
          </p:cNvSpPr>
          <p:nvPr>
            <p:ph idx="1"/>
          </p:nvPr>
        </p:nvSpPr>
        <p:spPr/>
        <p:txBody>
          <a:bodyPr>
            <a:normAutofit fontScale="77500" lnSpcReduction="20000"/>
          </a:bodyPr>
          <a:lstStyle/>
          <a:p>
            <a:endParaRPr lang="en-US" dirty="0" smtClean="0"/>
          </a:p>
          <a:p>
            <a:r>
              <a:rPr lang="en-US" dirty="0" smtClean="0"/>
              <a:t>Probabilities are cool</a:t>
            </a:r>
          </a:p>
          <a:p>
            <a:r>
              <a:rPr lang="en-US" dirty="0" smtClean="0"/>
              <a:t>Random variables and events</a:t>
            </a:r>
          </a:p>
          <a:p>
            <a:r>
              <a:rPr lang="en-US" dirty="0" smtClean="0"/>
              <a:t>The Axioms of Probability</a:t>
            </a:r>
          </a:p>
          <a:p>
            <a:r>
              <a:rPr lang="en-US" dirty="0" smtClean="0"/>
              <a:t>Independence, binomials, </a:t>
            </a:r>
            <a:r>
              <a:rPr lang="en-US" dirty="0" err="1" smtClean="0"/>
              <a:t>multinomials</a:t>
            </a:r>
            <a:endParaRPr lang="en-US" dirty="0" smtClean="0"/>
          </a:p>
          <a:p>
            <a:r>
              <a:rPr lang="en-US" dirty="0" smtClean="0"/>
              <a:t>Conditional probabilities</a:t>
            </a:r>
          </a:p>
          <a:p>
            <a:r>
              <a:rPr lang="en-US" dirty="0" smtClean="0"/>
              <a:t>Bayes Rule</a:t>
            </a:r>
          </a:p>
          <a:p>
            <a:r>
              <a:rPr lang="en-US" dirty="0" smtClean="0"/>
              <a:t>MLE’s, smoothing, and MAPs</a:t>
            </a:r>
          </a:p>
          <a:p>
            <a:r>
              <a:rPr lang="en-US" dirty="0" smtClean="0"/>
              <a:t>The joint distribution</a:t>
            </a:r>
          </a:p>
          <a:p>
            <a:r>
              <a:rPr lang="en-US" dirty="0" smtClean="0"/>
              <a:t>Inference</a:t>
            </a:r>
          </a:p>
          <a:p>
            <a:r>
              <a:rPr lang="en-US" dirty="0" smtClean="0"/>
              <a:t>Density estimation and classification</a:t>
            </a:r>
          </a:p>
          <a:p>
            <a:r>
              <a:rPr lang="en-US" dirty="0" smtClean="0"/>
              <a:t>Naïve Bayes density estimators and classifiers</a:t>
            </a:r>
          </a:p>
          <a:p>
            <a:r>
              <a:rPr lang="en-US" b="1" dirty="0" smtClean="0"/>
              <a:t>Conditional independence…more on </a:t>
            </a:r>
            <a:r>
              <a:rPr lang="en-US" b="1" smtClean="0"/>
              <a:t>this </a:t>
            </a:r>
            <a:r>
              <a:rPr lang="en-US" b="1" smtClean="0"/>
              <a:t>tomorrow!</a:t>
            </a:r>
            <a:endParaRPr lang="en-US" b="1" dirty="0"/>
          </a:p>
        </p:txBody>
      </p:sp>
    </p:spTree>
    <p:extLst>
      <p:ext uri="{BB962C8B-B14F-4D97-AF65-F5344CB8AC3E}">
        <p14:creationId xmlns:p14="http://schemas.microsoft.com/office/powerpoint/2010/main" val="258898129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Probability - what you need to really, really know</a:t>
            </a:r>
            <a:endParaRPr lang="en-US" dirty="0"/>
          </a:p>
        </p:txBody>
      </p:sp>
      <p:sp>
        <p:nvSpPr>
          <p:cNvPr id="2" name="Content Placeholder 1"/>
          <p:cNvSpPr>
            <a:spLocks noGrp="1"/>
          </p:cNvSpPr>
          <p:nvPr>
            <p:ph idx="1"/>
          </p:nvPr>
        </p:nvSpPr>
        <p:spPr/>
        <p:txBody>
          <a:bodyPr/>
          <a:lstStyle/>
          <a:p>
            <a:endParaRPr lang="en-US" dirty="0" smtClean="0"/>
          </a:p>
          <a:p>
            <a:r>
              <a:rPr lang="en-US" dirty="0" smtClean="0"/>
              <a:t>Probabilities are cool</a:t>
            </a:r>
          </a:p>
          <a:p>
            <a:r>
              <a:rPr lang="en-US" dirty="0" smtClean="0"/>
              <a:t>Random variables and events</a:t>
            </a:r>
          </a:p>
          <a:p>
            <a:r>
              <a:rPr lang="en-US" dirty="0" smtClean="0"/>
              <a:t>There is One True Way to talk about uncertainty: the Axioms of Probability</a:t>
            </a:r>
            <a:endParaRPr lang="en-US" dirty="0"/>
          </a:p>
        </p:txBody>
      </p:sp>
    </p:spTree>
    <p:extLst>
      <p:ext uri="{BB962C8B-B14F-4D97-AF65-F5344CB8AC3E}">
        <p14:creationId xmlns:p14="http://schemas.microsoft.com/office/powerpoint/2010/main" val="57622979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dirty="0" smtClean="0"/>
              <a:t>The Axioms of Probability</a:t>
            </a:r>
          </a:p>
        </p:txBody>
      </p:sp>
      <p:sp>
        <p:nvSpPr>
          <p:cNvPr id="37891" name="Rectangle 3"/>
          <p:cNvSpPr>
            <a:spLocks noGrp="1" noChangeArrowheads="1"/>
          </p:cNvSpPr>
          <p:nvPr>
            <p:ph type="body" idx="1"/>
          </p:nvPr>
        </p:nvSpPr>
        <p:spPr>
          <a:xfrm>
            <a:off x="228600" y="1371600"/>
            <a:ext cx="8574088" cy="2819400"/>
          </a:xfrm>
        </p:spPr>
        <p:txBody>
          <a:bodyPr/>
          <a:lstStyle/>
          <a:p>
            <a:pPr eaLnBrk="1" hangingPunct="1"/>
            <a:r>
              <a:rPr lang="en-US" dirty="0" smtClean="0"/>
              <a:t>0 &lt;= P(A) &lt;= 1</a:t>
            </a:r>
          </a:p>
          <a:p>
            <a:pPr eaLnBrk="1" hangingPunct="1"/>
            <a:r>
              <a:rPr lang="en-US" dirty="0" smtClean="0"/>
              <a:t>P(True) = 1</a:t>
            </a:r>
          </a:p>
          <a:p>
            <a:pPr eaLnBrk="1" hangingPunct="1"/>
            <a:r>
              <a:rPr lang="en-US" dirty="0" smtClean="0"/>
              <a:t>P(False) = 0</a:t>
            </a:r>
          </a:p>
          <a:p>
            <a:pPr eaLnBrk="1" hangingPunct="1"/>
            <a:r>
              <a:rPr lang="en-US" dirty="0" smtClean="0"/>
              <a:t>P(A or B) = P(A) + P(B) - P(A and B)</a:t>
            </a:r>
          </a:p>
          <a:p>
            <a:pPr lvl="3" eaLnBrk="1" hangingPunct="1">
              <a:buFontTx/>
              <a:buNone/>
            </a:pPr>
            <a:endParaRPr lang="en-US" dirty="0" smtClean="0"/>
          </a:p>
        </p:txBody>
      </p:sp>
      <p:sp>
        <p:nvSpPr>
          <p:cNvPr id="5" name="Cloud 4"/>
          <p:cNvSpPr/>
          <p:nvPr/>
        </p:nvSpPr>
        <p:spPr>
          <a:xfrm>
            <a:off x="4724400" y="4191000"/>
            <a:ext cx="3911600" cy="2438400"/>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Events, random variables, …., probabilities </a:t>
            </a:r>
            <a:endParaRPr lang="en-US" dirty="0"/>
          </a:p>
        </p:txBody>
      </p:sp>
      <p:pic>
        <p:nvPicPr>
          <p:cNvPr id="71682" name="Picture 2"/>
          <p:cNvPicPr>
            <a:picLocks noChangeAspect="1" noChangeArrowheads="1"/>
          </p:cNvPicPr>
          <p:nvPr/>
        </p:nvPicPr>
        <p:blipFill>
          <a:blip r:embed="rId3"/>
          <a:srcRect/>
          <a:stretch>
            <a:fillRect/>
          </a:stretch>
        </p:blipFill>
        <p:spPr bwMode="auto">
          <a:xfrm>
            <a:off x="228600" y="4191000"/>
            <a:ext cx="4013200" cy="2006600"/>
          </a:xfrm>
          <a:prstGeom prst="rect">
            <a:avLst/>
          </a:prstGeom>
          <a:noFill/>
          <a:ln w="9525">
            <a:noFill/>
            <a:miter lim="800000"/>
            <a:headEnd/>
            <a:tailEnd/>
          </a:ln>
          <a:effectLst/>
        </p:spPr>
      </p:pic>
      <p:sp>
        <p:nvSpPr>
          <p:cNvPr id="7" name="TextBox 6"/>
          <p:cNvSpPr txBox="1"/>
          <p:nvPr/>
        </p:nvSpPr>
        <p:spPr>
          <a:xfrm>
            <a:off x="723900" y="4887436"/>
            <a:ext cx="889000" cy="369332"/>
          </a:xfrm>
          <a:prstGeom prst="rect">
            <a:avLst/>
          </a:prstGeom>
          <a:solidFill>
            <a:schemeClr val="bg1"/>
          </a:solidFill>
        </p:spPr>
        <p:txBody>
          <a:bodyPr wrap="square" rtlCol="0">
            <a:spAutoFit/>
          </a:bodyPr>
          <a:lstStyle/>
          <a:p>
            <a:r>
              <a:rPr lang="en-US" dirty="0" smtClean="0"/>
              <a:t>“Dice”</a:t>
            </a:r>
          </a:p>
        </p:txBody>
      </p:sp>
      <p:sp>
        <p:nvSpPr>
          <p:cNvPr id="8" name="TextBox 7"/>
          <p:cNvSpPr txBox="1"/>
          <p:nvPr/>
        </p:nvSpPr>
        <p:spPr>
          <a:xfrm>
            <a:off x="2209800" y="5626100"/>
            <a:ext cx="1790700" cy="369332"/>
          </a:xfrm>
          <a:prstGeom prst="rect">
            <a:avLst/>
          </a:prstGeom>
          <a:solidFill>
            <a:schemeClr val="bg1"/>
          </a:solidFill>
        </p:spPr>
        <p:txBody>
          <a:bodyPr wrap="square" rtlCol="0">
            <a:spAutoFit/>
          </a:bodyPr>
          <a:lstStyle/>
          <a:p>
            <a:r>
              <a:rPr lang="en-US" dirty="0" smtClean="0"/>
              <a:t>“Experiments”</a:t>
            </a:r>
          </a:p>
        </p:txBody>
      </p:sp>
      <p:sp>
        <p:nvSpPr>
          <p:cNvPr id="9" name="Freeform 8"/>
          <p:cNvSpPr/>
          <p:nvPr/>
        </p:nvSpPr>
        <p:spPr>
          <a:xfrm>
            <a:off x="3975100" y="2218267"/>
            <a:ext cx="5130800" cy="3407833"/>
          </a:xfrm>
          <a:custGeom>
            <a:avLst/>
            <a:gdLst>
              <a:gd name="connsiteX0" fmla="*/ 3276600 w 5130800"/>
              <a:gd name="connsiteY0" fmla="*/ 3407833 h 3407833"/>
              <a:gd name="connsiteX1" fmla="*/ 4584700 w 5130800"/>
              <a:gd name="connsiteY1" fmla="*/ 563033 h 3407833"/>
              <a:gd name="connsiteX2" fmla="*/ 0 w 5130800"/>
              <a:gd name="connsiteY2" fmla="*/ 29633 h 3407833"/>
            </a:gdLst>
            <a:ahLst/>
            <a:cxnLst>
              <a:cxn ang="0">
                <a:pos x="connsiteX0" y="connsiteY0"/>
              </a:cxn>
              <a:cxn ang="0">
                <a:pos x="connsiteX1" y="connsiteY1"/>
              </a:cxn>
              <a:cxn ang="0">
                <a:pos x="connsiteX2" y="connsiteY2"/>
              </a:cxn>
            </a:cxnLst>
            <a:rect l="l" t="t" r="r" b="b"/>
            <a:pathLst>
              <a:path w="5130800" h="3407833">
                <a:moveTo>
                  <a:pt x="3276600" y="3407833"/>
                </a:moveTo>
                <a:cubicBezTo>
                  <a:pt x="4203700" y="2266949"/>
                  <a:pt x="5130800" y="1126066"/>
                  <a:pt x="4584700" y="563033"/>
                </a:cubicBezTo>
                <a:cubicBezTo>
                  <a:pt x="4038600" y="0"/>
                  <a:pt x="2019300" y="14816"/>
                  <a:pt x="0" y="29633"/>
                </a:cubicBezTo>
              </a:path>
            </a:pathLst>
          </a:custGeom>
          <a:ln>
            <a:solidFill>
              <a:schemeClr val="tx1"/>
            </a:solidFill>
            <a:headEnd type="stealth" w="med" len="med"/>
            <a:tailEnd type="stealth"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 name="Freeform 10"/>
          <p:cNvSpPr/>
          <p:nvPr/>
        </p:nvSpPr>
        <p:spPr>
          <a:xfrm>
            <a:off x="4064000" y="5207000"/>
            <a:ext cx="1612900" cy="482600"/>
          </a:xfrm>
          <a:custGeom>
            <a:avLst/>
            <a:gdLst>
              <a:gd name="connsiteX0" fmla="*/ 1612900 w 1612900"/>
              <a:gd name="connsiteY0" fmla="*/ 0 h 482600"/>
              <a:gd name="connsiteX1" fmla="*/ 0 w 1612900"/>
              <a:gd name="connsiteY1" fmla="*/ 482600 h 482600"/>
            </a:gdLst>
            <a:ahLst/>
            <a:cxnLst>
              <a:cxn ang="0">
                <a:pos x="connsiteX0" y="connsiteY0"/>
              </a:cxn>
              <a:cxn ang="0">
                <a:pos x="connsiteX1" y="connsiteY1"/>
              </a:cxn>
            </a:cxnLst>
            <a:rect l="l" t="t" r="r" b="b"/>
            <a:pathLst>
              <a:path w="1612900" h="482600">
                <a:moveTo>
                  <a:pt x="1612900" y="0"/>
                </a:moveTo>
                <a:lnTo>
                  <a:pt x="0" y="482600"/>
                </a:lnTo>
              </a:path>
            </a:pathLst>
          </a:custGeom>
          <a:ln>
            <a:solidFill>
              <a:srgbClr val="FF0000"/>
            </a:solidFill>
            <a:prstDash val="dashDot"/>
            <a:headEnd type="triangle" w="med" len="med"/>
            <a:tailEnd type="triangl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68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1"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4974</TotalTime>
  <Words>5058</Words>
  <Application>Microsoft Macintosh PowerPoint</Application>
  <PresentationFormat>On-screen Show (4:3)</PresentationFormat>
  <Paragraphs>930</Paragraphs>
  <Slides>76</Slides>
  <Notes>60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76</vt:i4>
      </vt:variant>
    </vt:vector>
  </HeadingPairs>
  <TitlesOfParts>
    <vt:vector size="79" baseType="lpstr">
      <vt:lpstr>Office Theme</vt:lpstr>
      <vt:lpstr>Equation</vt:lpstr>
      <vt:lpstr>Chart</vt:lpstr>
      <vt:lpstr>A [somewhat] Quick Overview of Probability</vt:lpstr>
      <vt:lpstr>Probabilistic and Bayesian Analytics</vt:lpstr>
      <vt:lpstr>Probability - what you need to really, really know</vt:lpstr>
      <vt:lpstr>Probability - what you need to really, really know</vt:lpstr>
      <vt:lpstr>Discrete Random Variables</vt:lpstr>
      <vt:lpstr>Discrete Random Variables</vt:lpstr>
      <vt:lpstr>Visualizing A</vt:lpstr>
      <vt:lpstr>Probability - what you need to really, really know</vt:lpstr>
      <vt:lpstr>The Axioms of Probability</vt:lpstr>
      <vt:lpstr>PowerPoint Presentation</vt:lpstr>
      <vt:lpstr>Interpreting the axioms</vt:lpstr>
      <vt:lpstr>Interpreting the axioms</vt:lpstr>
      <vt:lpstr>Interpreting the axioms</vt:lpstr>
      <vt:lpstr>Interpreting the axioms</vt:lpstr>
      <vt:lpstr>Theorems from the Axioms</vt:lpstr>
      <vt:lpstr>Elementary Probability in Pictures</vt:lpstr>
      <vt:lpstr>Another important theorem</vt:lpstr>
      <vt:lpstr>Elementary Probability in Pictures</vt:lpstr>
      <vt:lpstr>Probability - what you need to really, really know</vt:lpstr>
      <vt:lpstr>Independent Events</vt:lpstr>
      <vt:lpstr>Some practical problems</vt:lpstr>
      <vt:lpstr>Multivalued Discrete Random Variables</vt:lpstr>
      <vt:lpstr>Terms: Binomials and Multinomials</vt:lpstr>
      <vt:lpstr>More about Multivalued Random Variables</vt:lpstr>
      <vt:lpstr>Elementary Probability in Pictures</vt:lpstr>
      <vt:lpstr>Elementary Probability in Pictures</vt:lpstr>
      <vt:lpstr>Probability - what you need to really, really know</vt:lpstr>
      <vt:lpstr>A practical problem</vt:lpstr>
      <vt:lpstr>Another picture for this problem</vt:lpstr>
      <vt:lpstr>Definition of Conditional Probability</vt:lpstr>
      <vt:lpstr>Some practical problems</vt:lpstr>
      <vt:lpstr>PowerPoint Presentation</vt:lpstr>
      <vt:lpstr>Probability - what you need to really, really know</vt:lpstr>
      <vt:lpstr>Some practical problems</vt:lpstr>
      <vt:lpstr>What’s the experiment and outcome here?</vt:lpstr>
      <vt:lpstr>Some practical problems</vt:lpstr>
      <vt:lpstr>Probability - what you need to really, really know</vt:lpstr>
      <vt:lpstr>Some practical problems</vt:lpstr>
      <vt:lpstr>One solution</vt:lpstr>
      <vt:lpstr>A better solution</vt:lpstr>
      <vt:lpstr>A better solution</vt:lpstr>
      <vt:lpstr>A better solution?</vt:lpstr>
      <vt:lpstr>A better solution?</vt:lpstr>
      <vt:lpstr>A better solution</vt:lpstr>
      <vt:lpstr>Terminology – more later</vt:lpstr>
      <vt:lpstr>Probability - what you need to really, really know</vt:lpstr>
      <vt:lpstr>Some practical problems</vt:lpstr>
      <vt:lpstr>Some practical problems</vt:lpstr>
      <vt:lpstr>A brute-force solution</vt:lpstr>
      <vt:lpstr>The Joint Distribution</vt:lpstr>
      <vt:lpstr>The Joint Distribution</vt:lpstr>
      <vt:lpstr>The Joint Distribution</vt:lpstr>
      <vt:lpstr>The Joint Distribution</vt:lpstr>
      <vt:lpstr>Using the Joint</vt:lpstr>
      <vt:lpstr>Using the Joint</vt:lpstr>
      <vt:lpstr>Using the Joint</vt:lpstr>
      <vt:lpstr>Probability - what you need to really, really know</vt:lpstr>
      <vt:lpstr>Inference with the Joint</vt:lpstr>
      <vt:lpstr>Inference with the Joint</vt:lpstr>
      <vt:lpstr>Estimating the joint distribution</vt:lpstr>
      <vt:lpstr>Estimating the joint distribution</vt:lpstr>
      <vt:lpstr>Estimating the joint distribution</vt:lpstr>
      <vt:lpstr>Estimating the joint distribution</vt:lpstr>
      <vt:lpstr>Estimating the joint distribution</vt:lpstr>
      <vt:lpstr>Probability - what you need to really, really know</vt:lpstr>
      <vt:lpstr>Density Estimation</vt:lpstr>
      <vt:lpstr>Density Estimation</vt:lpstr>
      <vt:lpstr>Density Estimation  Classification</vt:lpstr>
      <vt:lpstr>Classification vs Density Estimation</vt:lpstr>
      <vt:lpstr>Bayes Classifiers</vt:lpstr>
      <vt:lpstr>Summary: The Bad News</vt:lpstr>
      <vt:lpstr>Probability - what you need to really, really know</vt:lpstr>
      <vt:lpstr>Naïve Density Estimation</vt:lpstr>
      <vt:lpstr>Naïve Distribution General Case</vt:lpstr>
      <vt:lpstr>Learning a Naïve Density Estimator</vt:lpstr>
      <vt:lpstr>Probability - what you need to really, really know</vt:lpstr>
    </vt:vector>
  </TitlesOfParts>
  <Company>Carnegie Mellon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Machine Learning from Big Datasets</dc:title>
  <dc:creator>William Cohen</dc:creator>
  <cp:lastModifiedBy>Shannon Quinn</cp:lastModifiedBy>
  <cp:revision>387</cp:revision>
  <dcterms:created xsi:type="dcterms:W3CDTF">2012-01-03T16:05:59Z</dcterms:created>
  <dcterms:modified xsi:type="dcterms:W3CDTF">2015-01-07T17:33:29Z</dcterms:modified>
</cp:coreProperties>
</file>